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1"/>
  </p:notesMasterIdLst>
  <p:handoutMasterIdLst>
    <p:handoutMasterId r:id="rId22"/>
  </p:handoutMasterIdLst>
  <p:sldIdLst>
    <p:sldId id="256" r:id="rId2"/>
    <p:sldId id="261" r:id="rId3"/>
    <p:sldId id="264" r:id="rId4"/>
    <p:sldId id="265" r:id="rId5"/>
    <p:sldId id="270" r:id="rId6"/>
    <p:sldId id="271" r:id="rId7"/>
    <p:sldId id="266" r:id="rId8"/>
    <p:sldId id="272" r:id="rId9"/>
    <p:sldId id="267" r:id="rId10"/>
    <p:sldId id="268" r:id="rId11"/>
    <p:sldId id="269" r:id="rId12"/>
    <p:sldId id="257" r:id="rId13"/>
    <p:sldId id="273" r:id="rId14"/>
    <p:sldId id="258" r:id="rId15"/>
    <p:sldId id="259" r:id="rId16"/>
    <p:sldId id="260" r:id="rId17"/>
    <p:sldId id="262" r:id="rId18"/>
    <p:sldId id="274" r:id="rId19"/>
    <p:sldId id="263" r:id="rId2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70" d="100"/>
          <a:sy n="70" d="100"/>
        </p:scale>
        <p:origin x="786" y="6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Po kliknutí můžete upravovat styly textu v předloze.</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Po kliknutí můžete upravovat styly textu v předloze.</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Po kliknutí můžete upravovat styly textu v předloze.</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Po kliknutí můžete upravovat styly textu v předloze.</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Po kliknutí můžete upravovat styly textu v předloze.</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Po kliknutí můžete upravovat styly textu v předloze.</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Po kliknutí můžete upravovat styly textu v předloze.</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Po kliknutí můžete upravovat styly textu v předloze.</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Po kliknutí můžete upravovat styly textu v předloze.</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Po kliknutí můžete upravovat styly textu v předloze.</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Po kliknutí můžete upravovat styly textu v předloze.</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Po kliknutí můžete upravovat styly textu v předloze.</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DA7B5A-5DD9-4F48-847A-380CD0053255}"/>
              </a:ext>
            </a:extLst>
          </p:cNvPr>
          <p:cNvSpPr>
            <a:spLocks noGrp="1"/>
          </p:cNvSpPr>
          <p:nvPr>
            <p:ph type="ftr" sz="quarter" idx="10"/>
          </p:nvPr>
        </p:nvSpPr>
        <p:spPr>
          <a:xfrm>
            <a:off x="799513" y="5597237"/>
            <a:ext cx="7920000" cy="252000"/>
          </a:xfrm>
        </p:spPr>
        <p:txBody>
          <a:bodyPr/>
          <a:lstStyle/>
          <a:p>
            <a:pPr algn="just">
              <a:defRPr/>
            </a:pPr>
            <a:endParaRPr lang="cs-CZ" sz="1400" dirty="0"/>
          </a:p>
        </p:txBody>
      </p:sp>
      <p:sp>
        <p:nvSpPr>
          <p:cNvPr id="3" name="Zástupný symbol pro číslo snímku 2">
            <a:extLst>
              <a:ext uri="{FF2B5EF4-FFF2-40B4-BE49-F238E27FC236}">
                <a16:creationId xmlns:a16="http://schemas.microsoft.com/office/drawing/2014/main" id="{8084B557-2023-4D83-958F-567BD11EDF81}"/>
              </a:ext>
            </a:extLst>
          </p:cNvPr>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a:extLst>
              <a:ext uri="{FF2B5EF4-FFF2-40B4-BE49-F238E27FC236}">
                <a16:creationId xmlns:a16="http://schemas.microsoft.com/office/drawing/2014/main" id="{1E32C53E-D957-4A4B-BC26-28C46DBDB7EB}"/>
              </a:ext>
            </a:extLst>
          </p:cNvPr>
          <p:cNvSpPr>
            <a:spLocks noGrp="1"/>
          </p:cNvSpPr>
          <p:nvPr>
            <p:ph type="title"/>
          </p:nvPr>
        </p:nvSpPr>
        <p:spPr>
          <a:xfrm>
            <a:off x="540000" y="1785003"/>
            <a:ext cx="11361600" cy="1171580"/>
          </a:xfrm>
        </p:spPr>
        <p:txBody>
          <a:bodyPr/>
          <a:lstStyle/>
          <a:p>
            <a:pPr algn="ctr"/>
            <a:r>
              <a:rPr lang="cs-CZ" altLang="cs-CZ" dirty="0"/>
              <a:t>Specifika správního uvážení v oblasti správního trestání</a:t>
            </a:r>
            <a:br>
              <a:rPr lang="cs-CZ" altLang="cs-CZ" sz="4400" dirty="0"/>
            </a:br>
            <a:endParaRPr lang="cs-CZ" dirty="0"/>
          </a:p>
        </p:txBody>
      </p:sp>
      <p:sp>
        <p:nvSpPr>
          <p:cNvPr id="5" name="Podnadpis 4">
            <a:extLst>
              <a:ext uri="{FF2B5EF4-FFF2-40B4-BE49-F238E27FC236}">
                <a16:creationId xmlns:a16="http://schemas.microsoft.com/office/drawing/2014/main" id="{D99EDE4B-F66B-4274-B392-A2D9F1D146F8}"/>
              </a:ext>
            </a:extLst>
          </p:cNvPr>
          <p:cNvSpPr>
            <a:spLocks noGrp="1"/>
          </p:cNvSpPr>
          <p:nvPr>
            <p:ph type="subTitle" idx="1"/>
          </p:nvPr>
        </p:nvSpPr>
        <p:spPr>
          <a:xfrm>
            <a:off x="415200" y="3901418"/>
            <a:ext cx="11361600" cy="698497"/>
          </a:xfrm>
        </p:spPr>
        <p:txBody>
          <a:bodyPr/>
          <a:lstStyle/>
          <a:p>
            <a:pPr algn="ctr"/>
            <a:r>
              <a:rPr lang="cs-CZ" altLang="cs-CZ" sz="2400" b="1" dirty="0">
                <a:solidFill>
                  <a:schemeClr val="accent1">
                    <a:lumMod val="50000"/>
                  </a:schemeClr>
                </a:solidFill>
                <a:latin typeface="Times New Roman" panose="02020603050405020304" pitchFamily="18" charset="0"/>
              </a:rPr>
              <a:t>Mgr. František Halml</a:t>
            </a:r>
            <a:br>
              <a:rPr lang="cs-CZ" altLang="cs-CZ" sz="3600" b="1" dirty="0">
                <a:solidFill>
                  <a:schemeClr val="accent1">
                    <a:lumMod val="50000"/>
                  </a:schemeClr>
                </a:solidFill>
                <a:latin typeface="Times New Roman" panose="02020603050405020304" pitchFamily="18" charset="0"/>
              </a:rPr>
            </a:br>
            <a:br>
              <a:rPr lang="cs-CZ" altLang="cs-CZ" sz="2400" b="1" dirty="0">
                <a:solidFill>
                  <a:schemeClr val="accent1">
                    <a:lumMod val="50000"/>
                  </a:schemeClr>
                </a:solidFill>
                <a:latin typeface="Times New Roman" panose="02020603050405020304" pitchFamily="18" charset="0"/>
              </a:rPr>
            </a:br>
            <a:r>
              <a:rPr lang="cs-CZ" altLang="cs-CZ" sz="2400" b="1" dirty="0">
                <a:solidFill>
                  <a:schemeClr val="accent1">
                    <a:lumMod val="50000"/>
                  </a:schemeClr>
                </a:solidFill>
                <a:latin typeface="Times New Roman" panose="02020603050405020304" pitchFamily="18" charset="0"/>
              </a:rPr>
              <a:t>28. 4. 2022</a:t>
            </a:r>
            <a:endParaRPr lang="cs-CZ" dirty="0">
              <a:solidFill>
                <a:schemeClr val="accent1">
                  <a:lumMod val="50000"/>
                </a:schemeClr>
              </a:solidFill>
            </a:endParaRPr>
          </a:p>
        </p:txBody>
      </p:sp>
    </p:spTree>
    <p:extLst>
      <p:ext uri="{BB962C8B-B14F-4D97-AF65-F5344CB8AC3E}">
        <p14:creationId xmlns:p14="http://schemas.microsoft.com/office/powerpoint/2010/main" val="262859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E6BC36E-C1B9-4631-9E9D-227FFD9E2D6C}"/>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5EFF318A-4DF4-4E45-9053-A6D4B1F48069}"/>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3F55C5D8-BA0D-49B8-9DF3-C1FAF37408F9}"/>
              </a:ext>
            </a:extLst>
          </p:cNvPr>
          <p:cNvSpPr>
            <a:spLocks noGrp="1"/>
          </p:cNvSpPr>
          <p:nvPr>
            <p:ph type="title"/>
          </p:nvPr>
        </p:nvSpPr>
        <p:spPr/>
        <p:txBody>
          <a:bodyPr/>
          <a:lstStyle/>
          <a:p>
            <a:pPr algn="just"/>
            <a:r>
              <a:rPr lang="cs-CZ" dirty="0"/>
              <a:t>Polehčující a přitěžující okolnosti</a:t>
            </a:r>
          </a:p>
        </p:txBody>
      </p:sp>
      <p:sp>
        <p:nvSpPr>
          <p:cNvPr id="5" name="Zástupný obsah 4">
            <a:extLst>
              <a:ext uri="{FF2B5EF4-FFF2-40B4-BE49-F238E27FC236}">
                <a16:creationId xmlns:a16="http://schemas.microsoft.com/office/drawing/2014/main" id="{A976E147-88DA-4564-B4B2-E63F7763224E}"/>
              </a:ext>
            </a:extLst>
          </p:cNvPr>
          <p:cNvSpPr>
            <a:spLocks noGrp="1"/>
          </p:cNvSpPr>
          <p:nvPr>
            <p:ph idx="1"/>
          </p:nvPr>
        </p:nvSpPr>
        <p:spPr/>
        <p:txBody>
          <a:bodyPr/>
          <a:lstStyle/>
          <a:p>
            <a:pPr algn="just">
              <a:buFont typeface="Wingdings" panose="05000000000000000000" pitchFamily="2" charset="2"/>
              <a:buChar char="Ø"/>
            </a:pPr>
            <a:r>
              <a:rPr lang="cs-CZ" dirty="0"/>
              <a:t>Vliv na společenskou škodlivost přestupku</a:t>
            </a:r>
          </a:p>
          <a:p>
            <a:pPr algn="just">
              <a:buFont typeface="Wingdings" panose="05000000000000000000" pitchFamily="2" charset="2"/>
              <a:buChar char="Ø"/>
            </a:pPr>
            <a:r>
              <a:rPr lang="cs-CZ" dirty="0"/>
              <a:t>Okolnosti sloužící pro přesnější určení výměry správního trestu</a:t>
            </a:r>
          </a:p>
          <a:p>
            <a:pPr algn="just">
              <a:buFont typeface="Wingdings" panose="05000000000000000000" pitchFamily="2" charset="2"/>
              <a:buChar char="Ø"/>
            </a:pPr>
            <a:r>
              <a:rPr lang="cs-CZ" dirty="0"/>
              <a:t>Vodítko pro správné a spravedlivé určení správního trestu</a:t>
            </a:r>
          </a:p>
          <a:p>
            <a:pPr algn="just">
              <a:buFont typeface="Wingdings" panose="05000000000000000000" pitchFamily="2" charset="2"/>
              <a:buChar char="Ø"/>
            </a:pPr>
            <a:r>
              <a:rPr lang="cs-CZ" dirty="0"/>
              <a:t>Přispívají k větší možnosti zhodnocení konkrétních okolností protiprávního jednání osob obviněných z přestupku</a:t>
            </a:r>
          </a:p>
          <a:p>
            <a:pPr algn="just">
              <a:buFont typeface="Wingdings" panose="05000000000000000000" pitchFamily="2" charset="2"/>
              <a:buChar char="Ø"/>
            </a:pPr>
            <a:r>
              <a:rPr lang="cs-CZ" dirty="0"/>
              <a:t>Zásada zákazu dvojího přičítání téhož </a:t>
            </a:r>
            <a:r>
              <a:rPr lang="cs-CZ" sz="2000" dirty="0"/>
              <a:t>× zákonné znaky skutkové podstaty</a:t>
            </a:r>
          </a:p>
          <a:p>
            <a:pPr algn="just">
              <a:buFont typeface="Wingdings" panose="05000000000000000000" pitchFamily="2" charset="2"/>
              <a:buChar char="Ø"/>
            </a:pPr>
            <a:r>
              <a:rPr lang="cs-CZ" dirty="0"/>
              <a:t>Demonstrativní výčet (</a:t>
            </a:r>
            <a:r>
              <a:rPr lang="cs-CZ" dirty="0" err="1"/>
              <a:t>ust</a:t>
            </a:r>
            <a:r>
              <a:rPr lang="cs-CZ" dirty="0"/>
              <a:t>. § 39 a 40 </a:t>
            </a:r>
            <a:r>
              <a:rPr lang="cs-CZ" dirty="0" err="1"/>
              <a:t>PřesZ</a:t>
            </a:r>
            <a:r>
              <a:rPr lang="cs-CZ" dirty="0"/>
              <a:t>)</a:t>
            </a:r>
          </a:p>
        </p:txBody>
      </p:sp>
    </p:spTree>
    <p:extLst>
      <p:ext uri="{BB962C8B-B14F-4D97-AF65-F5344CB8AC3E}">
        <p14:creationId xmlns:p14="http://schemas.microsoft.com/office/powerpoint/2010/main" val="258427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DBAB677-835A-4D3D-8FBB-FC5B799E38A7}"/>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6941D15C-8144-4ADB-9EAF-1620B86A2B1A}"/>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BC577391-4AB7-4FFC-B648-5D275496794E}"/>
              </a:ext>
            </a:extLst>
          </p:cNvPr>
          <p:cNvSpPr>
            <a:spLocks noGrp="1"/>
          </p:cNvSpPr>
          <p:nvPr>
            <p:ph type="title"/>
          </p:nvPr>
        </p:nvSpPr>
        <p:spPr/>
        <p:txBody>
          <a:bodyPr/>
          <a:lstStyle/>
          <a:p>
            <a:r>
              <a:rPr lang="cs-CZ" dirty="0"/>
              <a:t>Osobní poměry pachatele přestupku (FO)</a:t>
            </a:r>
          </a:p>
        </p:txBody>
      </p:sp>
      <p:sp>
        <p:nvSpPr>
          <p:cNvPr id="5" name="Zástupný obsah 4">
            <a:extLst>
              <a:ext uri="{FF2B5EF4-FFF2-40B4-BE49-F238E27FC236}">
                <a16:creationId xmlns:a16="http://schemas.microsoft.com/office/drawing/2014/main" id="{8D003E8C-9C0B-43D5-B6CC-223A58F074A0}"/>
              </a:ext>
            </a:extLst>
          </p:cNvPr>
          <p:cNvSpPr>
            <a:spLocks noGrp="1"/>
          </p:cNvSpPr>
          <p:nvPr>
            <p:ph idx="1"/>
          </p:nvPr>
        </p:nvSpPr>
        <p:spPr/>
        <p:txBody>
          <a:bodyPr/>
          <a:lstStyle/>
          <a:p>
            <a:pPr algn="just">
              <a:buFont typeface="Wingdings" panose="05000000000000000000" pitchFamily="2" charset="2"/>
              <a:buChar char="Ø"/>
            </a:pPr>
            <a:r>
              <a:rPr lang="cs-CZ" dirty="0"/>
              <a:t>Rodinné a majetkové poměry pachatele včetně jeho osobnosti</a:t>
            </a:r>
          </a:p>
          <a:p>
            <a:pPr algn="just">
              <a:buFont typeface="Wingdings" panose="05000000000000000000" pitchFamily="2" charset="2"/>
              <a:buChar char="Ø"/>
            </a:pPr>
            <a:r>
              <a:rPr lang="cs-CZ" dirty="0"/>
              <a:t>Osobní vlastnosti pachatele, věk</a:t>
            </a:r>
          </a:p>
          <a:p>
            <a:pPr algn="just">
              <a:buFont typeface="Wingdings" panose="05000000000000000000" pitchFamily="2" charset="2"/>
              <a:buChar char="Ø"/>
            </a:pPr>
            <a:r>
              <a:rPr lang="cs-CZ" dirty="0"/>
              <a:t>Zdravotní stav, majetkové poměry, příjem, společenské postavení</a:t>
            </a:r>
          </a:p>
          <a:p>
            <a:pPr algn="just">
              <a:buFont typeface="Wingdings" panose="05000000000000000000" pitchFamily="2" charset="2"/>
              <a:buChar char="Ø"/>
            </a:pPr>
            <a:r>
              <a:rPr lang="cs-CZ" dirty="0"/>
              <a:t>Nemajetnost vs. likvidační charakter pokuty dle ÚS</a:t>
            </a:r>
          </a:p>
          <a:p>
            <a:pPr algn="just">
              <a:buFont typeface="Wingdings" panose="05000000000000000000" pitchFamily="2" charset="2"/>
              <a:buChar char="Ø"/>
            </a:pPr>
            <a:r>
              <a:rPr lang="cs-CZ" dirty="0"/>
              <a:t>Nemajetnost nemůže vést k imunitě vůči správnímu trestání</a:t>
            </a:r>
          </a:p>
          <a:p>
            <a:pPr algn="just">
              <a:buFont typeface="Wingdings" panose="05000000000000000000" pitchFamily="2" charset="2"/>
              <a:buChar char="Ø"/>
            </a:pPr>
            <a:r>
              <a:rPr lang="cs-CZ" dirty="0"/>
              <a:t>Zjišťování majetkových poměrů (odhad: RS NSS č. j. 1 As 9/2008-133)</a:t>
            </a:r>
          </a:p>
        </p:txBody>
      </p:sp>
    </p:spTree>
    <p:extLst>
      <p:ext uri="{BB962C8B-B14F-4D97-AF65-F5344CB8AC3E}">
        <p14:creationId xmlns:p14="http://schemas.microsoft.com/office/powerpoint/2010/main" val="3107269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19DE1BC-9655-4254-8B9A-51FA432FBB32}"/>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ADE765ED-7F25-4911-8748-57B53263043A}"/>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DBA8E8F8-6206-40EF-BE10-F985C7AE2F0F}"/>
              </a:ext>
            </a:extLst>
          </p:cNvPr>
          <p:cNvSpPr>
            <a:spLocks noGrp="1"/>
          </p:cNvSpPr>
          <p:nvPr>
            <p:ph type="title"/>
          </p:nvPr>
        </p:nvSpPr>
        <p:spPr/>
        <p:txBody>
          <a:bodyPr/>
          <a:lstStyle/>
          <a:p>
            <a:r>
              <a:rPr lang="cs-CZ" dirty="0"/>
              <a:t>Přiměřený správní trest</a:t>
            </a:r>
          </a:p>
        </p:txBody>
      </p:sp>
      <p:sp>
        <p:nvSpPr>
          <p:cNvPr id="5" name="Zástupný obsah 4">
            <a:extLst>
              <a:ext uri="{FF2B5EF4-FFF2-40B4-BE49-F238E27FC236}">
                <a16:creationId xmlns:a16="http://schemas.microsoft.com/office/drawing/2014/main" id="{E2C59A08-528C-40BD-AC02-C99D6A70345C}"/>
              </a:ext>
            </a:extLst>
          </p:cNvPr>
          <p:cNvSpPr>
            <a:spLocks noGrp="1"/>
          </p:cNvSpPr>
          <p:nvPr>
            <p:ph idx="1"/>
          </p:nvPr>
        </p:nvSpPr>
        <p:spPr/>
        <p:txBody>
          <a:bodyPr/>
          <a:lstStyle/>
          <a:p>
            <a:pPr algn="just" eaLnBrk="1" hangingPunct="1">
              <a:lnSpc>
                <a:spcPct val="120000"/>
              </a:lnSpc>
              <a:buFont typeface="Wingdings" panose="05000000000000000000" pitchFamily="2" charset="2"/>
              <a:buChar char="Ø"/>
            </a:pPr>
            <a:r>
              <a:rPr lang="cs-CZ" dirty="0">
                <a:effectLst/>
                <a:ea typeface="Calibri" panose="020F0502020204030204" pitchFamily="34" charset="0"/>
              </a:rPr>
              <a:t>Zásada přiměřenosti </a:t>
            </a:r>
            <a:r>
              <a:rPr lang="cs-CZ" sz="1800" i="1" dirty="0">
                <a:effectLst/>
                <a:latin typeface="Times New Roman" panose="02020603050405020304" pitchFamily="18" charset="0"/>
                <a:ea typeface="Calibri" panose="020F0502020204030204" pitchFamily="34" charset="0"/>
              </a:rPr>
              <a:t>,, … zajišťuje úměrnost sankce správnímu deliktu a osobě jeho pachatele. Správní orgán je povinen co nejpřesněji zohlednit zvláštnosti konkrétního případu (závažnost deliktu, poměry pachatele či možnosti jeho nápravy, aj.). </a:t>
            </a:r>
            <a:r>
              <a:rPr lang="cs-CZ" sz="1800" b="1" i="1" dirty="0">
                <a:effectLst/>
                <a:latin typeface="Times New Roman" panose="02020603050405020304" pitchFamily="18" charset="0"/>
                <a:ea typeface="Calibri" panose="020F0502020204030204" pitchFamily="34" charset="0"/>
              </a:rPr>
              <a:t>Jedině přiměřená sankce může být považována za spravedlivou a dostát požadavku rovnosti. </a:t>
            </a:r>
            <a:r>
              <a:rPr lang="cs-CZ" sz="1800" i="1" dirty="0">
                <a:latin typeface="Times New Roman" panose="02020603050405020304" pitchFamily="18" charset="0"/>
                <a:ea typeface="Calibri" panose="020F0502020204030204" pitchFamily="34" charset="0"/>
              </a:rPr>
              <a:t>…</a:t>
            </a:r>
            <a:r>
              <a:rPr lang="cs-CZ" sz="1800" i="1" dirty="0">
                <a:effectLst/>
                <a:latin typeface="Times New Roman" panose="02020603050405020304" pitchFamily="18" charset="0"/>
                <a:ea typeface="Calibri" panose="020F0502020204030204" pitchFamily="34" charset="0"/>
              </a:rPr>
              <a:t> přiměřenost sankce je současně předpokladem pro zajištění efektivního represivního působení na pachatele i efektivního preventivního působení na pachatele i společnost.“</a:t>
            </a:r>
          </a:p>
          <a:p>
            <a:pPr algn="just" eaLnBrk="1" hangingPunct="1">
              <a:lnSpc>
                <a:spcPct val="120000"/>
              </a:lnSpc>
              <a:buFont typeface="Wingdings" panose="05000000000000000000" pitchFamily="2" charset="2"/>
              <a:buChar char="Ø"/>
            </a:pPr>
            <a:r>
              <a:rPr lang="cs-CZ" altLang="cs-CZ" dirty="0"/>
              <a:t>Princip přiměřenosti jako rámec pro správní orgány při stanovení druhu a výměry správních trestů</a:t>
            </a:r>
          </a:p>
          <a:p>
            <a:pPr algn="just" eaLnBrk="1" hangingPunct="1">
              <a:lnSpc>
                <a:spcPct val="120000"/>
              </a:lnSpc>
              <a:buFont typeface="Wingdings" panose="05000000000000000000" pitchFamily="2" charset="2"/>
              <a:buChar char="Ø"/>
            </a:pPr>
            <a:r>
              <a:rPr lang="cs-CZ" altLang="cs-CZ" dirty="0"/>
              <a:t>Přiměřenost: vhodný druh trestu, přiměřená výměra trestu</a:t>
            </a:r>
          </a:p>
          <a:p>
            <a:pPr algn="just" eaLnBrk="1" hangingPunct="1">
              <a:lnSpc>
                <a:spcPct val="120000"/>
              </a:lnSpc>
              <a:buFont typeface="Wingdings" panose="05000000000000000000" pitchFamily="2" charset="2"/>
              <a:buChar char="Ø"/>
            </a:pPr>
            <a:r>
              <a:rPr lang="cs-CZ" altLang="cs-CZ" dirty="0"/>
              <a:t>Odraz společenské škodlivosti deliktního jednání pachatele</a:t>
            </a:r>
          </a:p>
        </p:txBody>
      </p:sp>
    </p:spTree>
    <p:extLst>
      <p:ext uri="{BB962C8B-B14F-4D97-AF65-F5344CB8AC3E}">
        <p14:creationId xmlns:p14="http://schemas.microsoft.com/office/powerpoint/2010/main" val="1612783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BA5C469-2925-4EFB-BE76-D22D13948454}"/>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4B00009A-D463-4DE5-B486-BE1C67144D34}"/>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8089A3E8-9B58-45D4-B046-5F56DB4706A8}"/>
              </a:ext>
            </a:extLst>
          </p:cNvPr>
          <p:cNvSpPr>
            <a:spLocks noGrp="1"/>
          </p:cNvSpPr>
          <p:nvPr>
            <p:ph type="title"/>
          </p:nvPr>
        </p:nvSpPr>
        <p:spPr/>
        <p:txBody>
          <a:bodyPr/>
          <a:lstStyle/>
          <a:p>
            <a:pPr algn="just"/>
            <a:r>
              <a:rPr lang="cs-CZ" dirty="0"/>
              <a:t>Přiměřený správní trest</a:t>
            </a:r>
          </a:p>
        </p:txBody>
      </p:sp>
      <p:sp>
        <p:nvSpPr>
          <p:cNvPr id="5" name="Zástupný obsah 4">
            <a:extLst>
              <a:ext uri="{FF2B5EF4-FFF2-40B4-BE49-F238E27FC236}">
                <a16:creationId xmlns:a16="http://schemas.microsoft.com/office/drawing/2014/main" id="{1393A1DE-F787-4F21-B6E0-2D855B378A10}"/>
              </a:ext>
            </a:extLst>
          </p:cNvPr>
          <p:cNvSpPr>
            <a:spLocks noGrp="1"/>
          </p:cNvSpPr>
          <p:nvPr>
            <p:ph idx="1"/>
          </p:nvPr>
        </p:nvSpPr>
        <p:spPr/>
        <p:txBody>
          <a:bodyPr/>
          <a:lstStyle/>
          <a:p>
            <a:pPr algn="just">
              <a:buFont typeface="Wingdings" panose="05000000000000000000" pitchFamily="2" charset="2"/>
              <a:buChar char="Ø"/>
            </a:pPr>
            <a:r>
              <a:rPr lang="cs-CZ" altLang="cs-CZ" dirty="0"/>
              <a:t>Nepřiměřený trest a jeho nežádoucí důsledky</a:t>
            </a:r>
          </a:p>
          <a:p>
            <a:pPr algn="just">
              <a:buFont typeface="Wingdings" panose="05000000000000000000" pitchFamily="2" charset="2"/>
              <a:buChar char="Ø"/>
            </a:pPr>
            <a:r>
              <a:rPr lang="cs-CZ" altLang="cs-CZ" dirty="0"/>
              <a:t>Nepřiměřenost × kvalifikovaná nepřiměřenost = likvidační charakter trestu (pokuty)</a:t>
            </a:r>
          </a:p>
          <a:p>
            <a:pPr algn="just">
              <a:buFont typeface="Wingdings" panose="05000000000000000000" pitchFamily="2" charset="2"/>
              <a:buChar char="Ø"/>
            </a:pPr>
            <a:r>
              <a:rPr lang="cs-CZ" altLang="cs-CZ" dirty="0"/>
              <a:t>Nikoliv každá příliš vysoká pokuta může nabývat charakteru likvidační pokuty a být tudíž nepřiměřená</a:t>
            </a:r>
          </a:p>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,,Ojedinělá a nebývale vysoká pokuta být může, ukládá-li se za neobvyklý a velmi závažný správní delikt, tedy za něco, co vybočuje z obvyklého standardu "běžných" deliktů a na co je třeba reagovat přísnější sankcí.“ </a:t>
            </a:r>
            <a:r>
              <a:rPr lang="cs-CZ" sz="1800" dirty="0">
                <a:effectLst/>
                <a:latin typeface="Times New Roman" panose="02020603050405020304" pitchFamily="18" charset="0"/>
                <a:ea typeface="Calibri" panose="020F0502020204030204" pitchFamily="34" charset="0"/>
              </a:rPr>
              <a:t>(NSS č. j. 7 As 188/2012-25)</a:t>
            </a:r>
            <a:endParaRPr lang="cs-CZ" altLang="cs-CZ" dirty="0"/>
          </a:p>
          <a:p>
            <a:pPr algn="just">
              <a:buFont typeface="Wingdings" panose="05000000000000000000" pitchFamily="2" charset="2"/>
              <a:buChar char="Ø"/>
            </a:pPr>
            <a:endParaRPr lang="cs-CZ" altLang="cs-CZ" dirty="0"/>
          </a:p>
          <a:p>
            <a:endParaRPr lang="cs-CZ" dirty="0"/>
          </a:p>
        </p:txBody>
      </p:sp>
    </p:spTree>
    <p:extLst>
      <p:ext uri="{BB962C8B-B14F-4D97-AF65-F5344CB8AC3E}">
        <p14:creationId xmlns:p14="http://schemas.microsoft.com/office/powerpoint/2010/main" val="1253884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6C830B9-2850-48CE-9ECE-0C5045E92CA9}"/>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8E3D3893-73F3-4C24-8436-6F410F724014}"/>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8A3C8C02-2DF0-489A-8958-A3DC07172087}"/>
              </a:ext>
            </a:extLst>
          </p:cNvPr>
          <p:cNvSpPr>
            <a:spLocks noGrp="1"/>
          </p:cNvSpPr>
          <p:nvPr>
            <p:ph type="title"/>
          </p:nvPr>
        </p:nvSpPr>
        <p:spPr/>
        <p:txBody>
          <a:bodyPr/>
          <a:lstStyle/>
          <a:p>
            <a:r>
              <a:rPr lang="cs-CZ" dirty="0"/>
              <a:t>Mimořádné snížení výměry pokuty</a:t>
            </a:r>
          </a:p>
        </p:txBody>
      </p:sp>
      <p:sp>
        <p:nvSpPr>
          <p:cNvPr id="5" name="Zástupný obsah 4">
            <a:extLst>
              <a:ext uri="{FF2B5EF4-FFF2-40B4-BE49-F238E27FC236}">
                <a16:creationId xmlns:a16="http://schemas.microsoft.com/office/drawing/2014/main" id="{7B001A71-D273-4814-8E17-C27D1DFE2B66}"/>
              </a:ext>
            </a:extLst>
          </p:cNvPr>
          <p:cNvSpPr>
            <a:spLocks noGrp="1"/>
          </p:cNvSpPr>
          <p:nvPr>
            <p:ph idx="1"/>
          </p:nvPr>
        </p:nvSpPr>
        <p:spPr/>
        <p:txBody>
          <a:bodyPr/>
          <a:lstStyle/>
          <a:p>
            <a:pPr algn="just">
              <a:lnSpc>
                <a:spcPct val="120000"/>
              </a:lnSpc>
              <a:buFont typeface="Wingdings" panose="05000000000000000000" pitchFamily="2" charset="2"/>
              <a:buChar char="Ø"/>
            </a:pPr>
            <a:r>
              <a:rPr lang="cs-CZ" altLang="cs-CZ" dirty="0"/>
              <a:t>Možnost správního orgánu uložit pokutu v částce nižší, než je zákonem stanovená dolní hranice sazby pokuty, pokud by i uložení pokuty v zákonem vymezeném rámci byla pro pachatele vzhledem k jeho poměrům nepřiměřeně přísná</a:t>
            </a:r>
          </a:p>
          <a:p>
            <a:pPr algn="just">
              <a:lnSpc>
                <a:spcPct val="120000"/>
              </a:lnSpc>
              <a:buFont typeface="Wingdings" panose="05000000000000000000" pitchFamily="2" charset="2"/>
              <a:buChar char="Ø"/>
            </a:pPr>
            <a:r>
              <a:rPr lang="cs-CZ" altLang="cs-CZ" dirty="0"/>
              <a:t>Poslední možnost, jak předejít likvidačnímu charakteru pokuty</a:t>
            </a:r>
          </a:p>
          <a:p>
            <a:pPr algn="just">
              <a:lnSpc>
                <a:spcPct val="120000"/>
              </a:lnSpc>
              <a:buFont typeface="Wingdings" panose="05000000000000000000" pitchFamily="2" charset="2"/>
              <a:buChar char="Ø"/>
            </a:pPr>
            <a:r>
              <a:rPr lang="cs-CZ" altLang="cs-CZ" dirty="0"/>
              <a:t>Podmínka: skutková podstata přestupku obsahuje dolní hranici sazby pokuty – uložení alespoň ve výši 20 % spodní hranice</a:t>
            </a:r>
          </a:p>
          <a:p>
            <a:pPr algn="just">
              <a:lnSpc>
                <a:spcPct val="120000"/>
              </a:lnSpc>
              <a:buFont typeface="Wingdings" panose="05000000000000000000" pitchFamily="2" charset="2"/>
              <a:buChar char="Ø"/>
            </a:pPr>
            <a:r>
              <a:rPr lang="cs-CZ" altLang="cs-CZ" dirty="0"/>
              <a:t>V opačném případě lze uložit pokutu ještě nižší na základě institutu správního uvážení</a:t>
            </a:r>
          </a:p>
        </p:txBody>
      </p:sp>
    </p:spTree>
    <p:extLst>
      <p:ext uri="{BB962C8B-B14F-4D97-AF65-F5344CB8AC3E}">
        <p14:creationId xmlns:p14="http://schemas.microsoft.com/office/powerpoint/2010/main" val="11634680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D202AFB-870B-42AB-AC7B-C0DABFF0B44F}"/>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C6CF42D0-ADAC-4FFF-9EB9-2428DF649D25}"/>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1BA1222C-3DD4-494D-AC64-22FB86D42175}"/>
              </a:ext>
            </a:extLst>
          </p:cNvPr>
          <p:cNvSpPr>
            <a:spLocks noGrp="1"/>
          </p:cNvSpPr>
          <p:nvPr>
            <p:ph type="title"/>
          </p:nvPr>
        </p:nvSpPr>
        <p:spPr>
          <a:xfrm>
            <a:off x="720000" y="729257"/>
            <a:ext cx="10753200" cy="451576"/>
          </a:xfrm>
        </p:spPr>
        <p:txBody>
          <a:bodyPr/>
          <a:lstStyle/>
          <a:p>
            <a:r>
              <a:rPr lang="cs-CZ" dirty="0"/>
              <a:t>Obrana proti nepřiměřenému správnímu trestu</a:t>
            </a:r>
          </a:p>
        </p:txBody>
      </p:sp>
      <p:sp>
        <p:nvSpPr>
          <p:cNvPr id="5" name="Zástupný obsah 4">
            <a:extLst>
              <a:ext uri="{FF2B5EF4-FFF2-40B4-BE49-F238E27FC236}">
                <a16:creationId xmlns:a16="http://schemas.microsoft.com/office/drawing/2014/main" id="{498D2BB7-ADEA-439D-BE49-E081B90621DE}"/>
              </a:ext>
            </a:extLst>
          </p:cNvPr>
          <p:cNvSpPr>
            <a:spLocks noGrp="1"/>
          </p:cNvSpPr>
          <p:nvPr>
            <p:ph idx="1"/>
          </p:nvPr>
        </p:nvSpPr>
        <p:spPr/>
        <p:txBody>
          <a:bodyPr/>
          <a:lstStyle/>
          <a:p>
            <a:pPr algn="just">
              <a:buFont typeface="Wingdings" panose="05000000000000000000" pitchFamily="2" charset="2"/>
              <a:buChar char="Ø"/>
            </a:pPr>
            <a:r>
              <a:rPr lang="cs-CZ" dirty="0"/>
              <a:t>V rámci veřejné správy: odvolání (rozhodnutí o přestupku), odpor (příkaz)</a:t>
            </a:r>
          </a:p>
          <a:p>
            <a:pPr algn="just">
              <a:buFont typeface="Wingdings" panose="05000000000000000000" pitchFamily="2" charset="2"/>
              <a:buChar char="Ø"/>
            </a:pPr>
            <a:r>
              <a:rPr lang="cs-CZ" dirty="0"/>
              <a:t>V rámci správního soudnictví: žaloba proti rozhodnutí správního orgánu (§ 65 a násl. SŘS) + moderační právo soudu</a:t>
            </a:r>
          </a:p>
        </p:txBody>
      </p:sp>
    </p:spTree>
    <p:extLst>
      <p:ext uri="{BB962C8B-B14F-4D97-AF65-F5344CB8AC3E}">
        <p14:creationId xmlns:p14="http://schemas.microsoft.com/office/powerpoint/2010/main" val="1700468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8F7E1B7-257C-4978-8DEA-497A39FA87BE}"/>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ECE1A503-7A12-484A-A9C2-F2EF31BA32F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69E79720-F3C9-47EA-98E8-4A0A6C3D02BE}"/>
              </a:ext>
            </a:extLst>
          </p:cNvPr>
          <p:cNvSpPr>
            <a:spLocks noGrp="1"/>
          </p:cNvSpPr>
          <p:nvPr>
            <p:ph type="title"/>
          </p:nvPr>
        </p:nvSpPr>
        <p:spPr/>
        <p:txBody>
          <a:bodyPr/>
          <a:lstStyle/>
          <a:p>
            <a:r>
              <a:rPr lang="cs-CZ" dirty="0"/>
              <a:t>Moderační právo soudu</a:t>
            </a:r>
          </a:p>
        </p:txBody>
      </p:sp>
      <p:sp>
        <p:nvSpPr>
          <p:cNvPr id="5" name="Zástupný obsah 4">
            <a:extLst>
              <a:ext uri="{FF2B5EF4-FFF2-40B4-BE49-F238E27FC236}">
                <a16:creationId xmlns:a16="http://schemas.microsoft.com/office/drawing/2014/main" id="{6982E517-7490-46C9-9CBB-2B6DE8F3C167}"/>
              </a:ext>
            </a:extLst>
          </p:cNvPr>
          <p:cNvSpPr>
            <a:spLocks noGrp="1"/>
          </p:cNvSpPr>
          <p:nvPr>
            <p:ph idx="1"/>
          </p:nvPr>
        </p:nvSpPr>
        <p:spPr/>
        <p:txBody>
          <a:bodyPr/>
          <a:lstStyle/>
          <a:p>
            <a:pPr algn="just" eaLnBrk="1" hangingPunct="1">
              <a:lnSpc>
                <a:spcPct val="120000"/>
              </a:lnSpc>
              <a:buFont typeface="Wingdings" panose="05000000000000000000" pitchFamily="2" charset="2"/>
              <a:buChar char="Ø"/>
            </a:pPr>
            <a:r>
              <a:rPr lang="cs-CZ" dirty="0" err="1"/>
              <a:t>Ust</a:t>
            </a:r>
            <a:r>
              <a:rPr lang="cs-CZ" dirty="0"/>
              <a:t>. § 65 odst. 3 + § 78 odst. 2 SŘS</a:t>
            </a:r>
          </a:p>
          <a:p>
            <a:pPr algn="just" eaLnBrk="1" hangingPunct="1">
              <a:lnSpc>
                <a:spcPct val="120000"/>
              </a:lnSpc>
              <a:buFont typeface="Wingdings" panose="05000000000000000000" pitchFamily="2" charset="2"/>
              <a:buChar char="Ø"/>
            </a:pPr>
            <a:r>
              <a:rPr lang="cs-CZ" dirty="0"/>
              <a:t>Podmínky pro jeho aplikaci:</a:t>
            </a:r>
          </a:p>
          <a:p>
            <a:pPr algn="just" eaLnBrk="1" hangingPunct="1">
              <a:lnSpc>
                <a:spcPct val="120000"/>
              </a:lnSpc>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,,1) jde o rozhodnutí podle § 65 odst. 1 SŘS, a to ve 2) věcech správního trestání, 3) jímž se za správní delikt žalobci ukládá trest, 4) který je ve zjevně nepřiměřené výši, 5) vůči čemuž žalobce brojí žalobou, 6) ve které žalobce výslovně navrhne využití moderačního práva, přičemž taková žaloba musí být 7) věcně </a:t>
            </a:r>
            <a:r>
              <a:rPr lang="cs-CZ" sz="1800" i="1" dirty="0" err="1">
                <a:effectLst/>
                <a:latin typeface="Times New Roman" panose="02020603050405020304" pitchFamily="18" charset="0"/>
                <a:ea typeface="Calibri" panose="020F0502020204030204" pitchFamily="34" charset="0"/>
              </a:rPr>
              <a:t>projednatelná</a:t>
            </a:r>
            <a:r>
              <a:rPr lang="cs-CZ" sz="1800" i="1" dirty="0">
                <a:effectLst/>
                <a:latin typeface="Times New Roman" panose="02020603050405020304" pitchFamily="18" charset="0"/>
                <a:ea typeface="Calibri" panose="020F0502020204030204" pitchFamily="34" charset="0"/>
              </a:rPr>
              <a:t> a současně 8) je nedůvodná. Pro využití moderačního práva 9) soud musí být s to vyjít ze skutkového stavu, z něhož vyšel správní orgán, který ale lze dokazováním soudu, nikoliv však v zásadních směrech, doplnit. Tyto podmínky musí být splněny současně.“</a:t>
            </a:r>
          </a:p>
          <a:p>
            <a:pPr algn="just" eaLnBrk="1" hangingPunct="1">
              <a:lnSpc>
                <a:spcPct val="120000"/>
              </a:lnSpc>
              <a:buFont typeface="Wingdings" panose="05000000000000000000" pitchFamily="2" charset="2"/>
              <a:buChar char="Ø"/>
            </a:pPr>
            <a:r>
              <a:rPr lang="cs-CZ" dirty="0"/>
              <a:t>Kasační vs. apelační princip </a:t>
            </a:r>
            <a:r>
              <a:rPr lang="cs-CZ" sz="2000" dirty="0"/>
              <a:t>(snížení trestu v zákonných mezích nebo upuštění)</a:t>
            </a:r>
          </a:p>
          <a:p>
            <a:pPr algn="just" eaLnBrk="1" hangingPunct="1">
              <a:lnSpc>
                <a:spcPct val="120000"/>
              </a:lnSpc>
              <a:buFont typeface="Wingdings" panose="05000000000000000000" pitchFamily="2" charset="2"/>
              <a:buChar char="Ø"/>
            </a:pPr>
            <a:r>
              <a:rPr lang="cs-CZ" dirty="0"/>
              <a:t>Nejsou důvody pro zrušení správního rozhodnutí</a:t>
            </a:r>
          </a:p>
        </p:txBody>
      </p:sp>
    </p:spTree>
    <p:extLst>
      <p:ext uri="{BB962C8B-B14F-4D97-AF65-F5344CB8AC3E}">
        <p14:creationId xmlns:p14="http://schemas.microsoft.com/office/powerpoint/2010/main" val="4152518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AE7947C-4B58-46A0-B564-07CF16CD1E9E}"/>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EAB7D72D-F0B1-4554-BC3F-C0D62A0FA844}"/>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1D11A119-6804-4BB5-83D0-6A2B06A834D5}"/>
              </a:ext>
            </a:extLst>
          </p:cNvPr>
          <p:cNvSpPr>
            <a:spLocks noGrp="1"/>
          </p:cNvSpPr>
          <p:nvPr>
            <p:ph type="title"/>
          </p:nvPr>
        </p:nvSpPr>
        <p:spPr/>
        <p:txBody>
          <a:bodyPr/>
          <a:lstStyle/>
          <a:p>
            <a:r>
              <a:rPr lang="cs-CZ" dirty="0"/>
              <a:t>Moderační právo soudu</a:t>
            </a:r>
          </a:p>
        </p:txBody>
      </p:sp>
      <p:sp>
        <p:nvSpPr>
          <p:cNvPr id="5" name="Zástupný obsah 4">
            <a:extLst>
              <a:ext uri="{FF2B5EF4-FFF2-40B4-BE49-F238E27FC236}">
                <a16:creationId xmlns:a16="http://schemas.microsoft.com/office/drawing/2014/main" id="{0E0DB07C-B75F-47F2-9476-E65082137E31}"/>
              </a:ext>
            </a:extLst>
          </p:cNvPr>
          <p:cNvSpPr>
            <a:spLocks noGrp="1"/>
          </p:cNvSpPr>
          <p:nvPr>
            <p:ph idx="1"/>
          </p:nvPr>
        </p:nvSpPr>
        <p:spPr/>
        <p:txBody>
          <a:bodyPr/>
          <a:lstStyle/>
          <a:p>
            <a:pPr algn="just">
              <a:buFont typeface="Wingdings" panose="05000000000000000000" pitchFamily="2" charset="2"/>
              <a:buChar char="Ø"/>
            </a:pPr>
            <a:r>
              <a:rPr lang="cs-CZ" dirty="0"/>
              <a:t>Zamítnutí žaloby jako nedůvodné, zrušení výroku o správním trestu a nahrazení uvážení správního orgánu o správním trestu vlastním uvážením</a:t>
            </a:r>
          </a:p>
          <a:p>
            <a:pPr algn="just">
              <a:buFont typeface="Wingdings" panose="05000000000000000000" pitchFamily="2" charset="2"/>
              <a:buChar char="Ø"/>
            </a:pPr>
            <a:r>
              <a:rPr lang="cs-CZ" dirty="0"/>
              <a:t>Cíl: dosažení spravedlivého trestu, nikoliv ideálního trestu</a:t>
            </a:r>
          </a:p>
          <a:p>
            <a:pPr algn="just">
              <a:buFont typeface="Wingdings" panose="05000000000000000000" pitchFamily="2" charset="2"/>
              <a:buChar char="Ø"/>
            </a:pPr>
            <a:r>
              <a:rPr lang="cs-CZ" dirty="0"/>
              <a:t>Nutnost uložení pokuty ve </a:t>
            </a:r>
            <a:r>
              <a:rPr lang="cs-CZ" b="1" dirty="0"/>
              <a:t>zjevně </a:t>
            </a:r>
            <a:r>
              <a:rPr lang="cs-CZ" dirty="0"/>
              <a:t>nepřiměřené výši</a:t>
            </a:r>
          </a:p>
        </p:txBody>
      </p:sp>
    </p:spTree>
    <p:extLst>
      <p:ext uri="{BB962C8B-B14F-4D97-AF65-F5344CB8AC3E}">
        <p14:creationId xmlns:p14="http://schemas.microsoft.com/office/powerpoint/2010/main" val="1071765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644C7C-818E-4BB1-941F-8AA4C16E0E56}"/>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31F829A-BB27-4F67-96A7-DCF8AB76936C}"/>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C93779D6-995F-4B64-A578-7758B2DC9A5C}"/>
              </a:ext>
            </a:extLst>
          </p:cNvPr>
          <p:cNvSpPr>
            <a:spLocks noGrp="1"/>
          </p:cNvSpPr>
          <p:nvPr>
            <p:ph type="title"/>
          </p:nvPr>
        </p:nvSpPr>
        <p:spPr/>
        <p:txBody>
          <a:bodyPr/>
          <a:lstStyle/>
          <a:p>
            <a:pPr algn="just"/>
            <a:r>
              <a:rPr lang="cs-CZ" dirty="0"/>
              <a:t>Moderační právo soudu</a:t>
            </a:r>
          </a:p>
        </p:txBody>
      </p:sp>
      <p:sp>
        <p:nvSpPr>
          <p:cNvPr id="5" name="Zástupný obsah 4">
            <a:extLst>
              <a:ext uri="{FF2B5EF4-FFF2-40B4-BE49-F238E27FC236}">
                <a16:creationId xmlns:a16="http://schemas.microsoft.com/office/drawing/2014/main" id="{5C8CF0CE-ACA9-42BF-BEAD-3AE17875F818}"/>
              </a:ext>
            </a:extLst>
          </p:cNvPr>
          <p:cNvSpPr>
            <a:spLocks noGrp="1"/>
          </p:cNvSpPr>
          <p:nvPr>
            <p:ph idx="1"/>
          </p:nvPr>
        </p:nvSpPr>
        <p:spPr/>
        <p:txBody>
          <a:bodyPr/>
          <a:lstStyle/>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,,Zákonným požadavkem, který činí z moderace normu aplikovanou jen výjimečně, je požadavek na ,zjevnou nepřiměřenost‘ správního trestu. Nestačí tedy nepřiměřenost trestu, ale musí tu být dána nepřiměřenost ,zjevná‘. Při úvahách o ,zjevně nepřiměřené‘ výši trestu musí soud vycházet z patřičných zákonných kritérií pro ukládání správního trestu. Moderaci správního trestu musí soud dostatečně a přezkoumatelně odůvodnit.“</a:t>
            </a:r>
          </a:p>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,,Zjevná nepřiměřenost proto nemůže být tak nepřiměřená, až by trest nabyl podobu trestu nezákonného. Pak není místo pro moderační právo, nýbrž je třeba rozhodnutí zrušit.“</a:t>
            </a:r>
            <a:endParaRPr lang="cs-CZ" dirty="0"/>
          </a:p>
          <a:p>
            <a:pPr algn="just">
              <a:buFont typeface="Wingdings" panose="05000000000000000000" pitchFamily="2" charset="2"/>
              <a:buChar char="Ø"/>
            </a:pPr>
            <a:r>
              <a:rPr lang="cs-CZ" dirty="0"/>
              <a:t>Pouze krajské soudy, NSS nemůže provést moderaci</a:t>
            </a:r>
          </a:p>
          <a:p>
            <a:pPr algn="just">
              <a:buFont typeface="Wingdings" panose="05000000000000000000" pitchFamily="2" charset="2"/>
              <a:buChar char="Ø"/>
            </a:pPr>
            <a:r>
              <a:rPr lang="cs-CZ" dirty="0"/>
              <a:t>Nelze provést moderaci ex offo, ale pouze na návrh</a:t>
            </a:r>
          </a:p>
          <a:p>
            <a:endParaRPr lang="cs-CZ" dirty="0"/>
          </a:p>
        </p:txBody>
      </p:sp>
    </p:spTree>
    <p:extLst>
      <p:ext uri="{BB962C8B-B14F-4D97-AF65-F5344CB8AC3E}">
        <p14:creationId xmlns:p14="http://schemas.microsoft.com/office/powerpoint/2010/main" val="3099333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D8F0641-642F-4339-BB1C-277E5CC7191F}"/>
              </a:ext>
            </a:extLst>
          </p:cNvPr>
          <p:cNvSpPr>
            <a:spLocks noGrp="1"/>
          </p:cNvSpPr>
          <p:nvPr>
            <p:ph type="ftr" sz="quarter" idx="10"/>
          </p:nvPr>
        </p:nvSpPr>
        <p:spPr>
          <a:xfrm>
            <a:off x="865773" y="5580000"/>
            <a:ext cx="7920000" cy="252000"/>
          </a:xfrm>
        </p:spPr>
        <p:txBody>
          <a:bodyPr/>
          <a:lstStyle/>
          <a:p>
            <a:pPr algn="just"/>
            <a:r>
              <a:rPr lang="cs-CZ" sz="1800" dirty="0" err="1"/>
              <a:t>PrF</a:t>
            </a:r>
            <a:r>
              <a:rPr lang="cs-CZ" sz="1800" dirty="0"/>
              <a:t> MU – katedra správní vědy a správního práva</a:t>
            </a:r>
          </a:p>
        </p:txBody>
      </p:sp>
      <p:sp>
        <p:nvSpPr>
          <p:cNvPr id="3" name="Zástupný symbol pro číslo snímku 2">
            <a:extLst>
              <a:ext uri="{FF2B5EF4-FFF2-40B4-BE49-F238E27FC236}">
                <a16:creationId xmlns:a16="http://schemas.microsoft.com/office/drawing/2014/main" id="{5451A229-1018-4E6D-8CE3-6548B5033960}"/>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DD911F3C-3724-4135-80E5-973355B77C53}"/>
              </a:ext>
            </a:extLst>
          </p:cNvPr>
          <p:cNvSpPr>
            <a:spLocks noGrp="1"/>
          </p:cNvSpPr>
          <p:nvPr>
            <p:ph type="title"/>
          </p:nvPr>
        </p:nvSpPr>
        <p:spPr>
          <a:xfrm>
            <a:off x="865773" y="800212"/>
            <a:ext cx="10753200" cy="451576"/>
          </a:xfrm>
        </p:spPr>
        <p:txBody>
          <a:bodyPr/>
          <a:lstStyle/>
          <a:p>
            <a:r>
              <a:rPr lang="cs-CZ" dirty="0"/>
              <a:t>A to je vše …</a:t>
            </a:r>
          </a:p>
        </p:txBody>
      </p:sp>
      <p:sp>
        <p:nvSpPr>
          <p:cNvPr id="5" name="Zástupný obsah 4">
            <a:extLst>
              <a:ext uri="{FF2B5EF4-FFF2-40B4-BE49-F238E27FC236}">
                <a16:creationId xmlns:a16="http://schemas.microsoft.com/office/drawing/2014/main" id="{64A28C25-2640-4505-A8F9-D6B2E512F54A}"/>
              </a:ext>
            </a:extLst>
          </p:cNvPr>
          <p:cNvSpPr>
            <a:spLocks noGrp="1"/>
          </p:cNvSpPr>
          <p:nvPr>
            <p:ph idx="1"/>
          </p:nvPr>
        </p:nvSpPr>
        <p:spPr/>
        <p:txBody>
          <a:bodyPr/>
          <a:lstStyle/>
          <a:p>
            <a:pPr marL="72000" indent="0">
              <a:buNone/>
            </a:pPr>
            <a:r>
              <a:rPr lang="cs-CZ" altLang="cs-CZ" sz="2800" dirty="0"/>
              <a:t>Děkuji za pozornost!</a:t>
            </a:r>
          </a:p>
          <a:p>
            <a:pPr marL="72000" indent="0">
              <a:buNone/>
            </a:pPr>
            <a:r>
              <a:rPr lang="cs-CZ" altLang="cs-CZ" dirty="0"/>
              <a:t>Dotazy???</a:t>
            </a:r>
          </a:p>
          <a:p>
            <a:pPr marL="72000" indent="0">
              <a:buNone/>
            </a:pPr>
            <a:r>
              <a:rPr lang="cs-CZ" altLang="cs-CZ" sz="2800" dirty="0"/>
              <a:t>Kontakt: 420684@mail.muni.cz</a:t>
            </a:r>
          </a:p>
          <a:p>
            <a:pPr marL="72000" indent="0">
              <a:buNone/>
            </a:pPr>
            <a:endParaRPr lang="cs-CZ" dirty="0"/>
          </a:p>
        </p:txBody>
      </p:sp>
    </p:spTree>
    <p:extLst>
      <p:ext uri="{BB962C8B-B14F-4D97-AF65-F5344CB8AC3E}">
        <p14:creationId xmlns:p14="http://schemas.microsoft.com/office/powerpoint/2010/main" val="145257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3A0CC1A-13F4-4C28-BE9F-FC1E4568DE1A}"/>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785AB246-1430-4947-ACA1-6F2BDF36F85F}"/>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E6C4CF2F-54B4-4E75-88DB-6C13641B798B}"/>
              </a:ext>
            </a:extLst>
          </p:cNvPr>
          <p:cNvSpPr>
            <a:spLocks noGrp="1"/>
          </p:cNvSpPr>
          <p:nvPr>
            <p:ph type="title"/>
          </p:nvPr>
        </p:nvSpPr>
        <p:spPr/>
        <p:txBody>
          <a:bodyPr/>
          <a:lstStyle/>
          <a:p>
            <a:r>
              <a:rPr lang="cs-CZ" dirty="0"/>
              <a:t>Osnova přednášky</a:t>
            </a:r>
          </a:p>
        </p:txBody>
      </p:sp>
      <p:sp>
        <p:nvSpPr>
          <p:cNvPr id="5" name="Zástupný obsah 4">
            <a:extLst>
              <a:ext uri="{FF2B5EF4-FFF2-40B4-BE49-F238E27FC236}">
                <a16:creationId xmlns:a16="http://schemas.microsoft.com/office/drawing/2014/main" id="{B603EA60-29F8-4B3D-893D-F9255B87358C}"/>
              </a:ext>
            </a:extLst>
          </p:cNvPr>
          <p:cNvSpPr>
            <a:spLocks noGrp="1"/>
          </p:cNvSpPr>
          <p:nvPr>
            <p:ph idx="1"/>
          </p:nvPr>
        </p:nvSpPr>
        <p:spPr/>
        <p:txBody>
          <a:bodyPr/>
          <a:lstStyle/>
          <a:p>
            <a:pPr algn="just" eaLnBrk="1" hangingPunct="1">
              <a:buFont typeface="Wingdings" panose="05000000000000000000" pitchFamily="2" charset="2"/>
              <a:buChar char="Ø"/>
            </a:pPr>
            <a:r>
              <a:rPr lang="cs-CZ" altLang="cs-CZ" dirty="0"/>
              <a:t>Správní uvážení</a:t>
            </a:r>
          </a:p>
          <a:p>
            <a:pPr algn="just" eaLnBrk="1" hangingPunct="1">
              <a:buFont typeface="Wingdings" panose="05000000000000000000" pitchFamily="2" charset="2"/>
              <a:buChar char="Ø"/>
            </a:pPr>
            <a:r>
              <a:rPr lang="cs-CZ" altLang="cs-CZ" dirty="0"/>
              <a:t>Určení druhu a výměry správního trestu</a:t>
            </a:r>
          </a:p>
          <a:p>
            <a:pPr algn="just" eaLnBrk="1" hangingPunct="1">
              <a:buFont typeface="Wingdings" panose="05000000000000000000" pitchFamily="2" charset="2"/>
              <a:buChar char="Ø"/>
            </a:pPr>
            <a:r>
              <a:rPr lang="cs-CZ" altLang="cs-CZ" dirty="0"/>
              <a:t>Přiměřenost správního trestu</a:t>
            </a:r>
          </a:p>
          <a:p>
            <a:pPr algn="just" eaLnBrk="1" hangingPunct="1">
              <a:buFont typeface="Wingdings" panose="05000000000000000000" pitchFamily="2" charset="2"/>
              <a:buChar char="Ø"/>
            </a:pPr>
            <a:r>
              <a:rPr lang="cs-CZ" altLang="cs-CZ" dirty="0"/>
              <a:t>Moderační právo soudu</a:t>
            </a:r>
          </a:p>
        </p:txBody>
      </p:sp>
    </p:spTree>
    <p:extLst>
      <p:ext uri="{BB962C8B-B14F-4D97-AF65-F5344CB8AC3E}">
        <p14:creationId xmlns:p14="http://schemas.microsoft.com/office/powerpoint/2010/main" val="1469956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A1A440C-2255-4025-94AB-AA4296BE3245}"/>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AF504EE7-07AC-49F3-A5E6-51C9AF3DFBD4}"/>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E1934C2E-A9D6-40D3-B9B9-E07951DE50C6}"/>
              </a:ext>
            </a:extLst>
          </p:cNvPr>
          <p:cNvSpPr>
            <a:spLocks noGrp="1"/>
          </p:cNvSpPr>
          <p:nvPr>
            <p:ph type="title"/>
          </p:nvPr>
        </p:nvSpPr>
        <p:spPr/>
        <p:txBody>
          <a:bodyPr/>
          <a:lstStyle/>
          <a:p>
            <a:r>
              <a:rPr lang="cs-CZ" dirty="0"/>
              <a:t>Správní uvážení</a:t>
            </a:r>
          </a:p>
        </p:txBody>
      </p:sp>
      <p:sp>
        <p:nvSpPr>
          <p:cNvPr id="5" name="Zástupný obsah 4">
            <a:extLst>
              <a:ext uri="{FF2B5EF4-FFF2-40B4-BE49-F238E27FC236}">
                <a16:creationId xmlns:a16="http://schemas.microsoft.com/office/drawing/2014/main" id="{ABB7B32B-BE39-4DBC-8BA4-1EE925FFF245}"/>
              </a:ext>
            </a:extLst>
          </p:cNvPr>
          <p:cNvSpPr>
            <a:spLocks noGrp="1"/>
          </p:cNvSpPr>
          <p:nvPr>
            <p:ph idx="1"/>
          </p:nvPr>
        </p:nvSpPr>
        <p:spPr/>
        <p:txBody>
          <a:bodyPr/>
          <a:lstStyle/>
          <a:p>
            <a:pPr algn="just">
              <a:buFont typeface="Wingdings" panose="05000000000000000000" pitchFamily="2" charset="2"/>
              <a:buChar char="Ø"/>
            </a:pPr>
            <a:r>
              <a:rPr lang="cs-CZ" dirty="0"/>
              <a:t>Institut správního práva, nemá vlastní legální definici</a:t>
            </a:r>
          </a:p>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,,Správní uvážení, resp. volné uvážení správního orgánu lze charakterizovat tak, že jde o zákonem založenou volnost tohoto orgánu zvolit při řešení konkrétního případu jedno z více právně možných rozhodnutí, přičemž volná úvaha může být založena pouze zákonem, resp. z něho vyvozenou právní normou.“</a:t>
            </a:r>
          </a:p>
          <a:p>
            <a:pPr algn="just">
              <a:buFont typeface="Wingdings" panose="05000000000000000000" pitchFamily="2" charset="2"/>
              <a:buChar char="Ø"/>
            </a:pPr>
            <a:r>
              <a:rPr lang="cs-CZ" dirty="0">
                <a:ea typeface="Calibri" panose="020F0502020204030204" pitchFamily="34" charset="0"/>
              </a:rPr>
              <a:t>S</a:t>
            </a:r>
            <a:r>
              <a:rPr lang="cs-CZ" dirty="0">
                <a:effectLst/>
                <a:ea typeface="Calibri" panose="020F0502020204030204" pitchFamily="34" charset="0"/>
              </a:rPr>
              <a:t>právní uvážení </a:t>
            </a:r>
            <a:r>
              <a:rPr lang="cs-CZ" sz="1800" i="1" dirty="0">
                <a:effectLst/>
                <a:latin typeface="Times New Roman" panose="02020603050405020304" pitchFamily="18" charset="0"/>
                <a:ea typeface="Calibri" panose="020F0502020204030204" pitchFamily="34" charset="0"/>
              </a:rPr>
              <a:t>,, … přichází v úvahu tehdy, jestliže s existencí určitého skutkového stavu není jednoznačně spojen jediný nutný právní následek“</a:t>
            </a:r>
          </a:p>
          <a:p>
            <a:pPr algn="just">
              <a:buFont typeface="Wingdings" panose="05000000000000000000" pitchFamily="2" charset="2"/>
              <a:buChar char="Ø"/>
            </a:pPr>
            <a:endParaRPr lang="cs-CZ" sz="1800" i="1" dirty="0">
              <a:effectLst/>
              <a:latin typeface="Times New Roman" panose="02020603050405020304" pitchFamily="18" charset="0"/>
              <a:ea typeface="Calibri" panose="020F0502020204030204" pitchFamily="34" charset="0"/>
            </a:endParaRP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4036550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CCF8AD6-51D9-4AD1-888A-0D7DF2569ED0}"/>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B5A4C976-C9BB-4DD6-89B3-A58FC94BA4DC}"/>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948A0FC6-435C-43C0-86FB-F166EDBDF026}"/>
              </a:ext>
            </a:extLst>
          </p:cNvPr>
          <p:cNvSpPr>
            <a:spLocks noGrp="1"/>
          </p:cNvSpPr>
          <p:nvPr>
            <p:ph type="title"/>
          </p:nvPr>
        </p:nvSpPr>
        <p:spPr/>
        <p:txBody>
          <a:bodyPr/>
          <a:lstStyle/>
          <a:p>
            <a:r>
              <a:rPr lang="cs-CZ" dirty="0"/>
              <a:t>Správní uvážení</a:t>
            </a:r>
          </a:p>
        </p:txBody>
      </p:sp>
      <p:sp>
        <p:nvSpPr>
          <p:cNvPr id="5" name="Zástupný obsah 4">
            <a:extLst>
              <a:ext uri="{FF2B5EF4-FFF2-40B4-BE49-F238E27FC236}">
                <a16:creationId xmlns:a16="http://schemas.microsoft.com/office/drawing/2014/main" id="{8DEC227E-FBF6-431D-B70D-CEF79E73C26E}"/>
              </a:ext>
            </a:extLst>
          </p:cNvPr>
          <p:cNvSpPr>
            <a:spLocks noGrp="1"/>
          </p:cNvSpPr>
          <p:nvPr>
            <p:ph idx="1"/>
          </p:nvPr>
        </p:nvSpPr>
        <p:spPr/>
        <p:txBody>
          <a:bodyPr/>
          <a:lstStyle/>
          <a:p>
            <a:pPr algn="just">
              <a:buFont typeface="Wingdings" panose="05000000000000000000" pitchFamily="2" charset="2"/>
              <a:buChar char="Ø"/>
            </a:pPr>
            <a:r>
              <a:rPr lang="cs-CZ" dirty="0"/>
              <a:t>Konstrukce norem musí umožnit užití správního uvážení</a:t>
            </a:r>
          </a:p>
          <a:p>
            <a:pPr algn="just">
              <a:buFont typeface="Wingdings" panose="05000000000000000000" pitchFamily="2" charset="2"/>
              <a:buChar char="Ø"/>
            </a:pPr>
            <a:r>
              <a:rPr lang="cs-CZ" dirty="0"/>
              <a:t>Prostor pro správní uvážení (volba druhu trestu, výměry trestu)</a:t>
            </a:r>
          </a:p>
          <a:p>
            <a:pPr algn="just">
              <a:buFont typeface="Wingdings" panose="05000000000000000000" pitchFamily="2" charset="2"/>
              <a:buChar char="Ø"/>
            </a:pPr>
            <a:r>
              <a:rPr kumimoji="0" lang="cs-CZ" sz="2800" b="0" i="0" u="none" strike="noStrike" kern="0" cap="none" spc="0" normalizeH="0" baseline="0" noProof="0" dirty="0">
                <a:ln>
                  <a:noFill/>
                </a:ln>
                <a:solidFill>
                  <a:srgbClr val="000000"/>
                </a:solidFill>
                <a:effectLst/>
                <a:uLnTx/>
                <a:uFillTx/>
                <a:latin typeface="Arial"/>
                <a:ea typeface="+mn-ea"/>
                <a:cs typeface="+mn-cs"/>
              </a:rPr>
              <a:t>Druhy správních trestů (5), jejich výměra</a:t>
            </a:r>
            <a:endParaRPr lang="cs-CZ" dirty="0"/>
          </a:p>
          <a:p>
            <a:pPr algn="just">
              <a:buFont typeface="Wingdings" panose="05000000000000000000" pitchFamily="2" charset="2"/>
              <a:buChar char="Ø"/>
            </a:pPr>
            <a:r>
              <a:rPr lang="cs-CZ" dirty="0"/>
              <a:t>Nelze vybočit ze zákonných mezí, úvaha v mezích zákona</a:t>
            </a:r>
          </a:p>
          <a:p>
            <a:pPr algn="just">
              <a:buFont typeface="Wingdings" panose="05000000000000000000" pitchFamily="2" charset="2"/>
              <a:buChar char="Ø"/>
            </a:pPr>
            <a:r>
              <a:rPr lang="cs-CZ" dirty="0"/>
              <a:t>Uložení správního trestu jako výsledek správního uvážení</a:t>
            </a:r>
          </a:p>
          <a:p>
            <a:pPr algn="just">
              <a:buFont typeface="Wingdings" panose="05000000000000000000" pitchFamily="2" charset="2"/>
              <a:buChar char="Ø"/>
            </a:pPr>
            <a:endParaRPr lang="cs-CZ" dirty="0"/>
          </a:p>
        </p:txBody>
      </p:sp>
    </p:spTree>
    <p:extLst>
      <p:ext uri="{BB962C8B-B14F-4D97-AF65-F5344CB8AC3E}">
        <p14:creationId xmlns:p14="http://schemas.microsoft.com/office/powerpoint/2010/main" val="281225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566FA97-E049-4224-BC09-553E1E2EF4C9}"/>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A16817AA-342A-4F7D-B474-E6D94208A62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27D77A8-A243-4B23-A424-AC5AC9D256A8}"/>
              </a:ext>
            </a:extLst>
          </p:cNvPr>
          <p:cNvSpPr>
            <a:spLocks noGrp="1"/>
          </p:cNvSpPr>
          <p:nvPr>
            <p:ph type="title"/>
          </p:nvPr>
        </p:nvSpPr>
        <p:spPr/>
        <p:txBody>
          <a:bodyPr/>
          <a:lstStyle/>
          <a:p>
            <a:pPr algn="just"/>
            <a:r>
              <a:rPr lang="cs-CZ" dirty="0"/>
              <a:t>Správní uvážení</a:t>
            </a:r>
          </a:p>
        </p:txBody>
      </p:sp>
      <p:sp>
        <p:nvSpPr>
          <p:cNvPr id="5" name="Zástupný obsah 4">
            <a:extLst>
              <a:ext uri="{FF2B5EF4-FFF2-40B4-BE49-F238E27FC236}">
                <a16:creationId xmlns:a16="http://schemas.microsoft.com/office/drawing/2014/main" id="{2B76A6E8-64D1-44DA-8994-37A3F54590B6}"/>
              </a:ext>
            </a:extLst>
          </p:cNvPr>
          <p:cNvSpPr>
            <a:spLocks noGrp="1"/>
          </p:cNvSpPr>
          <p:nvPr>
            <p:ph idx="1"/>
          </p:nvPr>
        </p:nvSpPr>
        <p:spPr/>
        <p:txBody>
          <a:bodyPr/>
          <a:lstStyle/>
          <a:p>
            <a:pPr algn="just">
              <a:buFont typeface="Wingdings" panose="05000000000000000000" pitchFamily="2" charset="2"/>
              <a:buChar char="Ø"/>
            </a:pPr>
            <a:r>
              <a:rPr lang="cs-CZ" i="1" dirty="0"/>
              <a:t>,,Správní orgán dbá, aby přijaté řešení bylo v souladu s veřejným zájmem a aby odpovídalo okolnostem daného případu, jakož i na to, aby při rozhodování skutkově shodných nebo podobných případů nevznikaly nedůvodné rozdíly.“ </a:t>
            </a:r>
            <a:r>
              <a:rPr lang="cs-CZ" sz="2000" dirty="0"/>
              <a:t>(</a:t>
            </a:r>
            <a:r>
              <a:rPr lang="cs-CZ" sz="2000" dirty="0" err="1"/>
              <a:t>ust</a:t>
            </a:r>
            <a:r>
              <a:rPr lang="cs-CZ" sz="2000" dirty="0"/>
              <a:t>. § 2 odst. 4 </a:t>
            </a:r>
            <a:r>
              <a:rPr lang="cs-CZ" sz="2000" dirty="0" err="1"/>
              <a:t>SpŘ</a:t>
            </a:r>
            <a:r>
              <a:rPr lang="cs-CZ" sz="2000" dirty="0"/>
              <a:t>)</a:t>
            </a:r>
          </a:p>
          <a:p>
            <a:pPr algn="just">
              <a:buFont typeface="Wingdings" panose="05000000000000000000" pitchFamily="2" charset="2"/>
              <a:buChar char="Ø"/>
            </a:pPr>
            <a:r>
              <a:rPr lang="cs-CZ" dirty="0"/>
              <a:t>Právní jistota, zásada legitimního očekávání</a:t>
            </a:r>
          </a:p>
          <a:p>
            <a:pPr algn="just">
              <a:buFont typeface="Wingdings" panose="05000000000000000000" pitchFamily="2" charset="2"/>
              <a:buChar char="Ø"/>
            </a:pPr>
            <a:endParaRPr lang="cs-CZ" dirty="0"/>
          </a:p>
          <a:p>
            <a:pPr algn="just">
              <a:buFont typeface="Wingdings" panose="05000000000000000000" pitchFamily="2" charset="2"/>
              <a:buChar char="Ø"/>
            </a:pPr>
            <a:endParaRPr lang="cs-CZ" dirty="0"/>
          </a:p>
          <a:p>
            <a:endParaRPr lang="cs-CZ" dirty="0"/>
          </a:p>
        </p:txBody>
      </p:sp>
    </p:spTree>
    <p:extLst>
      <p:ext uri="{BB962C8B-B14F-4D97-AF65-F5344CB8AC3E}">
        <p14:creationId xmlns:p14="http://schemas.microsoft.com/office/powerpoint/2010/main" val="63993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353A85F-5BE5-45B3-A3A4-3375897C89A0}"/>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EA418EA2-AAFD-4D93-A347-AF0DD163DAB8}"/>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5D1AECDB-7A3D-4E6C-B5AB-D2722B0A64E8}"/>
              </a:ext>
            </a:extLst>
          </p:cNvPr>
          <p:cNvSpPr>
            <a:spLocks noGrp="1"/>
          </p:cNvSpPr>
          <p:nvPr>
            <p:ph type="title"/>
          </p:nvPr>
        </p:nvSpPr>
        <p:spPr/>
        <p:txBody>
          <a:bodyPr/>
          <a:lstStyle/>
          <a:p>
            <a:pPr algn="just"/>
            <a:r>
              <a:rPr lang="cs-CZ" dirty="0"/>
              <a:t>Správní uvážení</a:t>
            </a:r>
          </a:p>
        </p:txBody>
      </p:sp>
      <p:sp>
        <p:nvSpPr>
          <p:cNvPr id="5" name="Zástupný obsah 4">
            <a:extLst>
              <a:ext uri="{FF2B5EF4-FFF2-40B4-BE49-F238E27FC236}">
                <a16:creationId xmlns:a16="http://schemas.microsoft.com/office/drawing/2014/main" id="{1BB5E6A5-5511-4DB6-BC69-3B1A9975BBC5}"/>
              </a:ext>
            </a:extLst>
          </p:cNvPr>
          <p:cNvSpPr>
            <a:spLocks noGrp="1"/>
          </p:cNvSpPr>
          <p:nvPr>
            <p:ph idx="1"/>
          </p:nvPr>
        </p:nvSpPr>
        <p:spPr/>
        <p:txBody>
          <a:bodyPr/>
          <a:lstStyle/>
          <a:p>
            <a:pPr algn="just">
              <a:buFont typeface="Wingdings" panose="05000000000000000000" pitchFamily="2" charset="2"/>
              <a:buChar char="Ø"/>
            </a:pPr>
            <a:r>
              <a:rPr lang="cs-CZ" dirty="0"/>
              <a:t>Umožňuje zvolit trest nejpřiléhavější = </a:t>
            </a:r>
            <a:r>
              <a:rPr lang="cs-CZ" b="1" dirty="0"/>
              <a:t>zásada individualizace trestu</a:t>
            </a:r>
            <a:r>
              <a:rPr lang="cs-CZ" dirty="0"/>
              <a:t>, přiměřenosti trestu a samozřejmě zásada zákonnosti</a:t>
            </a:r>
          </a:p>
          <a:p>
            <a:pPr algn="just">
              <a:buFont typeface="Wingdings" panose="05000000000000000000" pitchFamily="2" charset="2"/>
              <a:buChar char="Ø"/>
            </a:pPr>
            <a:r>
              <a:rPr lang="cs-CZ" dirty="0"/>
              <a:t>Náležité odůvodnění rozhodnutí při využití správního uvážení</a:t>
            </a:r>
          </a:p>
          <a:p>
            <a:pPr algn="just">
              <a:buFont typeface="Wingdings" panose="05000000000000000000" pitchFamily="2" charset="2"/>
              <a:buChar char="Ø"/>
            </a:pPr>
            <a:r>
              <a:rPr lang="cs-CZ" sz="1800" i="1" dirty="0">
                <a:effectLst/>
                <a:latin typeface="Times New Roman" panose="02020603050405020304" pitchFamily="18" charset="0"/>
                <a:ea typeface="Calibri" panose="020F0502020204030204" pitchFamily="34" charset="0"/>
              </a:rPr>
              <a:t>,,Platí totiž úměra, podle níž čím větší je prostor pro uvážení, čili diskrece volnější, tím obsáhleji a pečlivěji a s větší mírou přesvědčivosti musí být zdůvodněno, proč k určitému řešení správní orgán dospěl, ... , protože se zde uplatňují poměrně volná, resp. neurčitá, obecná kritéria správního rozhodování.“</a:t>
            </a:r>
            <a:endParaRPr lang="cs-CZ" dirty="0"/>
          </a:p>
          <a:p>
            <a:pPr algn="just">
              <a:buFont typeface="Wingdings" panose="05000000000000000000" pitchFamily="2" charset="2"/>
              <a:buChar char="Ø"/>
            </a:pPr>
            <a:endParaRPr lang="cs-CZ" dirty="0"/>
          </a:p>
          <a:p>
            <a:pPr algn="just">
              <a:buFont typeface="Wingdings" panose="05000000000000000000" pitchFamily="2" charset="2"/>
              <a:buChar char="Ø"/>
            </a:pPr>
            <a:endParaRPr lang="cs-CZ" dirty="0"/>
          </a:p>
          <a:p>
            <a:endParaRPr lang="cs-CZ" dirty="0"/>
          </a:p>
        </p:txBody>
      </p:sp>
    </p:spTree>
    <p:extLst>
      <p:ext uri="{BB962C8B-B14F-4D97-AF65-F5344CB8AC3E}">
        <p14:creationId xmlns:p14="http://schemas.microsoft.com/office/powerpoint/2010/main" val="108047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48F72B4-D953-436F-853B-C54BB3E7FCF8}"/>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37A7287A-17E4-4CD8-89B3-580FD059E244}"/>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E28BD137-D94F-42FE-9BD3-0E9DCE2D94A2}"/>
              </a:ext>
            </a:extLst>
          </p:cNvPr>
          <p:cNvSpPr>
            <a:spLocks noGrp="1"/>
          </p:cNvSpPr>
          <p:nvPr>
            <p:ph type="title"/>
          </p:nvPr>
        </p:nvSpPr>
        <p:spPr/>
        <p:txBody>
          <a:bodyPr/>
          <a:lstStyle/>
          <a:p>
            <a:pPr algn="just"/>
            <a:r>
              <a:rPr lang="cs-CZ" dirty="0"/>
              <a:t>Určení druhu a výměry správního trestu </a:t>
            </a:r>
          </a:p>
        </p:txBody>
      </p:sp>
      <p:sp>
        <p:nvSpPr>
          <p:cNvPr id="5" name="Zástupný obsah 4">
            <a:extLst>
              <a:ext uri="{FF2B5EF4-FFF2-40B4-BE49-F238E27FC236}">
                <a16:creationId xmlns:a16="http://schemas.microsoft.com/office/drawing/2014/main" id="{CCBCB3E1-A4AF-47DC-A407-2339B9F23E86}"/>
              </a:ext>
            </a:extLst>
          </p:cNvPr>
          <p:cNvSpPr>
            <a:spLocks noGrp="1"/>
          </p:cNvSpPr>
          <p:nvPr>
            <p:ph idx="1"/>
          </p:nvPr>
        </p:nvSpPr>
        <p:spPr/>
        <p:txBody>
          <a:bodyPr/>
          <a:lstStyle/>
          <a:p>
            <a:pPr algn="just">
              <a:buFont typeface="Wingdings" panose="05000000000000000000" pitchFamily="2" charset="2"/>
              <a:buChar char="Ø"/>
            </a:pPr>
            <a:r>
              <a:rPr lang="cs-CZ" dirty="0"/>
              <a:t>Zákonné korektivy, kritéria (hlediska) pro ukládání trestu</a:t>
            </a:r>
          </a:p>
          <a:p>
            <a:pPr algn="just">
              <a:buFont typeface="Wingdings" panose="05000000000000000000" pitchFamily="2" charset="2"/>
              <a:buChar char="Ø"/>
            </a:pPr>
            <a:r>
              <a:rPr lang="cs-CZ" dirty="0"/>
              <a:t>Vliv na individualizaci trestu, přiměřenost, …</a:t>
            </a:r>
          </a:p>
          <a:p>
            <a:pPr algn="just">
              <a:buFont typeface="Wingdings" panose="05000000000000000000" pitchFamily="2" charset="2"/>
              <a:buChar char="Ø"/>
            </a:pPr>
            <a:r>
              <a:rPr lang="cs-CZ" dirty="0"/>
              <a:t>Zásada zákonnosti (trestu), individualizace trestu</a:t>
            </a:r>
          </a:p>
          <a:p>
            <a:pPr algn="just">
              <a:buFont typeface="Wingdings" panose="05000000000000000000" pitchFamily="2" charset="2"/>
              <a:buChar char="Ø"/>
            </a:pPr>
            <a:r>
              <a:rPr lang="cs-CZ" dirty="0"/>
              <a:t>Zákonnost trestu a individualizace trestu jako 2 základní principy pro ukládání správního trestu </a:t>
            </a:r>
            <a:r>
              <a:rPr lang="cs-CZ" sz="2000" dirty="0"/>
              <a:t>(např. NSS, č. j. 5 As 20/2005-66)</a:t>
            </a:r>
            <a:endParaRPr lang="cs-CZ" dirty="0"/>
          </a:p>
        </p:txBody>
      </p:sp>
    </p:spTree>
    <p:extLst>
      <p:ext uri="{BB962C8B-B14F-4D97-AF65-F5344CB8AC3E}">
        <p14:creationId xmlns:p14="http://schemas.microsoft.com/office/powerpoint/2010/main" val="386708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CA9822-5A16-49EB-ABE1-D180DF52650B}"/>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67AA7F1-F3A3-4DFD-B127-ABB0D99213EC}"/>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14A76D92-8EAC-40F4-9ADB-A82FFB43DA2F}"/>
              </a:ext>
            </a:extLst>
          </p:cNvPr>
          <p:cNvSpPr>
            <a:spLocks noGrp="1"/>
          </p:cNvSpPr>
          <p:nvPr>
            <p:ph type="title"/>
          </p:nvPr>
        </p:nvSpPr>
        <p:spPr/>
        <p:txBody>
          <a:bodyPr/>
          <a:lstStyle/>
          <a:p>
            <a:r>
              <a:rPr lang="cs-CZ" dirty="0"/>
              <a:t>Určení druhu a výměry správního trestu </a:t>
            </a:r>
          </a:p>
        </p:txBody>
      </p:sp>
      <p:sp>
        <p:nvSpPr>
          <p:cNvPr id="5" name="Zástupný obsah 4">
            <a:extLst>
              <a:ext uri="{FF2B5EF4-FFF2-40B4-BE49-F238E27FC236}">
                <a16:creationId xmlns:a16="http://schemas.microsoft.com/office/drawing/2014/main" id="{48106BD1-2CED-433D-A4FE-DF790FF0AB92}"/>
              </a:ext>
            </a:extLst>
          </p:cNvPr>
          <p:cNvSpPr>
            <a:spLocks noGrp="1"/>
          </p:cNvSpPr>
          <p:nvPr>
            <p:ph idx="1"/>
          </p:nvPr>
        </p:nvSpPr>
        <p:spPr/>
        <p:txBody>
          <a:bodyPr/>
          <a:lstStyle/>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sz="2800" b="0" i="0" u="none" strike="noStrike" kern="0" cap="none" spc="0" normalizeH="0" baseline="0" noProof="0" dirty="0" err="1">
                <a:ln>
                  <a:noFill/>
                </a:ln>
                <a:solidFill>
                  <a:srgbClr val="000000"/>
                </a:solidFill>
                <a:effectLst/>
                <a:uLnTx/>
                <a:uFillTx/>
                <a:latin typeface="Arial"/>
                <a:ea typeface="+mn-ea"/>
                <a:cs typeface="+mn-cs"/>
              </a:rPr>
              <a:t>Ust</a:t>
            </a:r>
            <a:r>
              <a:rPr kumimoji="0" lang="cs-CZ" sz="2800" b="0" i="0" u="none" strike="noStrike" kern="0" cap="none" spc="0" normalizeH="0" baseline="0" noProof="0" dirty="0">
                <a:ln>
                  <a:noFill/>
                </a:ln>
                <a:solidFill>
                  <a:srgbClr val="000000"/>
                </a:solidFill>
                <a:effectLst/>
                <a:uLnTx/>
                <a:uFillTx/>
                <a:latin typeface="Arial"/>
                <a:ea typeface="+mn-ea"/>
                <a:cs typeface="+mn-cs"/>
              </a:rPr>
              <a:t>. § 37 </a:t>
            </a:r>
            <a:r>
              <a:rPr kumimoji="0" lang="cs-CZ" sz="2800" b="0" i="0" u="none" strike="noStrike" kern="0" cap="none" spc="0" normalizeH="0" baseline="0" noProof="0" dirty="0" err="1">
                <a:ln>
                  <a:noFill/>
                </a:ln>
                <a:solidFill>
                  <a:srgbClr val="000000"/>
                </a:solidFill>
                <a:effectLst/>
                <a:uLnTx/>
                <a:uFillTx/>
                <a:latin typeface="Arial"/>
                <a:ea typeface="+mn-ea"/>
                <a:cs typeface="+mn-cs"/>
              </a:rPr>
              <a:t>PřesZ</a:t>
            </a:r>
            <a:r>
              <a:rPr kumimoji="0" lang="cs-CZ" sz="2800" b="0" i="0" u="none" strike="noStrike" kern="0" cap="none" spc="0" normalizeH="0" baseline="0" noProof="0" dirty="0">
                <a:ln>
                  <a:noFill/>
                </a:ln>
                <a:solidFill>
                  <a:srgbClr val="000000"/>
                </a:solidFill>
                <a:effectLst/>
                <a:uLnTx/>
                <a:uFillTx/>
                <a:latin typeface="Arial"/>
                <a:ea typeface="+mn-ea"/>
                <a:cs typeface="+mn-cs"/>
              </a:rPr>
              <a:t>: demonstrativní výčet hledisek zásady individualizace trestu:</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Povaha a závažnost přestupku</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Polehčující a přitěžující okolnosti</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Osobní poměry pachatele přestupku (FO) × PO, PFO: povaha její činnosti</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sz="2000" b="0" i="0" u="none" strike="noStrike" kern="0" cap="none" spc="0" normalizeH="0" baseline="0" noProof="0" dirty="0">
                <a:ln>
                  <a:noFill/>
                </a:ln>
                <a:solidFill>
                  <a:srgbClr val="000000"/>
                </a:solidFill>
                <a:effectLst/>
                <a:uLnTx/>
                <a:uFillTx/>
                <a:latin typeface="Arial"/>
                <a:ea typeface="+mn-ea"/>
                <a:cs typeface="+mn-cs"/>
              </a:rPr>
              <a:t>Mimořádné snížení výměry pokuty</a:t>
            </a:r>
          </a:p>
          <a:p>
            <a:pPr marL="252000" marR="0" lvl="0" indent="-180000" algn="just" defTabSz="914400" rtl="0" eaLnBrk="1" fontAlgn="base" latinLnBrk="0" hangingPunct="1">
              <a:lnSpc>
                <a:spcPct val="150000"/>
              </a:lnSpc>
              <a:spcBef>
                <a:spcPts val="0"/>
              </a:spcBef>
              <a:spcAft>
                <a:spcPct val="0"/>
              </a:spcAft>
              <a:buClr>
                <a:srgbClr val="0000DC"/>
              </a:buClr>
              <a:buSzPct val="100000"/>
              <a:buFont typeface="Wingdings" panose="05000000000000000000" pitchFamily="2" charset="2"/>
              <a:buChar char="Ø"/>
              <a:tabLst/>
              <a:defRPr/>
            </a:pPr>
            <a:r>
              <a:rPr kumimoji="0" lang="cs-CZ" b="0" i="0" u="none" strike="noStrike" kern="0" cap="none" spc="0" normalizeH="0" baseline="0" noProof="0" dirty="0">
                <a:ln>
                  <a:noFill/>
                </a:ln>
                <a:solidFill>
                  <a:srgbClr val="000000"/>
                </a:solidFill>
                <a:effectLst/>
                <a:uLnTx/>
                <a:uFillTx/>
                <a:latin typeface="Arial"/>
                <a:ea typeface="+mn-ea"/>
                <a:cs typeface="+mn-cs"/>
              </a:rPr>
              <a:t>,,hledání ideálního trestu“</a:t>
            </a:r>
          </a:p>
          <a:p>
            <a:endParaRPr lang="cs-CZ" dirty="0"/>
          </a:p>
        </p:txBody>
      </p:sp>
    </p:spTree>
    <p:extLst>
      <p:ext uri="{BB962C8B-B14F-4D97-AF65-F5344CB8AC3E}">
        <p14:creationId xmlns:p14="http://schemas.microsoft.com/office/powerpoint/2010/main" val="28944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A77A55-7E74-4C29-8180-5C9648EBC802}"/>
              </a:ext>
            </a:extLst>
          </p:cNvPr>
          <p:cNvSpPr>
            <a:spLocks noGrp="1"/>
          </p:cNvSpPr>
          <p:nvPr>
            <p:ph type="ftr" sz="quarter" idx="10"/>
          </p:nvPr>
        </p:nvSpPr>
        <p:spPr/>
        <p:txBody>
          <a:bodyPr/>
          <a:lstStyle/>
          <a:p>
            <a:r>
              <a:rPr lang="cs-CZ" dirty="0" err="1"/>
              <a:t>PrF</a:t>
            </a:r>
            <a:r>
              <a:rPr lang="cs-CZ" dirty="0"/>
              <a:t> MU – katedra správní vědy a správního práva</a:t>
            </a:r>
          </a:p>
        </p:txBody>
      </p:sp>
      <p:sp>
        <p:nvSpPr>
          <p:cNvPr id="3" name="Zástupný symbol pro číslo snímku 2">
            <a:extLst>
              <a:ext uri="{FF2B5EF4-FFF2-40B4-BE49-F238E27FC236}">
                <a16:creationId xmlns:a16="http://schemas.microsoft.com/office/drawing/2014/main" id="{69110EF6-705A-4F78-8CF1-17D4FBB351B5}"/>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BF409E87-54CA-4808-A3C3-6EBC2BF7F335}"/>
              </a:ext>
            </a:extLst>
          </p:cNvPr>
          <p:cNvSpPr>
            <a:spLocks noGrp="1"/>
          </p:cNvSpPr>
          <p:nvPr>
            <p:ph type="title"/>
          </p:nvPr>
        </p:nvSpPr>
        <p:spPr/>
        <p:txBody>
          <a:bodyPr/>
          <a:lstStyle/>
          <a:p>
            <a:pPr algn="just"/>
            <a:r>
              <a:rPr lang="cs-CZ" dirty="0"/>
              <a:t>Povaha a závažnost přestupku</a:t>
            </a:r>
          </a:p>
        </p:txBody>
      </p:sp>
      <p:sp>
        <p:nvSpPr>
          <p:cNvPr id="5" name="Zástupný obsah 4">
            <a:extLst>
              <a:ext uri="{FF2B5EF4-FFF2-40B4-BE49-F238E27FC236}">
                <a16:creationId xmlns:a16="http://schemas.microsoft.com/office/drawing/2014/main" id="{235A12FA-E82C-4AFA-BAD8-AC59F9D97865}"/>
              </a:ext>
            </a:extLst>
          </p:cNvPr>
          <p:cNvSpPr>
            <a:spLocks noGrp="1"/>
          </p:cNvSpPr>
          <p:nvPr>
            <p:ph idx="1"/>
          </p:nvPr>
        </p:nvSpPr>
        <p:spPr/>
        <p:txBody>
          <a:bodyPr/>
          <a:lstStyle/>
          <a:p>
            <a:pPr algn="just">
              <a:buFont typeface="Wingdings" panose="05000000000000000000" pitchFamily="2" charset="2"/>
              <a:buChar char="Ø"/>
            </a:pPr>
            <a:r>
              <a:rPr lang="cs-CZ" i="1" dirty="0"/>
              <a:t>Povaha přestupku: </a:t>
            </a:r>
            <a:r>
              <a:rPr lang="cs-CZ" dirty="0"/>
              <a:t>určována zákonnými znaky skutkové podstaty (objekt přestupku, objektivní stránka, subjektivní stránka)</a:t>
            </a:r>
          </a:p>
          <a:p>
            <a:pPr algn="just">
              <a:buFont typeface="Wingdings" panose="05000000000000000000" pitchFamily="2" charset="2"/>
              <a:buChar char="Ø"/>
            </a:pPr>
            <a:r>
              <a:rPr lang="cs-CZ" i="1" dirty="0"/>
              <a:t>Závažnost přestupku: </a:t>
            </a:r>
            <a:r>
              <a:rPr lang="cs-CZ" dirty="0"/>
              <a:t>míra naplnění znaků skutkové podstaty; vyjádřena rozpětím zákonné sazby pro uložení správního trestu</a:t>
            </a:r>
          </a:p>
          <a:p>
            <a:pPr algn="just">
              <a:buFont typeface="Wingdings" panose="05000000000000000000" pitchFamily="2" charset="2"/>
              <a:buChar char="Ø"/>
            </a:pPr>
            <a:r>
              <a:rPr lang="cs-CZ" dirty="0"/>
              <a:t>(druh a význam chráněného zájmu, význam a rozsah následku přestupku, způsob spáchání přestupku, okolnosti spáchání přestupku, možnost odstranění poruchy, způsobená škoda, …)</a:t>
            </a:r>
            <a:endParaRPr lang="cs-CZ" i="1" dirty="0"/>
          </a:p>
          <a:p>
            <a:pPr algn="just">
              <a:buFont typeface="Wingdings" panose="05000000000000000000" pitchFamily="2" charset="2"/>
              <a:buChar char="Ø"/>
            </a:pPr>
            <a:endParaRPr lang="cs-CZ" dirty="0"/>
          </a:p>
        </p:txBody>
      </p:sp>
    </p:spTree>
    <p:extLst>
      <p:ext uri="{BB962C8B-B14F-4D97-AF65-F5344CB8AC3E}">
        <p14:creationId xmlns:p14="http://schemas.microsoft.com/office/powerpoint/2010/main" val="3748267183"/>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1246</TotalTime>
  <Words>1421</Words>
  <Application>Microsoft Office PowerPoint</Application>
  <PresentationFormat>Širokoúhlá obrazovka</PresentationFormat>
  <Paragraphs>130</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Tahoma</vt:lpstr>
      <vt:lpstr>Times New Roman</vt:lpstr>
      <vt:lpstr>Wingdings</vt:lpstr>
      <vt:lpstr>Prezentace_MU_CZ</vt:lpstr>
      <vt:lpstr>Specifika správního uvážení v oblasti správního trestání </vt:lpstr>
      <vt:lpstr>Osnova přednášky</vt:lpstr>
      <vt:lpstr>Správní uvážení</vt:lpstr>
      <vt:lpstr>Správní uvážení</vt:lpstr>
      <vt:lpstr>Správní uvážení</vt:lpstr>
      <vt:lpstr>Správní uvážení</vt:lpstr>
      <vt:lpstr>Určení druhu a výměry správního trestu </vt:lpstr>
      <vt:lpstr>Určení druhu a výměry správního trestu </vt:lpstr>
      <vt:lpstr>Povaha a závažnost přestupku</vt:lpstr>
      <vt:lpstr>Polehčující a přitěžující okolnosti</vt:lpstr>
      <vt:lpstr>Osobní poměry pachatele přestupku (FO)</vt:lpstr>
      <vt:lpstr>Přiměřený správní trest</vt:lpstr>
      <vt:lpstr>Přiměřený správní trest</vt:lpstr>
      <vt:lpstr>Mimořádné snížení výměry pokuty</vt:lpstr>
      <vt:lpstr>Obrana proti nepřiměřenému správnímu trestu</vt:lpstr>
      <vt:lpstr>Moderační právo soudu</vt:lpstr>
      <vt:lpstr>Moderační právo soudu</vt:lpstr>
      <vt:lpstr>Moderační právo soudu</vt:lpstr>
      <vt:lpstr>A to je vše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Halml František</dc:creator>
  <cp:lastModifiedBy>Halml František</cp:lastModifiedBy>
  <cp:revision>65</cp:revision>
  <cp:lastPrinted>1601-01-01T00:00:00Z</cp:lastPrinted>
  <dcterms:created xsi:type="dcterms:W3CDTF">2021-04-22T13:47:54Z</dcterms:created>
  <dcterms:modified xsi:type="dcterms:W3CDTF">2022-04-28T08:06:48Z</dcterms:modified>
</cp:coreProperties>
</file>