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4"/>
  </p:sldMasterIdLst>
  <p:notesMasterIdLst>
    <p:notesMasterId r:id="rId56"/>
  </p:notesMasterIdLst>
  <p:handoutMasterIdLst>
    <p:handoutMasterId r:id="rId57"/>
  </p:handoutMasterIdLst>
  <p:sldIdLst>
    <p:sldId id="350" r:id="rId5"/>
    <p:sldId id="480" r:id="rId6"/>
    <p:sldId id="559" r:id="rId7"/>
    <p:sldId id="560" r:id="rId8"/>
    <p:sldId id="655" r:id="rId9"/>
    <p:sldId id="561" r:id="rId10"/>
    <p:sldId id="565" r:id="rId11"/>
    <p:sldId id="566" r:id="rId12"/>
    <p:sldId id="562" r:id="rId13"/>
    <p:sldId id="563" r:id="rId14"/>
    <p:sldId id="654" r:id="rId15"/>
    <p:sldId id="652" r:id="rId16"/>
    <p:sldId id="640" r:id="rId17"/>
    <p:sldId id="651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  <p:sldId id="653" r:id="rId28"/>
    <p:sldId id="570" r:id="rId29"/>
    <p:sldId id="574" r:id="rId30"/>
    <p:sldId id="573" r:id="rId31"/>
    <p:sldId id="575" r:id="rId32"/>
    <p:sldId id="576" r:id="rId33"/>
    <p:sldId id="637" r:id="rId34"/>
    <p:sldId id="615" r:id="rId35"/>
    <p:sldId id="633" r:id="rId36"/>
    <p:sldId id="639" r:id="rId37"/>
    <p:sldId id="614" r:id="rId38"/>
    <p:sldId id="656" r:id="rId39"/>
    <p:sldId id="657" r:id="rId40"/>
    <p:sldId id="658" r:id="rId41"/>
    <p:sldId id="659" r:id="rId42"/>
    <p:sldId id="660" r:id="rId43"/>
    <p:sldId id="661" r:id="rId44"/>
    <p:sldId id="662" r:id="rId45"/>
    <p:sldId id="663" r:id="rId46"/>
    <p:sldId id="664" r:id="rId47"/>
    <p:sldId id="665" r:id="rId48"/>
    <p:sldId id="666" r:id="rId49"/>
    <p:sldId id="667" r:id="rId50"/>
    <p:sldId id="668" r:id="rId51"/>
    <p:sldId id="669" r:id="rId52"/>
    <p:sldId id="670" r:id="rId53"/>
    <p:sldId id="671" r:id="rId54"/>
    <p:sldId id="477" r:id="rId5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Loutocký" userId="45810d7c-c5bb-4314-8690-b3eafda1bbe4" providerId="ADAL" clId="{1F6B0080-A5F9-45C0-AC02-37DDAEEFAE7E}"/>
    <pc:docChg chg="modSld">
      <pc:chgData name="Pavel Loutocký" userId="45810d7c-c5bb-4314-8690-b3eafda1bbe4" providerId="ADAL" clId="{1F6B0080-A5F9-45C0-AC02-37DDAEEFAE7E}" dt="2019-03-13T14:00:32.211" v="5" actId="1035"/>
      <pc:docMkLst>
        <pc:docMk/>
      </pc:docMkLst>
      <pc:sldChg chg="modSp">
        <pc:chgData name="Pavel Loutocký" userId="45810d7c-c5bb-4314-8690-b3eafda1bbe4" providerId="ADAL" clId="{1F6B0080-A5F9-45C0-AC02-37DDAEEFAE7E}" dt="2019-03-13T14:00:32.211" v="5" actId="1035"/>
        <pc:sldMkLst>
          <pc:docMk/>
          <pc:sldMk cId="3457332183" sldId="574"/>
        </pc:sldMkLst>
        <pc:picChg chg="mod">
          <ac:chgData name="Pavel Loutocký" userId="45810d7c-c5bb-4314-8690-b3eafda1bbe4" providerId="ADAL" clId="{1F6B0080-A5F9-45C0-AC02-37DDAEEFAE7E}" dt="2019-03-13T14:00:32.211" v="5" actId="1035"/>
          <ac:picMkLst>
            <pc:docMk/>
            <pc:sldMk cId="3457332183" sldId="574"/>
            <ac:picMk id="2" creationId="{00000000-0000-0000-0000-000000000000}"/>
          </ac:picMkLst>
        </pc:picChg>
      </pc:sldChg>
    </pc:docChg>
  </pc:docChgLst>
  <pc:docChgLst>
    <pc:chgData name="Pavel Loutocký" userId="45810d7c-c5bb-4314-8690-b3eafda1bbe4" providerId="ADAL" clId="{82EDC1D4-E72F-47B9-B944-2D3BB4583027}"/>
    <pc:docChg chg="custSel addSld delSld modSld">
      <pc:chgData name="Pavel Loutocký" userId="45810d7c-c5bb-4314-8690-b3eafda1bbe4" providerId="ADAL" clId="{82EDC1D4-E72F-47B9-B944-2D3BB4583027}" dt="2019-04-02T16:39:06.735" v="60" actId="20577"/>
      <pc:docMkLst>
        <pc:docMk/>
      </pc:docMkLst>
      <pc:sldChg chg="add">
        <pc:chgData name="Pavel Loutocký" userId="45810d7c-c5bb-4314-8690-b3eafda1bbe4" providerId="ADAL" clId="{82EDC1D4-E72F-47B9-B944-2D3BB4583027}" dt="2019-04-02T16:38:25.247" v="1"/>
        <pc:sldMkLst>
          <pc:docMk/>
          <pc:sldMk cId="3685479081" sldId="562"/>
        </pc:sldMkLst>
      </pc:sldChg>
      <pc:sldChg chg="modSp add">
        <pc:chgData name="Pavel Loutocký" userId="45810d7c-c5bb-4314-8690-b3eafda1bbe4" providerId="ADAL" clId="{82EDC1D4-E72F-47B9-B944-2D3BB4583027}" dt="2019-04-02T16:39:06.735" v="60" actId="20577"/>
        <pc:sldMkLst>
          <pc:docMk/>
          <pc:sldMk cId="4033895437" sldId="563"/>
        </pc:sldMkLst>
        <pc:spChg chg="mod">
          <ac:chgData name="Pavel Loutocký" userId="45810d7c-c5bb-4314-8690-b3eafda1bbe4" providerId="ADAL" clId="{82EDC1D4-E72F-47B9-B944-2D3BB4583027}" dt="2019-04-02T16:39:06.735" v="60" actId="20577"/>
          <ac:spMkLst>
            <pc:docMk/>
            <pc:sldMk cId="4033895437" sldId="563"/>
            <ac:spMk id="31" creationId="{00000000-0000-0000-0000-000000000000}"/>
          </ac:spMkLst>
        </pc:spChg>
      </pc:sldChg>
      <pc:sldChg chg="add del">
        <pc:chgData name="Pavel Loutocký" userId="45810d7c-c5bb-4314-8690-b3eafda1bbe4" providerId="ADAL" clId="{82EDC1D4-E72F-47B9-B944-2D3BB4583027}" dt="2019-04-02T16:38:29.616" v="2" actId="2696"/>
        <pc:sldMkLst>
          <pc:docMk/>
          <pc:sldMk cId="1951303726" sldId="652"/>
        </pc:sldMkLst>
      </pc:sldChg>
    </pc:docChg>
  </pc:docChgLst>
  <pc:docChgLst>
    <pc:chgData name="Pavel Loutocký" userId="45810d7c-c5bb-4314-8690-b3eafda1bbe4" providerId="ADAL" clId="{0DB4DB68-00C7-45A7-9085-3A2C7E49D5F6}"/>
    <pc:docChg chg="modSld">
      <pc:chgData name="Pavel Loutocký" userId="45810d7c-c5bb-4314-8690-b3eafda1bbe4" providerId="ADAL" clId="{0DB4DB68-00C7-45A7-9085-3A2C7E49D5F6}" dt="2020-03-22T10:45:14.678" v="6" actId="20577"/>
      <pc:docMkLst>
        <pc:docMk/>
      </pc:docMkLst>
      <pc:sldChg chg="modSp">
        <pc:chgData name="Pavel Loutocký" userId="45810d7c-c5bb-4314-8690-b3eafda1bbe4" providerId="ADAL" clId="{0DB4DB68-00C7-45A7-9085-3A2C7E49D5F6}" dt="2020-03-22T10:45:14.678" v="6" actId="20577"/>
        <pc:sldMkLst>
          <pc:docMk/>
          <pc:sldMk cId="0" sldId="350"/>
        </pc:sldMkLst>
        <pc:spChg chg="mod">
          <ac:chgData name="Pavel Loutocký" userId="45810d7c-c5bb-4314-8690-b3eafda1bbe4" providerId="ADAL" clId="{0DB4DB68-00C7-45A7-9085-3A2C7E49D5F6}" dt="2020-03-22T10:45:14.678" v="6" actId="20577"/>
          <ac:spMkLst>
            <pc:docMk/>
            <pc:sldMk cId="0" sldId="350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45544-E52D-4F30-8867-C24CB6811BB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k-SK"/>
        </a:p>
      </dgm:t>
    </dgm:pt>
    <dgm:pt modelId="{4FF285B4-A5E6-4212-8EFA-4D7C2CD5EF7A}">
      <dgm:prSet/>
      <dgm:spPr/>
      <dgm:t>
        <a:bodyPr/>
        <a:lstStyle/>
        <a:p>
          <a:pPr rtl="0"/>
          <a:r>
            <a:rPr lang="en-US" dirty="0" smtClean="0"/>
            <a:t>entrepreneurs with their registered office or place of business within the EU</a:t>
          </a:r>
          <a:endParaRPr lang="sk-SK" dirty="0"/>
        </a:p>
      </dgm:t>
    </dgm:pt>
    <dgm:pt modelId="{83BD3B34-778B-4DD9-9FD2-1C246DAEC9B5}" type="parTrans" cxnId="{2171E982-ED19-427A-90A7-2459D2B5F25E}">
      <dgm:prSet/>
      <dgm:spPr/>
      <dgm:t>
        <a:bodyPr/>
        <a:lstStyle/>
        <a:p>
          <a:endParaRPr lang="sk-SK"/>
        </a:p>
      </dgm:t>
    </dgm:pt>
    <dgm:pt modelId="{B17CCEB5-20FB-4983-AC4D-7EC68613CEDB}" type="sibTrans" cxnId="{2171E982-ED19-427A-90A7-2459D2B5F25E}">
      <dgm:prSet/>
      <dgm:spPr/>
      <dgm:t>
        <a:bodyPr/>
        <a:lstStyle/>
        <a:p>
          <a:endParaRPr lang="sk-SK"/>
        </a:p>
      </dgm:t>
    </dgm:pt>
    <dgm:pt modelId="{2A5D40E4-933D-4D6C-B6FD-D9B2FC8E29EA}">
      <dgm:prSet/>
      <dgm:spPr/>
      <dgm:t>
        <a:bodyPr/>
        <a:lstStyle/>
        <a:p>
          <a:r>
            <a:rPr lang="en-US" dirty="0"/>
            <a:t>organisations established in the EU</a:t>
          </a:r>
          <a:endParaRPr lang="cs-CZ" dirty="0"/>
        </a:p>
      </dgm:t>
    </dgm:pt>
    <dgm:pt modelId="{B853FF96-51DA-47F5-85A9-EAF120595457}" type="parTrans" cxnId="{CE56BC65-B4AB-47FF-ADFC-22270DBD6C8D}">
      <dgm:prSet/>
      <dgm:spPr/>
      <dgm:t>
        <a:bodyPr/>
        <a:lstStyle/>
        <a:p>
          <a:endParaRPr lang="cs-CZ"/>
        </a:p>
      </dgm:t>
    </dgm:pt>
    <dgm:pt modelId="{EB9E7061-525D-4594-9055-19EF7ED0D14F}" type="sibTrans" cxnId="{CE56BC65-B4AB-47FF-ADFC-22270DBD6C8D}">
      <dgm:prSet/>
      <dgm:spPr/>
      <dgm:t>
        <a:bodyPr/>
        <a:lstStyle/>
        <a:p>
          <a:endParaRPr lang="cs-CZ"/>
        </a:p>
      </dgm:t>
    </dgm:pt>
    <dgm:pt modelId="{1F2DB543-1E7B-401A-BFE7-636800D12ADC}">
      <dgm:prSet/>
      <dgm:spPr/>
      <dgm:t>
        <a:bodyPr/>
        <a:lstStyle/>
        <a:p>
          <a:r>
            <a:rPr lang="en-US" dirty="0"/>
            <a:t>natural persons permanently resident in the EU</a:t>
          </a:r>
          <a:endParaRPr lang="cs-CZ" dirty="0"/>
        </a:p>
      </dgm:t>
    </dgm:pt>
    <dgm:pt modelId="{07BE4C42-8725-482D-A8B4-5FFBAAA43170}" type="parTrans" cxnId="{BA1D8F88-5AC8-4979-BB6C-3DAAA5D21204}">
      <dgm:prSet/>
      <dgm:spPr/>
      <dgm:t>
        <a:bodyPr/>
        <a:lstStyle/>
        <a:p>
          <a:endParaRPr lang="cs-CZ"/>
        </a:p>
      </dgm:t>
    </dgm:pt>
    <dgm:pt modelId="{62870C09-EC78-41AC-93F3-A2E061136EB3}" type="sibTrans" cxnId="{BA1D8F88-5AC8-4979-BB6C-3DAAA5D21204}">
      <dgm:prSet/>
      <dgm:spPr/>
      <dgm:t>
        <a:bodyPr/>
        <a:lstStyle/>
        <a:p>
          <a:endParaRPr lang="cs-CZ"/>
        </a:p>
      </dgm:t>
    </dgm:pt>
    <dgm:pt modelId="{520EC03D-06BD-4F47-900E-51C1D3F39084}" type="pres">
      <dgm:prSet presAssocID="{98045544-E52D-4F30-8867-C24CB6811B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E5F0D8F-AFC0-4E8D-AC75-CF62F96E2474}" type="pres">
      <dgm:prSet presAssocID="{4FF285B4-A5E6-4212-8EFA-4D7C2CD5EF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FB3C70-665C-4B19-9F3E-1BD6B30F25E4}" type="pres">
      <dgm:prSet presAssocID="{B17CCEB5-20FB-4983-AC4D-7EC68613CEDB}" presName="spacer" presStyleCnt="0"/>
      <dgm:spPr/>
    </dgm:pt>
    <dgm:pt modelId="{017D3377-823F-473B-A90B-269A854C6212}" type="pres">
      <dgm:prSet presAssocID="{2A5D40E4-933D-4D6C-B6FD-D9B2FC8E29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5A4FDD-4C75-4CF9-9434-4827DC25F2EA}" type="pres">
      <dgm:prSet presAssocID="{EB9E7061-525D-4594-9055-19EF7ED0D14F}" presName="spacer" presStyleCnt="0"/>
      <dgm:spPr/>
    </dgm:pt>
    <dgm:pt modelId="{45A5CFA1-6F23-4091-9ECB-1FF0246AC2B1}" type="pres">
      <dgm:prSet presAssocID="{1F2DB543-1E7B-401A-BFE7-636800D12A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0AAE0D-9D50-4695-A2B6-EE24F582592E}" type="presOf" srcId="{2A5D40E4-933D-4D6C-B6FD-D9B2FC8E29EA}" destId="{017D3377-823F-473B-A90B-269A854C6212}" srcOrd="0" destOrd="0" presId="urn:microsoft.com/office/officeart/2005/8/layout/vList2"/>
    <dgm:cxn modelId="{CE56BC65-B4AB-47FF-ADFC-22270DBD6C8D}" srcId="{98045544-E52D-4F30-8867-C24CB6811BB3}" destId="{2A5D40E4-933D-4D6C-B6FD-D9B2FC8E29EA}" srcOrd="1" destOrd="0" parTransId="{B853FF96-51DA-47F5-85A9-EAF120595457}" sibTransId="{EB9E7061-525D-4594-9055-19EF7ED0D14F}"/>
    <dgm:cxn modelId="{BA1D8F88-5AC8-4979-BB6C-3DAAA5D21204}" srcId="{98045544-E52D-4F30-8867-C24CB6811BB3}" destId="{1F2DB543-1E7B-401A-BFE7-636800D12ADC}" srcOrd="2" destOrd="0" parTransId="{07BE4C42-8725-482D-A8B4-5FFBAAA43170}" sibTransId="{62870C09-EC78-41AC-93F3-A2E061136EB3}"/>
    <dgm:cxn modelId="{2171E982-ED19-427A-90A7-2459D2B5F25E}" srcId="{98045544-E52D-4F30-8867-C24CB6811BB3}" destId="{4FF285B4-A5E6-4212-8EFA-4D7C2CD5EF7A}" srcOrd="0" destOrd="0" parTransId="{83BD3B34-778B-4DD9-9FD2-1C246DAEC9B5}" sibTransId="{B17CCEB5-20FB-4983-AC4D-7EC68613CEDB}"/>
    <dgm:cxn modelId="{F774B0A4-1D3E-46BF-ABEA-3C5925BBA328}" type="presOf" srcId="{4FF285B4-A5E6-4212-8EFA-4D7C2CD5EF7A}" destId="{DE5F0D8F-AFC0-4E8D-AC75-CF62F96E2474}" srcOrd="0" destOrd="0" presId="urn:microsoft.com/office/officeart/2005/8/layout/vList2"/>
    <dgm:cxn modelId="{57DDCDC1-F5F5-4DCB-BD1B-F84DA809321C}" type="presOf" srcId="{98045544-E52D-4F30-8867-C24CB6811BB3}" destId="{520EC03D-06BD-4F47-900E-51C1D3F39084}" srcOrd="0" destOrd="0" presId="urn:microsoft.com/office/officeart/2005/8/layout/vList2"/>
    <dgm:cxn modelId="{098B3332-32B3-456C-BC51-344496CCC59B}" type="presOf" srcId="{1F2DB543-1E7B-401A-BFE7-636800D12ADC}" destId="{45A5CFA1-6F23-4091-9ECB-1FF0246AC2B1}" srcOrd="0" destOrd="0" presId="urn:microsoft.com/office/officeart/2005/8/layout/vList2"/>
    <dgm:cxn modelId="{75B36DA6-131F-4E0C-A7F5-044D753CA7A5}" type="presParOf" srcId="{520EC03D-06BD-4F47-900E-51C1D3F39084}" destId="{DE5F0D8F-AFC0-4E8D-AC75-CF62F96E2474}" srcOrd="0" destOrd="0" presId="urn:microsoft.com/office/officeart/2005/8/layout/vList2"/>
    <dgm:cxn modelId="{0D2516DB-ACBD-4A5C-AD2B-5AD11FC91B88}" type="presParOf" srcId="{520EC03D-06BD-4F47-900E-51C1D3F39084}" destId="{EAFB3C70-665C-4B19-9F3E-1BD6B30F25E4}" srcOrd="1" destOrd="0" presId="urn:microsoft.com/office/officeart/2005/8/layout/vList2"/>
    <dgm:cxn modelId="{2755C825-80CE-46A3-83DB-15B0E194B63C}" type="presParOf" srcId="{520EC03D-06BD-4F47-900E-51C1D3F39084}" destId="{017D3377-823F-473B-A90B-269A854C6212}" srcOrd="2" destOrd="0" presId="urn:microsoft.com/office/officeart/2005/8/layout/vList2"/>
    <dgm:cxn modelId="{446F708A-52B5-4030-8C76-ECD2C5799E83}" type="presParOf" srcId="{520EC03D-06BD-4F47-900E-51C1D3F39084}" destId="{7C5A4FDD-4C75-4CF9-9434-4827DC25F2EA}" srcOrd="3" destOrd="0" presId="urn:microsoft.com/office/officeart/2005/8/layout/vList2"/>
    <dgm:cxn modelId="{7913CBFD-65FD-4ACF-9A35-BA99BB8C9406}" type="presParOf" srcId="{520EC03D-06BD-4F47-900E-51C1D3F39084}" destId="{45A5CFA1-6F23-4091-9ECB-1FF0246AC2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F0D8F-AFC0-4E8D-AC75-CF62F96E2474}">
      <dsp:nvSpPr>
        <dsp:cNvPr id="0" name=""/>
        <dsp:cNvSpPr/>
      </dsp:nvSpPr>
      <dsp:spPr>
        <a:xfrm>
          <a:off x="0" y="183994"/>
          <a:ext cx="5786478" cy="926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entrepreneurs with their registered office or place of business within the EU</a:t>
          </a:r>
          <a:endParaRPr lang="sk-SK" sz="2400" kern="1200" dirty="0"/>
        </a:p>
      </dsp:txBody>
      <dsp:txXfrm>
        <a:off x="45235" y="229229"/>
        <a:ext cx="5696008" cy="836169"/>
      </dsp:txXfrm>
    </dsp:sp>
    <dsp:sp modelId="{017D3377-823F-473B-A90B-269A854C6212}">
      <dsp:nvSpPr>
        <dsp:cNvPr id="0" name=""/>
        <dsp:cNvSpPr/>
      </dsp:nvSpPr>
      <dsp:spPr>
        <a:xfrm>
          <a:off x="0" y="1179754"/>
          <a:ext cx="5786478" cy="926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organisations established in the EU</a:t>
          </a:r>
          <a:endParaRPr lang="cs-CZ" sz="2400" kern="1200" dirty="0"/>
        </a:p>
      </dsp:txBody>
      <dsp:txXfrm>
        <a:off x="45235" y="1224989"/>
        <a:ext cx="5696008" cy="836169"/>
      </dsp:txXfrm>
    </dsp:sp>
    <dsp:sp modelId="{45A5CFA1-6F23-4091-9ECB-1FF0246AC2B1}">
      <dsp:nvSpPr>
        <dsp:cNvPr id="0" name=""/>
        <dsp:cNvSpPr/>
      </dsp:nvSpPr>
      <dsp:spPr>
        <a:xfrm>
          <a:off x="0" y="2175514"/>
          <a:ext cx="5786478" cy="926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natural persons permanently resident in the EU</a:t>
          </a:r>
          <a:endParaRPr lang="cs-CZ" sz="2400" kern="1200" dirty="0"/>
        </a:p>
      </dsp:txBody>
      <dsp:txXfrm>
        <a:off x="45235" y="2220749"/>
        <a:ext cx="5696008" cy="83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CF70-0063-433D-823B-1A6AF20CE249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19B44-53B8-4D97-9CE7-51852C242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67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8FAE-8A0F-4FFB-B9D2-86920012FC1B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642FE-A17F-418B-BDE6-55891AAC6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70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42FE-A17F-418B-BDE6-55891AAC618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34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3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78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580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063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44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681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177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966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80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89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13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486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607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24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1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3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06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467544" y="1484784"/>
            <a:ext cx="43924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C9000A-0134-4EFE-A3B6-9B9C8107EE86}" type="datetimeFigureOut">
              <a:rPr lang="cs-CZ" smtClean="0"/>
              <a:pPr/>
              <a:t>30.03.2022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resources/pages/udrp-rules-2015-03-11-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decisions/html/2000/d2000-1769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wipo.int/amc/en/domains/decisions/html/2000/d2000-0704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decisions/html/2004/d2004-0971.html" TargetMode="External"/><Relationship Id="rId2" Type="http://schemas.openxmlformats.org/officeDocument/2006/relationships/hyperlink" Target="http://www.wipo.int/amc/en/domains/decisions/html/2002/d2002-077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amc/en/domains/decisions/html/2008/d2008-1302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decisions/html/2001/d2001-0160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search/overview3.0/" TargetMode="External"/><Relationship Id="rId2" Type="http://schemas.openxmlformats.org/officeDocument/2006/relationships/hyperlink" Target="http://www.wipo.int/amc/en/domains/search/overview2.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amc/en/domains/guide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.cz/page/314/pravidla-a-postup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ec.europa.eu/ipg/basics/urls/doteu_en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pg/basics/urls/doteu_e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ALL/?uri=celex:32004R087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.cz/page/314/pravidla-a-postupy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ictjudikatura.law.muni.cz/wiki/Kategorie:Dom%C3%A9nov%C3%A1_jm%C3%A9na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r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fe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84976" cy="1085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/>
              <a:t>Procedural</a:t>
            </a:r>
            <a:r>
              <a:rPr lang="cs-CZ" sz="3200" b="1" dirty="0"/>
              <a:t> </a:t>
            </a:r>
            <a:r>
              <a:rPr lang="cs-CZ" sz="3200" b="1" dirty="0" err="1"/>
              <a:t>elements</a:t>
            </a:r>
            <a:endParaRPr lang="cs-CZ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616" y="6461720"/>
            <a:ext cx="8064896" cy="4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/>
              <a:t>JUDr. Pavel </a:t>
            </a:r>
            <a:r>
              <a:rPr lang="cs-CZ" sz="1400" dirty="0" err="1"/>
              <a:t>Loutocký</a:t>
            </a:r>
            <a:r>
              <a:rPr lang="cs-CZ" sz="1400" dirty="0"/>
              <a:t>, </a:t>
            </a:r>
            <a:r>
              <a:rPr lang="cs-CZ" sz="1400" err="1"/>
              <a:t>Ph</a:t>
            </a:r>
            <a:r>
              <a:rPr lang="cs-CZ" sz="1400"/>
              <a:t>.D., </a:t>
            </a:r>
            <a:r>
              <a:rPr lang="cs-CZ" sz="1400" dirty="0"/>
              <a:t>BA (Hons)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68" y="548680"/>
            <a:ext cx="9144000" cy="37541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n-US" b="1" dirty="0"/>
              <a:t>Problems</a:t>
            </a:r>
          </a:p>
          <a:p>
            <a:pPr algn="just"/>
            <a:endParaRPr lang="en-US" b="1" dirty="0"/>
          </a:p>
          <a:p>
            <a:pPr algn="just"/>
            <a:r>
              <a:rPr lang="en-US" dirty="0"/>
              <a:t>Case allocation bias:</a:t>
            </a:r>
          </a:p>
          <a:p>
            <a:pPr lvl="1" algn="just"/>
            <a:r>
              <a:rPr lang="en-US" dirty="0"/>
              <a:t>One panelist (83% probability to transfer domain name)</a:t>
            </a:r>
          </a:p>
          <a:p>
            <a:pPr marL="764934" lvl="2" indent="0" algn="just">
              <a:buNone/>
            </a:pPr>
            <a:r>
              <a:rPr lang="en-US" b="1" dirty="0"/>
              <a:t>vs</a:t>
            </a:r>
          </a:p>
          <a:p>
            <a:pPr lvl="1" algn="just"/>
            <a:r>
              <a:rPr lang="en-US" dirty="0"/>
              <a:t>Three member – panels (60% probability to transfer domain name)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!! 3 </a:t>
            </a:r>
            <a:r>
              <a:rPr lang="cs-CZ" dirty="0" err="1"/>
              <a:t>member</a:t>
            </a:r>
            <a:r>
              <a:rPr lang="cs-CZ" dirty="0"/>
              <a:t> panel </a:t>
            </a:r>
            <a:r>
              <a:rPr lang="cs-CZ" dirty="0" err="1"/>
              <a:t>is</a:t>
            </a:r>
            <a:r>
              <a:rPr lang="cs-CZ" dirty="0"/>
              <a:t> more </a:t>
            </a:r>
            <a:r>
              <a:rPr lang="cs-CZ" dirty="0" err="1"/>
              <a:t>expansive</a:t>
            </a:r>
            <a:r>
              <a:rPr lang="cs-CZ" dirty="0"/>
              <a:t> and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probablity</a:t>
            </a:r>
            <a:r>
              <a:rPr lang="cs-CZ" dirty="0"/>
              <a:t> to </a:t>
            </a:r>
            <a:r>
              <a:rPr lang="cs-CZ" dirty="0" err="1"/>
              <a:t>win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 !! (</a:t>
            </a:r>
            <a:r>
              <a:rPr lang="cs-CZ" dirty="0" err="1"/>
              <a:t>however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tactics</a:t>
            </a:r>
            <a:r>
              <a:rPr lang="cs-CZ" dirty="0"/>
              <a:t> !!)</a:t>
            </a:r>
          </a:p>
          <a:p>
            <a:pPr algn="just"/>
            <a:r>
              <a:rPr lang="cs-CZ" dirty="0"/>
              <a:t>3 </a:t>
            </a:r>
            <a:r>
              <a:rPr lang="cs-CZ" dirty="0" err="1"/>
              <a:t>member</a:t>
            </a:r>
            <a:r>
              <a:rPr lang="cs-CZ" dirty="0"/>
              <a:t> panel </a:t>
            </a:r>
            <a:r>
              <a:rPr lang="cs-CZ" dirty="0" err="1"/>
              <a:t>decides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10%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011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proces - </a:t>
            </a:r>
            <a:r>
              <a:rPr lang="cs-CZ" dirty="0" err="1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9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choosing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panel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panelist</a:t>
            </a:r>
            <a:r>
              <a:rPr lang="cs-CZ" dirty="0"/>
              <a:t> – </a:t>
            </a:r>
            <a:r>
              <a:rPr lang="cs-CZ" dirty="0" err="1"/>
              <a:t>decided</a:t>
            </a:r>
            <a:r>
              <a:rPr lang="cs-CZ" dirty="0"/>
              <a:t> by ODR provider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 </a:t>
            </a:r>
          </a:p>
          <a:p>
            <a:pPr marL="800100" lvl="1" indent="-342900" algn="just"/>
            <a:r>
              <a:rPr lang="cs-CZ" dirty="0" err="1"/>
              <a:t>each</a:t>
            </a:r>
            <a:r>
              <a:rPr lang="cs-CZ" dirty="0"/>
              <a:t> party </a:t>
            </a:r>
            <a:r>
              <a:rPr lang="cs-CZ" dirty="0" err="1"/>
              <a:t>proposes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panelists</a:t>
            </a:r>
            <a:r>
              <a:rPr lang="cs-CZ" dirty="0"/>
              <a:t>; provider </a:t>
            </a:r>
            <a:r>
              <a:rPr lang="cs-CZ" dirty="0" err="1"/>
              <a:t>chooses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list</a:t>
            </a:r>
          </a:p>
          <a:p>
            <a:pPr marL="800100" lvl="1" indent="-342900" algn="just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panelist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5 </a:t>
            </a:r>
            <a:r>
              <a:rPr lang="cs-CZ" dirty="0" err="1"/>
              <a:t>panelists</a:t>
            </a:r>
            <a:r>
              <a:rPr lang="cs-CZ" dirty="0"/>
              <a:t> list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party </a:t>
            </a:r>
            <a:r>
              <a:rPr lang="cs-CZ" dirty="0" err="1"/>
              <a:t>crosses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2 </a:t>
            </a:r>
            <a:r>
              <a:rPr lang="cs-CZ" dirty="0" err="1"/>
              <a:t>panelists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remains</a:t>
            </a:r>
            <a:r>
              <a:rPr lang="cs-CZ" dirty="0"/>
              <a:t>)</a:t>
            </a:r>
          </a:p>
          <a:p>
            <a:pPr marL="342900" indent="-342900" algn="just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influence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panel</a:t>
            </a:r>
          </a:p>
          <a:p>
            <a:pPr marL="342900" indent="-342900" algn="just"/>
            <a:endParaRPr lang="cs-CZ" dirty="0"/>
          </a:p>
          <a:p>
            <a:pPr marL="342900" indent="-342900" algn="just"/>
            <a:r>
              <a:rPr lang="cs-CZ" dirty="0"/>
              <a:t>UDRP </a:t>
            </a:r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exlude</a:t>
            </a:r>
            <a:r>
              <a:rPr lang="cs-CZ" dirty="0"/>
              <a:t> </a:t>
            </a:r>
            <a:r>
              <a:rPr lang="cs-CZ" dirty="0" err="1"/>
              <a:t>panelist</a:t>
            </a:r>
            <a:r>
              <a:rPr lang="cs-CZ" dirty="0"/>
              <a:t>…</a:t>
            </a:r>
          </a:p>
          <a:p>
            <a:pPr marL="342900" indent="-342900" algn="just"/>
            <a:r>
              <a:rPr lang="cs-CZ" dirty="0"/>
              <a:t>HOWEVER – </a:t>
            </a:r>
            <a:r>
              <a:rPr lang="cs-CZ" dirty="0" err="1"/>
              <a:t>usualy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panelists</a:t>
            </a:r>
            <a:r>
              <a:rPr lang="cs-CZ" dirty="0"/>
              <a:t> are </a:t>
            </a:r>
            <a:r>
              <a:rPr lang="cs-CZ" dirty="0" err="1"/>
              <a:t>lawyers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are </a:t>
            </a:r>
            <a:r>
              <a:rPr lang="cs-CZ" dirty="0" err="1"/>
              <a:t>specialists</a:t>
            </a:r>
            <a:r>
              <a:rPr lang="cs-CZ" dirty="0"/>
              <a:t> in </a:t>
            </a:r>
            <a:r>
              <a:rPr lang="cs-CZ" dirty="0" err="1"/>
              <a:t>trademarks</a:t>
            </a:r>
            <a:r>
              <a:rPr lang="cs-CZ" dirty="0"/>
              <a:t>,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prefer</a:t>
            </a:r>
            <a:r>
              <a:rPr lang="cs-CZ" dirty="0"/>
              <a:t> trademark </a:t>
            </a:r>
            <a:r>
              <a:rPr lang="cs-CZ" dirty="0" err="1"/>
              <a:t>protection</a:t>
            </a:r>
            <a:endParaRPr lang="cs-CZ" dirty="0"/>
          </a:p>
          <a:p>
            <a:pPr marL="800100" lvl="1" indent="-342900"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011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proces - </a:t>
            </a:r>
            <a:r>
              <a:rPr lang="cs-CZ" dirty="0" err="1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99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dirty="0"/>
              <a:t>Flexibility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OK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are not </a:t>
            </a:r>
            <a:r>
              <a:rPr lang="cs-CZ" dirty="0" err="1"/>
              <a:t>covering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trademarks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spreading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wider</a:t>
            </a:r>
            <a:r>
              <a:rPr lang="cs-CZ" dirty="0"/>
              <a:t> –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smtClean="0"/>
              <a:t>in </a:t>
            </a:r>
            <a:r>
              <a:rPr lang="cs-CZ" dirty="0" err="1"/>
              <a:t>geographical</a:t>
            </a:r>
            <a:r>
              <a:rPr lang="cs-CZ" dirty="0"/>
              <a:t> </a:t>
            </a:r>
            <a:r>
              <a:rPr lang="cs-CZ" dirty="0" err="1"/>
              <a:t>indications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.</a:t>
            </a:r>
            <a:r>
              <a:rPr lang="cs-CZ" dirty="0" err="1">
                <a:solidFill>
                  <a:srgbClr val="FF0000"/>
                </a:solidFill>
              </a:rPr>
              <a:t>zulu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new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gTLD</a:t>
            </a:r>
            <a:r>
              <a:rPr lang="cs-CZ" dirty="0">
                <a:solidFill>
                  <a:srgbClr val="FF0000"/>
                </a:solidFill>
              </a:rPr>
              <a:t>)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considered</a:t>
            </a:r>
            <a:r>
              <a:rPr lang="cs-CZ" dirty="0">
                <a:solidFill>
                  <a:srgbClr val="FF0000"/>
                </a:solidFill>
              </a:rPr>
              <a:t> as </a:t>
            </a:r>
            <a:r>
              <a:rPr lang="cs-CZ" dirty="0" err="1">
                <a:solidFill>
                  <a:srgbClr val="FF0000"/>
                </a:solidFill>
              </a:rPr>
              <a:t>geographical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indication</a:t>
            </a:r>
            <a:r>
              <a:rPr lang="cs-CZ" dirty="0">
                <a:solidFill>
                  <a:srgbClr val="FF0000"/>
                </a:solidFill>
              </a:rPr>
              <a:t> (but </a:t>
            </a:r>
            <a:r>
              <a:rPr lang="cs-CZ" dirty="0" err="1">
                <a:solidFill>
                  <a:srgbClr val="FF0000"/>
                </a:solidFill>
              </a:rPr>
              <a:t>it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language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decisions</a:t>
            </a:r>
            <a:r>
              <a:rPr lang="cs-CZ" dirty="0"/>
              <a:t>:</a:t>
            </a:r>
          </a:p>
          <a:p>
            <a:pPr lvl="1" algn="just"/>
            <a:r>
              <a:rPr lang="cs-CZ" b="1" dirty="0" err="1"/>
              <a:t>Domain</a:t>
            </a:r>
            <a:r>
              <a:rPr lang="cs-CZ" b="1" dirty="0"/>
              <a:t> </a:t>
            </a:r>
            <a:r>
              <a:rPr lang="cs-CZ" b="1" dirty="0" err="1"/>
              <a:t>name</a:t>
            </a:r>
            <a:r>
              <a:rPr lang="cs-CZ" b="1" dirty="0"/>
              <a:t> bodacious-tats.com </a:t>
            </a:r>
            <a:r>
              <a:rPr lang="cs-CZ" b="1" dirty="0" err="1"/>
              <a:t>was</a:t>
            </a:r>
            <a:r>
              <a:rPr lang="cs-CZ" b="1" dirty="0"/>
              <a:t> </a:t>
            </a:r>
            <a:r>
              <a:rPr lang="cs-CZ" b="1" dirty="0" err="1" smtClean="0"/>
              <a:t>found</a:t>
            </a:r>
            <a:r>
              <a:rPr lang="cs-CZ" b="1" dirty="0" smtClean="0"/>
              <a:t> </a:t>
            </a:r>
            <a:r>
              <a:rPr lang="cs-CZ" b="1" dirty="0"/>
              <a:t>as </a:t>
            </a:r>
            <a:r>
              <a:rPr lang="cs-CZ" b="1" dirty="0" err="1"/>
              <a:t>confusingly</a:t>
            </a:r>
            <a:r>
              <a:rPr lang="cs-CZ" b="1" dirty="0"/>
              <a:t> </a:t>
            </a:r>
            <a:r>
              <a:rPr lang="cs-CZ" b="1" dirty="0" err="1"/>
              <a:t>similar</a:t>
            </a:r>
            <a:r>
              <a:rPr lang="cs-CZ" b="1" dirty="0"/>
              <a:t> to trademark „</a:t>
            </a:r>
            <a:r>
              <a:rPr lang="cs-CZ" b="1" dirty="0" err="1"/>
              <a:t>Tata</a:t>
            </a:r>
            <a:r>
              <a:rPr lang="cs-CZ" b="1" dirty="0"/>
              <a:t> &amp; </a:t>
            </a:r>
            <a:r>
              <a:rPr lang="cs-CZ" b="1" dirty="0" err="1"/>
              <a:t>Sons</a:t>
            </a:r>
            <a:r>
              <a:rPr lang="cs-CZ" b="1" dirty="0"/>
              <a:t>“</a:t>
            </a:r>
            <a:endParaRPr lang="en-US" b="1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011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proces - </a:t>
            </a:r>
            <a:r>
              <a:rPr lang="cs-CZ" dirty="0" err="1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not </a:t>
            </a:r>
            <a:r>
              <a:rPr lang="cs-CZ" sz="3600" dirty="0" err="1"/>
              <a:t>only</a:t>
            </a:r>
            <a:r>
              <a:rPr lang="cs-CZ" sz="3600" dirty="0"/>
              <a:t> UDRP </a:t>
            </a:r>
            <a:r>
              <a:rPr lang="cs-CZ" sz="3600" dirty="0" err="1"/>
              <a:t>itself</a:t>
            </a:r>
            <a:endParaRPr lang="cs-CZ" sz="3600" dirty="0"/>
          </a:p>
          <a:p>
            <a:pPr algn="just"/>
            <a:r>
              <a:rPr lang="cs-CZ" sz="3600" dirty="0" err="1"/>
              <a:t>There</a:t>
            </a:r>
            <a:r>
              <a:rPr lang="cs-CZ" sz="3600" dirty="0"/>
              <a:t> are </a:t>
            </a:r>
            <a:r>
              <a:rPr lang="cs-CZ" sz="3600" dirty="0" err="1"/>
              <a:t>also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UDRP</a:t>
            </a:r>
          </a:p>
          <a:p>
            <a:pPr algn="just"/>
            <a:r>
              <a:rPr lang="cs-CZ" sz="3600" dirty="0">
                <a:hlinkClick r:id="rId3"/>
              </a:rPr>
              <a:t>https://www.icann.org/resources/pages/udrp-rules-2015-03-11-en</a:t>
            </a:r>
            <a:endParaRPr lang="cs-CZ" sz="3600" dirty="0"/>
          </a:p>
          <a:p>
            <a:pPr algn="just"/>
            <a:endParaRPr lang="cs-CZ" sz="3600" dirty="0"/>
          </a:p>
          <a:p>
            <a:pPr algn="just"/>
            <a:r>
              <a:rPr lang="cs-CZ" sz="3600" dirty="0"/>
              <a:t>UDRP - </a:t>
            </a:r>
            <a:r>
              <a:rPr lang="cs-CZ" sz="3600" dirty="0" err="1"/>
              <a:t>substantive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r>
              <a:rPr lang="cs-CZ" sz="3600" dirty="0"/>
              <a:t> (</a:t>
            </a:r>
            <a:r>
              <a:rPr lang="cs-CZ" sz="3600" dirty="0" err="1"/>
              <a:t>mainly</a:t>
            </a:r>
            <a:r>
              <a:rPr lang="cs-CZ" sz="3600" dirty="0"/>
              <a:t>)</a:t>
            </a:r>
          </a:p>
          <a:p>
            <a:pPr algn="just"/>
            <a:r>
              <a:rPr lang="cs-CZ" sz="3600" dirty="0" err="1"/>
              <a:t>Rules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UDRP – </a:t>
            </a:r>
            <a:r>
              <a:rPr lang="cs-CZ" sz="3600" dirty="0" err="1"/>
              <a:t>procedural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6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3600" dirty="0"/>
              <a:t>Do </a:t>
            </a:r>
            <a:r>
              <a:rPr lang="cs-CZ" sz="3600" dirty="0" err="1"/>
              <a:t>you</a:t>
            </a:r>
            <a:r>
              <a:rPr lang="cs-CZ" sz="3600" dirty="0"/>
              <a:t> </a:t>
            </a:r>
            <a:r>
              <a:rPr lang="cs-CZ" sz="3600" dirty="0" err="1"/>
              <a:t>need</a:t>
            </a:r>
            <a:r>
              <a:rPr lang="cs-CZ" sz="3600" dirty="0"/>
              <a:t> a </a:t>
            </a:r>
            <a:r>
              <a:rPr lang="cs-CZ" sz="3600" dirty="0" err="1"/>
              <a:t>lawyer</a:t>
            </a:r>
            <a:r>
              <a:rPr lang="cs-CZ" sz="3600" dirty="0"/>
              <a:t>?</a:t>
            </a:r>
          </a:p>
          <a:p>
            <a:pPr algn="just"/>
            <a:r>
              <a:rPr lang="cs-CZ" sz="3600" dirty="0"/>
              <a:t>(And </a:t>
            </a:r>
            <a:r>
              <a:rPr lang="cs-CZ" sz="3600" dirty="0" err="1"/>
              <a:t>who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lawyer</a:t>
            </a:r>
            <a:r>
              <a:rPr lang="cs-CZ" sz="3600" dirty="0"/>
              <a:t>?)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32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No</a:t>
            </a:r>
            <a:r>
              <a:rPr lang="cs-CZ" sz="3600" dirty="0"/>
              <a:t>..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not such a </a:t>
            </a:r>
            <a:r>
              <a:rPr lang="cs-CZ" sz="3600" dirty="0" err="1"/>
              <a:t>demand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However</a:t>
            </a:r>
            <a:r>
              <a:rPr lang="cs-CZ" sz="3600" dirty="0"/>
              <a:t> </a:t>
            </a:r>
            <a:r>
              <a:rPr lang="cs-CZ" sz="3600" dirty="0" err="1"/>
              <a:t>it</a:t>
            </a:r>
            <a:r>
              <a:rPr lang="cs-CZ" sz="3600" dirty="0"/>
              <a:t> </a:t>
            </a:r>
            <a:r>
              <a:rPr lang="cs-CZ" sz="3600" dirty="0" err="1"/>
              <a:t>could</a:t>
            </a:r>
            <a:r>
              <a:rPr lang="cs-CZ" sz="3600" dirty="0"/>
              <a:t> </a:t>
            </a:r>
            <a:r>
              <a:rPr lang="cs-CZ" sz="3600" dirty="0" err="1"/>
              <a:t>be</a:t>
            </a:r>
            <a:r>
              <a:rPr lang="cs-CZ" sz="3600" dirty="0"/>
              <a:t> </a:t>
            </a:r>
            <a:r>
              <a:rPr lang="cs-CZ" sz="3600" dirty="0" err="1"/>
              <a:t>helpful</a:t>
            </a:r>
            <a:r>
              <a:rPr lang="cs-CZ" sz="3600" dirty="0"/>
              <a:t>..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32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3600" dirty="0" err="1"/>
              <a:t>Who</a:t>
            </a:r>
            <a:r>
              <a:rPr lang="cs-CZ" sz="3600" dirty="0"/>
              <a:t> </a:t>
            </a:r>
            <a:r>
              <a:rPr lang="cs-CZ" sz="3600" dirty="0" err="1"/>
              <a:t>carries</a:t>
            </a:r>
            <a:r>
              <a:rPr lang="cs-CZ" sz="3600" dirty="0"/>
              <a:t> a </a:t>
            </a:r>
            <a:r>
              <a:rPr lang="cs-CZ" sz="3600" dirty="0" err="1"/>
              <a:t>burden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proof</a:t>
            </a:r>
            <a:r>
              <a:rPr lang="cs-CZ" sz="3600" dirty="0"/>
              <a:t>?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51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1772817"/>
            <a:ext cx="7273772" cy="4843514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the Complainant.</a:t>
            </a:r>
            <a:r>
              <a:rPr lang="cs-CZ" sz="36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t</a:t>
            </a:r>
            <a:r>
              <a:rPr lang="en-US" sz="3600" dirty="0"/>
              <a:t>he Complainant is required to substantiate its claims beyond mere allegations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a fact is considered established when it is more likely than not that the fact is true</a:t>
            </a:r>
            <a:endParaRPr lang="cs-CZ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 err="1"/>
              <a:t>Neusiedler</a:t>
            </a:r>
            <a:r>
              <a:rPr lang="en-US" sz="3600" i="1" dirty="0"/>
              <a:t> </a:t>
            </a:r>
            <a:r>
              <a:rPr lang="en-US" sz="3600" i="1" dirty="0" err="1"/>
              <a:t>Aktiengesellschaft</a:t>
            </a:r>
            <a:r>
              <a:rPr lang="en-US" sz="3600" i="1" dirty="0"/>
              <a:t> v. Kulkarni</a:t>
            </a:r>
            <a:r>
              <a:rPr lang="en-US" sz="3600" dirty="0"/>
              <a:t>, </a:t>
            </a:r>
            <a:r>
              <a:rPr lang="en-US" sz="3600" dirty="0">
                <a:hlinkClick r:id="rId3"/>
              </a:rPr>
              <a:t>WIPO Case No. D2000-1769</a:t>
            </a:r>
            <a:r>
              <a:rPr lang="en-US" sz="3600" dirty="0"/>
              <a:t>;</a:t>
            </a:r>
            <a:endParaRPr lang="cs-CZ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/>
              <a:t>Dow Jones &amp; Company and Dow Jones LP v. The Hephzibah Intro-Net Project Limited</a:t>
            </a:r>
            <a:r>
              <a:rPr lang="en-US" sz="3600" dirty="0"/>
              <a:t>, </a:t>
            </a:r>
            <a:r>
              <a:rPr lang="en-US" sz="3600" dirty="0">
                <a:hlinkClick r:id="rId4"/>
              </a:rPr>
              <a:t>WIPO Case No. D2000-0704</a:t>
            </a:r>
            <a:r>
              <a:rPr lang="en-US" sz="3600" dirty="0"/>
              <a:t>. 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cs-CZ" sz="3600" b="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8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3600" dirty="0"/>
              <a:t>Are </a:t>
            </a:r>
            <a:r>
              <a:rPr lang="cs-CZ" sz="3600" dirty="0" err="1"/>
              <a:t>there</a:t>
            </a:r>
            <a:r>
              <a:rPr lang="cs-CZ" sz="3600" dirty="0"/>
              <a:t> in-person </a:t>
            </a:r>
            <a:r>
              <a:rPr lang="cs-CZ" sz="3600" dirty="0" err="1"/>
              <a:t>hearings</a:t>
            </a:r>
            <a:r>
              <a:rPr lang="cs-CZ" sz="3600" dirty="0"/>
              <a:t>?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52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Paragraph 13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r>
              <a:rPr lang="cs-CZ" sz="3600" dirty="0"/>
              <a:t> - </a:t>
            </a:r>
            <a:r>
              <a:rPr lang="en-US" sz="3600" dirty="0"/>
              <a:t>there shall be no in-person hearings (including hearings by teleconference, videoconference and web conference)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…</a:t>
            </a:r>
            <a:r>
              <a:rPr lang="en-US" sz="3600" dirty="0"/>
              <a:t>unless the Administrative Panel determines, only as an exceptional matter, that such a hearing is necessary 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n</a:t>
            </a:r>
            <a:r>
              <a:rPr lang="en-US" sz="3600" dirty="0"/>
              <a:t>o in-person hearing has been held in any WIPO proceeding to date</a:t>
            </a:r>
            <a:r>
              <a:rPr lang="cs-CZ" sz="3600" dirty="0"/>
              <a:t>!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86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sk-SK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755576" y="3573016"/>
            <a:ext cx="8229600" cy="4324350"/>
          </a:xfrm>
        </p:spPr>
        <p:txBody>
          <a:bodyPr/>
          <a:lstStyle/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cs-CZ" dirty="0"/>
              <a:t>First comes – first served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cs-CZ" dirty="0"/>
              <a:t>The domain name is immediately registered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cs-CZ" dirty="0"/>
              <a:t>What if the holder of domain name is not the one who should own it?</a:t>
            </a:r>
            <a:endParaRPr lang="cs-CZ" altLang="cs-CZ" dirty="0"/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 err="1"/>
              <a:t>Cybersquatting</a:t>
            </a:r>
            <a:r>
              <a:rPr lang="cs-CZ" altLang="cs-CZ" dirty="0"/>
              <a:t>, </a:t>
            </a:r>
            <a:r>
              <a:rPr lang="cs-CZ" altLang="cs-CZ" dirty="0" err="1"/>
              <a:t>typosquatting</a:t>
            </a:r>
            <a:r>
              <a:rPr lang="cs-CZ" altLang="cs-CZ" dirty="0"/>
              <a:t>, </a:t>
            </a:r>
            <a:r>
              <a:rPr lang="cs-CZ" altLang="cs-CZ" dirty="0" err="1"/>
              <a:t>etc</a:t>
            </a:r>
            <a:r>
              <a:rPr lang="cs-CZ" altLang="cs-CZ" dirty="0"/>
              <a:t>.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414777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Is</a:t>
            </a:r>
            <a:r>
              <a:rPr lang="cs-CZ" sz="3600" dirty="0"/>
              <a:t> UDRP </a:t>
            </a:r>
            <a:r>
              <a:rPr lang="cs-CZ" sz="3600" dirty="0" err="1"/>
              <a:t>confidetial</a:t>
            </a:r>
            <a:r>
              <a:rPr lang="cs-CZ" sz="3600" dirty="0"/>
              <a:t>?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10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1988841"/>
            <a:ext cx="7273772" cy="462749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Paragraph</a:t>
            </a:r>
            <a:r>
              <a:rPr lang="cs-CZ" sz="3600" dirty="0"/>
              <a:t> 16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T</a:t>
            </a:r>
            <a:r>
              <a:rPr lang="en-US" sz="3600" dirty="0"/>
              <a:t>he provider publishes the following case-related information on its web site: </a:t>
            </a:r>
            <a:endParaRPr lang="cs-CZ" sz="3600" dirty="0"/>
          </a:p>
          <a:p>
            <a:pPr marL="1028700" lvl="1" indent="-571500" algn="just"/>
            <a:r>
              <a:rPr lang="en-US" sz="3600" dirty="0"/>
              <a:t>the domain name(s) in issue, </a:t>
            </a:r>
            <a:endParaRPr lang="cs-CZ" sz="3600" dirty="0"/>
          </a:p>
          <a:p>
            <a:pPr marL="1028700" lvl="1" indent="-571500" algn="just"/>
            <a:r>
              <a:rPr lang="en-US" sz="3600" dirty="0"/>
              <a:t>the date of formal commencement of the proceeding</a:t>
            </a:r>
            <a:r>
              <a:rPr lang="cs-CZ" sz="3600" dirty="0"/>
              <a:t>,</a:t>
            </a:r>
            <a:r>
              <a:rPr lang="en-US" sz="3600" dirty="0"/>
              <a:t> </a:t>
            </a:r>
            <a:endParaRPr lang="cs-CZ" sz="3600" dirty="0"/>
          </a:p>
          <a:p>
            <a:pPr marL="1028700" lvl="1" indent="-571500" algn="just"/>
            <a:r>
              <a:rPr lang="en-US" sz="3600" dirty="0"/>
              <a:t>the case number assigned by that provider. 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Unless the Panel has decided to </a:t>
            </a:r>
            <a:r>
              <a:rPr lang="cs-CZ" sz="3600" dirty="0" err="1"/>
              <a:t>hide</a:t>
            </a:r>
            <a:r>
              <a:rPr lang="en-US" sz="3600" dirty="0"/>
              <a:t> certain portions of its findings, </a:t>
            </a:r>
            <a:r>
              <a:rPr lang="cs-CZ" sz="3600" dirty="0" err="1"/>
              <a:t>it</a:t>
            </a:r>
            <a:r>
              <a:rPr lang="en-US" sz="3600" dirty="0"/>
              <a:t> publishes in full on its web site all decisions rendered under the UDRP.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12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2400" dirty="0"/>
              <a:t>W</a:t>
            </a:r>
            <a:r>
              <a:rPr lang="en-US" sz="2400" dirty="0"/>
              <a:t>hat language </a:t>
            </a:r>
            <a:r>
              <a:rPr lang="cs-CZ" sz="2400" dirty="0" err="1"/>
              <a:t>of</a:t>
            </a:r>
            <a:r>
              <a:rPr lang="en-US" sz="2400" dirty="0"/>
              <a:t> the Complaint?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70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276873"/>
            <a:ext cx="7273772" cy="433945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Paragraph</a:t>
            </a:r>
            <a:r>
              <a:rPr lang="cs-CZ" sz="2400" dirty="0"/>
              <a:t> 11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Complaint must be submitted in the same language as the domain name registration agreement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Unless</a:t>
            </a:r>
            <a:r>
              <a:rPr lang="cs-CZ" sz="2400" dirty="0"/>
              <a:t> </a:t>
            </a:r>
            <a:r>
              <a:rPr lang="cs-CZ" sz="2400" dirty="0" err="1"/>
              <a:t>agreed</a:t>
            </a:r>
            <a:r>
              <a:rPr lang="cs-CZ" sz="2400" dirty="0"/>
              <a:t> </a:t>
            </a:r>
            <a:r>
              <a:rPr lang="cs-CZ" sz="2400" dirty="0" err="1"/>
              <a:t>otherwise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Attachments to the Complaint may be in their original language</a:t>
            </a:r>
            <a:r>
              <a:rPr lang="cs-CZ" sz="2400" dirty="0"/>
              <a:t> (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ordered</a:t>
            </a:r>
            <a:r>
              <a:rPr lang="cs-CZ" sz="2400" dirty="0"/>
              <a:t> to </a:t>
            </a:r>
            <a:r>
              <a:rPr lang="cs-CZ" sz="2400" dirty="0" err="1"/>
              <a:t>translate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final authority to determine the language of the proceeding lies with the Administrative Panel.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05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276873"/>
            <a:ext cx="7273772" cy="433945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Problem</a:t>
            </a:r>
            <a:r>
              <a:rPr lang="cs-CZ" sz="24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Ets</a:t>
            </a:r>
            <a:r>
              <a:rPr lang="cs-CZ" sz="2400" dirty="0"/>
              <a:t> </a:t>
            </a:r>
            <a:r>
              <a:rPr lang="cs-CZ" sz="2400" dirty="0" err="1"/>
              <a:t>Leobert</a:t>
            </a:r>
            <a:r>
              <a:rPr lang="cs-CZ" sz="2400" dirty="0"/>
              <a:t>, SARL v. </a:t>
            </a:r>
            <a:r>
              <a:rPr lang="cs-CZ" sz="2400" dirty="0" err="1"/>
              <a:t>Jeonngon</a:t>
            </a:r>
            <a:r>
              <a:rPr lang="cs-CZ" sz="2400" dirty="0"/>
              <a:t> </a:t>
            </a:r>
            <a:r>
              <a:rPr lang="cs-CZ" sz="2400" dirty="0" err="1"/>
              <a:t>Weo</a:t>
            </a:r>
            <a:endParaRPr lang="cs-CZ" sz="2400" dirty="0"/>
          </a:p>
          <a:p>
            <a:pPr marL="800100" lvl="1" indent="-342900" algn="just"/>
            <a:r>
              <a:rPr lang="cs-CZ" sz="2400" dirty="0" err="1"/>
              <a:t>Agreement</a:t>
            </a:r>
            <a:r>
              <a:rPr lang="cs-CZ" sz="2400" dirty="0"/>
              <a:t> in </a:t>
            </a:r>
            <a:r>
              <a:rPr lang="cs-CZ" sz="2400" dirty="0" err="1"/>
              <a:t>Korean</a:t>
            </a:r>
            <a:r>
              <a:rPr lang="cs-CZ" sz="2400" dirty="0"/>
              <a:t> </a:t>
            </a:r>
            <a:r>
              <a:rPr lang="cs-CZ" sz="2400" dirty="0" err="1"/>
              <a:t>language</a:t>
            </a:r>
            <a:endParaRPr lang="cs-CZ" sz="2400" dirty="0"/>
          </a:p>
          <a:p>
            <a:pPr marL="800100" lvl="1" indent="-342900" algn="just"/>
            <a:r>
              <a:rPr lang="cs-CZ" sz="2400" dirty="0"/>
              <a:t>Panel </a:t>
            </a:r>
            <a:r>
              <a:rPr lang="cs-CZ" sz="2400" dirty="0" err="1"/>
              <a:t>decided</a:t>
            </a:r>
            <a:r>
              <a:rPr lang="cs-CZ" sz="2400" dirty="0"/>
              <a:t> to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 in </a:t>
            </a:r>
            <a:r>
              <a:rPr lang="cs-CZ" sz="2400" dirty="0" err="1"/>
              <a:t>two</a:t>
            </a:r>
            <a:r>
              <a:rPr lang="cs-CZ" sz="2400" dirty="0"/>
              <a:t> </a:t>
            </a:r>
            <a:r>
              <a:rPr lang="cs-CZ" sz="2400" dirty="0" err="1"/>
              <a:t>languages</a:t>
            </a:r>
            <a:r>
              <a:rPr lang="cs-CZ" sz="2400" dirty="0"/>
              <a:t> (to </a:t>
            </a:r>
            <a:r>
              <a:rPr lang="cs-CZ" sz="2400" dirty="0" err="1"/>
              <a:t>improve</a:t>
            </a:r>
            <a:r>
              <a:rPr lang="cs-CZ" sz="2400" dirty="0"/>
              <a:t> </a:t>
            </a:r>
            <a:r>
              <a:rPr lang="cs-CZ" sz="2400" dirty="0" err="1"/>
              <a:t>comfort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parties</a:t>
            </a:r>
            <a:r>
              <a:rPr lang="cs-CZ" sz="2400" dirty="0"/>
              <a:t> –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however</a:t>
            </a:r>
            <a:r>
              <a:rPr lang="cs-CZ" sz="2400" dirty="0"/>
              <a:t> not </a:t>
            </a:r>
            <a:r>
              <a:rPr lang="cs-CZ" sz="2400" dirty="0" err="1"/>
              <a:t>agreed</a:t>
            </a:r>
            <a:r>
              <a:rPr lang="cs-CZ" sz="2400" dirty="0"/>
              <a:t>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LEGO </a:t>
            </a:r>
            <a:r>
              <a:rPr lang="cs-CZ" sz="2400" dirty="0" err="1"/>
              <a:t>Juris</a:t>
            </a:r>
            <a:r>
              <a:rPr lang="cs-CZ" sz="2400" dirty="0"/>
              <a:t> A/S v. </a:t>
            </a:r>
            <a:r>
              <a:rPr lang="cs-CZ" sz="2400" dirty="0" err="1"/>
              <a:t>Linecom</a:t>
            </a:r>
            <a:endParaRPr lang="cs-CZ" sz="2400" dirty="0"/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err="1"/>
              <a:t>Agreement</a:t>
            </a:r>
            <a:r>
              <a:rPr lang="cs-CZ" sz="2400" dirty="0"/>
              <a:t> in </a:t>
            </a:r>
            <a:r>
              <a:rPr lang="cs-CZ" sz="2400" dirty="0" err="1"/>
              <a:t>Korean</a:t>
            </a:r>
            <a:r>
              <a:rPr lang="cs-CZ" sz="2400" dirty="0"/>
              <a:t> </a:t>
            </a:r>
            <a:r>
              <a:rPr lang="cs-CZ" sz="2400" dirty="0" err="1"/>
              <a:t>language</a:t>
            </a:r>
            <a:endParaRPr lang="cs-CZ" sz="2400" dirty="0"/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err="1"/>
              <a:t>Complaint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LEGO in </a:t>
            </a:r>
            <a:r>
              <a:rPr lang="cs-CZ" sz="2400" dirty="0" err="1"/>
              <a:t>English</a:t>
            </a:r>
            <a:r>
              <a:rPr lang="cs-CZ" sz="2400" dirty="0"/>
              <a:t> and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dirty="0" err="1"/>
              <a:t>whole</a:t>
            </a:r>
            <a:r>
              <a:rPr lang="cs-CZ" sz="2400" dirty="0"/>
              <a:t> </a:t>
            </a:r>
            <a:r>
              <a:rPr lang="cs-CZ" sz="2400" dirty="0" err="1"/>
              <a:t>proceedings</a:t>
            </a:r>
            <a:r>
              <a:rPr lang="cs-CZ" sz="2400" dirty="0"/>
              <a:t> in </a:t>
            </a:r>
            <a:r>
              <a:rPr lang="cs-CZ" sz="2400" dirty="0" err="1"/>
              <a:t>English</a:t>
            </a:r>
            <a:r>
              <a:rPr lang="cs-CZ" sz="2400" dirty="0"/>
              <a:t> (</a:t>
            </a:r>
            <a:r>
              <a:rPr lang="cs-CZ" sz="2400" dirty="0" err="1"/>
              <a:t>without</a:t>
            </a:r>
            <a:r>
              <a:rPr lang="cs-CZ" sz="2400" dirty="0"/>
              <a:t> </a:t>
            </a:r>
            <a:r>
              <a:rPr lang="cs-CZ" sz="2400" dirty="0" err="1"/>
              <a:t>agreement</a:t>
            </a:r>
            <a:r>
              <a:rPr lang="cs-CZ" sz="2400" dirty="0"/>
              <a:t>)</a:t>
            </a:r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err="1"/>
              <a:t>The</a:t>
            </a:r>
            <a:r>
              <a:rPr lang="cs-CZ" sz="2400" dirty="0"/>
              <a:t> argument </a:t>
            </a:r>
            <a:r>
              <a:rPr lang="cs-CZ" sz="2400" dirty="0" err="1"/>
              <a:t>of</a:t>
            </a:r>
            <a:r>
              <a:rPr lang="cs-CZ" sz="2400" dirty="0"/>
              <a:t> panel </a:t>
            </a:r>
            <a:r>
              <a:rPr lang="cs-CZ" sz="2400" dirty="0" err="1"/>
              <a:t>was</a:t>
            </a:r>
            <a:r>
              <a:rPr lang="cs-CZ" sz="2400" dirty="0"/>
              <a:t>, </a:t>
            </a:r>
            <a:r>
              <a:rPr lang="cs-CZ" sz="2400" dirty="0" err="1"/>
              <a:t>that</a:t>
            </a:r>
            <a:r>
              <a:rPr lang="cs-CZ" sz="2400" dirty="0"/>
              <a:t> 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 smtClean="0"/>
              <a:t>domain</a:t>
            </a:r>
            <a:r>
              <a:rPr lang="cs-CZ" sz="2400" dirty="0" smtClean="0"/>
              <a:t> </a:t>
            </a:r>
            <a:r>
              <a:rPr lang="cs-CZ" sz="2400" dirty="0" err="1"/>
              <a:t>name</a:t>
            </a:r>
            <a:r>
              <a:rPr lang="cs-CZ" sz="2400" dirty="0"/>
              <a:t> </a:t>
            </a:r>
            <a:r>
              <a:rPr lang="cs-CZ" sz="2400" dirty="0" err="1"/>
              <a:t>consisted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English</a:t>
            </a:r>
            <a:r>
              <a:rPr lang="cs-CZ" sz="2400" dirty="0"/>
              <a:t> </a:t>
            </a:r>
            <a:r>
              <a:rPr lang="cs-CZ" sz="2400" dirty="0" err="1"/>
              <a:t>words</a:t>
            </a:r>
            <a:r>
              <a:rPr lang="cs-CZ" sz="2400" dirty="0"/>
              <a:t> (</a:t>
            </a:r>
            <a:r>
              <a:rPr lang="cs-CZ" dirty="0"/>
              <a:t>mindstormslego.com</a:t>
            </a:r>
            <a:r>
              <a:rPr lang="cs-CZ" sz="2400" dirty="0"/>
              <a:t>)</a:t>
            </a:r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/>
              <a:t>At least </a:t>
            </a:r>
            <a:r>
              <a:rPr lang="cs-CZ" sz="2400" dirty="0" err="1"/>
              <a:t>there</a:t>
            </a:r>
            <a:r>
              <a:rPr lang="cs-CZ" sz="2400" dirty="0"/>
              <a:t>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bilingual</a:t>
            </a:r>
            <a:r>
              <a:rPr lang="cs-CZ" sz="2400" dirty="0"/>
              <a:t> </a:t>
            </a:r>
            <a:r>
              <a:rPr lang="cs-CZ" sz="2400" dirty="0" err="1" smtClean="0"/>
              <a:t>process</a:t>
            </a:r>
            <a:r>
              <a:rPr lang="cs-CZ" sz="2400" dirty="0" smtClean="0"/>
              <a:t> </a:t>
            </a:r>
            <a:r>
              <a:rPr lang="cs-CZ" sz="2400" dirty="0"/>
              <a:t>as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happened</a:t>
            </a:r>
            <a:r>
              <a:rPr lang="cs-CZ" sz="2400" dirty="0"/>
              <a:t> in </a:t>
            </a:r>
            <a:r>
              <a:rPr lang="cs-CZ" sz="2400" dirty="0" err="1"/>
              <a:t>previous</a:t>
            </a:r>
            <a:r>
              <a:rPr lang="cs-CZ" sz="2400" dirty="0"/>
              <a:t> case… </a:t>
            </a:r>
          </a:p>
          <a:p>
            <a:pPr algn="just"/>
            <a:endParaRPr lang="cs-CZ" sz="24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39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8999776" cy="45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2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71400"/>
            <a:ext cx="10585176" cy="71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32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164"/>
            <a:ext cx="9144000" cy="4435671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2843808" y="4149080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7"/>
          <p:cNvSpPr/>
          <p:nvPr/>
        </p:nvSpPr>
        <p:spPr>
          <a:xfrm>
            <a:off x="6804248" y="4653136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59492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FF0000"/>
                </a:solidFill>
              </a:rPr>
              <a:t>Cumulative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err="1">
                <a:solidFill>
                  <a:srgbClr val="FF0000"/>
                </a:solidFill>
              </a:rPr>
              <a:t>condition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3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3141034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Complainant </a:t>
            </a:r>
            <a:r>
              <a:rPr lang="cs-CZ" dirty="0"/>
              <a:t>has to</a:t>
            </a:r>
            <a:r>
              <a:rPr lang="en-US" dirty="0"/>
              <a:t> prove:</a:t>
            </a:r>
          </a:p>
          <a:p>
            <a:pPr lvl="1" algn="just"/>
            <a:r>
              <a:rPr lang="en-US" dirty="0"/>
              <a:t>Domain name is </a:t>
            </a:r>
            <a:r>
              <a:rPr lang="en-US" b="1" dirty="0"/>
              <a:t>identical or confusingly similar</a:t>
            </a:r>
            <a:r>
              <a:rPr lang="en-US" dirty="0"/>
              <a:t> to a trademark in which complainant has rights</a:t>
            </a:r>
          </a:p>
          <a:p>
            <a:pPr lvl="1" algn="just"/>
            <a:r>
              <a:rPr lang="en-US" dirty="0"/>
              <a:t>No rights or </a:t>
            </a:r>
            <a:r>
              <a:rPr lang="en-US" b="1" dirty="0" err="1"/>
              <a:t>legiti</a:t>
            </a:r>
            <a:r>
              <a:rPr lang="cs-CZ" b="1" dirty="0"/>
              <a:t>m</a:t>
            </a:r>
            <a:r>
              <a:rPr lang="en-US" b="1" dirty="0"/>
              <a:t>ate interests </a:t>
            </a:r>
            <a:r>
              <a:rPr lang="en-US" dirty="0"/>
              <a:t>in respect of current domain name</a:t>
            </a:r>
            <a:endParaRPr lang="cs-CZ" dirty="0"/>
          </a:p>
          <a:p>
            <a:pPr lvl="1" algn="just"/>
            <a:r>
              <a:rPr lang="en-US" dirty="0"/>
              <a:t>Domain name has been registered and is being used in </a:t>
            </a:r>
            <a:r>
              <a:rPr lang="en-US" b="1" dirty="0"/>
              <a:t>bad faith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011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971600" y="1988840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test: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comparison between the trademark and the domain name itself to determine likelihood of Internet user confusion.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relevant trademark would generally need to be recognizable as such within the domain name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content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website</a:t>
            </a:r>
            <a:r>
              <a:rPr lang="cs-CZ" b="0" dirty="0"/>
              <a:t> </a:t>
            </a:r>
            <a:r>
              <a:rPr lang="cs-CZ" b="0" dirty="0" err="1"/>
              <a:t>is</a:t>
            </a:r>
            <a:r>
              <a:rPr lang="cs-CZ" b="0" dirty="0"/>
              <a:t> </a:t>
            </a:r>
            <a:r>
              <a:rPr lang="cs-CZ" b="0" dirty="0" err="1"/>
              <a:t>irrelevant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E.g</a:t>
            </a:r>
            <a:r>
              <a:rPr lang="cs-CZ" b="0" dirty="0"/>
              <a:t>. guiness.com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3291"/>
            <a:ext cx="6995120" cy="1371600"/>
          </a:xfrm>
        </p:spPr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Identical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confusingly</a:t>
            </a:r>
            <a:r>
              <a:rPr lang="cs-CZ" dirty="0"/>
              <a:t> </a:t>
            </a:r>
            <a:r>
              <a:rPr lang="cs-CZ" dirty="0" err="1"/>
              <a:t>similar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96" y="4848754"/>
            <a:ext cx="3203848" cy="20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1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35" y="28365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Line 3"/>
          <p:cNvSpPr>
            <a:spLocks noChangeShapeType="1"/>
          </p:cNvSpPr>
          <p:nvPr/>
        </p:nvSpPr>
        <p:spPr bwMode="auto">
          <a:xfrm>
            <a:off x="165325" y="4117666"/>
            <a:ext cx="83038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Oval 4"/>
          <p:cNvSpPr>
            <a:spLocks noChangeArrowheads="1"/>
          </p:cNvSpPr>
          <p:nvPr/>
        </p:nvSpPr>
        <p:spPr bwMode="auto">
          <a:xfrm>
            <a:off x="3136437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1308060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470054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8240656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Oval 8"/>
          <p:cNvSpPr>
            <a:spLocks noChangeArrowheads="1"/>
          </p:cNvSpPr>
          <p:nvPr/>
        </p:nvSpPr>
        <p:spPr bwMode="auto">
          <a:xfrm>
            <a:off x="6488461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5574273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Oval 10"/>
          <p:cNvSpPr>
            <a:spLocks noChangeArrowheads="1"/>
          </p:cNvSpPr>
          <p:nvPr/>
        </p:nvSpPr>
        <p:spPr bwMode="auto">
          <a:xfrm>
            <a:off x="4202990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Line 11"/>
          <p:cNvSpPr>
            <a:spLocks noChangeShapeType="1"/>
          </p:cNvSpPr>
          <p:nvPr/>
        </p:nvSpPr>
        <p:spPr bwMode="auto">
          <a:xfrm>
            <a:off x="622419" y="4498577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Line 12"/>
          <p:cNvSpPr>
            <a:spLocks noChangeShapeType="1"/>
          </p:cNvSpPr>
          <p:nvPr/>
        </p:nvSpPr>
        <p:spPr bwMode="auto">
          <a:xfrm>
            <a:off x="698602" y="5336583"/>
            <a:ext cx="685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460425" y="4346213"/>
            <a:ext cx="0" cy="914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Line 14"/>
          <p:cNvSpPr>
            <a:spLocks noChangeShapeType="1"/>
          </p:cNvSpPr>
          <p:nvPr/>
        </p:nvSpPr>
        <p:spPr bwMode="auto">
          <a:xfrm flipV="1">
            <a:off x="1536608" y="3355842"/>
            <a:ext cx="0" cy="4570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>
            <a:off x="1536608" y="3355842"/>
            <a:ext cx="18283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" name="Line 16"/>
          <p:cNvSpPr>
            <a:spLocks noChangeShapeType="1"/>
          </p:cNvSpPr>
          <p:nvPr/>
        </p:nvSpPr>
        <p:spPr bwMode="auto">
          <a:xfrm>
            <a:off x="3364984" y="3432024"/>
            <a:ext cx="0" cy="4570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3364984" y="4498577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" name="Line 18"/>
          <p:cNvSpPr>
            <a:spLocks noChangeShapeType="1"/>
          </p:cNvSpPr>
          <p:nvPr/>
        </p:nvSpPr>
        <p:spPr bwMode="auto">
          <a:xfrm>
            <a:off x="3441167" y="5336583"/>
            <a:ext cx="990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V="1">
            <a:off x="4431538" y="4346213"/>
            <a:ext cx="0" cy="9903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355355" y="3203477"/>
            <a:ext cx="0" cy="609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>
            <a:off x="4355355" y="3279660"/>
            <a:ext cx="13712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" name="Line 22"/>
          <p:cNvSpPr>
            <a:spLocks noChangeShapeType="1"/>
          </p:cNvSpPr>
          <p:nvPr/>
        </p:nvSpPr>
        <p:spPr bwMode="auto">
          <a:xfrm>
            <a:off x="5726638" y="3279659"/>
            <a:ext cx="0" cy="5332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" name="Line 23"/>
          <p:cNvSpPr>
            <a:spLocks noChangeShapeType="1"/>
          </p:cNvSpPr>
          <p:nvPr/>
        </p:nvSpPr>
        <p:spPr bwMode="auto">
          <a:xfrm>
            <a:off x="5726638" y="4422395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" name="Line 24"/>
          <p:cNvSpPr>
            <a:spLocks noChangeShapeType="1"/>
          </p:cNvSpPr>
          <p:nvPr/>
        </p:nvSpPr>
        <p:spPr bwMode="auto">
          <a:xfrm>
            <a:off x="5726638" y="5260401"/>
            <a:ext cx="990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9" name="Line 25"/>
          <p:cNvSpPr>
            <a:spLocks noChangeShapeType="1"/>
          </p:cNvSpPr>
          <p:nvPr/>
        </p:nvSpPr>
        <p:spPr bwMode="auto">
          <a:xfrm flipV="1">
            <a:off x="6717008" y="4346213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 flipV="1">
            <a:off x="6640826" y="3279659"/>
            <a:ext cx="0" cy="5332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" name="Line 27"/>
          <p:cNvSpPr>
            <a:spLocks noChangeShapeType="1"/>
          </p:cNvSpPr>
          <p:nvPr/>
        </p:nvSpPr>
        <p:spPr bwMode="auto">
          <a:xfrm>
            <a:off x="6717009" y="3279660"/>
            <a:ext cx="17521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" name="Line 28"/>
          <p:cNvSpPr>
            <a:spLocks noChangeShapeType="1"/>
          </p:cNvSpPr>
          <p:nvPr/>
        </p:nvSpPr>
        <p:spPr bwMode="auto">
          <a:xfrm>
            <a:off x="8469203" y="3279660"/>
            <a:ext cx="0" cy="609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Rectangle 29"/>
          <p:cNvSpPr>
            <a:spLocks noChangeArrowheads="1"/>
          </p:cNvSpPr>
          <p:nvPr/>
        </p:nvSpPr>
        <p:spPr bwMode="auto">
          <a:xfrm>
            <a:off x="-63222" y="3812936"/>
            <a:ext cx="304729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ahoma" pitchFamily="34" charset="0"/>
              </a:rPr>
              <a:t>0</a:t>
            </a:r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317690" y="4193848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+3</a:t>
            </a:r>
          </a:p>
        </p:txBody>
      </p:sp>
      <p:sp>
        <p:nvSpPr>
          <p:cNvPr id="115" name="Rectangle 31"/>
          <p:cNvSpPr>
            <a:spLocks noChangeArrowheads="1"/>
          </p:cNvSpPr>
          <p:nvPr/>
        </p:nvSpPr>
        <p:spPr bwMode="auto">
          <a:xfrm>
            <a:off x="1460425" y="4117665"/>
            <a:ext cx="572955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ahoma" pitchFamily="34" charset="0"/>
              </a:rPr>
              <a:t>+1</a:t>
            </a:r>
          </a:p>
        </p:txBody>
      </p:sp>
      <p:sp>
        <p:nvSpPr>
          <p:cNvPr id="116" name="Rectangle 32"/>
          <p:cNvSpPr>
            <a:spLocks noChangeArrowheads="1"/>
          </p:cNvSpPr>
          <p:nvPr/>
        </p:nvSpPr>
        <p:spPr bwMode="auto">
          <a:xfrm>
            <a:off x="3288802" y="4193848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+20</a:t>
            </a:r>
          </a:p>
        </p:txBody>
      </p:sp>
      <p:sp>
        <p:nvSpPr>
          <p:cNvPr id="117" name="Rectangle 33"/>
          <p:cNvSpPr>
            <a:spLocks noChangeArrowheads="1"/>
          </p:cNvSpPr>
          <p:nvPr/>
        </p:nvSpPr>
        <p:spPr bwMode="auto">
          <a:xfrm>
            <a:off x="4583902" y="4117665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+5</a:t>
            </a:r>
          </a:p>
        </p:txBody>
      </p:sp>
      <p:sp>
        <p:nvSpPr>
          <p:cNvPr id="118" name="Rectangle 34"/>
          <p:cNvSpPr>
            <a:spLocks noChangeArrowheads="1"/>
          </p:cNvSpPr>
          <p:nvPr/>
        </p:nvSpPr>
        <p:spPr bwMode="auto">
          <a:xfrm>
            <a:off x="5498090" y="4193848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+14</a:t>
            </a:r>
          </a:p>
        </p:txBody>
      </p:sp>
      <p:sp>
        <p:nvSpPr>
          <p:cNvPr id="119" name="Rectangle 35"/>
          <p:cNvSpPr>
            <a:spLocks noChangeArrowheads="1"/>
          </p:cNvSpPr>
          <p:nvPr/>
        </p:nvSpPr>
        <p:spPr bwMode="auto">
          <a:xfrm>
            <a:off x="6793191" y="4193848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+3</a:t>
            </a:r>
          </a:p>
        </p:txBody>
      </p:sp>
      <p:sp>
        <p:nvSpPr>
          <p:cNvPr id="120" name="Rectangle 36"/>
          <p:cNvSpPr>
            <a:spLocks noChangeArrowheads="1"/>
          </p:cNvSpPr>
          <p:nvPr/>
        </p:nvSpPr>
        <p:spPr bwMode="auto">
          <a:xfrm>
            <a:off x="8088291" y="4346212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+10</a:t>
            </a:r>
          </a:p>
        </p:txBody>
      </p:sp>
      <p:sp>
        <p:nvSpPr>
          <p:cNvPr id="121" name="Rectangle 37"/>
          <p:cNvSpPr>
            <a:spLocks noChangeArrowheads="1"/>
          </p:cNvSpPr>
          <p:nvPr/>
        </p:nvSpPr>
        <p:spPr bwMode="auto">
          <a:xfrm rot="16307563">
            <a:off x="-660777" y="2504346"/>
            <a:ext cx="2048988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File complaint</a:t>
            </a:r>
            <a:endParaRPr lang="en-US" altLang="en-US" dirty="0"/>
          </a:p>
        </p:txBody>
      </p:sp>
      <p:sp>
        <p:nvSpPr>
          <p:cNvPr id="122" name="Rectangle 38"/>
          <p:cNvSpPr>
            <a:spLocks noChangeArrowheads="1"/>
          </p:cNvSpPr>
          <p:nvPr/>
        </p:nvSpPr>
        <p:spPr bwMode="auto">
          <a:xfrm rot="17759431">
            <a:off x="201830" y="2709879"/>
            <a:ext cx="2152152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000" b="1" dirty="0">
                <a:latin typeface="Tahoma" pitchFamily="34" charset="0"/>
              </a:rPr>
              <a:t>R</a:t>
            </a:r>
            <a:r>
              <a:rPr lang="en-US" altLang="en-US" sz="2000" b="1" dirty="0" err="1">
                <a:latin typeface="Tahoma" pitchFamily="34" charset="0"/>
              </a:rPr>
              <a:t>eview</a:t>
            </a:r>
            <a:endParaRPr lang="en-US" altLang="en-US" dirty="0"/>
          </a:p>
        </p:txBody>
      </p:sp>
      <p:sp>
        <p:nvSpPr>
          <p:cNvPr id="123" name="Rectangle 39"/>
          <p:cNvSpPr>
            <a:spLocks noChangeArrowheads="1"/>
          </p:cNvSpPr>
          <p:nvPr/>
        </p:nvSpPr>
        <p:spPr bwMode="auto">
          <a:xfrm rot="16237727">
            <a:off x="630356" y="5557195"/>
            <a:ext cx="2361653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cs-CZ" altLang="en-US" sz="2000" b="1" dirty="0">
                <a:latin typeface="Tahoma" pitchFamily="34" charset="0"/>
              </a:rPr>
              <a:t>C</a:t>
            </a:r>
            <a:r>
              <a:rPr lang="en-US" altLang="en-US" sz="2000" b="1" dirty="0" err="1">
                <a:latin typeface="Tahoma" pitchFamily="34" charset="0"/>
              </a:rPr>
              <a:t>ommencement</a:t>
            </a:r>
            <a:endParaRPr lang="en-US" altLang="en-US" dirty="0"/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 rot="16151844">
            <a:off x="2442068" y="2220249"/>
            <a:ext cx="1934715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  </a:t>
            </a:r>
            <a:r>
              <a:rPr lang="cs-CZ" altLang="en-US" sz="2000" b="1" dirty="0">
                <a:latin typeface="Tahoma" pitchFamily="34" charset="0"/>
              </a:rPr>
              <a:t>R</a:t>
            </a:r>
            <a:r>
              <a:rPr lang="en-US" altLang="en-US" sz="2000" b="1" dirty="0" err="1">
                <a:latin typeface="Tahoma" pitchFamily="34" charset="0"/>
              </a:rPr>
              <a:t>esponse</a:t>
            </a:r>
            <a:endParaRPr lang="en-US" altLang="en-US" dirty="0"/>
          </a:p>
        </p:txBody>
      </p:sp>
      <p:sp>
        <p:nvSpPr>
          <p:cNvPr id="125" name="Rectangle 41"/>
          <p:cNvSpPr>
            <a:spLocks noChangeArrowheads="1"/>
          </p:cNvSpPr>
          <p:nvPr/>
        </p:nvSpPr>
        <p:spPr bwMode="auto">
          <a:xfrm rot="16099415">
            <a:off x="3741136" y="2119467"/>
            <a:ext cx="1317320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Tahoma" pitchFamily="34" charset="0"/>
              </a:rPr>
              <a:t>Panel</a:t>
            </a:r>
            <a:endParaRPr lang="en-US" altLang="en-US"/>
          </a:p>
        </p:txBody>
      </p:sp>
      <p:sp>
        <p:nvSpPr>
          <p:cNvPr id="126" name="Rectangle 42"/>
          <p:cNvSpPr>
            <a:spLocks noChangeArrowheads="1"/>
          </p:cNvSpPr>
          <p:nvPr/>
        </p:nvSpPr>
        <p:spPr bwMode="auto">
          <a:xfrm rot="16280895">
            <a:off x="4974337" y="2508314"/>
            <a:ext cx="1901385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000" b="1" dirty="0">
                <a:latin typeface="Tahoma" pitchFamily="34" charset="0"/>
              </a:rPr>
              <a:t>D</a:t>
            </a:r>
            <a:r>
              <a:rPr lang="en-US" altLang="en-US" sz="2000" b="1" dirty="0" err="1">
                <a:latin typeface="Tahoma" pitchFamily="34" charset="0"/>
              </a:rPr>
              <a:t>ecision</a:t>
            </a:r>
            <a:endParaRPr lang="en-US" altLang="en-US" dirty="0"/>
          </a:p>
        </p:txBody>
      </p:sp>
      <p:sp>
        <p:nvSpPr>
          <p:cNvPr id="127" name="Rectangle 43"/>
          <p:cNvSpPr>
            <a:spLocks noChangeArrowheads="1"/>
          </p:cNvSpPr>
          <p:nvPr/>
        </p:nvSpPr>
        <p:spPr bwMode="auto">
          <a:xfrm rot="16259995">
            <a:off x="5954986" y="2295236"/>
            <a:ext cx="1676411" cy="4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Notification</a:t>
            </a:r>
            <a:endParaRPr lang="en-US" altLang="en-US" dirty="0"/>
          </a:p>
        </p:txBody>
      </p:sp>
      <p:sp>
        <p:nvSpPr>
          <p:cNvPr id="128" name="Rectangle 44"/>
          <p:cNvSpPr>
            <a:spLocks noChangeArrowheads="1"/>
          </p:cNvSpPr>
          <p:nvPr/>
        </p:nvSpPr>
        <p:spPr bwMode="auto">
          <a:xfrm rot="16200000">
            <a:off x="7544697" y="2624157"/>
            <a:ext cx="2248967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Implementation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952640" y="60801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56 </a:t>
            </a:r>
            <a:r>
              <a:rPr lang="cs-CZ" sz="3600" b="1" dirty="0" err="1">
                <a:solidFill>
                  <a:schemeClr val="tx2"/>
                </a:solidFill>
              </a:rPr>
              <a:t>days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631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Mispelled</a:t>
            </a:r>
            <a:r>
              <a:rPr lang="cs-CZ" dirty="0"/>
              <a:t> IS </a:t>
            </a:r>
            <a:r>
              <a:rPr lang="cs-CZ" dirty="0" err="1"/>
              <a:t>confusingly</a:t>
            </a:r>
            <a:r>
              <a:rPr lang="cs-CZ" dirty="0"/>
              <a:t> </a:t>
            </a:r>
            <a:r>
              <a:rPr lang="cs-CZ" dirty="0" err="1"/>
              <a:t>simmilar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43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 err="1"/>
              <a:t>Wachovia</a:t>
            </a:r>
            <a:r>
              <a:rPr lang="cs-CZ" i="1" dirty="0"/>
              <a:t> </a:t>
            </a:r>
            <a:r>
              <a:rPr lang="cs-CZ" i="1" dirty="0" err="1"/>
              <a:t>Corporation</a:t>
            </a:r>
            <a:r>
              <a:rPr lang="cs-CZ" i="1" dirty="0"/>
              <a:t> v. Peter </a:t>
            </a:r>
            <a:r>
              <a:rPr lang="cs-CZ" i="1" dirty="0" err="1"/>
              <a:t>Carrington</a:t>
            </a:r>
            <a:r>
              <a:rPr lang="cs-CZ" dirty="0"/>
              <a:t>, WIPO Case No.</a:t>
            </a:r>
            <a:r>
              <a:rPr lang="cs-CZ" dirty="0">
                <a:hlinkClick r:id="rId2"/>
              </a:rPr>
              <a:t>D2002-0775</a:t>
            </a:r>
            <a:r>
              <a:rPr lang="cs-CZ" dirty="0"/>
              <a:t>, &lt;wochovia.com&gt;, </a:t>
            </a:r>
            <a:r>
              <a:rPr lang="cs-CZ" dirty="0" err="1"/>
              <a:t>Tansfer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/>
              <a:t>Fuji </a:t>
            </a:r>
            <a:r>
              <a:rPr lang="cs-CZ" i="1" dirty="0" err="1"/>
              <a:t>Photo</a:t>
            </a:r>
            <a:r>
              <a:rPr lang="cs-CZ" i="1" dirty="0"/>
              <a:t> Film U.S.A., Inc. v. </a:t>
            </a:r>
            <a:r>
              <a:rPr lang="cs-CZ" i="1" dirty="0" err="1"/>
              <a:t>LaPorte</a:t>
            </a:r>
            <a:r>
              <a:rPr lang="cs-CZ" i="1" dirty="0"/>
              <a:t> </a:t>
            </a:r>
            <a:r>
              <a:rPr lang="cs-CZ" i="1" dirty="0" err="1"/>
              <a:t>Holdings</a:t>
            </a:r>
            <a:r>
              <a:rPr lang="cs-CZ" dirty="0"/>
              <a:t>, WIPO Case No.</a:t>
            </a:r>
            <a:r>
              <a:rPr lang="cs-CZ" dirty="0">
                <a:hlinkClick r:id="rId3"/>
              </a:rPr>
              <a:t>D2004-0971</a:t>
            </a:r>
            <a:r>
              <a:rPr lang="cs-CZ" dirty="0"/>
              <a:t>, &lt;fuijifilm.com&gt;,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/>
              <a:t>Express </a:t>
            </a:r>
            <a:r>
              <a:rPr lang="cs-CZ" i="1" dirty="0" err="1"/>
              <a:t>Scripts</a:t>
            </a:r>
            <a:r>
              <a:rPr lang="cs-CZ" i="1" dirty="0"/>
              <a:t>, Inc. v. </a:t>
            </a:r>
            <a:r>
              <a:rPr lang="cs-CZ" i="1" dirty="0" err="1"/>
              <a:t>Whois</a:t>
            </a:r>
            <a:r>
              <a:rPr lang="cs-CZ" i="1" dirty="0"/>
              <a:t> </a:t>
            </a:r>
            <a:r>
              <a:rPr lang="cs-CZ" i="1" dirty="0" err="1"/>
              <a:t>Privacy</a:t>
            </a:r>
            <a:r>
              <a:rPr lang="cs-CZ" i="1" dirty="0"/>
              <a:t> </a:t>
            </a:r>
            <a:r>
              <a:rPr lang="cs-CZ" i="1" dirty="0" err="1"/>
              <a:t>Protection</a:t>
            </a:r>
            <a:r>
              <a:rPr lang="cs-CZ" i="1" dirty="0"/>
              <a:t> </a:t>
            </a:r>
            <a:r>
              <a:rPr lang="cs-CZ" i="1" dirty="0" err="1"/>
              <a:t>Service</a:t>
            </a:r>
            <a:r>
              <a:rPr lang="cs-CZ" i="1" dirty="0"/>
              <a:t>, Inc. / </a:t>
            </a:r>
            <a:r>
              <a:rPr lang="cs-CZ" i="1" dirty="0" err="1"/>
              <a:t>Domaindeals</a:t>
            </a:r>
            <a:r>
              <a:rPr lang="cs-CZ" i="1" dirty="0"/>
              <a:t>, </a:t>
            </a:r>
            <a:r>
              <a:rPr lang="cs-CZ" i="1" dirty="0" err="1"/>
              <a:t>Domain</a:t>
            </a:r>
            <a:r>
              <a:rPr lang="cs-CZ" i="1" dirty="0"/>
              <a:t> </a:t>
            </a:r>
            <a:r>
              <a:rPr lang="cs-CZ" i="1" dirty="0" err="1"/>
              <a:t>Administrator</a:t>
            </a:r>
            <a:r>
              <a:rPr lang="cs-CZ" dirty="0"/>
              <a:t>, WIPO Case No.</a:t>
            </a:r>
            <a:r>
              <a:rPr lang="cs-CZ" dirty="0">
                <a:hlinkClick r:id="rId4"/>
              </a:rPr>
              <a:t>D2008-1302</a:t>
            </a:r>
            <a:r>
              <a:rPr lang="cs-CZ" dirty="0"/>
              <a:t>, &lt;expresscripts.com&gt;, Transfer</a:t>
            </a:r>
          </a:p>
        </p:txBody>
      </p:sp>
    </p:spTree>
    <p:extLst>
      <p:ext uri="{BB962C8B-B14F-4D97-AF65-F5344CB8AC3E}">
        <p14:creationId xmlns:p14="http://schemas.microsoft.com/office/powerpoint/2010/main" val="3762084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132856"/>
            <a:ext cx="7273772" cy="44834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What is legitimate interest?</a:t>
            </a:r>
          </a:p>
          <a:p>
            <a:pPr lvl="1" algn="just"/>
            <a:r>
              <a:rPr lang="en-US" dirty="0"/>
              <a:t>Bona fide offering of goods or services</a:t>
            </a:r>
          </a:p>
          <a:p>
            <a:pPr lvl="1" algn="just"/>
            <a:r>
              <a:rPr lang="en-US" dirty="0"/>
              <a:t>Commonly known as domain</a:t>
            </a:r>
          </a:p>
          <a:p>
            <a:pPr lvl="1" algn="just"/>
            <a:r>
              <a:rPr lang="cs-CZ" sz="2400" b="1" dirty="0"/>
              <a:t>L</a:t>
            </a:r>
            <a:r>
              <a:rPr lang="en-US" sz="2400" b="1" dirty="0" err="1"/>
              <a:t>egitimate</a:t>
            </a:r>
            <a:r>
              <a:rPr lang="en-US" sz="2400" b="1" dirty="0"/>
              <a:t> noncommercial or fair use of the domain name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without intent for commercial gain to misleadingly divert consumers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or to tarnish the trademark or service mark at issue.</a:t>
            </a:r>
          </a:p>
          <a:p>
            <a:pPr lvl="1" algn="just"/>
            <a:endParaRPr lang="cs-CZ" dirty="0"/>
          </a:p>
          <a:p>
            <a:pPr lvl="1" algn="just"/>
            <a:r>
              <a:rPr lang="cs-CZ" dirty="0" err="1"/>
              <a:t>Article</a:t>
            </a:r>
            <a:r>
              <a:rPr lang="cs-CZ" dirty="0"/>
              <a:t> 4(c)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  <a:p>
            <a:pPr lvl="1" algn="just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i="1" dirty="0" err="1"/>
              <a:t>DaimlerChrysler</a:t>
            </a:r>
            <a:r>
              <a:rPr lang="cs-CZ" i="1" dirty="0"/>
              <a:t> A.G. v. Donald </a:t>
            </a:r>
            <a:r>
              <a:rPr lang="cs-CZ" i="1" dirty="0" err="1"/>
              <a:t>Drummonds</a:t>
            </a:r>
            <a:r>
              <a:rPr lang="cs-CZ" dirty="0"/>
              <a:t>, WIPO Case No.</a:t>
            </a:r>
            <a:r>
              <a:rPr lang="cs-CZ" dirty="0">
                <a:hlinkClick r:id="rId3"/>
              </a:rPr>
              <a:t>D2001-0160</a:t>
            </a:r>
            <a:r>
              <a:rPr lang="cs-CZ" dirty="0"/>
              <a:t>, </a:t>
            </a:r>
            <a:r>
              <a:rPr lang="cs-CZ" b="1" dirty="0"/>
              <a:t>Not </a:t>
            </a:r>
            <a:r>
              <a:rPr lang="cs-CZ" b="1" dirty="0" err="1"/>
              <a:t>transferred</a:t>
            </a:r>
            <a:endParaRPr lang="cs-CZ" b="1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3291"/>
            <a:ext cx="6995120" cy="1371600"/>
          </a:xfrm>
        </p:spPr>
        <p:txBody>
          <a:bodyPr/>
          <a:lstStyle/>
          <a:p>
            <a:r>
              <a:rPr lang="cs-CZ" dirty="0"/>
              <a:t>2) </a:t>
            </a:r>
            <a:r>
              <a:rPr lang="cs-CZ" dirty="0" err="1"/>
              <a:t>Legitimate</a:t>
            </a:r>
            <a:r>
              <a:rPr lang="cs-CZ" dirty="0"/>
              <a:t> </a:t>
            </a:r>
            <a:r>
              <a:rPr lang="cs-CZ" dirty="0" err="1"/>
              <a:t>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0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3501008"/>
            <a:ext cx="7620000" cy="4373563"/>
          </a:xfrm>
        </p:spPr>
        <p:txBody>
          <a:bodyPr/>
          <a:lstStyle/>
          <a:p>
            <a:pPr algn="just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?</a:t>
            </a:r>
          </a:p>
          <a:p>
            <a:pPr lvl="1" algn="just"/>
            <a:r>
              <a:rPr lang="cs-CZ" dirty="0" err="1"/>
              <a:t>Attempt</a:t>
            </a:r>
            <a:r>
              <a:rPr lang="cs-CZ" dirty="0"/>
              <a:t> to </a:t>
            </a:r>
            <a:r>
              <a:rPr lang="cs-CZ" dirty="0" err="1"/>
              <a:t>sell</a:t>
            </a:r>
            <a:r>
              <a:rPr lang="cs-CZ" dirty="0"/>
              <a:t>, </a:t>
            </a:r>
            <a:r>
              <a:rPr lang="cs-CZ" dirty="0" err="1"/>
              <a:t>lease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 (</a:t>
            </a:r>
            <a:r>
              <a:rPr lang="cs-CZ" dirty="0" err="1"/>
              <a:t>cybersqatting</a:t>
            </a:r>
            <a:r>
              <a:rPr lang="cs-CZ" dirty="0"/>
              <a:t>)</a:t>
            </a:r>
          </a:p>
          <a:p>
            <a:pPr lvl="1" algn="just"/>
            <a:r>
              <a:rPr lang="cs-CZ" dirty="0" err="1"/>
              <a:t>Disrupt</a:t>
            </a:r>
            <a:r>
              <a:rPr lang="cs-CZ" dirty="0"/>
              <a:t> </a:t>
            </a:r>
            <a:r>
              <a:rPr lang="cs-CZ" dirty="0" err="1"/>
              <a:t>competitor‘s</a:t>
            </a:r>
            <a:r>
              <a:rPr lang="cs-CZ" dirty="0"/>
              <a:t> business</a:t>
            </a:r>
          </a:p>
          <a:p>
            <a:pPr lvl="1" algn="just"/>
            <a:r>
              <a:rPr lang="cs-CZ" dirty="0" err="1"/>
              <a:t>Attract</a:t>
            </a:r>
            <a:r>
              <a:rPr lang="cs-CZ" dirty="0"/>
              <a:t>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visitors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via </a:t>
            </a:r>
            <a:r>
              <a:rPr lang="cs-CZ" dirty="0" err="1"/>
              <a:t>confusion</a:t>
            </a:r>
            <a:endParaRPr lang="cs-CZ" dirty="0"/>
          </a:p>
          <a:p>
            <a:pPr algn="just"/>
            <a:r>
              <a:rPr lang="cs-CZ" dirty="0" err="1"/>
              <a:t>Article</a:t>
            </a:r>
            <a:r>
              <a:rPr lang="cs-CZ" dirty="0"/>
              <a:t> 4 (b)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30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747251" cy="49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4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MUST READ 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hlinkClick r:id="rId2"/>
            </a:endParaRPr>
          </a:p>
          <a:p>
            <a:r>
              <a:rPr lang="en-US" dirty="0"/>
              <a:t>WIPO Overview of WIPO Panel Views on Selected UDRP Questions, Third Edition</a:t>
            </a:r>
            <a:br>
              <a:rPr lang="en-US" dirty="0"/>
            </a:br>
            <a:r>
              <a:rPr lang="en-US" dirty="0"/>
              <a:t>(“WIPO Jurisprudential Overview 3.0”)</a:t>
            </a:r>
          </a:p>
          <a:p>
            <a:r>
              <a:rPr lang="cs-CZ" dirty="0">
                <a:hlinkClick r:id="rId3"/>
              </a:rPr>
              <a:t>http://www.wipo.int/amc/en/domains/search/overview3.0/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WIPO Guide to the Uniform Domain Name Dispute Resolution Policy (UDRP)</a:t>
            </a:r>
          </a:p>
          <a:p>
            <a:r>
              <a:rPr lang="cs-CZ" dirty="0">
                <a:hlinkClick r:id="rId4"/>
              </a:rPr>
              <a:t>http://www.wipo.int/amc/en/domains/guide/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049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1th </a:t>
            </a:r>
            <a:r>
              <a:rPr lang="cs-CZ" dirty="0" err="1"/>
              <a:t>October</a:t>
            </a:r>
            <a:r>
              <a:rPr lang="cs-CZ" dirty="0"/>
              <a:t> 2016 – </a:t>
            </a:r>
            <a:r>
              <a:rPr lang="cs-CZ" dirty="0" err="1"/>
              <a:t>expiration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IANA and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Telecommunications</a:t>
            </a:r>
            <a:r>
              <a:rPr lang="cs-CZ" dirty="0"/>
              <a:t> and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 (Part </a:t>
            </a:r>
            <a:r>
              <a:rPr lang="cs-CZ" dirty="0" err="1"/>
              <a:t>of</a:t>
            </a:r>
            <a:r>
              <a:rPr lang="cs-CZ" dirty="0"/>
              <a:t> US 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Commerce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ICANN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US gouvernement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More </a:t>
            </a:r>
            <a:r>
              <a:rPr lang="cs-CZ" dirty="0" err="1"/>
              <a:t>complicated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authorities</a:t>
            </a:r>
            <a:r>
              <a:rPr lang="cs-CZ" dirty="0"/>
              <a:t> and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and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312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867328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rules</a:t>
            </a:r>
            <a:r>
              <a:rPr lang="cs-CZ" altLang="cs-CZ" dirty="0"/>
              <a:t> - </a:t>
            </a:r>
            <a:r>
              <a:rPr lang="cs-CZ" altLang="cs-CZ" dirty="0" err="1"/>
              <a:t>ccTLDs</a:t>
            </a:r>
            <a:endParaRPr lang="cs-CZ" altLang="cs-CZ" dirty="0"/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395288" y="2348880"/>
            <a:ext cx="8229600" cy="5044108"/>
          </a:xfrm>
        </p:spPr>
        <p:txBody>
          <a:bodyPr>
            <a:normAutofit/>
          </a:bodyPr>
          <a:lstStyle/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2800" dirty="0" err="1"/>
              <a:t>National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authorities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does</a:t>
            </a:r>
            <a:r>
              <a:rPr lang="cs-CZ" altLang="cs-CZ" sz="2800" dirty="0"/>
              <a:t> not </a:t>
            </a:r>
            <a:r>
              <a:rPr lang="cs-CZ" altLang="cs-CZ" sz="2800" dirty="0" err="1"/>
              <a:t>have</a:t>
            </a:r>
            <a:r>
              <a:rPr lang="cs-CZ" altLang="cs-CZ" sz="2800" dirty="0"/>
              <a:t> to </a:t>
            </a:r>
            <a:r>
              <a:rPr lang="cs-CZ" altLang="cs-CZ" sz="2800" dirty="0" err="1"/>
              <a:t>be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governemental</a:t>
            </a:r>
            <a:r>
              <a:rPr lang="cs-CZ" altLang="cs-CZ" sz="2800" dirty="0"/>
              <a:t>)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2800" dirty="0" err="1"/>
              <a:t>Contract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with</a:t>
            </a:r>
            <a:r>
              <a:rPr lang="cs-CZ" altLang="cs-CZ" sz="2800" dirty="0"/>
              <a:t> ICANN 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2800" dirty="0"/>
              <a:t>In Czech Republic – CZ.NIC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2800" dirty="0">
                <a:hlinkClick r:id="rId2"/>
              </a:rPr>
              <a:t>https://www.nic.cz/page/314/pravidla-a-postupy/</a:t>
            </a:r>
            <a:r>
              <a:rPr lang="cs-CZ" alt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641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rules</a:t>
            </a:r>
            <a:r>
              <a:rPr lang="cs-CZ" altLang="cs-CZ" dirty="0"/>
              <a:t> - .EU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2987824" y="1707461"/>
            <a:ext cx="5853336" cy="5895975"/>
          </a:xfrm>
        </p:spPr>
        <p:txBody>
          <a:bodyPr>
            <a:normAutofit/>
          </a:bodyPr>
          <a:lstStyle/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3200" dirty="0"/>
              <a:t>Not </a:t>
            </a:r>
            <a:r>
              <a:rPr lang="cs-CZ" altLang="cs-CZ" sz="3200" dirty="0" err="1"/>
              <a:t>an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arbitration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clause</a:t>
            </a:r>
            <a:r>
              <a:rPr lang="cs-CZ" altLang="cs-CZ" sz="3200" dirty="0"/>
              <a:t>! (</a:t>
            </a:r>
            <a:r>
              <a:rPr lang="cs-CZ" altLang="cs-CZ" sz="3200" dirty="0" err="1"/>
              <a:t>again</a:t>
            </a:r>
            <a:r>
              <a:rPr lang="cs-CZ" altLang="cs-CZ" sz="3200" dirty="0"/>
              <a:t>)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3200" dirty="0" err="1"/>
              <a:t>Competence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arbitration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courts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enacted</a:t>
            </a:r>
            <a:r>
              <a:rPr lang="cs-CZ" altLang="cs-CZ" sz="3200" dirty="0"/>
              <a:t> by </a:t>
            </a:r>
            <a:r>
              <a:rPr lang="cs-CZ" altLang="cs-CZ" sz="3200" dirty="0" err="1"/>
              <a:t>regulation</a:t>
            </a:r>
            <a:r>
              <a:rPr lang="cs-CZ" altLang="cs-CZ" sz="3200" dirty="0"/>
              <a:t> 874/2004/EC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3200" dirty="0"/>
              <a:t>https://eurid.eu/en/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7461"/>
            <a:ext cx="2333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17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rules</a:t>
            </a:r>
            <a:r>
              <a:rPr lang="cs-CZ" altLang="cs-CZ" dirty="0"/>
              <a:t> - .EU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2987824" y="1707461"/>
            <a:ext cx="5853336" cy="5895975"/>
          </a:xfrm>
        </p:spPr>
        <p:txBody>
          <a:bodyPr>
            <a:normAutofit/>
          </a:bodyPr>
          <a:lstStyle/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cs-CZ" sz="3200" dirty="0"/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cs-CZ" sz="3200" dirty="0"/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cs-CZ" sz="3200" dirty="0"/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3200" dirty="0"/>
              <a:t>Set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eu</a:t>
            </a:r>
            <a:r>
              <a:rPr lang="cs-CZ" altLang="cs-CZ" sz="3200" dirty="0"/>
              <a:t> </a:t>
            </a:r>
            <a:r>
              <a:rPr lang="cs-CZ" altLang="cs-CZ" sz="3200" dirty="0" err="1"/>
              <a:t>regulations</a:t>
            </a:r>
            <a:r>
              <a:rPr lang="cs-CZ" altLang="cs-CZ" sz="3200" dirty="0"/>
              <a:t>: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3200" dirty="0">
                <a:hlinkClick r:id="rId2"/>
              </a:rPr>
              <a:t>http://ec.europa.eu/ipg/basics/urls/doteu_en.htm</a:t>
            </a:r>
            <a:r>
              <a:rPr lang="cs-CZ" altLang="cs-CZ" sz="3200" dirty="0"/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7461"/>
            <a:ext cx="2333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96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Legal</a:t>
            </a:r>
            <a:r>
              <a:rPr lang="cs-CZ" altLang="en-US" dirty="0" smtClean="0"/>
              <a:t> Framework in EU</a:t>
            </a:r>
            <a:endParaRPr lang="sk-S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err="1" smtClean="0"/>
              <a:t>Regulations</a:t>
            </a:r>
            <a:endParaRPr lang="cs-CZ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/>
              <a:t>733/2002/EC; 874/2004/EC; 1654/2005/EC; 1255/2007; 560/2009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>
                <a:hlinkClick r:id="rId2"/>
              </a:rPr>
              <a:t>http://ec.europa.eu/ipg/basics/urls/doteu_en.htm</a:t>
            </a:r>
            <a:r>
              <a:rPr lang="cs-CZ" dirty="0"/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err="1" smtClean="0"/>
              <a:t>Including</a:t>
            </a:r>
            <a:endParaRPr lang="cs-CZ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/>
              <a:t>.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registration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Registration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and </a:t>
            </a:r>
            <a:r>
              <a:rPr lang="cs-CZ" dirty="0" err="1"/>
              <a:t>Conditions</a:t>
            </a:r>
            <a:endParaRPr lang="cs-CZ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err="1"/>
              <a:t>Sunrise</a:t>
            </a:r>
            <a:r>
              <a:rPr lang="cs-CZ" dirty="0"/>
              <a:t> </a:t>
            </a:r>
            <a:r>
              <a:rPr lang="cs-CZ" dirty="0" smtClean="0"/>
              <a:t>period </a:t>
            </a:r>
            <a:r>
              <a:rPr lang="cs-CZ" dirty="0" err="1" smtClean="0"/>
              <a:t>Rules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.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domains</a:t>
            </a:r>
            <a:endParaRPr lang="cs-CZ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/>
              <a:t>.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Dispute</a:t>
            </a:r>
            <a:r>
              <a:rPr lang="cs-CZ" dirty="0"/>
              <a:t> </a:t>
            </a:r>
            <a:r>
              <a:rPr lang="cs-CZ" dirty="0" err="1"/>
              <a:t>Resolution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(ADR </a:t>
            </a:r>
            <a:r>
              <a:rPr lang="cs-CZ" dirty="0" err="1"/>
              <a:t>Rules</a:t>
            </a:r>
            <a:r>
              <a:rPr lang="cs-CZ" dirty="0"/>
              <a:t>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Rules of Procedure of the ADR provider (adr.eu - based in Prague!)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950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925060"/>
            <a:ext cx="7273772" cy="36912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dirty="0" err="1"/>
              <a:t>Criticism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 err="1"/>
              <a:t>Froomkin</a:t>
            </a:r>
            <a:r>
              <a:rPr lang="cs-CZ" b="0" dirty="0"/>
              <a:t> </a:t>
            </a:r>
            <a:r>
              <a:rPr lang="cs-CZ" b="0" dirty="0" err="1"/>
              <a:t>says</a:t>
            </a:r>
            <a:r>
              <a:rPr lang="cs-CZ" b="0" dirty="0"/>
              <a:t>, </a:t>
            </a:r>
            <a:r>
              <a:rPr lang="cs-CZ" b="0" dirty="0" err="1"/>
              <a:t>that</a:t>
            </a:r>
            <a:r>
              <a:rPr lang="cs-CZ" b="0" dirty="0"/>
              <a:t> such a </a:t>
            </a:r>
            <a:r>
              <a:rPr lang="cs-CZ" b="0" dirty="0" err="1"/>
              <a:t>short</a:t>
            </a:r>
            <a:r>
              <a:rPr lang="cs-CZ" b="0" dirty="0"/>
              <a:t> </a:t>
            </a:r>
            <a:r>
              <a:rPr lang="cs-CZ" b="0" dirty="0" err="1"/>
              <a:t>terms</a:t>
            </a:r>
            <a:r>
              <a:rPr lang="cs-CZ" b="0" dirty="0"/>
              <a:t> are in </a:t>
            </a:r>
            <a:r>
              <a:rPr lang="cs-CZ" b="0" dirty="0" err="1"/>
              <a:t>contradition</a:t>
            </a:r>
            <a:r>
              <a:rPr lang="cs-CZ" b="0" dirty="0"/>
              <a:t> </a:t>
            </a:r>
            <a:r>
              <a:rPr lang="cs-CZ" b="0" dirty="0" err="1"/>
              <a:t>with</a:t>
            </a:r>
            <a:r>
              <a:rPr lang="cs-CZ" b="0" dirty="0"/>
              <a:t> public </a:t>
            </a:r>
            <a:r>
              <a:rPr lang="cs-CZ" b="0" dirty="0" err="1"/>
              <a:t>order</a:t>
            </a:r>
            <a:endParaRPr lang="cs-CZ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/>
              <a:t>On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other</a:t>
            </a:r>
            <a:r>
              <a:rPr lang="cs-CZ" b="0" dirty="0"/>
              <a:t> hand </a:t>
            </a:r>
            <a:r>
              <a:rPr lang="cs-CZ" b="0" dirty="0" err="1"/>
              <a:t>some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terms</a:t>
            </a:r>
            <a:r>
              <a:rPr lang="cs-CZ" b="0" dirty="0"/>
              <a:t> </a:t>
            </a:r>
            <a:r>
              <a:rPr lang="cs-CZ" b="0" dirty="0" err="1"/>
              <a:t>can</a:t>
            </a:r>
            <a:r>
              <a:rPr lang="cs-CZ" b="0" dirty="0"/>
              <a:t> </a:t>
            </a:r>
            <a:r>
              <a:rPr lang="cs-CZ" b="0" dirty="0" err="1"/>
              <a:t>be</a:t>
            </a:r>
            <a:r>
              <a:rPr lang="cs-CZ" b="0" dirty="0"/>
              <a:t> </a:t>
            </a:r>
            <a:r>
              <a:rPr lang="cs-CZ" dirty="0" err="1"/>
              <a:t>prolonged</a:t>
            </a:r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937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84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66800"/>
          </a:xfrm>
        </p:spPr>
        <p:txBody>
          <a:bodyPr/>
          <a:lstStyle/>
          <a:p>
            <a:r>
              <a:rPr lang="cs-CZ" altLang="en-US" dirty="0" err="1" smtClean="0"/>
              <a:t>Domains</a:t>
            </a:r>
            <a:r>
              <a:rPr lang="cs-CZ" altLang="en-US" dirty="0" smtClean="0"/>
              <a:t> </a:t>
            </a:r>
            <a:r>
              <a:rPr lang="cs-CZ" altLang="en-US" dirty="0"/>
              <a:t>.</a:t>
            </a:r>
            <a:r>
              <a:rPr lang="cs-CZ" altLang="en-US" dirty="0" err="1"/>
              <a:t>eu</a:t>
            </a:r>
            <a:endParaRPr lang="sk-SK" alt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28625" y="2643188"/>
            <a:ext cx="8229600" cy="3681412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3200" dirty="0"/>
              <a:t>boost e-commerce in the EU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3200" dirty="0"/>
              <a:t>create a clearly identifiable link between the domain name holder and the </a:t>
            </a:r>
            <a:r>
              <a:rPr lang="en-US" altLang="en-US" sz="3200" dirty="0" smtClean="0"/>
              <a:t>E</a:t>
            </a:r>
            <a:r>
              <a:rPr lang="cs-CZ" altLang="en-US" sz="3200" dirty="0" smtClean="0"/>
              <a:t>U</a:t>
            </a:r>
            <a:endParaRPr lang="en-US" altLang="en-US" sz="3200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3200" dirty="0" err="1"/>
              <a:t>EURid</a:t>
            </a:r>
            <a:r>
              <a:rPr lang="en-US" altLang="en-US" sz="3200" dirty="0"/>
              <a:t> administrator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k-S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6035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066800"/>
          </a:xfrm>
        </p:spPr>
        <p:txBody>
          <a:bodyPr/>
          <a:lstStyle/>
          <a:p>
            <a:r>
              <a:rPr lang="cs-CZ" altLang="en-US" dirty="0" err="1"/>
              <a:t>Authorised</a:t>
            </a:r>
            <a:r>
              <a:rPr lang="cs-CZ" altLang="en-US" dirty="0"/>
              <a:t> </a:t>
            </a:r>
            <a:r>
              <a:rPr lang="cs-CZ" altLang="en-US" dirty="0" err="1"/>
              <a:t>users</a:t>
            </a:r>
            <a:endParaRPr lang="sk-SK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28662" y="2643182"/>
          <a:ext cx="5786478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04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Domain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name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disputes</a:t>
            </a:r>
            <a:r>
              <a:rPr lang="cs-CZ" altLang="en-US" dirty="0" smtClean="0"/>
              <a:t> in .</a:t>
            </a:r>
            <a:r>
              <a:rPr lang="cs-CZ" altLang="en-US" dirty="0" err="1" smtClean="0"/>
              <a:t>eu</a:t>
            </a:r>
            <a:endParaRPr lang="sk-SK" alt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Litigation against speculators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dirty="0" err="1" smtClean="0"/>
              <a:t>Active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legitimation</a:t>
            </a:r>
            <a:r>
              <a:rPr lang="en-US" altLang="en-US" dirty="0" smtClean="0"/>
              <a:t>: </a:t>
            </a:r>
            <a:r>
              <a:rPr lang="en-US" altLang="en-US" dirty="0"/>
              <a:t>trade mark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Passive </a:t>
            </a:r>
            <a:r>
              <a:rPr lang="cs-CZ" altLang="en-US" dirty="0" err="1" smtClean="0"/>
              <a:t>legitimation</a:t>
            </a:r>
            <a:r>
              <a:rPr lang="en-US" altLang="en-US" dirty="0" smtClean="0"/>
              <a:t>: </a:t>
            </a:r>
            <a:r>
              <a:rPr lang="en-US" altLang="en-US" dirty="0"/>
              <a:t>Domain holder</a:t>
            </a:r>
          </a:p>
          <a:p>
            <a:r>
              <a:rPr lang="en-US" altLang="en-US" dirty="0"/>
              <a:t>Disputes against the domain administrator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Active </a:t>
            </a:r>
            <a:r>
              <a:rPr lang="cs-CZ" altLang="en-US" dirty="0" err="1" smtClean="0"/>
              <a:t>legitimation</a:t>
            </a:r>
            <a:r>
              <a:rPr lang="en-US" altLang="en-US" dirty="0" smtClean="0"/>
              <a:t>: </a:t>
            </a:r>
            <a:r>
              <a:rPr lang="en-US" altLang="en-US" dirty="0"/>
              <a:t>Domain name registrant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Passive legitimation: Domain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975497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/>
              <a:t>Disputes</a:t>
            </a:r>
            <a:r>
              <a:rPr lang="cs-CZ" b="1" dirty="0"/>
              <a:t> </a:t>
            </a:r>
            <a:r>
              <a:rPr lang="cs-CZ" b="1" dirty="0" err="1"/>
              <a:t>against</a:t>
            </a:r>
            <a:r>
              <a:rPr lang="cs-CZ" b="1" dirty="0"/>
              <a:t> </a:t>
            </a:r>
            <a:r>
              <a:rPr lang="cs-CZ" b="1" dirty="0" err="1"/>
              <a:t>speculators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en-US" b="0" dirty="0" err="1" smtClean="0"/>
              <a:t>Article</a:t>
            </a:r>
            <a:r>
              <a:rPr lang="cs-CZ" altLang="en-US" b="0" dirty="0" smtClean="0"/>
              <a:t> 21 </a:t>
            </a:r>
            <a:r>
              <a:rPr lang="cs-CZ" altLang="en-US" b="0" dirty="0" err="1" smtClean="0"/>
              <a:t>of</a:t>
            </a:r>
            <a:r>
              <a:rPr lang="cs-CZ" altLang="en-US" b="0" dirty="0" smtClean="0"/>
              <a:t> </a:t>
            </a:r>
            <a:r>
              <a:rPr lang="en-US" altLang="en-US" b="0" dirty="0"/>
              <a:t>Commission Regulation (EC) No 874/2004 of 28 April 2004 laying down public policy rules concerning the implementation and functions of the .</a:t>
            </a:r>
            <a:r>
              <a:rPr lang="en-US" altLang="en-US" b="0" dirty="0" err="1"/>
              <a:t>eu</a:t>
            </a:r>
            <a:r>
              <a:rPr lang="en-US" altLang="en-US" b="0" dirty="0"/>
              <a:t> Top Level Domain and the principles governing </a:t>
            </a:r>
            <a:r>
              <a:rPr lang="en-US" altLang="en-US" b="0" dirty="0" smtClean="0"/>
              <a:t>registration</a:t>
            </a:r>
            <a:endParaRPr lang="cs-CZ" altLang="en-US" b="0" dirty="0" smtClean="0"/>
          </a:p>
          <a:p>
            <a:r>
              <a:rPr lang="en-US" altLang="en-US" b="0" dirty="0" smtClean="0"/>
              <a:t>A </a:t>
            </a:r>
            <a:r>
              <a:rPr lang="en-US" altLang="en-US" b="0" dirty="0"/>
              <a:t>registered domain name shall be subject to revocation, using an appropriate extra-judicial or judicial procedure, </a:t>
            </a:r>
            <a:r>
              <a:rPr lang="en-US" altLang="en-US" dirty="0"/>
              <a:t>where that name is identical or confusingly similar to a name in respect of which a right is </a:t>
            </a:r>
            <a:r>
              <a:rPr lang="en-US" altLang="en-US" dirty="0" err="1"/>
              <a:t>recognised</a:t>
            </a:r>
            <a:r>
              <a:rPr lang="en-US" altLang="en-US" dirty="0"/>
              <a:t> or established by national and/or Community law, such as the rights mentioned in Article 10(1), and where it: </a:t>
            </a:r>
            <a:endParaRPr lang="cs-CZ" altLang="en-US" dirty="0" smtClean="0"/>
          </a:p>
          <a:p>
            <a:pPr marL="457200" indent="-457200">
              <a:buAutoNum type="alphaLcParenBoth"/>
            </a:pPr>
            <a:r>
              <a:rPr lang="en-US" altLang="en-US" dirty="0" smtClean="0"/>
              <a:t>has </a:t>
            </a:r>
            <a:r>
              <a:rPr lang="en-US" altLang="en-US" dirty="0"/>
              <a:t>been registered by its holder without rights or legitimate interest in the name; or </a:t>
            </a:r>
            <a:endParaRPr lang="cs-CZ" altLang="en-US" dirty="0" smtClean="0"/>
          </a:p>
          <a:p>
            <a:pPr marL="457200" indent="-457200">
              <a:buAutoNum type="alphaLcParenBoth"/>
            </a:pPr>
            <a:r>
              <a:rPr lang="en-US" altLang="en-US" dirty="0" smtClean="0"/>
              <a:t>has </a:t>
            </a:r>
            <a:r>
              <a:rPr lang="en-US" altLang="en-US" dirty="0"/>
              <a:t>been registered or is being used in bad faith.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51386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7088" cy="1371600"/>
          </a:xfrm>
        </p:spPr>
        <p:txBody>
          <a:bodyPr>
            <a:normAutofit fontScale="90000"/>
          </a:bodyPr>
          <a:lstStyle/>
          <a:p>
            <a:r>
              <a:rPr lang="cs-CZ" altLang="en-US" dirty="0" err="1" smtClean="0"/>
              <a:t>Legitimate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interest</a:t>
            </a:r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cs-CZ" altLang="en-US" dirty="0" smtClean="0"/>
              <a:t>X</a:t>
            </a:r>
            <a:br>
              <a:rPr lang="cs-CZ" altLang="en-US" dirty="0" smtClean="0"/>
            </a:br>
            <a:r>
              <a:rPr lang="cs-CZ" altLang="en-US" dirty="0" err="1" smtClean="0"/>
              <a:t>Bad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Faith</a:t>
            </a:r>
            <a:endParaRPr lang="sk-SK" alt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en-US" sz="2800" dirty="0" err="1" smtClean="0"/>
              <a:t>Article</a:t>
            </a:r>
            <a:r>
              <a:rPr lang="cs-CZ" altLang="en-US" sz="2800" dirty="0" smtClean="0"/>
              <a:t> 21/2,3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en-US" sz="2800" dirty="0"/>
          </a:p>
          <a:p>
            <a:pPr algn="just">
              <a:buClr>
                <a:schemeClr val="tx2"/>
              </a:buClr>
            </a:pPr>
            <a:r>
              <a:rPr lang="sk-SK" altLang="en-US" dirty="0">
                <a:hlinkClick r:id="rId2"/>
              </a:rPr>
              <a:t>https://eur-lex.europa.eu/legal-content/en/ALL/?</a:t>
            </a:r>
            <a:r>
              <a:rPr lang="sk-SK" altLang="en-US" dirty="0" smtClean="0">
                <a:hlinkClick r:id="rId2"/>
              </a:rPr>
              <a:t>uri=celex:32004R0874</a:t>
            </a:r>
            <a:r>
              <a:rPr lang="sk-SK" altLang="en-US" dirty="0" smtClean="0"/>
              <a:t> </a:t>
            </a:r>
            <a:endParaRPr lang="sk-SK" altLang="en-US" dirty="0"/>
          </a:p>
        </p:txBody>
      </p:sp>
    </p:spTree>
    <p:extLst>
      <p:ext uri="{BB962C8B-B14F-4D97-AF65-F5344CB8AC3E}">
        <p14:creationId xmlns:p14="http://schemas.microsoft.com/office/powerpoint/2010/main" val="440882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cs-CZ" altLang="en-US" sz="7200" dirty="0" err="1" smtClean="0"/>
              <a:t>Domain</a:t>
            </a:r>
            <a:r>
              <a:rPr lang="cs-CZ" altLang="en-US" sz="7200" dirty="0" smtClean="0"/>
              <a:t> </a:t>
            </a:r>
            <a:r>
              <a:rPr lang="cs-CZ" altLang="en-US" sz="7200" dirty="0" err="1" smtClean="0"/>
              <a:t>name</a:t>
            </a:r>
            <a:r>
              <a:rPr lang="cs-CZ" altLang="en-US" sz="7200" dirty="0" smtClean="0"/>
              <a:t> </a:t>
            </a:r>
            <a:r>
              <a:rPr lang="cs-CZ" altLang="en-US" sz="7200" dirty="0" err="1" smtClean="0"/>
              <a:t>disputes</a:t>
            </a:r>
            <a:r>
              <a:rPr lang="cs-CZ" altLang="en-US" sz="7200" dirty="0" smtClean="0"/>
              <a:t>  </a:t>
            </a:r>
            <a:r>
              <a:rPr lang="cs-CZ" altLang="en-US" sz="7200" dirty="0"/>
              <a:t>.CZ</a:t>
            </a:r>
            <a:endParaRPr lang="sk-SK" altLang="en-US" sz="7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08" y="5169340"/>
            <a:ext cx="3627492" cy="16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29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5864" cy="1371600"/>
          </a:xfrm>
        </p:spPr>
        <p:txBody>
          <a:bodyPr>
            <a:normAutofit/>
          </a:bodyPr>
          <a:lstStyle/>
          <a:p>
            <a:r>
              <a:rPr lang="cs-CZ" altLang="en-US" dirty="0" err="1" smtClean="0"/>
              <a:t>Legal</a:t>
            </a:r>
            <a:r>
              <a:rPr lang="cs-CZ" altLang="en-US" dirty="0" smtClean="0"/>
              <a:t> background</a:t>
            </a:r>
            <a:endParaRPr lang="sk-SK" alt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963039" y="2375170"/>
            <a:ext cx="7620000" cy="4373563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en-US" b="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Primarily rules (binding between the parties)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en-US" b="0" dirty="0" smtClean="0">
                <a:hlinkClick r:id="rId2"/>
              </a:rPr>
              <a:t>https</a:t>
            </a:r>
            <a:r>
              <a:rPr lang="cs-CZ" altLang="en-US" b="0" dirty="0">
                <a:hlinkClick r:id="rId2"/>
              </a:rPr>
              <a:t>://www.nic.cz/page/314/pravidla-a-postupy/</a:t>
            </a:r>
            <a:r>
              <a:rPr lang="cs-CZ" altLang="en-US" b="0" dirty="0"/>
              <a:t> 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The possibility of appealing to the courts afterwards: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b="0" i="1" dirty="0" smtClean="0"/>
              <a:t>Usnesení </a:t>
            </a:r>
            <a:r>
              <a:rPr lang="cs-CZ" b="0" i="1" dirty="0"/>
              <a:t>Nejvyššího soudu ČR ze dne 26. ledna 2010, </a:t>
            </a:r>
            <a:r>
              <a:rPr lang="cs-CZ" b="0" i="1" dirty="0" err="1"/>
              <a:t>sp.zn</a:t>
            </a:r>
            <a:r>
              <a:rPr lang="cs-CZ" b="0" i="1" dirty="0"/>
              <a:t>. 29 </a:t>
            </a:r>
            <a:r>
              <a:rPr lang="cs-CZ" b="0" i="1" dirty="0" err="1"/>
              <a:t>Cdo</a:t>
            </a:r>
            <a:r>
              <a:rPr lang="cs-CZ" b="0" i="1" dirty="0"/>
              <a:t> 3580/2009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b="0" i="1" dirty="0"/>
              <a:t>Rozsudek Nejvyššího soudu ČR ze dne 17. prosince 2013. </a:t>
            </a:r>
            <a:r>
              <a:rPr lang="cs-CZ" b="0" i="1" dirty="0" err="1"/>
              <a:t>sp.zn</a:t>
            </a:r>
            <a:r>
              <a:rPr lang="cs-CZ" b="0" i="1" dirty="0"/>
              <a:t>. </a:t>
            </a:r>
            <a:r>
              <a:rPr lang="en-GB" b="0" i="1" dirty="0"/>
              <a:t>23 </a:t>
            </a:r>
            <a:r>
              <a:rPr lang="en-GB" b="0" i="1" dirty="0" err="1"/>
              <a:t>Cdo</a:t>
            </a:r>
            <a:r>
              <a:rPr lang="en-GB" b="0" i="1" dirty="0"/>
              <a:t> 3895/2011 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en-US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en-US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20085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80060" y="369888"/>
            <a:ext cx="8005864" cy="1371600"/>
          </a:xfrm>
        </p:spPr>
        <p:txBody>
          <a:bodyPr>
            <a:normAutofit fontScale="90000"/>
          </a:bodyPr>
          <a:lstStyle/>
          <a:p>
            <a:r>
              <a:rPr lang="cs-CZ" altLang="en-US" dirty="0"/>
              <a:t>ANNEX 3: RULES FOR ALTERNATIVE DISPUTE RESOLUTION (</a:t>
            </a:r>
            <a:r>
              <a:rPr lang="cs-CZ" altLang="en-US" dirty="0" err="1"/>
              <a:t>Article</a:t>
            </a:r>
            <a:r>
              <a:rPr lang="cs-CZ" altLang="en-US" dirty="0"/>
              <a:t> 3)</a:t>
            </a:r>
            <a:endParaRPr lang="sk-SK" alt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963039" y="237517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The Holder agrees to submit to dispute resolution in accordance with these ADR Rules and the Regulations, in the event that the Complainant files a claim with the Administrator claiming that the Holder's Domain Name is identical or </a:t>
            </a:r>
            <a:r>
              <a:rPr lang="en-US" dirty="0" err="1" smtClean="0"/>
              <a:t>confus</a:t>
            </a:r>
            <a:r>
              <a:rPr lang="cs-CZ" dirty="0" err="1" smtClean="0"/>
              <a:t>ingly</a:t>
            </a:r>
            <a:r>
              <a:rPr lang="en-US" dirty="0" smtClean="0"/>
              <a:t>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the Protected Designation to which the Complainant has rights, if at the same </a:t>
            </a:r>
            <a:r>
              <a:rPr lang="en-US" dirty="0" smtClean="0"/>
              <a:t>time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endParaRPr lang="cs-CZ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3</a:t>
            </a:r>
            <a:r>
              <a:rPr lang="en-US" dirty="0"/>
              <a:t>. 1.1. such Domain Name has been registered or acquired without the Holder having rights to the Domain Name or Protected Marking pursuant to Section 3.3; or </a:t>
            </a:r>
            <a:endParaRPr lang="cs-CZ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3.1.2</a:t>
            </a:r>
            <a:r>
              <a:rPr lang="en-US" dirty="0"/>
              <a:t>. such Domain Name has been registered, acquired or used in bad faith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9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5864" cy="1371600"/>
          </a:xfrm>
        </p:spPr>
        <p:txBody>
          <a:bodyPr>
            <a:normAutofit/>
          </a:bodyPr>
          <a:lstStyle/>
          <a:p>
            <a:r>
              <a:rPr lang="cs-CZ" altLang="en-US" dirty="0" smtClean="0"/>
              <a:t>Czech </a:t>
            </a:r>
            <a:r>
              <a:rPr lang="cs-CZ" altLang="en-US" dirty="0" err="1" smtClean="0"/>
              <a:t>court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decisions</a:t>
            </a:r>
            <a:endParaRPr lang="sk-SK" alt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963039" y="237517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en-US" b="0" dirty="0" smtClean="0"/>
              <a:t>Suzuki.cz </a:t>
            </a:r>
            <a:r>
              <a:rPr lang="cs-CZ" altLang="en-US" b="0" dirty="0"/>
              <a:t>(</a:t>
            </a:r>
            <a:r>
              <a:rPr lang="pl-PL" altLang="en-US" b="0" dirty="0"/>
              <a:t>sp. zn. 23 Cdo 3895/2011</a:t>
            </a:r>
            <a:r>
              <a:rPr lang="cs-CZ" altLang="en-US" b="0" dirty="0"/>
              <a:t>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en-US" b="0" dirty="0"/>
              <a:t>Globtour.cz (</a:t>
            </a:r>
            <a:r>
              <a:rPr lang="cs-CZ" altLang="en-US" b="0" dirty="0" err="1"/>
              <a:t>sp</a:t>
            </a:r>
            <a:r>
              <a:rPr lang="cs-CZ" altLang="en-US" b="0" dirty="0"/>
              <a:t>. zn. </a:t>
            </a:r>
            <a:r>
              <a:rPr lang="fi-FI" altLang="en-US" b="0" dirty="0"/>
              <a:t>23 Cdo 3407/2010</a:t>
            </a:r>
            <a:r>
              <a:rPr lang="cs-CZ" altLang="en-US" b="0" dirty="0"/>
              <a:t>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en-US" b="0" dirty="0"/>
              <a:t>Ceskapojistovna.cz (dostupné zde: http://www.itpravo.cz/</a:t>
            </a:r>
            <a:r>
              <a:rPr lang="cs-CZ" altLang="en-US" b="0" dirty="0" err="1"/>
              <a:t>index.shtml?x</a:t>
            </a:r>
            <a:r>
              <a:rPr lang="cs-CZ" altLang="en-US" b="0" dirty="0"/>
              <a:t>=218427)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en-US" b="0" dirty="0" smtClean="0"/>
              <a:t>And many more</a:t>
            </a:r>
            <a:endParaRPr lang="cs-CZ" altLang="en-US" b="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en-US" b="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en-US" dirty="0">
                <a:hlinkClick r:id="rId2"/>
              </a:rPr>
              <a:t>https://ictjudikatura.law.muni.cz/wiki/Kategorie:Dom%C3%A9nov%C3%A1_jm%C3%A9na</a:t>
            </a:r>
            <a:r>
              <a:rPr lang="cs-CZ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840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endParaRPr lang="cs-CZ" altLang="cs-CZ" dirty="0"/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1691680" y="2636912"/>
            <a:ext cx="5853336" cy="589597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sz="3200" dirty="0">
                <a:hlinkClick r:id="rId2"/>
              </a:rPr>
              <a:t>http://www.adr.eu/</a:t>
            </a:r>
            <a:r>
              <a:rPr lang="cs-CZ" alt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02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925060"/>
            <a:ext cx="7273772" cy="36912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Advantages:</a:t>
            </a:r>
          </a:p>
          <a:p>
            <a:pPr lvl="1" algn="just"/>
            <a:r>
              <a:rPr lang="en-US" dirty="0"/>
              <a:t>Fast – the case can be decided within 2 months</a:t>
            </a:r>
          </a:p>
          <a:p>
            <a:pPr lvl="1" algn="just"/>
            <a:r>
              <a:rPr lang="en-US" dirty="0"/>
              <a:t>Inexpensive</a:t>
            </a:r>
          </a:p>
          <a:p>
            <a:pPr lvl="1" algn="just"/>
            <a:r>
              <a:rPr lang="en-US" dirty="0"/>
              <a:t>Co - existing with local legal systems</a:t>
            </a:r>
          </a:p>
          <a:p>
            <a:pPr lvl="1" algn="just"/>
            <a:r>
              <a:rPr lang="en-US" dirty="0"/>
              <a:t>Global solution </a:t>
            </a:r>
          </a:p>
          <a:p>
            <a:pPr lvl="1" algn="just"/>
            <a:r>
              <a:rPr lang="en-US" dirty="0"/>
              <a:t>Law accessible – decisions are freely available</a:t>
            </a:r>
            <a:endParaRPr lang="cs-CZ" dirty="0"/>
          </a:p>
          <a:p>
            <a:pPr lvl="1" algn="just"/>
            <a:r>
              <a:rPr lang="cs-CZ" dirty="0" err="1"/>
              <a:t>Price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http://www.wipo.int/amc/en/domains/fees/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937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68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429049" cy="1371600"/>
          </a:xfrm>
        </p:spPr>
        <p:txBody>
          <a:bodyPr>
            <a:normAutofit/>
          </a:bodyPr>
          <a:lstStyle/>
          <a:p>
            <a:r>
              <a:rPr lang="cs-CZ" sz="2799" b="1" cap="small" dirty="0">
                <a:cs typeface="Times New Roman" pitchFamily="18" charset="0"/>
              </a:rPr>
              <a:t>UDRP vs </a:t>
            </a:r>
            <a:r>
              <a:rPr lang="cs-CZ" sz="2799" b="1" cap="small" dirty="0" err="1">
                <a:cs typeface="Times New Roman" pitchFamily="18" charset="0"/>
              </a:rPr>
              <a:t>National</a:t>
            </a:r>
            <a:r>
              <a:rPr lang="cs-CZ" sz="2799" b="1" cap="small" dirty="0">
                <a:cs typeface="Times New Roman" pitchFamily="18" charset="0"/>
              </a:rPr>
              <a:t> </a:t>
            </a:r>
            <a:r>
              <a:rPr lang="cs-CZ" sz="2799" b="1" cap="small" dirty="0" err="1">
                <a:cs typeface="Times New Roman" pitchFamily="18" charset="0"/>
              </a:rPr>
              <a:t>solution</a:t>
            </a:r>
            <a:r>
              <a:rPr lang="cs-CZ" sz="2799" b="1" cap="small" dirty="0">
                <a:cs typeface="Times New Roman" pitchFamily="18" charset="0"/>
              </a:rPr>
              <a:t> </a:t>
            </a:r>
            <a:r>
              <a:rPr lang="cs-CZ" sz="2799" b="1" cap="small" dirty="0" err="1">
                <a:cs typeface="Times New Roman" pitchFamily="18" charset="0"/>
              </a:rPr>
              <a:t>or</a:t>
            </a:r>
            <a:r>
              <a:rPr lang="cs-CZ" sz="2799" b="1" cap="small" dirty="0">
                <a:cs typeface="Times New Roman" pitchFamily="18" charset="0"/>
              </a:rPr>
              <a:t> .</a:t>
            </a:r>
            <a:r>
              <a:rPr lang="cs-CZ" sz="2799" b="1" cap="small" dirty="0" err="1">
                <a:cs typeface="Times New Roman" pitchFamily="18" charset="0"/>
              </a:rPr>
              <a:t>eu</a:t>
            </a:r>
            <a:r>
              <a:rPr lang="cs-CZ" sz="2799" b="1" cap="small" dirty="0">
                <a:cs typeface="Times New Roman" pitchFamily="18" charset="0"/>
              </a:rPr>
              <a:t>?</a:t>
            </a:r>
            <a:endParaRPr lang="en-US" sz="2999" dirty="0"/>
          </a:p>
        </p:txBody>
      </p:sp>
      <p:sp>
        <p:nvSpPr>
          <p:cNvPr id="3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349130"/>
            <a:ext cx="7273772" cy="4267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2400" dirty="0" err="1">
                <a:latin typeface="+mj-lt"/>
                <a:cs typeface="Times New Roman" pitchFamily="18" charset="0"/>
              </a:rPr>
              <a:t>Did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err="1">
                <a:latin typeface="+mj-lt"/>
                <a:cs typeface="Times New Roman" pitchFamily="18" charset="0"/>
              </a:rPr>
              <a:t>you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err="1">
                <a:latin typeface="+mj-lt"/>
                <a:cs typeface="Times New Roman" pitchFamily="18" charset="0"/>
              </a:rPr>
              <a:t>understand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err="1">
                <a:latin typeface="+mj-lt"/>
                <a:cs typeface="Times New Roman" pitchFamily="18" charset="0"/>
              </a:rPr>
              <a:t>how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err="1">
                <a:latin typeface="+mj-lt"/>
                <a:cs typeface="Times New Roman" pitchFamily="18" charset="0"/>
              </a:rPr>
              <a:t>it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err="1">
                <a:latin typeface="+mj-lt"/>
                <a:cs typeface="Times New Roman" pitchFamily="18" charset="0"/>
              </a:rPr>
              <a:t>works</a:t>
            </a:r>
            <a:r>
              <a:rPr lang="cs-CZ" sz="2400" dirty="0">
                <a:latin typeface="+mj-lt"/>
                <a:cs typeface="Times New Roman" pitchFamily="18" charset="0"/>
              </a:rPr>
              <a:t>? </a:t>
            </a:r>
          </a:p>
          <a:p>
            <a:pPr algn="just"/>
            <a:r>
              <a:rPr lang="cs-CZ" sz="2400" dirty="0" err="1">
                <a:latin typeface="+mj-lt"/>
                <a:cs typeface="Times New Roman" pitchFamily="18" charset="0"/>
              </a:rPr>
              <a:t>What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err="1">
                <a:latin typeface="+mj-lt"/>
                <a:cs typeface="Times New Roman" pitchFamily="18" charset="0"/>
              </a:rPr>
              <a:t>is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err="1">
                <a:latin typeface="+mj-lt"/>
                <a:cs typeface="Times New Roman" pitchFamily="18" charset="0"/>
              </a:rPr>
              <a:t>the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err="1">
                <a:latin typeface="+mj-lt"/>
                <a:cs typeface="Times New Roman" pitchFamily="18" charset="0"/>
              </a:rPr>
              <a:t>relationship</a:t>
            </a:r>
            <a:r>
              <a:rPr lang="cs-CZ" sz="2400" dirty="0">
                <a:latin typeface="+mj-lt"/>
                <a:cs typeface="Times New Roman" pitchFamily="18" charset="0"/>
              </a:rPr>
              <a:t>? </a:t>
            </a:r>
          </a:p>
          <a:p>
            <a:pPr algn="just"/>
            <a:endParaRPr lang="cs-CZ" sz="2400" dirty="0">
              <a:latin typeface="+mj-lt"/>
              <a:cs typeface="Times New Roman" pitchFamily="18" charset="0"/>
            </a:endParaRPr>
          </a:p>
          <a:p>
            <a:pPr algn="just"/>
            <a:r>
              <a:rPr lang="cs-CZ" sz="2400" dirty="0" err="1">
                <a:latin typeface="+mj-lt"/>
                <a:cs typeface="Times New Roman" pitchFamily="18" charset="0"/>
              </a:rPr>
              <a:t>Please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err="1">
                <a:latin typeface="+mj-lt"/>
                <a:cs typeface="Times New Roman" pitchFamily="18" charset="0"/>
              </a:rPr>
              <a:t>discuss</a:t>
            </a:r>
            <a:r>
              <a:rPr lang="cs-CZ" sz="2400">
                <a:latin typeface="+mj-lt"/>
                <a:cs typeface="Times New Roman" pitchFamily="18" charset="0"/>
              </a:rPr>
              <a:t>..</a:t>
            </a:r>
            <a:endParaRPr lang="en-US" sz="23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57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Obrázek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923" r="551" b="3923"/>
          <a:stretch>
            <a:fillRect/>
          </a:stretch>
        </p:blipFill>
        <p:spPr>
          <a:xfrm>
            <a:off x="0" y="0"/>
            <a:ext cx="8964488" cy="4869160"/>
          </a:xfrm>
        </p:spPr>
      </p:pic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755576" y="5877272"/>
            <a:ext cx="8153400" cy="457200"/>
          </a:xfrm>
        </p:spPr>
        <p:txBody>
          <a:bodyPr>
            <a:noAutofit/>
          </a:bodyPr>
          <a:lstStyle/>
          <a:p>
            <a:r>
              <a:rPr lang="cs-CZ" sz="3600" b="1" cap="small" dirty="0" err="1">
                <a:latin typeface="+mj-lt"/>
                <a:cs typeface="Times New Roman" pitchFamily="18" charset="0"/>
              </a:rPr>
              <a:t>Questions</a:t>
            </a:r>
            <a:r>
              <a:rPr lang="cs-CZ" sz="3600" b="1" cap="small" dirty="0">
                <a:latin typeface="+mj-lt"/>
                <a:cs typeface="Times New Roman" pitchFamily="18" charset="0"/>
              </a:rPr>
              <a:t>?</a:t>
            </a:r>
            <a:endParaRPr sz="3600" dirty="0">
              <a:latin typeface="+mj-lt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55576" y="5085184"/>
            <a:ext cx="8153400" cy="76200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cs typeface="Times New Roman" pitchFamily="18" charset="0"/>
              </a:rPr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9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3141034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dirty="0" err="1"/>
              <a:t>Disadvantages</a:t>
            </a:r>
            <a:r>
              <a:rPr lang="en-US" dirty="0"/>
              <a:t>:</a:t>
            </a:r>
          </a:p>
          <a:p>
            <a:pPr lvl="1" algn="just"/>
            <a:r>
              <a:rPr lang="cs-CZ" dirty="0"/>
              <a:t>Hard to </a:t>
            </a:r>
            <a:r>
              <a:rPr lang="cs-CZ" dirty="0" err="1"/>
              <a:t>control</a:t>
            </a:r>
            <a:r>
              <a:rPr lang="cs-CZ" dirty="0"/>
              <a:t> (are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decisions</a:t>
            </a:r>
            <a:r>
              <a:rPr lang="cs-CZ" dirty="0"/>
              <a:t>?)</a:t>
            </a:r>
          </a:p>
          <a:p>
            <a:pPr lvl="1" algn="just"/>
            <a:r>
              <a:rPr lang="cs-CZ" dirty="0" err="1"/>
              <a:t>Transparency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panellists</a:t>
            </a:r>
            <a:endParaRPr lang="cs-CZ" dirty="0"/>
          </a:p>
          <a:p>
            <a:pPr lvl="1" algn="just"/>
            <a:r>
              <a:rPr lang="cs-CZ" dirty="0" err="1"/>
              <a:t>Inconsistent</a:t>
            </a:r>
            <a:r>
              <a:rPr lang="cs-CZ" dirty="0"/>
              <a:t> </a:t>
            </a:r>
            <a:r>
              <a:rPr lang="cs-CZ" dirty="0" err="1"/>
              <a:t>decisions</a:t>
            </a:r>
            <a:endParaRPr lang="cs-CZ" dirty="0"/>
          </a:p>
          <a:p>
            <a:pPr lvl="1" algn="just"/>
            <a:r>
              <a:rPr lang="cs-CZ" dirty="0" err="1"/>
              <a:t>Only</a:t>
            </a:r>
            <a:r>
              <a:rPr lang="cs-CZ" dirty="0"/>
              <a:t> transfer (</a:t>
            </a:r>
            <a:r>
              <a:rPr lang="cs-CZ" dirty="0" err="1"/>
              <a:t>cancellation</a:t>
            </a:r>
            <a:r>
              <a:rPr lang="cs-CZ" dirty="0"/>
              <a:t>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decided</a:t>
            </a:r>
            <a:r>
              <a:rPr lang="cs-CZ" dirty="0"/>
              <a:t> (not </a:t>
            </a:r>
            <a:r>
              <a:rPr lang="cs-CZ" dirty="0" err="1"/>
              <a:t>damages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11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b="1" dirty="0" err="1"/>
              <a:t>Storey</a:t>
            </a:r>
            <a:r>
              <a:rPr lang="en-US" b="1" dirty="0"/>
              <a:t> v. Cello Holdings LLC</a:t>
            </a:r>
            <a:r>
              <a:rPr lang="cs-CZ" b="1" dirty="0"/>
              <a:t> (</a:t>
            </a:r>
            <a:r>
              <a:rPr lang="cs-CZ" b="1" dirty="0" err="1"/>
              <a:t>american</a:t>
            </a:r>
            <a:r>
              <a:rPr lang="cs-CZ" b="1" dirty="0"/>
              <a:t> </a:t>
            </a:r>
            <a:r>
              <a:rPr lang="cs-CZ" b="1" dirty="0" err="1"/>
              <a:t>court</a:t>
            </a:r>
            <a:r>
              <a:rPr lang="cs-CZ" b="1" dirty="0"/>
              <a:t> </a:t>
            </a:r>
            <a:r>
              <a:rPr lang="cs-CZ" b="1" dirty="0" err="1"/>
              <a:t>decision</a:t>
            </a:r>
            <a:r>
              <a:rPr lang="cs-CZ" b="1" dirty="0"/>
              <a:t>)</a:t>
            </a:r>
            <a:endParaRPr lang="en-US" b="1" dirty="0"/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The agreement with UDRP is implemented by chains of contracts and it is involuntary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ICANN as the only regulator does not offer any other solution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The decision is contractually binding just between the parties</a:t>
            </a:r>
            <a:r>
              <a:rPr lang="cs-CZ" b="0" dirty="0"/>
              <a:t> (</a:t>
            </a:r>
            <a:r>
              <a:rPr lang="cs-CZ" b="0" i="1" dirty="0"/>
              <a:t>no </a:t>
            </a:r>
            <a:r>
              <a:rPr lang="cs-CZ" b="0" i="1" dirty="0" err="1"/>
              <a:t>rei</a:t>
            </a:r>
            <a:r>
              <a:rPr lang="cs-CZ" b="0" i="1" dirty="0"/>
              <a:t> </a:t>
            </a:r>
            <a:r>
              <a:rPr lang="cs-CZ" b="0" i="1" dirty="0" err="1"/>
              <a:t>iudicata</a:t>
            </a:r>
            <a:r>
              <a:rPr lang="cs-CZ" b="0" dirty="0"/>
              <a:t>)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parties</a:t>
            </a:r>
            <a:r>
              <a:rPr lang="cs-CZ" b="0" dirty="0"/>
              <a:t> </a:t>
            </a:r>
            <a:r>
              <a:rPr lang="en-GB" b="0" dirty="0"/>
              <a:t>cannot be prevented from submitting their dispute to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en-GB" b="0" dirty="0"/>
              <a:t>court</a:t>
            </a:r>
            <a:endParaRPr lang="en-US" b="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shielded</a:t>
            </a:r>
            <a:r>
              <a:rPr lang="cs-CZ" dirty="0"/>
              <a:t> by </a:t>
            </a:r>
            <a:r>
              <a:rPr lang="cs-CZ" dirty="0" err="1"/>
              <a:t>court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91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b="1" dirty="0" err="1"/>
              <a:t>Classmates</a:t>
            </a:r>
            <a:r>
              <a:rPr lang="cs-CZ" b="1" dirty="0"/>
              <a:t> Online, Inc. v. John </a:t>
            </a:r>
            <a:r>
              <a:rPr lang="cs-CZ" b="1" dirty="0" err="1"/>
              <a:t>Zuccarini</a:t>
            </a:r>
            <a:r>
              <a:rPr lang="cs-CZ" b="1" dirty="0"/>
              <a:t> </a:t>
            </a:r>
            <a:endParaRPr lang="en-US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0" dirty="0" err="1"/>
              <a:t>Possibility</a:t>
            </a:r>
            <a:r>
              <a:rPr lang="cs-CZ" b="0" dirty="0"/>
              <a:t> </a:t>
            </a:r>
            <a:r>
              <a:rPr lang="en-GB" b="0" dirty="0"/>
              <a:t>to file additional information</a:t>
            </a:r>
            <a:r>
              <a:rPr lang="cs-CZ" b="0" dirty="0"/>
              <a:t> (</a:t>
            </a:r>
            <a:r>
              <a:rPr lang="cs-CZ" b="0" dirty="0" err="1"/>
              <a:t>an</a:t>
            </a:r>
            <a:r>
              <a:rPr lang="cs-CZ" b="0" dirty="0"/>
              <a:t> </a:t>
            </a:r>
            <a:r>
              <a:rPr lang="cs-CZ" b="0" dirty="0" err="1"/>
              <a:t>exception</a:t>
            </a:r>
            <a:r>
              <a:rPr lang="cs-CZ" b="0" dirty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b="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0" i="1" dirty="0"/>
              <a:t>„T</a:t>
            </a:r>
            <a:r>
              <a:rPr lang="en-GB" b="0" i="1" dirty="0"/>
              <a:t>o avoid any misunderstanding that t</a:t>
            </a:r>
            <a:r>
              <a:rPr lang="cs-CZ" b="0" i="1" dirty="0"/>
              <a:t>he</a:t>
            </a:r>
            <a:r>
              <a:rPr lang="en-GB" b="0" i="1" dirty="0"/>
              <a:t> decision establishes a precedent, we call for caution and recommend </a:t>
            </a:r>
            <a:r>
              <a:rPr lang="cs-CZ" b="0" i="1" dirty="0"/>
              <a:t>to</a:t>
            </a:r>
            <a:r>
              <a:rPr lang="en-GB" b="0" i="1" dirty="0"/>
              <a:t> </a:t>
            </a:r>
            <a:r>
              <a:rPr lang="cs-CZ" b="0" i="1" dirty="0" err="1"/>
              <a:t>submit</a:t>
            </a:r>
            <a:r>
              <a:rPr lang="cs-CZ" b="0" i="1" dirty="0"/>
              <a:t> </a:t>
            </a:r>
            <a:r>
              <a:rPr lang="en-GB" b="0" i="1" dirty="0"/>
              <a:t>complete documentation of the case when </a:t>
            </a:r>
            <a:r>
              <a:rPr lang="cs-CZ" b="0" i="1" dirty="0" err="1"/>
              <a:t>filing</a:t>
            </a:r>
            <a:r>
              <a:rPr lang="en-GB" b="0" i="1" dirty="0"/>
              <a:t> a complaint.</a:t>
            </a:r>
            <a:r>
              <a:rPr lang="cs-CZ" b="0" i="1" dirty="0"/>
              <a:t>“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case study</a:t>
            </a:r>
            <a:br>
              <a:rPr lang="cs-CZ" dirty="0"/>
            </a:br>
            <a:r>
              <a:rPr lang="cs-CZ" dirty="0"/>
              <a:t>in </a:t>
            </a:r>
            <a:r>
              <a:rPr lang="cs-CZ" dirty="0" err="1"/>
              <a:t>general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87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230843"/>
            <a:ext cx="7273772" cy="46271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b="1" dirty="0"/>
              <a:t>Problems: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Forum shopping:</a:t>
            </a:r>
          </a:p>
          <a:p>
            <a:pPr lvl="1" algn="just"/>
            <a:r>
              <a:rPr lang="en-US" dirty="0"/>
              <a:t>Complainant win percentages:</a:t>
            </a:r>
          </a:p>
          <a:p>
            <a:pPr lvl="2" algn="just"/>
            <a:r>
              <a:rPr lang="en-US" dirty="0"/>
              <a:t>WIPO – 82%</a:t>
            </a:r>
          </a:p>
          <a:p>
            <a:pPr lvl="2" algn="just"/>
            <a:r>
              <a:rPr lang="en-US" dirty="0"/>
              <a:t>NAF – 83%</a:t>
            </a:r>
          </a:p>
          <a:p>
            <a:pPr lvl="2" algn="just"/>
            <a:r>
              <a:rPr lang="en-US" dirty="0" err="1"/>
              <a:t>eResolution</a:t>
            </a:r>
            <a:r>
              <a:rPr lang="en-US" dirty="0"/>
              <a:t> – 63% (not working any more)</a:t>
            </a:r>
          </a:p>
          <a:p>
            <a:pPr algn="just"/>
            <a:r>
              <a:rPr lang="en-US" dirty="0"/>
              <a:t>2011 </a:t>
            </a:r>
          </a:p>
          <a:p>
            <a:pPr lvl="1" algn="just"/>
            <a:r>
              <a:rPr lang="en-US" dirty="0"/>
              <a:t>WIPO – 19.123 cases</a:t>
            </a:r>
          </a:p>
          <a:p>
            <a:pPr lvl="1" algn="just"/>
            <a:r>
              <a:rPr lang="en-US" dirty="0"/>
              <a:t>NAF – 16.134 cases</a:t>
            </a:r>
          </a:p>
          <a:p>
            <a:pPr lvl="1" algn="just"/>
            <a:r>
              <a:rPr lang="en-US" dirty="0" err="1"/>
              <a:t>eResolution</a:t>
            </a:r>
            <a:r>
              <a:rPr lang="en-US" dirty="0"/>
              <a:t> – 277 cases</a:t>
            </a:r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937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/>
          <a:lstStyle/>
          <a:p>
            <a:r>
              <a:rPr lang="cs-CZ" dirty="0"/>
              <a:t>UDRP proces - </a:t>
            </a:r>
            <a:r>
              <a:rPr lang="cs-CZ" dirty="0" err="1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79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AC86D95CB3E448A802B521E235A440" ma:contentTypeVersion="0" ma:contentTypeDescription="Vytvoří nový dokument" ma:contentTypeScope="" ma:versionID="5cf2d8aa68b0428fb749dc5a30b57f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6B8B8-8DDC-45C2-862D-95FCCFF70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BE475C-47BE-48AB-9464-3098EA55EBD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E0F7C2-919F-49EF-B515-76FECC2A5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2565</TotalTime>
  <Words>2064</Words>
  <Application>Microsoft Office PowerPoint</Application>
  <PresentationFormat>Předvádění na obrazovce (4:3)</PresentationFormat>
  <Paragraphs>305</Paragraphs>
  <Slides>51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Arial</vt:lpstr>
      <vt:lpstr>Arial Black</vt:lpstr>
      <vt:lpstr>Calibri</vt:lpstr>
      <vt:lpstr>Georgia</vt:lpstr>
      <vt:lpstr>Tahoma</vt:lpstr>
      <vt:lpstr>Times New Roman</vt:lpstr>
      <vt:lpstr>Wingdings</vt:lpstr>
      <vt:lpstr>Základní</vt:lpstr>
      <vt:lpstr>Prezentace aplikace PowerPoint</vt:lpstr>
      <vt:lpstr>MAIn principle</vt:lpstr>
      <vt:lpstr>UDRP</vt:lpstr>
      <vt:lpstr>UDRP process</vt:lpstr>
      <vt:lpstr>UDRP process</vt:lpstr>
      <vt:lpstr>UDRP process</vt:lpstr>
      <vt:lpstr>UDRP shielded by court </vt:lpstr>
      <vt:lpstr>UDRP case study in general</vt:lpstr>
      <vt:lpstr>UDRP proces - cons</vt:lpstr>
      <vt:lpstr>UDRP proces - cons</vt:lpstr>
      <vt:lpstr>UDRP proces - cons</vt:lpstr>
      <vt:lpstr>UDRP proces - cons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UDRP process</vt:lpstr>
      <vt:lpstr>UDRP process</vt:lpstr>
      <vt:lpstr>Prezentace aplikace PowerPoint</vt:lpstr>
      <vt:lpstr>UDRP process</vt:lpstr>
      <vt:lpstr>1) Identical or confusingly similar</vt:lpstr>
      <vt:lpstr>Mispelled IS confusingly simmilar</vt:lpstr>
      <vt:lpstr>2) Legitimate interest</vt:lpstr>
      <vt:lpstr>3) Bad faith </vt:lpstr>
      <vt:lpstr>3) Bad faith </vt:lpstr>
      <vt:lpstr>MUST READ !</vt:lpstr>
      <vt:lpstr>Future</vt:lpstr>
      <vt:lpstr>The rules - ccTLDs</vt:lpstr>
      <vt:lpstr>The rules - .EU</vt:lpstr>
      <vt:lpstr>The rules - .EU</vt:lpstr>
      <vt:lpstr>Legal Framework in EU</vt:lpstr>
      <vt:lpstr>Domains .eu</vt:lpstr>
      <vt:lpstr>Authorised users</vt:lpstr>
      <vt:lpstr>Domain name disputes in .eu</vt:lpstr>
      <vt:lpstr>Disputes against speculators </vt:lpstr>
      <vt:lpstr>Legitimate interest X Bad Faith</vt:lpstr>
      <vt:lpstr>Domain name disputes  .CZ</vt:lpstr>
      <vt:lpstr>Legal background</vt:lpstr>
      <vt:lpstr>ANNEX 3: RULES FOR ALTERNATIVE DISPUTE RESOLUTION (Article 3)</vt:lpstr>
      <vt:lpstr>Czech court decisions</vt:lpstr>
      <vt:lpstr>Prezentace aplikace PowerPoint</vt:lpstr>
      <vt:lpstr>UDRP vs National solution or .eu?</vt:lpstr>
      <vt:lpstr>Thank you for your attention!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Autorskoprávní rámec pro jednotný trh</dc:title>
  <dc:creator>Pavel Loutocký</dc:creator>
  <cp:lastModifiedBy>Pavel Loutocký</cp:lastModifiedBy>
  <cp:revision>137</cp:revision>
  <cp:lastPrinted>2017-04-05T09:11:40Z</cp:lastPrinted>
  <dcterms:created xsi:type="dcterms:W3CDTF">2012-09-20T07:56:23Z</dcterms:created>
  <dcterms:modified xsi:type="dcterms:W3CDTF">2022-03-30T07:50:39Z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0x01010083AC86D95CB3E448A802B521E235A440</vt:lpwstr>
  </property>
</Properties>
</file>