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5"/>
  </p:notes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C4824-7514-4FA3-A814-DEF5CF8ED6AB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02F99-7106-4AD7-B01C-E4490369D5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2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7495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6862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030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934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23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558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4881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711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0828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02F99-7106-4AD7-B01C-E4490369D5B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84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2D8AC9-A657-4C45-9339-193833060632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4298A23-4350-4DC5-A3C4-2F226A4FD2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dtytuł 15"/>
          <p:cNvSpPr>
            <a:spLocks noGrp="1"/>
          </p:cNvSpPr>
          <p:nvPr>
            <p:ph type="subTitle" idx="1"/>
          </p:nvPr>
        </p:nvSpPr>
        <p:spPr>
          <a:xfrm>
            <a:off x="467544" y="3645024"/>
            <a:ext cx="8305800" cy="1143000"/>
          </a:xfrm>
        </p:spPr>
        <p:txBody>
          <a:bodyPr/>
          <a:lstStyle/>
          <a:p>
            <a:r>
              <a:rPr lang="pl-PL" dirty="0"/>
              <a:t>Podle předpisů, obsažených v Familiaris consortio, Amoris laetitia, CIC, dok. Příprava na manželství (1996)</a:t>
            </a:r>
          </a:p>
        </p:txBody>
      </p:sp>
      <p:sp>
        <p:nvSpPr>
          <p:cNvPr id="15" name="Tytuł 1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na manželství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Cílem právní přípravy je zajištění platnosti a dovolenosti manželství cestou tzv. předsňatkového řízení.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	Jednou jeho stránkou je </a:t>
            </a:r>
            <a:r>
              <a:rPr lang="cs-CZ" sz="1600" i="1" dirty="0"/>
              <a:t>spolupráce </a:t>
            </a:r>
            <a:r>
              <a:rPr lang="cs-CZ" sz="1600" i="1" dirty="0" err="1"/>
              <a:t>nupturientů</a:t>
            </a:r>
            <a:r>
              <a:rPr lang="cs-CZ" sz="1600" i="1" dirty="0"/>
              <a:t> s farářem v oblasti správní</a:t>
            </a:r>
            <a:r>
              <a:rPr lang="cs-CZ" sz="1600" dirty="0"/>
              <a:t>, která má napomoci vytvoření morální jistoty o tom, že nic nebrání slavení sňatku, tedy především  dojít k jistotě o vyloučení překážek a zákazů manželství: sepsáním snubního protokolu, dodáním potřebných dokladů, spoluprací na eventuálním vyžádání potřebných dispenzí a povolení (právní příprava), ale především otevřeným osobním kontaktem umožňujícím dosažení morální jistoty o náležitém chápání manželství a náležitém úmyslu vstoupit do manželství (což je především obsahem bezprostřední osobnostní přípravy).</a:t>
            </a:r>
          </a:p>
          <a:p>
            <a:r>
              <a:rPr lang="cs-CZ" sz="1600" dirty="0"/>
              <a:t>	Druhou je </a:t>
            </a:r>
            <a:r>
              <a:rPr lang="cs-CZ" sz="1600" i="1" dirty="0"/>
              <a:t>spolupráce místního společenství věřících</a:t>
            </a:r>
            <a:r>
              <a:rPr lang="cs-CZ" sz="1600" dirty="0"/>
              <a:t>, a to především (po stránce právní) cestou ohlášek, jejichž praxi neurčuje celocírkevní (univerzální) právo, ale partikulární právo; zde jsou drobné odchylky v jednotlivých diecézích.</a:t>
            </a:r>
          </a:p>
          <a:p>
            <a:pPr algn="just"/>
            <a:endParaRPr lang="cs-CZ" sz="17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90033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Právní příprava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899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V letech 1950–1989 bylo ze strany státní moci zakázáno konat ohlášky, proto byla od nich dána generální dispens. Nyní platí v zásadě směrnice České biskupské konference z 27. ledna 1993, která stanoví:</a:t>
            </a:r>
          </a:p>
          <a:p>
            <a:pPr marL="0" indent="0">
              <a:buNone/>
            </a:pPr>
            <a:r>
              <a:rPr lang="cs-CZ" sz="1600" dirty="0"/>
              <a:t>– před sňatkem se konají ohlášky ve farnosti, kde bude svatba, a v místě trvalého bydliště </a:t>
            </a:r>
            <a:r>
              <a:rPr lang="cs-CZ" sz="1600" dirty="0" err="1"/>
              <a:t>nupturientů</a:t>
            </a:r>
            <a:r>
              <a:rPr lang="cs-CZ" sz="1600" dirty="0"/>
              <a:t>;</a:t>
            </a:r>
          </a:p>
          <a:p>
            <a:pPr marL="0" indent="0">
              <a:buNone/>
            </a:pPr>
            <a:r>
              <a:rPr lang="cs-CZ" sz="1600" dirty="0"/>
              <a:t>– ohlášky se vykonají jedenkrát ústně 14 dní před svatbou anebo písemně na vývěsce kostela po stejnou dobu, a to formou oznámení, že NN a MM uzavřou dne ... v kostele ... v ... hodin církevní manželství;</a:t>
            </a:r>
          </a:p>
          <a:p>
            <a:pPr marL="0" indent="0">
              <a:buNone/>
            </a:pPr>
            <a:r>
              <a:rPr lang="cs-CZ" sz="1600" dirty="0"/>
              <a:t>– při sepisování svatebního protokolu se má kněz zeptat </a:t>
            </a:r>
            <a:r>
              <a:rPr lang="cs-CZ" sz="1600" dirty="0" err="1"/>
              <a:t>nupturientů</a:t>
            </a:r>
            <a:r>
              <a:rPr lang="cs-CZ" sz="1600" dirty="0"/>
              <a:t>, zda neexistují vážné důvody pro nekonání ohlášek, v tom případě má právo z rozumných důvodů od ohlášek dispenzovat;</a:t>
            </a:r>
          </a:p>
          <a:p>
            <a:pPr marL="0" indent="0">
              <a:buNone/>
            </a:pPr>
            <a:r>
              <a:rPr lang="cs-CZ" sz="1600" dirty="0"/>
              <a:t>– konání ohlášek či dispens od nich se poznamená ve svatebním protokolu.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Protože tu mohou existovat drobné odchylky na základě partikulárního práva jednotlivých diecézí, je nutné se informovat, jaké detailní předpisy pro konání ohlášek v konkrétní diecézi platí (úřední dotaz by měl směřovat na diecézní kurii).</a:t>
            </a:r>
          </a:p>
          <a:p>
            <a:pPr algn="just"/>
            <a:endParaRPr lang="cs-CZ" sz="17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90033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Právní příprava: ohlášky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964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r>
              <a:rPr lang="cs-CZ" sz="1600" dirty="0"/>
              <a:t>Od novel zákona o rodině č. 94/1963 Sb. v r. 1998 a 2000 platí zásady stanovené v § 4b tohoto zákona.</a:t>
            </a:r>
          </a:p>
          <a:p>
            <a:r>
              <a:rPr lang="cs-CZ" sz="1600" dirty="0"/>
              <a:t>	V rámci přípravy na manželství stanoví odst. 2 tohoto paragrafu povinnost </a:t>
            </a:r>
            <a:r>
              <a:rPr lang="cs-CZ" sz="1600" dirty="0" err="1"/>
              <a:t>nupturientů</a:t>
            </a:r>
            <a:r>
              <a:rPr lang="cs-CZ" sz="1600" dirty="0"/>
              <a:t> absolvovat na matričním úřadě, příslušném podle místa konání církevního sňatku, státní předsňatkové řízení a vyžádat si od něho pro církevní autoritu (faráře) osvědčení o tom, že splnili všechny požadavky státního zákona pro platné uzavření manželství nazývané „osvědčení o splnění požadavků zákona o rodině“ (osvědčení je dáváno dvojmo, jeden exemplář se ponechá v církevních dokumentech, druhý se vrací státní matrice). Církevní sňatek musí proběhnout ve lhůtě 3 měsíců od vydání osvědčení; v rámci uzavření církevního sňatku se musí vyplnit také státní </a:t>
            </a:r>
            <a:r>
              <a:rPr lang="cs-CZ" sz="1600" i="1" dirty="0"/>
              <a:t>Protokol o uzavření manželství</a:t>
            </a:r>
            <a:r>
              <a:rPr lang="cs-CZ" sz="1600" dirty="0"/>
              <a:t> (viz též zák. č. 301/2000 Sb., o matrikách, jménu a příjmení a o změně některých souvisejících zákonů, § 13. §§ 32–35).</a:t>
            </a:r>
          </a:p>
          <a:p>
            <a:r>
              <a:rPr lang="cs-CZ" sz="1600" dirty="0"/>
              <a:t> Stejný proces pak popisuje NOZ § 657: </a:t>
            </a:r>
          </a:p>
          <a:p>
            <a:pPr marL="0" indent="0">
              <a:buNone/>
            </a:pPr>
            <a:r>
              <a:rPr lang="cs-CZ" sz="1600" dirty="0"/>
              <a:t>(1) Projeví-li snoubenci vůli, že spolu vstupují do manželství, osobně před orgánem veřejné moci provádějícím </a:t>
            </a:r>
            <a:r>
              <a:rPr lang="cs-CZ" sz="1600" dirty="0" err="1"/>
              <a:t>sňatečný</a:t>
            </a:r>
            <a:r>
              <a:rPr lang="cs-CZ" sz="1600" dirty="0"/>
              <a:t> obřad v přítomnosti matrikáře, jedná se o občanský sňatek.</a:t>
            </a:r>
          </a:p>
          <a:p>
            <a:pPr marL="0" indent="0">
              <a:buNone/>
            </a:pPr>
            <a:r>
              <a:rPr lang="cs-CZ" sz="1600" dirty="0"/>
              <a:t>(2) Projeví-li snoubenci vůli, že spolu vstupují do manželství, osobně před orgánem církve nebo náboženské společnosti oprávněné k tomu podle jiného právního předpisu (dále jen „oprávněná církev“), jedná se o církevní sňatek.</a:t>
            </a:r>
          </a:p>
          <a:p>
            <a:endParaRPr lang="cs-CZ" sz="1600" dirty="0"/>
          </a:p>
          <a:p>
            <a:pPr algn="just"/>
            <a:endParaRPr lang="cs-CZ" sz="17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936104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>Právní příprava: spolupráce s občanskou matrikou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78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pPr algn="just"/>
            <a:r>
              <a:rPr lang="cs-CZ" sz="1600"/>
              <a:t>Zasnoubení </a:t>
            </a:r>
            <a:r>
              <a:rPr lang="cs-CZ" sz="1600" dirty="0"/>
              <a:t>je definováno jako oboustranný příslib budoucího uzavření manželství.</a:t>
            </a:r>
          </a:p>
          <a:p>
            <a:pPr algn="just"/>
            <a:r>
              <a:rPr lang="cs-CZ" sz="1600" dirty="0"/>
              <a:t>Církevní právo nevyžaduje zasnoubení jako nezbytný element přípravy na manželství. Vyjadřuje se spíše k jeho vnějším náležitostem. Tak byla vyžadována v CIC/1917 v kán. 1017 jeho písemná forma, a to k platnosti, přičemž bylo jasně stanoveno, že ze zasnoubení nevyplývá oprávnění vyžadovat uzavření manželství, pouze oprávnění k náhradě způsobené škody (především materiální).</a:t>
            </a:r>
          </a:p>
          <a:p>
            <a:pPr algn="just"/>
            <a:r>
              <a:rPr lang="cs-CZ" sz="1600" dirty="0"/>
              <a:t>Ještě mírnější je úprava v CIC/1983 v kán. 1062, kde se již obecně nevyžaduje písemná forma zasnoubení a stanovení jeho náležitostí se ponechává partikulárnímu právu, konkrétně biskupské konferenci – u nás taková právní úprava dosud neexistuje. Ve shodě s předchozím kodexem opakuje, že ze zasnoubení nevyplývá oprávnění vyžadovat uzavření manželství, pouze oprávnění k náhradě způsobené škody (především materiální).</a:t>
            </a:r>
          </a:p>
          <a:p>
            <a:pPr algn="just"/>
            <a:r>
              <a:rPr lang="cs-CZ" sz="1600" dirty="0"/>
              <a:t>Přesto je třeba zdůraznit, že správně chápané zasnoubení (deklarované rozhodnutí k jednoznačné přípravě na manželství s konkrétní osobou) může mít velký pastorační význam, a proto je možné je slavit i liturgickým obřadem.</a:t>
            </a:r>
          </a:p>
          <a:p>
            <a:pPr algn="just"/>
            <a:r>
              <a:rPr lang="cs-CZ" sz="1600" dirty="0"/>
              <a:t>Z hlediska liturgického existuje starší úprava obřadu zasnoubení v </a:t>
            </a:r>
            <a:r>
              <a:rPr lang="cs-CZ" sz="1600" dirty="0" err="1"/>
              <a:t>benedikcionálu</a:t>
            </a:r>
            <a:r>
              <a:rPr lang="cs-CZ" sz="1600" dirty="0"/>
              <a:t> (latinská předloha z r. 1984, české vydání z r. 1994 na s. 37–39) a novější úprava v dodatku druhého vzorového vydání svatebních obřadů (latinská předloha vydána v r. 1991, český překlad se připravuje k vydání), přičemž je možné konstatovat, že nová liturgická úprava nahrazuje starší úpravu z </a:t>
            </a:r>
            <a:r>
              <a:rPr lang="cs-CZ" sz="1600" dirty="0" err="1"/>
              <a:t>benedikcionálu</a:t>
            </a:r>
            <a:r>
              <a:rPr lang="cs-CZ" sz="1600" dirty="0"/>
              <a:t>.</a:t>
            </a:r>
          </a:p>
          <a:p>
            <a:pPr algn="just"/>
            <a:endParaRPr lang="cs-CZ" sz="17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936104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>Pojem zasnoubení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25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CIC/1983 obsahuje silný pastorační aspekt. Přesto v oblasti pastorace manželství a rodiny obsahuje pouze poměrně kusá ustanovení, a proto je třeba mnohé doplnit z:</a:t>
            </a:r>
          </a:p>
          <a:p>
            <a:r>
              <a:rPr lang="cs-CZ" dirty="0"/>
              <a:t> </a:t>
            </a:r>
            <a:r>
              <a:rPr lang="cs-CZ" dirty="0" err="1"/>
              <a:t>posynodální</a:t>
            </a:r>
            <a:r>
              <a:rPr lang="cs-CZ" dirty="0"/>
              <a:t> </a:t>
            </a:r>
            <a:r>
              <a:rPr lang="cs-CZ" dirty="0" err="1"/>
              <a:t>adhortace</a:t>
            </a:r>
            <a:r>
              <a:rPr lang="cs-CZ" dirty="0"/>
              <a:t> Jana Pavla II. o úkolech křesťanské rodiny v současném světě </a:t>
            </a:r>
            <a:r>
              <a:rPr lang="cs-CZ" i="1" dirty="0" err="1"/>
              <a:t>Familiaris</a:t>
            </a:r>
            <a:r>
              <a:rPr lang="cs-CZ" i="1" dirty="0"/>
              <a:t> </a:t>
            </a:r>
            <a:r>
              <a:rPr lang="cs-CZ" i="1" dirty="0" err="1"/>
              <a:t>consortio</a:t>
            </a:r>
            <a:r>
              <a:rPr lang="cs-CZ" dirty="0"/>
              <a:t> z r. 1981 (dále uváděno zkratkou „FC“)</a:t>
            </a:r>
          </a:p>
          <a:p>
            <a:r>
              <a:rPr lang="cs-CZ" dirty="0"/>
              <a:t> dokumentu papežské rady pro rodinu </a:t>
            </a:r>
            <a:r>
              <a:rPr lang="cs-CZ" i="1" dirty="0"/>
              <a:t>Příprava na manželství</a:t>
            </a:r>
            <a:r>
              <a:rPr lang="cs-CZ" dirty="0"/>
              <a:t> z r. 1996 (dále jen „PNM“). Červená řada ČBK č. 17</a:t>
            </a:r>
          </a:p>
          <a:p>
            <a:r>
              <a:rPr lang="cs-CZ" dirty="0"/>
              <a:t>apoštolské exhortace  papeže Františka </a:t>
            </a:r>
            <a:r>
              <a:rPr lang="cs-CZ" dirty="0" err="1"/>
              <a:t>Amoris</a:t>
            </a:r>
            <a:r>
              <a:rPr lang="cs-CZ" dirty="0"/>
              <a:t> </a:t>
            </a:r>
            <a:r>
              <a:rPr lang="cs-CZ" dirty="0" err="1"/>
              <a:t>laetitia</a:t>
            </a:r>
            <a:r>
              <a:rPr lang="cs-CZ" dirty="0"/>
              <a:t> (Radost z lásky), O lásce v rodině z 8. dubna 2016</a:t>
            </a:r>
          </a:p>
          <a:p>
            <a:endParaRPr lang="cs-CZ" dirty="0"/>
          </a:p>
          <a:p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Dokumenty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  <a:p>
            <a:pPr marL="0" indent="0" algn="just">
              <a:buNone/>
            </a:pPr>
            <a:r>
              <a:rPr lang="cs-CZ" dirty="0"/>
              <a:t>Úvod PNM (I, 10):</a:t>
            </a:r>
          </a:p>
          <a:p>
            <a:pPr marL="0" indent="0" algn="just">
              <a:buNone/>
            </a:pPr>
            <a:r>
              <a:rPr lang="cs-CZ" dirty="0"/>
              <a:t>To, co zde nazýváme přípravou, zahrnuje rozsáhlý a náročný proces výchovy k manželskému životu, na který je třeba se dívat z hlediska všech jeho hodnot. Podíváme-li se na současnou psychologickou a kulturní situaci, jeví se nám příprava na manželství jako naléhavá nutnost. Jde totiž o výchovu k úctě k životu, k jeho ochraně; ta se v životě rodin má stát opravdovou kulturou lidského života v každém jeho projevu, v každé jeho etapě pro ty, kteří jsou součástí lidu života a pro život (srov. </a:t>
            </a:r>
            <a:r>
              <a:rPr lang="cs-CZ" i="1" dirty="0"/>
              <a:t>Evangelium vitae </a:t>
            </a:r>
            <a:r>
              <a:rPr lang="cs-CZ" dirty="0"/>
              <a:t>6, 78, 105). Manželství samotné obsahuje nesmírné bohatství. Je třeba přivést snoubence nejprve k vnímavosti, skrze kterou mohou pochopit nutnost přípravy na manželství.– je tato pastorace záležitostí celého společenství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</a:rPr>
              <a:t>Důležitost přípravy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50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FC 66–69 ale jmenuje tři etapy:</a:t>
            </a:r>
          </a:p>
          <a:p>
            <a:pPr lvl="0"/>
            <a:r>
              <a:rPr lang="cs-CZ" dirty="0"/>
              <a:t>příprava na manželství;</a:t>
            </a:r>
          </a:p>
          <a:p>
            <a:pPr lvl="0"/>
            <a:r>
              <a:rPr lang="cs-CZ" dirty="0"/>
              <a:t>samotný sňatek (obřad uzavření manželství), který je pastoračně velmi důležitou skutečností;</a:t>
            </a:r>
          </a:p>
          <a:p>
            <a:pPr lvl="0"/>
            <a:r>
              <a:rPr lang="cs-CZ" dirty="0"/>
              <a:t>pastorace po svatbě, a to za trvání manželství (především po stránce duchovní manželská společenství, manželská setkání a individuální pomoc; psychologická a pedagogická pomoc atd.) i po jeho skončení (zejména péče o ovdovělé a jejich děti, pomoc po ukončení manželského soužití – legitimním i nelegitimním –, které vždy člověka hluboce zasáhne).</a:t>
            </a:r>
          </a:p>
          <a:p>
            <a:r>
              <a:rPr lang="cs-CZ" dirty="0"/>
              <a:t>Přitom se zdůrazňuje, že – ačkoli prvotní odpovědnost nesou biskupové a faráři – je tato pastorace záležitostí celého společenství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</a:rPr>
              <a:t>Etapy pastorace manželství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063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800" dirty="0">
                <a:latin typeface="Bookman Old Style" panose="02050604050505020204" pitchFamily="18" charset="0"/>
              </a:rPr>
              <a:t>před manželstvím – příprava na manželství</a:t>
            </a:r>
          </a:p>
          <a:p>
            <a:pPr>
              <a:spcBef>
                <a:spcPts val="0"/>
              </a:spcBef>
            </a:pPr>
            <a:r>
              <a:rPr lang="cs-CZ" sz="2800" dirty="0">
                <a:latin typeface="Bookman Old Style" panose="02050604050505020204" pitchFamily="18" charset="0"/>
              </a:rPr>
              <a:t>samotné uzavření manželství</a:t>
            </a:r>
          </a:p>
          <a:p>
            <a:pPr>
              <a:spcBef>
                <a:spcPts val="0"/>
              </a:spcBef>
            </a:pPr>
            <a:r>
              <a:rPr lang="cs-CZ" sz="2800" dirty="0">
                <a:latin typeface="Bookman Old Style" panose="02050604050505020204" pitchFamily="18" charset="0"/>
              </a:rPr>
              <a:t>provázení v prvních létech manželství (nově v </a:t>
            </a:r>
            <a:r>
              <a:rPr lang="cs-CZ" sz="2800" dirty="0" err="1">
                <a:latin typeface="Bookman Old Style" panose="02050604050505020204" pitchFamily="18" charset="0"/>
              </a:rPr>
              <a:t>Amoris</a:t>
            </a: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err="1">
                <a:latin typeface="Bookman Old Style" panose="02050604050505020204" pitchFamily="18" charset="0"/>
              </a:rPr>
              <a:t>laetitia</a:t>
            </a:r>
            <a:r>
              <a:rPr lang="cs-CZ" sz="2800" dirty="0">
                <a:latin typeface="Bookman Old Style" panose="02050604050505020204" pitchFamily="18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cs-CZ" sz="2800" dirty="0">
                <a:latin typeface="Bookman Old Style" panose="02050604050505020204" pitchFamily="18" charset="0"/>
              </a:rPr>
              <a:t>během manželství – doprovázení, společenství manželů, manželská setkání…</a:t>
            </a:r>
          </a:p>
          <a:p>
            <a:pPr>
              <a:spcBef>
                <a:spcPts val="0"/>
              </a:spcBef>
            </a:pPr>
            <a:r>
              <a:rPr lang="cs-CZ" sz="2800" dirty="0">
                <a:latin typeface="Bookman Old Style" panose="02050604050505020204" pitchFamily="18" charset="0"/>
              </a:rPr>
              <a:t>po (faktickém) skončení manželství – ovdovění, rozvedení, osoby v nelegitimních svazcích atd.</a:t>
            </a:r>
          </a:p>
          <a:p>
            <a:endParaRPr lang="cs-CZ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effectLst/>
              </a:rPr>
              <a:t>Situace (etapy) pastorační péče o manželství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899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Bookman Old Style" panose="02050604050505020204" pitchFamily="18" charset="0"/>
              </a:rPr>
              <a:t>osobnostní příprava – v rámci integrální katecheze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Bookman Old Style" panose="02050604050505020204" pitchFamily="18" charset="0"/>
              </a:rPr>
              <a:t>vzdálenější – ještě v době dětství – důraz na roli rodiny, zvl. lidská formace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Bookman Old Style" panose="02050604050505020204" pitchFamily="18" charset="0"/>
              </a:rPr>
              <a:t>bližší – v době dospívání a adolescence – důraz na roli církevního společenství a</a:t>
            </a:r>
            <a:r>
              <a:rPr lang="cs-CZ" sz="1800" dirty="0"/>
              <a:t> </a:t>
            </a:r>
            <a:r>
              <a:rPr lang="cs-CZ" sz="1800" dirty="0">
                <a:latin typeface="Bookman Old Style" panose="02050604050505020204" pitchFamily="18" charset="0"/>
              </a:rPr>
              <a:t>odborníků, zvl. specifická formace ohledně životních stavů a jednotlivých aspektů manželského a rodičovského života (psychologie, sexuologie, spiritualita, ekonomika, právo, …)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Bookman Old Style" panose="02050604050505020204" pitchFamily="18" charset="0"/>
              </a:rPr>
              <a:t>nejbližší – několik měsíců před svatbou „doladění“ pro konkrétní pár – důraz na dialog mezi sebou i s knězem (také liturgická stránka)</a:t>
            </a:r>
          </a:p>
          <a:p>
            <a:r>
              <a:rPr lang="cs-CZ" sz="2200" dirty="0">
                <a:latin typeface="Bookman Old Style" panose="02050604050505020204" pitchFamily="18" charset="0"/>
              </a:rPr>
              <a:t>právní příprava – předsňatkové řízení pod autoritou faráře (vyloučení neplatnosti a nedovolenosti manželství)</a:t>
            </a:r>
            <a:endParaRPr lang="cs-CZ" sz="2000" dirty="0">
              <a:latin typeface="Bookman Old Style" panose="02050604050505020204" pitchFamily="18" charset="0"/>
            </a:endParaRPr>
          </a:p>
          <a:p>
            <a:endParaRPr lang="cs-CZ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Fáze přípravy na manželství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339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700" dirty="0"/>
              <a:t>FC 66:  Vzdálenější příprava začíná už v dětství moudrou rodinnou pedagogikou, jejímž cílem je dovést děti k tomu, aby samy sebe objevily jako lidi, kteří mají bohatou a složitou psychologii a zvláštní osobnost se silnými a slabými stránkami. To je doba, kdy se má dětem vštěpovat smysl pro každou pravou lidskou hodnotu v osobních i společenských vztazích. A toto má význam pro utváření charakteru, pro ovládání a správné uplatňování sklonů, pro způsob, jak pohlížet na lidi druhého pohlaví a jak se k nim chovat a pro jiné podobné věci. Kromě toho je, zejména u křesťanů, žádoucí důkladná duchovní a katechetická výuka, která dovede ukázat pravé povolání a poslání křesťanského manželství, přičemž nevylučuje možnost úplného oddání se Bohu v kněžském nebo řeholním životě.</a:t>
            </a:r>
          </a:p>
          <a:p>
            <a:pPr marL="0" indent="0">
              <a:buNone/>
            </a:pPr>
            <a:endParaRPr lang="cs-CZ" sz="2700" dirty="0"/>
          </a:p>
          <a:p>
            <a:pPr marL="0" indent="0">
              <a:buNone/>
            </a:pPr>
            <a:r>
              <a:rPr lang="cs-CZ" sz="2700" dirty="0"/>
              <a:t>PNM 26: Vzdálenější příprava dosáhne svých základních cílů, dokáže-li položit základy stále lepšího osvojování kritérií pro správné posouzení hierarchie hodnot. Na jejím základě je možné dobře volit z toho, co dobrého nabízí společnost, podle rady svatého Pavla: „Všechno zkoumejte, </a:t>
            </a:r>
            <a:r>
              <a:rPr lang="pt-BR" sz="2700" dirty="0"/>
              <a:t>dobrého se držte!“ (</a:t>
            </a:r>
            <a:r>
              <a:rPr lang="pt-BR" sz="2700" i="1" dirty="0"/>
              <a:t>1Thes </a:t>
            </a:r>
            <a:r>
              <a:rPr lang="pt-BR" sz="2700" dirty="0"/>
              <a:t>5,21)</a:t>
            </a:r>
            <a:r>
              <a:rPr lang="cs-CZ" sz="2700" dirty="0"/>
              <a:t>.</a:t>
            </a:r>
          </a:p>
          <a:p>
            <a:pPr marL="0" indent="0">
              <a:buNone/>
            </a:pPr>
            <a:r>
              <a:rPr lang="cs-CZ" sz="2700" dirty="0"/>
              <a:t>PNM 28: Další cíl spočívá v představení výchovného poslání rodičů; právě v rodině, domácí církvi, jsou rodiče pro děti prvními svědky a vychovateli jak v rozvoji „víry, naděje a lásky“, tak i v uzpůsobení se povolání každého z nich. „Rodiče jsou první a hlavní vychovatelé svých dětí a jim náleží základní kompetence také na tomto poli: jsou vychovateli, protože jsou rodiči“</a:t>
            </a:r>
          </a:p>
          <a:p>
            <a:pPr marL="0" indent="0">
              <a:buNone/>
            </a:pPr>
            <a:endParaRPr lang="cs-CZ" sz="2700" dirty="0"/>
          </a:p>
          <a:p>
            <a:pPr marL="0" indent="0">
              <a:buNone/>
            </a:pPr>
            <a:r>
              <a:rPr lang="cs-CZ" sz="2700" dirty="0"/>
              <a:t>Zde rodinám pomáhá: farnost, školy, další vzdělávací zařízení, hnutí a různé skupiny, katolické svazy a samozřejmě samotné křesťanské rodiny</a:t>
            </a:r>
          </a:p>
          <a:p>
            <a:endParaRPr lang="cs-CZ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Vzdálenější etapa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203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algn="just"/>
            <a:r>
              <a:rPr lang="cs-CZ" sz="1700" dirty="0"/>
              <a:t>FC 66:  od přiměřeného věku a s pomocí vhodné katecheze, jako jakýsi katechumenát, žádá specifičtější přípravu k přijetí svátosti a která současně znamená jakoby její nové objevení. Taková obnovená katecheze pro všechny mladé a zvláště pro ty, kdo se připravují na křesťanské manželství, je bezpodmínečně nutná, aby tuto svátost přijímali s nutnými mravními a duchovními dispozicemi a pak z ní žili. Náboženská výchova mladých lidí musí být doplněna ve vhodném čase a podle různých konkrétních potřeb přípravou na život ve dvou. Ta má ukázat manželství jako osobní vztah muže a ženy, který musí být ustavičně dál rozvíjen. Tato příprava má být podnětem k tomu, aby se otázky manželského pohlavního života a odpovědného rodičovství chápaly hlouběji, a zahrnuje zároveň i příslušné základní znalosti lékařsko-biologické. Příprava má také ukazovat užívání vhodných metod při výchově dětí a vést v základních věcech, které jsou předpokladem k tomu, aby se mladí lidé připravili pro spořádané udržování rodiny: stálé zaměstnání, dostatečné finanční prostředky, správné vedení domácnosti, znalosti, jak hospodařit.</a:t>
            </a:r>
          </a:p>
          <a:p>
            <a:pPr algn="just"/>
            <a:r>
              <a:rPr lang="cs-CZ" sz="1700" dirty="0"/>
              <a:t> Bližší příprava se skládá se z různých kurzů a odlišuje se od přípravy bezprostřední, která se zpravidla soustřeďuje na poslední rozhovory snoubenců s duchovními před uzavřením svátosti manželství.</a:t>
            </a:r>
          </a:p>
          <a:p>
            <a:pPr marL="0" indent="0">
              <a:buNone/>
            </a:pPr>
            <a:r>
              <a:rPr lang="cs-CZ" sz="1700" dirty="0"/>
              <a:t>Zde pomáhá: farnost, centra pro mládež či pro rodinu…katecheze o manželství atp.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90033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Bližší etapa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49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algn="just"/>
            <a:r>
              <a:rPr lang="cs-CZ" sz="1600" dirty="0"/>
              <a:t>FC 66: se má konat v posledních měsících a týdnech před svatbou tak, aby se "předmanželské zkoušce", jakou žádá církevní právo, dal nový smysl a obsah a současně nová forma. Taková příprava, nezbytná v každém případě, je ještě naléhavější u snoubenců, kteří dosud prokazují mezery a obtíže v křesťanské nauce a praxi.</a:t>
            </a:r>
          </a:p>
          <a:p>
            <a:r>
              <a:rPr lang="cs-CZ" sz="1600" dirty="0"/>
              <a:t>PNM 50: Je to příprava konkrétního páru, zaměřená na:</a:t>
            </a:r>
          </a:p>
          <a:p>
            <a:r>
              <a:rPr lang="cs-CZ" sz="1600" dirty="0"/>
              <a:t> shrnutí vykonané přípravy především na doktrinální, morální a duchovní rovině, doplnění případně chybějících aspektů základní formace;</a:t>
            </a:r>
          </a:p>
          <a:p>
            <a:r>
              <a:rPr lang="cs-CZ" sz="1600" dirty="0"/>
              <a:t>modlitby (duchovní obnova, exercicie pro snoubence), kdy lze skrze setkání s Pánem objevit hloubku a krásu nadpřirozeného života;</a:t>
            </a:r>
          </a:p>
          <a:p>
            <a:r>
              <a:rPr lang="cs-CZ" sz="1600" dirty="0"/>
              <a:t>vhodná liturgická příprava, která předpokládá také aktivní účast snoubenců, s velkým důrazem na svátost smíření; dostatečný prostor pro rozhovor s farářem (stanovený církevním právem), za účelem hlubšího poznání každého.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Těchto cílů bude dosaženo speciálními intenzivními setkáními (v ČR často farář + zkušené manželské páry). Jeho součástí je i právní příprava na manželství a příprava liturgického slavení svatby.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3232" cy="90033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ffectLst/>
              </a:rPr>
              <a:t>Bezprostřední etapa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084763" y="1524000"/>
            <a:ext cx="4059237" cy="457200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8522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612</TotalTime>
  <Words>2137</Words>
  <Application>Microsoft Office PowerPoint</Application>
  <PresentationFormat>Předvádění na obrazovce (4:3)</PresentationFormat>
  <Paragraphs>105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Bookman Old Style</vt:lpstr>
      <vt:lpstr>Calibri</vt:lpstr>
      <vt:lpstr>Constantia</vt:lpstr>
      <vt:lpstr>Wingdings 2</vt:lpstr>
      <vt:lpstr>Papier</vt:lpstr>
      <vt:lpstr>Příprava na manželství</vt:lpstr>
      <vt:lpstr>Dokumenty</vt:lpstr>
      <vt:lpstr>Důležitost přípravy</vt:lpstr>
      <vt:lpstr>Etapy pastorace manželství</vt:lpstr>
      <vt:lpstr>Situace (etapy) pastorační péče o manželství</vt:lpstr>
      <vt:lpstr>Fáze přípravy na manželství</vt:lpstr>
      <vt:lpstr>Vzdálenější etapa</vt:lpstr>
      <vt:lpstr>Bližší etapa</vt:lpstr>
      <vt:lpstr>Bezprostřední etapa</vt:lpstr>
      <vt:lpstr>Právní příprava</vt:lpstr>
      <vt:lpstr>Právní příprava: ohlášky</vt:lpstr>
      <vt:lpstr>  Právní příprava: spolupráce s občanskou matrikou</vt:lpstr>
      <vt:lpstr>  Pojem zasnoubení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O NIEWAŻNOŚĆ MAŁŻEŃSTWA</dc:title>
  <dc:creator>VAIO</dc:creator>
  <cp:lastModifiedBy>Damián Němec</cp:lastModifiedBy>
  <cp:revision>148</cp:revision>
  <dcterms:created xsi:type="dcterms:W3CDTF">2015-10-05T21:07:07Z</dcterms:created>
  <dcterms:modified xsi:type="dcterms:W3CDTF">2021-02-23T09:45:50Z</dcterms:modified>
</cp:coreProperties>
</file>