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70" r:id="rId3"/>
    <p:sldId id="291" r:id="rId4"/>
    <p:sldId id="292" r:id="rId5"/>
    <p:sldId id="271" r:id="rId6"/>
    <p:sldId id="272" r:id="rId7"/>
    <p:sldId id="273" r:id="rId8"/>
    <p:sldId id="274" r:id="rId9"/>
    <p:sldId id="275" r:id="rId10"/>
    <p:sldId id="288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9" r:id="rId23"/>
    <p:sldId id="287" r:id="rId24"/>
    <p:sldId id="261" r:id="rId25"/>
    <p:sldId id="290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86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49B18F-A3A9-401B-B8F1-BCFAEB3C1245}" type="datetimeFigureOut">
              <a:rPr lang="cs-CZ" smtClean="0"/>
              <a:t>09.04.2021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2A6030-57D1-4BDF-AC06-947DBDEB113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6107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5CF7-67B1-42DC-A758-4E71ED4DAC80}" type="datetimeFigureOut">
              <a:rPr lang="cs-CZ" smtClean="0"/>
              <a:t>09.04.2021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D9CB3-00AB-4B8F-B45B-A373E9ED75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836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5CF7-67B1-42DC-A758-4E71ED4DAC80}" type="datetimeFigureOut">
              <a:rPr lang="cs-CZ" smtClean="0"/>
              <a:t>09.04.2021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D9CB3-00AB-4B8F-B45B-A373E9ED75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2129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5CF7-67B1-42DC-A758-4E71ED4DAC80}" type="datetimeFigureOut">
              <a:rPr lang="cs-CZ" smtClean="0"/>
              <a:t>09.04.2021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D9CB3-00AB-4B8F-B45B-A373E9ED75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6088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5CF7-67B1-42DC-A758-4E71ED4DAC80}" type="datetimeFigureOut">
              <a:rPr lang="cs-CZ" smtClean="0"/>
              <a:t>09.04.2021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D9CB3-00AB-4B8F-B45B-A373E9ED75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9227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5CF7-67B1-42DC-A758-4E71ED4DAC80}" type="datetimeFigureOut">
              <a:rPr lang="cs-CZ" smtClean="0"/>
              <a:t>09.04.2021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D9CB3-00AB-4B8F-B45B-A373E9ED75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1547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5CF7-67B1-42DC-A758-4E71ED4DAC80}" type="datetimeFigureOut">
              <a:rPr lang="cs-CZ" smtClean="0"/>
              <a:t>09.04.2021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D9CB3-00AB-4B8F-B45B-A373E9ED75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6569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5CF7-67B1-42DC-A758-4E71ED4DAC80}" type="datetimeFigureOut">
              <a:rPr lang="cs-CZ" smtClean="0"/>
              <a:t>09.04.2021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D9CB3-00AB-4B8F-B45B-A373E9ED75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08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5CF7-67B1-42DC-A758-4E71ED4DAC80}" type="datetimeFigureOut">
              <a:rPr lang="cs-CZ" smtClean="0"/>
              <a:t>09.04.2021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D9CB3-00AB-4B8F-B45B-A373E9ED75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5043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5CF7-67B1-42DC-A758-4E71ED4DAC80}" type="datetimeFigureOut">
              <a:rPr lang="cs-CZ" smtClean="0"/>
              <a:t>09.04.2021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D9CB3-00AB-4B8F-B45B-A373E9ED75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6800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5CF7-67B1-42DC-A758-4E71ED4DAC80}" type="datetimeFigureOut">
              <a:rPr lang="cs-CZ" smtClean="0"/>
              <a:t>09.04.2021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D9CB3-00AB-4B8F-B45B-A373E9ED75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5699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5CF7-67B1-42DC-A758-4E71ED4DAC80}" type="datetimeFigureOut">
              <a:rPr lang="cs-CZ" smtClean="0"/>
              <a:t>09.04.2021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D9CB3-00AB-4B8F-B45B-A373E9ED75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9556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6000">
              <a:schemeClr val="accent1">
                <a:tint val="44500"/>
                <a:satMod val="160000"/>
                <a:lumMod val="79000"/>
                <a:lumOff val="21000"/>
                <a:alpha val="76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85CF7-67B1-42DC-A758-4E71ED4DAC80}" type="datetimeFigureOut">
              <a:rPr lang="cs-CZ" smtClean="0"/>
              <a:t>09.04.2021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D9CB3-00AB-4B8F-B45B-A373E9ED75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8030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504" y="2130425"/>
            <a:ext cx="8928992" cy="1470025"/>
          </a:xfrm>
        </p:spPr>
        <p:txBody>
          <a:bodyPr>
            <a:normAutofit fontScale="90000"/>
          </a:bodyPr>
          <a:lstStyle/>
          <a:p>
            <a:r>
              <a:rPr lang="cs-CZ" b="1" i="1" dirty="0" smtClean="0">
                <a:latin typeface="Bookman Old Style" panose="02050604050505020204" pitchFamily="18" charset="0"/>
              </a:rPr>
              <a:t>Zákazy a překážky manželství</a:t>
            </a:r>
            <a:br>
              <a:rPr lang="cs-CZ" b="1" i="1" dirty="0" smtClean="0">
                <a:latin typeface="Bookman Old Style" panose="02050604050505020204" pitchFamily="18" charset="0"/>
              </a:rPr>
            </a:br>
            <a:r>
              <a:rPr lang="cs-CZ" b="1" i="1" dirty="0" smtClean="0">
                <a:latin typeface="Bookman Old Style" panose="02050604050505020204" pitchFamily="18" charset="0"/>
              </a:rPr>
              <a:t>v katolické církvi</a:t>
            </a:r>
            <a:endParaRPr lang="cs-CZ" b="1" i="1" dirty="0">
              <a:latin typeface="Bookman Old Style" panose="020506040505050202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1201688"/>
          </a:xfrm>
        </p:spPr>
        <p:txBody>
          <a:bodyPr/>
          <a:lstStyle/>
          <a:p>
            <a:r>
              <a:rPr lang="cs-CZ" dirty="0" smtClean="0"/>
              <a:t>Monika Menke</a:t>
            </a:r>
          </a:p>
          <a:p>
            <a:r>
              <a:rPr lang="cs-CZ" dirty="0" smtClean="0"/>
              <a:t>Damián Němec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009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792088"/>
          </a:xfrm>
        </p:spPr>
        <p:txBody>
          <a:bodyPr>
            <a:normAutofit/>
          </a:bodyPr>
          <a:lstStyle/>
          <a:p>
            <a:r>
              <a:rPr lang="cs-CZ" sz="4000" b="1" dirty="0"/>
              <a:t>4</a:t>
            </a:r>
            <a:r>
              <a:rPr lang="cs-CZ" sz="4000" b="1" dirty="0" smtClean="0"/>
              <a:t>. </a:t>
            </a:r>
            <a:r>
              <a:rPr lang="cs-CZ" sz="4000" dirty="0"/>
              <a:t>ZNEPLATŇUJÍCÍ PŘEKÁŽKY JEDNOTLIVĚ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08720"/>
            <a:ext cx="8918648" cy="583264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600" b="1" dirty="0" smtClean="0">
                <a:latin typeface="Bookman Old Style" panose="02050604050505020204" pitchFamily="18" charset="0"/>
              </a:rPr>
              <a:t>1. Překážka věku </a:t>
            </a:r>
            <a:r>
              <a:rPr lang="cs-CZ" sz="3600" b="1" i="1" dirty="0" smtClean="0">
                <a:latin typeface="Bookman Old Style" panose="02050604050505020204" pitchFamily="18" charset="0"/>
              </a:rPr>
              <a:t>(</a:t>
            </a:r>
            <a:r>
              <a:rPr lang="cs-CZ" sz="3600" b="1" i="1" dirty="0" err="1" smtClean="0">
                <a:latin typeface="Bookman Old Style" panose="02050604050505020204" pitchFamily="18" charset="0"/>
              </a:rPr>
              <a:t>aetas</a:t>
            </a:r>
            <a:r>
              <a:rPr lang="cs-CZ" sz="3600" b="1" i="1" dirty="0" smtClean="0">
                <a:latin typeface="Bookman Old Style" panose="02050604050505020204" pitchFamily="18" charset="0"/>
              </a:rPr>
              <a:t>)</a:t>
            </a:r>
          </a:p>
          <a:p>
            <a:r>
              <a:rPr lang="cs-CZ" b="1" dirty="0" smtClean="0"/>
              <a:t>Kán</a:t>
            </a:r>
            <a:r>
              <a:rPr lang="cs-CZ" b="1" dirty="0"/>
              <a:t>. 1083 – </a:t>
            </a:r>
            <a:r>
              <a:rPr lang="cs-CZ" dirty="0"/>
              <a:t>§ 1. Muž před dovršeným šestnáctým rokem věku, žena před čtrnáctým, rovněž dovršeným, nemohou platně uzavřít manželství.</a:t>
            </a:r>
          </a:p>
          <a:p>
            <a:r>
              <a:rPr lang="cs-CZ" dirty="0"/>
              <a:t>§ 2. Biskupská konference může stanovit vyšší věk pro dovolené uzavření manželství</a:t>
            </a:r>
            <a:r>
              <a:rPr lang="cs-CZ" dirty="0" smtClean="0"/>
              <a:t>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sz="2800" i="1" dirty="0" smtClean="0">
                <a:latin typeface="Bookman Old Style" panose="02050604050505020204" pitchFamily="18" charset="0"/>
              </a:rPr>
              <a:t>Překážka částečně přirozeného práva (biologická zralost), částečně církevního práva (věková hranice), může dispenzovat místní ordinář.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800" i="1" dirty="0" smtClean="0">
                <a:latin typeface="Bookman Old Style" panose="02050604050505020204" pitchFamily="18" charset="0"/>
              </a:rPr>
              <a:t>Světské právo české i slovenské: hranice 18 let, příp. plná svéprávnost (ČR) či zletilost (SR), s povolením soudu od 16 let (oba státy).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800" i="1" dirty="0" smtClean="0">
                <a:latin typeface="Bookman Old Style" panose="02050604050505020204" pitchFamily="18" charset="0"/>
              </a:rPr>
              <a:t>CIC/1917 kán. 1067 + CCEO kán. 800: stejná úprava</a:t>
            </a:r>
          </a:p>
        </p:txBody>
      </p:sp>
    </p:spTree>
    <p:extLst>
      <p:ext uri="{BB962C8B-B14F-4D97-AF65-F5344CB8AC3E}">
        <p14:creationId xmlns:p14="http://schemas.microsoft.com/office/powerpoint/2010/main" val="197434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792088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4. </a:t>
            </a:r>
            <a:r>
              <a:rPr lang="cs-CZ" sz="4000" dirty="0" smtClean="0"/>
              <a:t>ZNEPLATŇUJÍCÍ PŘEKÁŽKY JEDNOTLIVĚ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836712"/>
            <a:ext cx="8712968" cy="568863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3600" b="1" dirty="0" smtClean="0">
                <a:latin typeface="Bookman Old Style" panose="02050604050505020204" pitchFamily="18" charset="0"/>
              </a:rPr>
              <a:t>2. Překážka tělesné neschopnosti –impotence </a:t>
            </a:r>
            <a:r>
              <a:rPr lang="cs-CZ" sz="3600" b="1" i="1" dirty="0" smtClean="0">
                <a:latin typeface="Bookman Old Style" panose="02050604050505020204" pitchFamily="18" charset="0"/>
              </a:rPr>
              <a:t>(</a:t>
            </a:r>
            <a:r>
              <a:rPr lang="cs-CZ" sz="3600" b="1" i="1" dirty="0" err="1" smtClean="0">
                <a:latin typeface="Bookman Old Style" panose="02050604050505020204" pitchFamily="18" charset="0"/>
              </a:rPr>
              <a:t>impotentia</a:t>
            </a:r>
            <a:r>
              <a:rPr lang="cs-CZ" sz="3600" b="1" i="1" dirty="0" smtClean="0">
                <a:latin typeface="Bookman Old Style" panose="02050604050505020204" pitchFamily="18" charset="0"/>
              </a:rPr>
              <a:t> </a:t>
            </a:r>
            <a:r>
              <a:rPr lang="cs-CZ" sz="3600" b="1" i="1" dirty="0" err="1" smtClean="0">
                <a:latin typeface="Bookman Old Style" panose="02050604050505020204" pitchFamily="18" charset="0"/>
              </a:rPr>
              <a:t>coëundi</a:t>
            </a:r>
            <a:r>
              <a:rPr lang="cs-CZ" sz="3600" b="1" i="1" dirty="0" smtClean="0">
                <a:latin typeface="Bookman Old Style" panose="02050604050505020204" pitchFamily="18" charset="0"/>
              </a:rPr>
              <a:t>)</a:t>
            </a:r>
          </a:p>
          <a:p>
            <a:r>
              <a:rPr lang="cs-CZ" b="1" dirty="0"/>
              <a:t>Kán. 1084 – </a:t>
            </a:r>
            <a:r>
              <a:rPr lang="cs-CZ" dirty="0"/>
              <a:t>§ 1. Neschopnost k souloži, předchozí a trvalá, ať na straně muže nebo ženy, ať absolutní nebo relativní, </a:t>
            </a:r>
            <a:r>
              <a:rPr lang="cs-CZ" dirty="0" err="1"/>
              <a:t>zneplatňuje</a:t>
            </a:r>
            <a:r>
              <a:rPr lang="cs-CZ" dirty="0"/>
              <a:t> manželství co do jeho podstaty.</a:t>
            </a:r>
          </a:p>
          <a:p>
            <a:r>
              <a:rPr lang="cs-CZ" dirty="0"/>
              <a:t>§ 2. Jestliže je překážka neschopnosti pochybná, ať pochybností právní nebo skutkovou, není překážkou pro uzavření manželství; pokud pochybnost trvá, manželství nemůže být prohlášeno za neplatné.</a:t>
            </a:r>
          </a:p>
          <a:p>
            <a:r>
              <a:rPr lang="cs-CZ" dirty="0"/>
              <a:t>§ 3. Neplodnost manželství ani nezakazuje, ani </a:t>
            </a:r>
            <a:r>
              <a:rPr lang="cs-CZ" dirty="0" err="1"/>
              <a:t>nezneplatňuje</a:t>
            </a:r>
            <a:r>
              <a:rPr lang="cs-CZ" dirty="0"/>
              <a:t>, při zachování kán. 1098</a:t>
            </a:r>
            <a:r>
              <a:rPr lang="cs-CZ" dirty="0" smtClean="0"/>
              <a:t>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i="1" dirty="0" smtClean="0">
                <a:latin typeface="Bookman Old Style" panose="02050604050505020204" pitchFamily="18" charset="0"/>
              </a:rPr>
              <a:t>Překážka přirozeného práva.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i="1" dirty="0" smtClean="0">
                <a:latin typeface="Bookman Old Style" panose="02050604050505020204" pitchFamily="18" charset="0"/>
              </a:rPr>
              <a:t>CIC/1917 kán. 1068 + CCEO kán. 801: stejná úprava</a:t>
            </a:r>
            <a:endParaRPr lang="cs-CZ" i="1" dirty="0">
              <a:latin typeface="Bookman Old Style" panose="02050604050505020204" pitchFamily="18" charset="0"/>
            </a:endParaRPr>
          </a:p>
          <a:p>
            <a:pPr marL="288000" indent="-288000"/>
            <a:endParaRPr lang="cs-CZ" sz="3600" b="1" dirty="0" smtClean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42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70912"/>
            <a:ext cx="8928992" cy="837808"/>
          </a:xfrm>
        </p:spPr>
        <p:txBody>
          <a:bodyPr>
            <a:normAutofit/>
          </a:bodyPr>
          <a:lstStyle/>
          <a:p>
            <a:r>
              <a:rPr lang="cs-CZ" sz="4000" b="1" dirty="0"/>
              <a:t>4. </a:t>
            </a:r>
            <a:r>
              <a:rPr lang="cs-CZ" sz="4000" dirty="0"/>
              <a:t>ZNEPLATŇUJÍCÍ PŘEKÁŽKY JEDNOTLIVĚ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836712"/>
            <a:ext cx="8640960" cy="583264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600" b="1" dirty="0" smtClean="0">
                <a:latin typeface="Bookman Old Style" panose="02050604050505020204" pitchFamily="18" charset="0"/>
              </a:rPr>
              <a:t>3. Překážka manželského svazku </a:t>
            </a:r>
            <a:r>
              <a:rPr lang="cs-CZ" sz="3600" b="1" i="1" dirty="0" smtClean="0">
                <a:latin typeface="Bookman Old Style" panose="02050604050505020204" pitchFamily="18" charset="0"/>
              </a:rPr>
              <a:t>(</a:t>
            </a:r>
            <a:r>
              <a:rPr lang="cs-CZ" sz="3600" b="1" i="1" dirty="0" err="1" smtClean="0">
                <a:latin typeface="Bookman Old Style" panose="02050604050505020204" pitchFamily="18" charset="0"/>
              </a:rPr>
              <a:t>ligamen</a:t>
            </a:r>
            <a:r>
              <a:rPr lang="cs-CZ" sz="3600" b="1" i="1" dirty="0" smtClean="0">
                <a:latin typeface="Bookman Old Style" panose="02050604050505020204" pitchFamily="18" charset="0"/>
              </a:rPr>
              <a:t>)</a:t>
            </a:r>
          </a:p>
          <a:p>
            <a:r>
              <a:rPr lang="cs-CZ" b="1" dirty="0"/>
              <a:t>Kán. 1085 – </a:t>
            </a:r>
            <a:r>
              <a:rPr lang="cs-CZ" dirty="0"/>
              <a:t>§ 1. Neplatně uzavírá manželství ten, kdo je vázán dřívějším manželstvím, i nedokonaným.</a:t>
            </a:r>
          </a:p>
          <a:p>
            <a:r>
              <a:rPr lang="cs-CZ" dirty="0"/>
              <a:t>§ 2. I když dřívější manželství je neplatné nebo rozloučené z jakéhokoliv důvodu, nelze tím samým nové manželství uzavřít, dokud není s jistotou známa neplatnost nebo rozloučení předchozího manželství</a:t>
            </a:r>
            <a:r>
              <a:rPr lang="cs-CZ" dirty="0" smtClean="0"/>
              <a:t>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sz="3000" i="1" dirty="0" smtClean="0">
                <a:latin typeface="Bookman Old Style" panose="02050604050505020204" pitchFamily="18" charset="0"/>
              </a:rPr>
              <a:t>Překážka přirozeného práva.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sz="3000" i="1" dirty="0" smtClean="0">
                <a:latin typeface="Bookman Old Style" panose="02050604050505020204" pitchFamily="18" charset="0"/>
              </a:rPr>
              <a:t>CIC/1917 kán. 1069 + CCEO kán. 802: stejná úprava</a:t>
            </a:r>
            <a:endParaRPr lang="cs-CZ" sz="3000" i="1" dirty="0">
              <a:latin typeface="Bookman Old Style" panose="02050604050505020204" pitchFamily="18" charset="0"/>
            </a:endParaRPr>
          </a:p>
          <a:p>
            <a:pPr marL="288000" indent="-288000"/>
            <a:endParaRPr lang="cs-CZ" sz="3600" b="1" dirty="0" smtClean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46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792088"/>
          </a:xfrm>
        </p:spPr>
        <p:txBody>
          <a:bodyPr>
            <a:normAutofit/>
          </a:bodyPr>
          <a:lstStyle/>
          <a:p>
            <a:r>
              <a:rPr lang="cs-CZ" sz="4000" b="1" dirty="0"/>
              <a:t>4. </a:t>
            </a:r>
            <a:r>
              <a:rPr lang="cs-CZ" sz="4000" dirty="0"/>
              <a:t>ZNEPLATŇUJÍCÍ PŘEKÁŽKY JEDNOTLIVĚ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61662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3600" b="1" dirty="0" smtClean="0">
                <a:latin typeface="Bookman Old Style" panose="02050604050505020204" pitchFamily="18" charset="0"/>
              </a:rPr>
              <a:t>4. Překážka rozdílnosti náboženství </a:t>
            </a:r>
            <a:r>
              <a:rPr lang="cs-CZ" sz="3600" b="1" i="1" dirty="0" smtClean="0">
                <a:latin typeface="Bookman Old Style" panose="02050604050505020204" pitchFamily="18" charset="0"/>
              </a:rPr>
              <a:t>(</a:t>
            </a:r>
            <a:r>
              <a:rPr lang="cs-CZ" sz="3600" b="1" i="1" dirty="0" err="1" smtClean="0">
                <a:latin typeface="Bookman Old Style" panose="02050604050505020204" pitchFamily="18" charset="0"/>
              </a:rPr>
              <a:t>disparitas</a:t>
            </a:r>
            <a:r>
              <a:rPr lang="cs-CZ" sz="3600" b="1" i="1" dirty="0" smtClean="0">
                <a:latin typeface="Bookman Old Style" panose="02050604050505020204" pitchFamily="18" charset="0"/>
              </a:rPr>
              <a:t> </a:t>
            </a:r>
            <a:r>
              <a:rPr lang="cs-CZ" sz="3600" b="1" i="1" dirty="0" err="1" smtClean="0">
                <a:latin typeface="Bookman Old Style" panose="02050604050505020204" pitchFamily="18" charset="0"/>
              </a:rPr>
              <a:t>cultus</a:t>
            </a:r>
            <a:r>
              <a:rPr lang="cs-CZ" sz="3600" b="1" i="1" dirty="0" smtClean="0">
                <a:latin typeface="Bookman Old Style" panose="02050604050505020204" pitchFamily="18" charset="0"/>
              </a:rPr>
              <a:t>)</a:t>
            </a:r>
          </a:p>
          <a:p>
            <a:r>
              <a:rPr lang="cs-CZ" sz="3400" b="1" dirty="0"/>
              <a:t>Kán. 1086 – </a:t>
            </a:r>
            <a:r>
              <a:rPr lang="cs-CZ" sz="3400" dirty="0"/>
              <a:t>§ 1. Neplatné je manželství mezi dvěma osobami, z nichž jedna je pokřtěna v katolické církvi nebo do ní přijatá</a:t>
            </a:r>
            <a:r>
              <a:rPr lang="cs-CZ" sz="3400" strike="dblStrike" dirty="0"/>
              <a:t> a neodpadla od ní formálním úkonem</a:t>
            </a:r>
            <a:r>
              <a:rPr lang="cs-CZ" sz="3400" dirty="0"/>
              <a:t>, a druhá osoba je nepokřtěná.</a:t>
            </a:r>
          </a:p>
          <a:p>
            <a:r>
              <a:rPr lang="cs-CZ" sz="3400" dirty="0"/>
              <a:t>§ 2. Od této překážky se může udělit </a:t>
            </a:r>
            <a:r>
              <a:rPr lang="cs-CZ" sz="3400" dirty="0" smtClean="0"/>
              <a:t>dispens až </a:t>
            </a:r>
            <a:r>
              <a:rPr lang="cs-CZ" sz="3400" dirty="0"/>
              <a:t>po splnění podmínek v kán. 1125 a 1126.</a:t>
            </a:r>
          </a:p>
          <a:p>
            <a:r>
              <a:rPr lang="cs-CZ" sz="3400" dirty="0"/>
              <a:t>§ 3. Jestliže některá strana je v době uzavření manželství obecně považována za pokřtěnou nebo jestliže její křest byl pochybný, předpokládá se podle kán. 1060 platnost manželství, dokud se s jistotou neprokáže, že jedna strana je pokřtěna a druhá pokřtěna není</a:t>
            </a:r>
            <a:r>
              <a:rPr lang="cs-CZ" sz="3400" dirty="0" smtClean="0"/>
              <a:t>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i="1" dirty="0" smtClean="0">
                <a:latin typeface="Bookman Old Style" panose="02050604050505020204" pitchFamily="18" charset="0"/>
              </a:rPr>
              <a:t>Překážka církevního práva, dispens místní ordinář.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i="1" dirty="0" smtClean="0">
                <a:latin typeface="Bookman Old Style" panose="02050604050505020204" pitchFamily="18" charset="0"/>
              </a:rPr>
              <a:t>CIC/1917 kán. 1070 + CCEO kán. 803: stejná úprava (bez formálního rozvázání společenství s katolickou církví</a:t>
            </a:r>
            <a:r>
              <a:rPr lang="cs-CZ" i="1" dirty="0" smtClean="0">
                <a:latin typeface="Bookman Old Style" panose="02050604050505020204" pitchFamily="18" charset="0"/>
              </a:rPr>
              <a:t>)</a:t>
            </a:r>
            <a:endParaRPr lang="cs-CZ" i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26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936104"/>
          </a:xfrm>
        </p:spPr>
        <p:txBody>
          <a:bodyPr>
            <a:normAutofit/>
          </a:bodyPr>
          <a:lstStyle/>
          <a:p>
            <a:r>
              <a:rPr lang="cs-CZ" sz="4000" b="1" dirty="0"/>
              <a:t>4. </a:t>
            </a:r>
            <a:r>
              <a:rPr lang="cs-CZ" sz="4000" dirty="0"/>
              <a:t>ZNEPLATŇUJÍCÍ PŘEKÁŽKY JEDNOTLIVĚ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80728"/>
            <a:ext cx="8640960" cy="53285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600" b="1" dirty="0" smtClean="0">
                <a:latin typeface="Bookman Old Style" panose="02050604050505020204" pitchFamily="18" charset="0"/>
              </a:rPr>
              <a:t>5. Překážka svěcení </a:t>
            </a:r>
            <a:r>
              <a:rPr lang="cs-CZ" sz="3600" b="1" i="1" dirty="0" smtClean="0">
                <a:latin typeface="Bookman Old Style" panose="02050604050505020204" pitchFamily="18" charset="0"/>
              </a:rPr>
              <a:t>(</a:t>
            </a:r>
            <a:r>
              <a:rPr lang="cs-CZ" sz="3600" b="1" i="1" dirty="0" err="1" smtClean="0">
                <a:latin typeface="Bookman Old Style" panose="02050604050505020204" pitchFamily="18" charset="0"/>
              </a:rPr>
              <a:t>ordo</a:t>
            </a:r>
            <a:r>
              <a:rPr lang="cs-CZ" sz="3600" b="1" i="1" dirty="0" smtClean="0">
                <a:latin typeface="Bookman Old Style" panose="02050604050505020204" pitchFamily="18" charset="0"/>
              </a:rPr>
              <a:t> </a:t>
            </a:r>
            <a:r>
              <a:rPr lang="cs-CZ" sz="3600" b="1" i="1" dirty="0" err="1" smtClean="0">
                <a:latin typeface="Bookman Old Style" panose="02050604050505020204" pitchFamily="18" charset="0"/>
              </a:rPr>
              <a:t>sacer</a:t>
            </a:r>
            <a:r>
              <a:rPr lang="cs-CZ" sz="3600" b="1" i="1" dirty="0" smtClean="0">
                <a:latin typeface="Bookman Old Style" panose="02050604050505020204" pitchFamily="18" charset="0"/>
              </a:rPr>
              <a:t>)</a:t>
            </a:r>
          </a:p>
          <a:p>
            <a:r>
              <a:rPr lang="cs-CZ" b="1" dirty="0" smtClean="0"/>
              <a:t>Kán</a:t>
            </a:r>
            <a:r>
              <a:rPr lang="cs-CZ" b="1" dirty="0"/>
              <a:t>. 1087 – </a:t>
            </a:r>
            <a:r>
              <a:rPr lang="cs-CZ" dirty="0"/>
              <a:t>Neplatně uzavírá manželství, kdo přijal svátost svěcení</a:t>
            </a:r>
            <a:r>
              <a:rPr lang="cs-CZ" dirty="0" smtClean="0"/>
              <a:t>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sz="2800" i="1" dirty="0" smtClean="0">
                <a:latin typeface="Bookman Old Style" panose="02050604050505020204" pitchFamily="18" charset="0"/>
              </a:rPr>
              <a:t>Překážka církevního práva, dispens za běžných okolností dává Apoštolský stolec. Nedává se u</a:t>
            </a:r>
            <a:r>
              <a:rPr lang="de-DE" sz="2800" dirty="0"/>
              <a:t> </a:t>
            </a:r>
            <a:r>
              <a:rPr lang="cs-CZ" sz="2800" i="1" dirty="0" smtClean="0">
                <a:latin typeface="Bookman Old Style" panose="02050604050505020204" pitchFamily="18" charset="0"/>
              </a:rPr>
              <a:t>biskupů, obtížně u kněží, snáze u původně ženatých jáhnů.</a:t>
            </a:r>
            <a:endParaRPr lang="cs-CZ" sz="3600" b="1" dirty="0">
              <a:latin typeface="Bookman Old Style" panose="02050604050505020204" pitchFamily="18" charset="0"/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cs-CZ" sz="2800" i="1" dirty="0" smtClean="0">
                <a:latin typeface="Bookman Old Style" panose="02050604050505020204" pitchFamily="18" charset="0"/>
              </a:rPr>
              <a:t>CIC 1917 kán. 1072: vyšší svěcení – od jáhnů výše (kán. 108 § 3)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sz="2800" i="1" dirty="0" smtClean="0">
                <a:latin typeface="Bookman Old Style" panose="02050604050505020204" pitchFamily="18" charset="0"/>
              </a:rPr>
              <a:t>CCEO kán.804: stejná materie</a:t>
            </a:r>
            <a:endParaRPr lang="cs-CZ" sz="2800" i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26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16632"/>
            <a:ext cx="9036496" cy="1008112"/>
          </a:xfrm>
        </p:spPr>
        <p:txBody>
          <a:bodyPr>
            <a:normAutofit/>
          </a:bodyPr>
          <a:lstStyle/>
          <a:p>
            <a:r>
              <a:rPr lang="cs-CZ" sz="4000" b="1" dirty="0"/>
              <a:t>4. </a:t>
            </a:r>
            <a:r>
              <a:rPr lang="cs-CZ" sz="4000" dirty="0"/>
              <a:t>ZNEPLATŇUJÍCÍ PŘEKÁŽKY JEDNOTLIVĚ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24744"/>
            <a:ext cx="8640960" cy="55446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600" b="1" dirty="0" smtClean="0">
                <a:latin typeface="Bookman Old Style" panose="02050604050505020204" pitchFamily="18" charset="0"/>
              </a:rPr>
              <a:t>6. Překážka řeholních slibů </a:t>
            </a:r>
            <a:r>
              <a:rPr lang="cs-CZ" sz="3600" b="1" i="1" dirty="0" smtClean="0">
                <a:latin typeface="Bookman Old Style" panose="02050604050505020204" pitchFamily="18" charset="0"/>
              </a:rPr>
              <a:t>(</a:t>
            </a:r>
            <a:r>
              <a:rPr lang="cs-CZ" sz="3600" b="1" i="1" dirty="0" err="1" smtClean="0">
                <a:latin typeface="Bookman Old Style" panose="02050604050505020204" pitchFamily="18" charset="0"/>
              </a:rPr>
              <a:t>votum</a:t>
            </a:r>
            <a:r>
              <a:rPr lang="cs-CZ" sz="3600" b="1" i="1" dirty="0" smtClean="0">
                <a:latin typeface="Bookman Old Style" panose="02050604050505020204" pitchFamily="18" charset="0"/>
              </a:rPr>
              <a:t> </a:t>
            </a:r>
            <a:r>
              <a:rPr lang="cs-CZ" sz="3600" b="1" i="1" dirty="0" err="1" smtClean="0">
                <a:latin typeface="Bookman Old Style" panose="02050604050505020204" pitchFamily="18" charset="0"/>
              </a:rPr>
              <a:t>religiosum</a:t>
            </a:r>
            <a:r>
              <a:rPr lang="cs-CZ" sz="3600" b="1" i="1" dirty="0" smtClean="0">
                <a:latin typeface="Bookman Old Style" panose="02050604050505020204" pitchFamily="18" charset="0"/>
              </a:rPr>
              <a:t>)</a:t>
            </a:r>
          </a:p>
          <a:p>
            <a:pPr marL="0" indent="0">
              <a:buNone/>
            </a:pPr>
            <a:r>
              <a:rPr lang="cs-CZ" b="1" dirty="0" smtClean="0"/>
              <a:t>Kán</a:t>
            </a:r>
            <a:r>
              <a:rPr lang="cs-CZ" b="1" dirty="0"/>
              <a:t>. 1088 – </a:t>
            </a:r>
            <a:r>
              <a:rPr lang="cs-CZ" dirty="0"/>
              <a:t>Neplatně uzavírá manželství, kdo je vázán veřejným doživotním slibem čistoty v řeholní společnosti.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sz="2800" i="1" dirty="0" smtClean="0">
                <a:latin typeface="Bookman Old Style" panose="02050604050505020204" pitchFamily="18" charset="0"/>
              </a:rPr>
              <a:t>Překážka církevního práva, dispens dává za běžných okolností Apoštolský stolec: prakticky nejprve dispens od řeholních slibů, pak uzavření manželství.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sz="2800" i="1" dirty="0" smtClean="0">
                <a:latin typeface="Bookman Old Style" panose="02050604050505020204" pitchFamily="18" charset="0"/>
              </a:rPr>
              <a:t>CIC/1917 kán. 1073: překážka pro slavné sliby, pro jednoduché jen na základě určení Apoštol. stolce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sz="2800" i="1" dirty="0" smtClean="0">
                <a:latin typeface="Bookman Old Style" panose="02050604050505020204" pitchFamily="18" charset="0"/>
              </a:rPr>
              <a:t>CCEO kán. 805: stejně jako CIC/1983.</a:t>
            </a:r>
            <a:endParaRPr lang="cs-CZ" sz="2800" dirty="0" smtClean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23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864096"/>
          </a:xfrm>
        </p:spPr>
        <p:txBody>
          <a:bodyPr>
            <a:normAutofit/>
          </a:bodyPr>
          <a:lstStyle/>
          <a:p>
            <a:r>
              <a:rPr lang="cs-CZ" sz="4000" b="1" dirty="0"/>
              <a:t>4. </a:t>
            </a:r>
            <a:r>
              <a:rPr lang="cs-CZ" sz="4000" dirty="0"/>
              <a:t>ZNEPLATŇUJÍCÍ PŘEKÁŽKY JEDNOTLIVĚ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80728"/>
            <a:ext cx="8640960" cy="568863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sz="3600" b="1" dirty="0" smtClean="0">
                <a:latin typeface="Bookman Old Style" panose="02050604050505020204" pitchFamily="18" charset="0"/>
              </a:rPr>
              <a:t>7. Překážka únosu </a:t>
            </a:r>
            <a:r>
              <a:rPr lang="cs-CZ" sz="3600" b="1" i="1" dirty="0" smtClean="0">
                <a:latin typeface="Bookman Old Style" panose="02050604050505020204" pitchFamily="18" charset="0"/>
              </a:rPr>
              <a:t>(raptus)</a:t>
            </a:r>
          </a:p>
          <a:p>
            <a:pPr marL="0" indent="0">
              <a:buNone/>
            </a:pPr>
            <a:r>
              <a:rPr lang="cs-CZ" b="1" dirty="0" smtClean="0"/>
              <a:t>Kán</a:t>
            </a:r>
            <a:r>
              <a:rPr lang="cs-CZ" b="1" dirty="0"/>
              <a:t>. 1089 – </a:t>
            </a:r>
            <a:r>
              <a:rPr lang="cs-CZ" dirty="0"/>
              <a:t>Mezi mužem a ženou, která byla odvedena nebo je zadržována za účelem uzavření manželství, nemůže vzniknout platné manželství, leda že by potom žena, osvobozena z moci únosce a nacházející se na místě pro ni bezpečném a svobodném, sama se dobrovolně rozhodla pro manželství</a:t>
            </a:r>
            <a:r>
              <a:rPr lang="cs-CZ" dirty="0" smtClean="0"/>
              <a:t>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sz="3000" i="1" dirty="0" smtClean="0">
                <a:latin typeface="Bookman Old Style" panose="02050604050505020204" pitchFamily="18" charset="0"/>
              </a:rPr>
              <a:t>Překážka církevního práva, prakticky </a:t>
            </a:r>
            <a:r>
              <a:rPr lang="cs-CZ" sz="3000" i="1" dirty="0" err="1" smtClean="0">
                <a:latin typeface="Bookman Old Style" panose="02050604050505020204" pitchFamily="18" charset="0"/>
              </a:rPr>
              <a:t>nedispenzovatelná</a:t>
            </a:r>
            <a:r>
              <a:rPr lang="cs-CZ" sz="3000" i="1" dirty="0" smtClean="0">
                <a:latin typeface="Bookman Old Style" panose="02050604050505020204" pitchFamily="18" charset="0"/>
              </a:rPr>
              <a:t>, v CIC regulován specifický způsob zplatnění manželství.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sz="3000" i="1" dirty="0" smtClean="0">
                <a:latin typeface="Bookman Old Style" panose="02050604050505020204" pitchFamily="18" charset="0"/>
              </a:rPr>
              <a:t>CIC/1917 kán. 1074 – stejná úprava jako CIC/1983.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sz="3000" i="1" dirty="0" smtClean="0">
                <a:latin typeface="Bookman Old Style" panose="02050604050505020204" pitchFamily="18" charset="0"/>
              </a:rPr>
              <a:t>CCEO kán. 806: unesená nebo zadržovaná </a:t>
            </a:r>
            <a:r>
              <a:rPr lang="cs-CZ" sz="3000" i="1" u="sng" dirty="0" smtClean="0">
                <a:latin typeface="Bookman Old Style" panose="02050604050505020204" pitchFamily="18" charset="0"/>
              </a:rPr>
              <a:t>osoba</a:t>
            </a:r>
            <a:r>
              <a:rPr lang="cs-CZ" sz="3000" i="1" dirty="0" smtClean="0">
                <a:latin typeface="Bookman Old Style" panose="02050604050505020204" pitchFamily="18" charset="0"/>
              </a:rPr>
              <a:t> (tedy teoreticky i muž).</a:t>
            </a:r>
            <a:endParaRPr lang="cs-CZ" sz="3000" i="1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3600" b="1" dirty="0" smtClean="0">
              <a:latin typeface="Bookman Old Style" panose="02050604050505020204" pitchFamily="18" charset="0"/>
            </a:endParaRPr>
          </a:p>
          <a:p>
            <a:pPr marL="288000" indent="-288000"/>
            <a:endParaRPr lang="cs-CZ" sz="3600" b="1" dirty="0" smtClean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46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720080"/>
          </a:xfrm>
        </p:spPr>
        <p:txBody>
          <a:bodyPr>
            <a:normAutofit/>
          </a:bodyPr>
          <a:lstStyle/>
          <a:p>
            <a:r>
              <a:rPr lang="cs-CZ" sz="4000" b="1" dirty="0"/>
              <a:t>4. </a:t>
            </a:r>
            <a:r>
              <a:rPr lang="cs-CZ" sz="4000" dirty="0"/>
              <a:t>ZNEPLATŇUJÍCÍ PŘEKÁŽKY JEDNOTLIVĚ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980728"/>
            <a:ext cx="8928992" cy="576064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sz="3600" b="1" dirty="0" smtClean="0">
                <a:latin typeface="Bookman Old Style" panose="02050604050505020204" pitchFamily="18" charset="0"/>
              </a:rPr>
              <a:t>8. Překážka zločinu </a:t>
            </a:r>
            <a:r>
              <a:rPr lang="cs-CZ" sz="3600" b="1" i="1" dirty="0" smtClean="0">
                <a:latin typeface="Bookman Old Style" panose="02050604050505020204" pitchFamily="18" charset="0"/>
              </a:rPr>
              <a:t>(</a:t>
            </a:r>
            <a:r>
              <a:rPr lang="cs-CZ" sz="3600" b="1" i="1" dirty="0" err="1" smtClean="0">
                <a:latin typeface="Bookman Old Style" panose="02050604050505020204" pitchFamily="18" charset="0"/>
              </a:rPr>
              <a:t>crimen</a:t>
            </a:r>
            <a:r>
              <a:rPr lang="cs-CZ" sz="3600" b="1" i="1" dirty="0" smtClean="0">
                <a:latin typeface="Bookman Old Style" panose="02050604050505020204" pitchFamily="18" charset="0"/>
              </a:rPr>
              <a:t>)</a:t>
            </a:r>
          </a:p>
          <a:p>
            <a:r>
              <a:rPr lang="cs-CZ" sz="3300" b="1" dirty="0" smtClean="0"/>
              <a:t>Kán</a:t>
            </a:r>
            <a:r>
              <a:rPr lang="cs-CZ" sz="3300" b="1" dirty="0"/>
              <a:t>. 1090 – </a:t>
            </a:r>
            <a:r>
              <a:rPr lang="cs-CZ" sz="3300" dirty="0"/>
              <a:t>§ 1. Kdo za účelem uzavření manželství s určitou osobou přivodí smrt jejímu manželovi nebo vlastnímu manželovi, uzavírá toto manželství neplatně.</a:t>
            </a:r>
          </a:p>
          <a:p>
            <a:r>
              <a:rPr lang="cs-CZ" sz="3300" dirty="0"/>
              <a:t>§ 2. Rovněž neplatně uzavírají mezi sebou manželství ti, kdo fyzickou nebo mravní součinností přivodili smrt manžela</a:t>
            </a:r>
            <a:r>
              <a:rPr lang="cs-CZ" sz="3300" dirty="0" smtClean="0"/>
              <a:t>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3000" i="1" dirty="0" smtClean="0">
                <a:latin typeface="Bookman Old Style" panose="02050604050505020204" pitchFamily="18" charset="0"/>
              </a:rPr>
              <a:t>Překážka církevního práva, za běžných okolností dává dispens Apoštolský stolec.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3000" i="1" dirty="0" smtClean="0">
                <a:latin typeface="Bookman Old Style" panose="02050604050505020204" pitchFamily="18" charset="0"/>
              </a:rPr>
              <a:t>Vymezení příčiny vzniku překážky se v historii výrazně vyvíjelo. CIC/1917 kán. 1075: kvalifikované cizoložství nebo způsobení smrti manželského partnera;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3000" i="1" dirty="0" smtClean="0">
                <a:latin typeface="Bookman Old Style" panose="02050604050505020204" pitchFamily="18" charset="0"/>
              </a:rPr>
              <a:t>CCEO kán. 807: stejná úprava jako CIC/1983</a:t>
            </a:r>
            <a:endParaRPr lang="cs-CZ" sz="3000" i="1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3600" b="1" dirty="0" smtClean="0">
              <a:latin typeface="Bookman Old Style" panose="02050604050505020204" pitchFamily="18" charset="0"/>
            </a:endParaRPr>
          </a:p>
          <a:p>
            <a:pPr marL="288000" indent="-288000"/>
            <a:endParaRPr lang="cs-CZ" sz="3600" b="1" dirty="0" smtClean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18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792088"/>
          </a:xfrm>
        </p:spPr>
        <p:txBody>
          <a:bodyPr>
            <a:normAutofit/>
          </a:bodyPr>
          <a:lstStyle/>
          <a:p>
            <a:r>
              <a:rPr lang="cs-CZ" sz="4000" b="1" dirty="0"/>
              <a:t>4. </a:t>
            </a:r>
            <a:r>
              <a:rPr lang="cs-CZ" sz="4000" dirty="0"/>
              <a:t>ZNEPLATŇUJÍCÍ PŘEKÁŽKY JEDNOTLIVĚ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836712"/>
            <a:ext cx="8856984" cy="590465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3600" b="1" dirty="0" smtClean="0">
                <a:latin typeface="Bookman Old Style" panose="02050604050505020204" pitchFamily="18" charset="0"/>
              </a:rPr>
              <a:t>9. Překážka pokrevního příbuzenství </a:t>
            </a:r>
            <a:r>
              <a:rPr lang="cs-CZ" sz="3600" b="1" i="1" dirty="0" smtClean="0">
                <a:latin typeface="Bookman Old Style" panose="02050604050505020204" pitchFamily="18" charset="0"/>
              </a:rPr>
              <a:t>(</a:t>
            </a:r>
            <a:r>
              <a:rPr lang="cs-CZ" sz="3600" b="1" i="1" dirty="0" err="1" smtClean="0">
                <a:latin typeface="Bookman Old Style" panose="02050604050505020204" pitchFamily="18" charset="0"/>
              </a:rPr>
              <a:t>consanguinitas</a:t>
            </a:r>
            <a:r>
              <a:rPr lang="cs-CZ" sz="3600" b="1" i="1" dirty="0" smtClean="0">
                <a:latin typeface="Bookman Old Style" panose="02050604050505020204" pitchFamily="18" charset="0"/>
              </a:rPr>
              <a:t>)</a:t>
            </a:r>
          </a:p>
          <a:p>
            <a:r>
              <a:rPr lang="cs-CZ" sz="3600" b="1" dirty="0" smtClean="0"/>
              <a:t>Kán</a:t>
            </a:r>
            <a:r>
              <a:rPr lang="cs-CZ" sz="3600" b="1" dirty="0"/>
              <a:t>. </a:t>
            </a:r>
            <a:r>
              <a:rPr lang="cs-CZ" sz="3600" b="1" dirty="0" smtClean="0"/>
              <a:t>1091 - </a:t>
            </a:r>
            <a:r>
              <a:rPr lang="cs-CZ" sz="3600" dirty="0"/>
              <a:t>§ 1. V přímé linii pokrevního příbuzenství je neplatné manželství mezi všemi předky a potomky, jak legitimními, tak přirozenými.</a:t>
            </a:r>
          </a:p>
          <a:p>
            <a:r>
              <a:rPr lang="cs-CZ" sz="3600" dirty="0"/>
              <a:t>§ 2. V boční linii je neplatné manželství až do čtvrtého stupně včetně.</a:t>
            </a:r>
          </a:p>
          <a:p>
            <a:r>
              <a:rPr lang="cs-CZ" sz="3600" dirty="0"/>
              <a:t>§ 3. Překážka pokrevního příbuzenství se nenásobí.</a:t>
            </a:r>
          </a:p>
          <a:p>
            <a:r>
              <a:rPr lang="cs-CZ" sz="3600" dirty="0"/>
              <a:t>§ 4. Nikdy se nedovoluje manželství, jestliže je nějaká pochybnost, zda strany jsou pokrevně příbuzné v některém stupni přímé linie nebo ve druhém stupni boční linie</a:t>
            </a:r>
            <a:r>
              <a:rPr lang="cs-CZ" sz="3600" dirty="0" smtClean="0"/>
              <a:t>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sz="3400" i="1" dirty="0" smtClean="0">
                <a:latin typeface="Bookman Old Style" panose="02050604050505020204" pitchFamily="18" charset="0"/>
              </a:rPr>
              <a:t>Překážka přirozeného práva v přímé linii a 2. stupni boční linie, v ostatních stupních překážka církevního práva, dispens dává místní ordinář.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3400" i="1" dirty="0" smtClean="0">
                <a:latin typeface="Bookman Old Style" panose="02050604050505020204" pitchFamily="18" charset="0"/>
              </a:rPr>
              <a:t>CCEO kán. 808: stejně jako CIC/1983.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3400" i="1" dirty="0" smtClean="0">
                <a:latin typeface="Bookman Old Style" panose="02050604050505020204" pitchFamily="18" charset="0"/>
              </a:rPr>
              <a:t>CIC/1917 kán. 1076: germánský způsob počítání příbuznosti (kán. 96), fakticky do dnešního 6. stupně </a:t>
            </a:r>
            <a:r>
              <a:rPr lang="cs-CZ" sz="3400" i="1" dirty="0" err="1" smtClean="0">
                <a:latin typeface="Bookman Old Style" panose="02050604050505020204" pitchFamily="18" charset="0"/>
              </a:rPr>
              <a:t>b.l</a:t>
            </a:r>
            <a:r>
              <a:rPr lang="cs-CZ" sz="3400" i="1" dirty="0" smtClean="0">
                <a:latin typeface="Bookman Old Style" panose="02050604050505020204" pitchFamily="18" charset="0"/>
              </a:rPr>
              <a:t>.</a:t>
            </a:r>
            <a:endParaRPr lang="cs-CZ" sz="3400" i="1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cs-CZ" sz="3600" b="1" dirty="0" smtClean="0">
              <a:latin typeface="Bookman Old Style" panose="02050604050505020204" pitchFamily="18" charset="0"/>
            </a:endParaRPr>
          </a:p>
          <a:p>
            <a:pPr marL="288000" indent="-288000"/>
            <a:endParaRPr lang="cs-CZ" sz="3600" b="1" dirty="0" smtClean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59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864096"/>
          </a:xfrm>
        </p:spPr>
        <p:txBody>
          <a:bodyPr>
            <a:normAutofit/>
          </a:bodyPr>
          <a:lstStyle/>
          <a:p>
            <a:r>
              <a:rPr lang="cs-CZ" sz="4000" b="1" dirty="0"/>
              <a:t>4. </a:t>
            </a:r>
            <a:r>
              <a:rPr lang="cs-CZ" sz="4000" dirty="0"/>
              <a:t>ZNEPLATŇUJÍCÍ PŘEKÁŽKY JEDNOTLIVĚ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640960" cy="51125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>
                <a:latin typeface="Bookman Old Style" panose="02050604050505020204" pitchFamily="18" charset="0"/>
              </a:rPr>
              <a:t>10. Překážka „</a:t>
            </a:r>
            <a:r>
              <a:rPr lang="cs-CZ" b="1" dirty="0" err="1" smtClean="0">
                <a:latin typeface="Bookman Old Style" panose="02050604050505020204" pitchFamily="18" charset="0"/>
              </a:rPr>
              <a:t>švagrovství</a:t>
            </a:r>
            <a:r>
              <a:rPr lang="cs-CZ" b="1" dirty="0" smtClean="0">
                <a:latin typeface="Bookman Old Style" panose="02050604050505020204" pitchFamily="18" charset="0"/>
              </a:rPr>
              <a:t>“</a:t>
            </a:r>
            <a:r>
              <a:rPr lang="cs-CZ" b="1" i="1" dirty="0" smtClean="0">
                <a:latin typeface="Bookman Old Style" panose="02050604050505020204" pitchFamily="18" charset="0"/>
              </a:rPr>
              <a:t>(</a:t>
            </a:r>
            <a:r>
              <a:rPr lang="cs-CZ" b="1" i="1" dirty="0" err="1" smtClean="0">
                <a:latin typeface="Bookman Old Style" panose="02050604050505020204" pitchFamily="18" charset="0"/>
              </a:rPr>
              <a:t>affinitas</a:t>
            </a:r>
            <a:r>
              <a:rPr lang="cs-CZ" b="1" i="1" dirty="0" smtClean="0">
                <a:latin typeface="Bookman Old Style" panose="02050604050505020204" pitchFamily="18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Kán</a:t>
            </a:r>
            <a:r>
              <a:rPr lang="cs-CZ" b="1" dirty="0"/>
              <a:t>. 1092 – </a:t>
            </a:r>
            <a:r>
              <a:rPr lang="cs-CZ" dirty="0"/>
              <a:t>„</a:t>
            </a:r>
            <a:r>
              <a:rPr lang="cs-CZ" dirty="0" err="1"/>
              <a:t>Švagrovství</a:t>
            </a:r>
            <a:r>
              <a:rPr lang="cs-CZ" dirty="0"/>
              <a:t>“ v přímé linii činí manželství neplatným v kterémkoliv stupni.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  <a:p>
            <a:pPr marL="0" indent="0">
              <a:buNone/>
            </a:pPr>
            <a:r>
              <a:rPr lang="cs-CZ" sz="2800" i="1" dirty="0" smtClean="0">
                <a:latin typeface="Bookman Old Style" panose="02050604050505020204" pitchFamily="18" charset="0"/>
              </a:rPr>
              <a:t>Překážka církevního práva, její rozsah se v</a:t>
            </a:r>
            <a:r>
              <a:rPr lang="de-DE" dirty="0"/>
              <a:t> </a:t>
            </a:r>
            <a:r>
              <a:rPr lang="cs-CZ" sz="2800" i="1" dirty="0" smtClean="0">
                <a:latin typeface="Bookman Old Style" panose="02050604050505020204" pitchFamily="18" charset="0"/>
              </a:rPr>
              <a:t>historii lišil. Dispens dává místní ordinář.</a:t>
            </a:r>
          </a:p>
          <a:p>
            <a:pPr marL="0" indent="0">
              <a:buNone/>
            </a:pPr>
            <a:endParaRPr lang="cs-CZ" sz="2800" i="1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cs-CZ" sz="2800" i="1" dirty="0" smtClean="0">
                <a:latin typeface="Bookman Old Style" panose="02050604050505020204" pitchFamily="18" charset="0"/>
              </a:rPr>
              <a:t>CIC/1917 kán. 1077: také 2. stupeň boční linie.</a:t>
            </a:r>
          </a:p>
          <a:p>
            <a:pPr marL="0" indent="0">
              <a:buNone/>
            </a:pPr>
            <a:r>
              <a:rPr lang="cs-CZ" sz="2800" i="1" dirty="0" smtClean="0">
                <a:latin typeface="Bookman Old Style" panose="02050604050505020204" pitchFamily="18" charset="0"/>
              </a:rPr>
              <a:t>CCEO kán. 809: </a:t>
            </a:r>
            <a:r>
              <a:rPr lang="cs-CZ" sz="2800" i="1" dirty="0">
                <a:latin typeface="Bookman Old Style" panose="02050604050505020204" pitchFamily="18" charset="0"/>
              </a:rPr>
              <a:t>také 2. stupeň boční linie.</a:t>
            </a:r>
            <a:endParaRPr lang="cs-CZ" sz="2800" i="1" dirty="0" smtClean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80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584176"/>
          </a:xfrm>
        </p:spPr>
        <p:txBody>
          <a:bodyPr>
            <a:normAutofit/>
          </a:bodyPr>
          <a:lstStyle/>
          <a:p>
            <a:r>
              <a:rPr lang="cs-CZ" b="1" dirty="0" smtClean="0"/>
              <a:t>1. </a:t>
            </a:r>
            <a:r>
              <a:rPr lang="cs-CZ" cap="all" dirty="0" smtClean="0"/>
              <a:t>P</a:t>
            </a:r>
            <a:r>
              <a:rPr lang="cs-CZ" dirty="0" smtClean="0"/>
              <a:t>ŘEKÁŽKY A ZÁKAZY OBECNĚ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2816"/>
            <a:ext cx="8640960" cy="45365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600" b="1" dirty="0" smtClean="0">
                <a:latin typeface="Bookman Old Style" panose="02050604050505020204" pitchFamily="18" charset="0"/>
              </a:rPr>
              <a:t>CIC/1983:</a:t>
            </a:r>
          </a:p>
          <a:p>
            <a:pPr marL="288000" indent="-288000"/>
            <a:r>
              <a:rPr lang="cs-CZ" sz="3600" b="1" dirty="0" smtClean="0">
                <a:latin typeface="Bookman Old Style" panose="02050604050505020204" pitchFamily="18" charset="0"/>
              </a:rPr>
              <a:t>Překážka manželství </a:t>
            </a:r>
            <a:r>
              <a:rPr lang="cs-CZ" sz="3600" dirty="0" smtClean="0">
                <a:latin typeface="Bookman Old Style" panose="02050604050505020204" pitchFamily="18" charset="0"/>
              </a:rPr>
              <a:t>– působí neplatnost i nedovolenost manželství – je odstranitelná (obvykle, u těch překážek, kde je to možné) dispenzí</a:t>
            </a:r>
          </a:p>
          <a:p>
            <a:pPr marL="288000" indent="-288000"/>
            <a:r>
              <a:rPr lang="cs-CZ" sz="3600" b="1" dirty="0" smtClean="0">
                <a:latin typeface="Bookman Old Style" panose="02050604050505020204" pitchFamily="18" charset="0"/>
              </a:rPr>
              <a:t>Zákaz manželství </a:t>
            </a:r>
            <a:r>
              <a:rPr lang="cs-CZ" sz="3600" dirty="0" smtClean="0">
                <a:latin typeface="Bookman Old Style" panose="02050604050505020204" pitchFamily="18" charset="0"/>
              </a:rPr>
              <a:t>– působí pouze nedovolenost, nikoliv neplatnost manželství – je odstranitelný licencí (dovolením)</a:t>
            </a:r>
          </a:p>
        </p:txBody>
      </p:sp>
    </p:spTree>
    <p:extLst>
      <p:ext uri="{BB962C8B-B14F-4D97-AF65-F5344CB8AC3E}">
        <p14:creationId xmlns:p14="http://schemas.microsoft.com/office/powerpoint/2010/main" val="378932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936104"/>
          </a:xfrm>
        </p:spPr>
        <p:txBody>
          <a:bodyPr>
            <a:normAutofit/>
          </a:bodyPr>
          <a:lstStyle/>
          <a:p>
            <a:r>
              <a:rPr lang="cs-CZ" sz="4000" b="1" dirty="0"/>
              <a:t>4. </a:t>
            </a:r>
            <a:r>
              <a:rPr lang="cs-CZ" sz="4000" dirty="0"/>
              <a:t>ZNEPLATŇUJÍCÍ PŘEKÁŽKY JEDNOTLIVĚ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96752"/>
            <a:ext cx="8856984" cy="54726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600" b="1" dirty="0" smtClean="0">
                <a:latin typeface="Bookman Old Style" panose="02050604050505020204" pitchFamily="18" charset="0"/>
              </a:rPr>
              <a:t>11. Překážka veřejné počestnosti </a:t>
            </a:r>
            <a:r>
              <a:rPr lang="cs-CZ" sz="3600" b="1" i="1" dirty="0" smtClean="0">
                <a:latin typeface="Bookman Old Style" panose="02050604050505020204" pitchFamily="18" charset="0"/>
              </a:rPr>
              <a:t>(publica </a:t>
            </a:r>
            <a:r>
              <a:rPr lang="cs-CZ" sz="3600" b="1" i="1" dirty="0" err="1" smtClean="0">
                <a:latin typeface="Bookman Old Style" panose="02050604050505020204" pitchFamily="18" charset="0"/>
              </a:rPr>
              <a:t>honestas</a:t>
            </a:r>
            <a:r>
              <a:rPr lang="cs-CZ" sz="3600" b="1" i="1" dirty="0" smtClean="0">
                <a:latin typeface="Bookman Old Style" panose="02050604050505020204" pitchFamily="18" charset="0"/>
              </a:rPr>
              <a:t>)</a:t>
            </a:r>
          </a:p>
          <a:p>
            <a:r>
              <a:rPr lang="cs-CZ" b="1" dirty="0"/>
              <a:t>Kán. 1093 – </a:t>
            </a:r>
            <a:r>
              <a:rPr lang="cs-CZ" dirty="0"/>
              <a:t>Překážka veřejné počestnosti vzniká z neplatného manželství po začátku společného života anebo z veřejně dokazatelného nebo veřejného konkubinátu; činí manželství neplatným v prvním stupni přímé linie mezi mužem a pokrevními příbuznými ženy a naopak.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sz="2800" i="1" dirty="0" smtClean="0">
                <a:latin typeface="Bookman Old Style" panose="02050604050505020204" pitchFamily="18" charset="0"/>
              </a:rPr>
              <a:t>Překážka církevního práva, dispens dává místní ordinář.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800" i="1" dirty="0" smtClean="0">
                <a:latin typeface="Bookman Old Style" panose="02050604050505020204" pitchFamily="18" charset="0"/>
              </a:rPr>
              <a:t>CIC/1917 kán. 1078: také 2. stupeň přímé linie.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800" i="1" dirty="0" smtClean="0">
                <a:latin typeface="Bookman Old Style" panose="02050604050505020204" pitchFamily="18" charset="0"/>
              </a:rPr>
              <a:t>CCEO kán. 810: stejná úprava jako CIC/1983.</a:t>
            </a:r>
          </a:p>
          <a:p>
            <a:pPr marL="288000" indent="-288000"/>
            <a:endParaRPr lang="cs-CZ" sz="3600" b="1" dirty="0" smtClean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43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720080"/>
          </a:xfrm>
        </p:spPr>
        <p:txBody>
          <a:bodyPr>
            <a:normAutofit/>
          </a:bodyPr>
          <a:lstStyle/>
          <a:p>
            <a:r>
              <a:rPr lang="cs-CZ" sz="4000" b="1" dirty="0"/>
              <a:t>4. </a:t>
            </a:r>
            <a:r>
              <a:rPr lang="cs-CZ" sz="4000" dirty="0"/>
              <a:t>ZNEPLATŇUJÍCÍ PŘEKÁŽKY JEDNOTLIVĚ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052736"/>
            <a:ext cx="8856984" cy="568863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4100" b="1" dirty="0" smtClean="0">
                <a:latin typeface="Bookman Old Style" panose="02050604050505020204" pitchFamily="18" charset="0"/>
              </a:rPr>
              <a:t>12. Překážka zákonného příbuzenství </a:t>
            </a:r>
            <a:r>
              <a:rPr lang="cs-CZ" sz="4100" b="1" i="1" dirty="0" smtClean="0">
                <a:latin typeface="Bookman Old Style" panose="02050604050505020204" pitchFamily="18" charset="0"/>
              </a:rPr>
              <a:t>(</a:t>
            </a:r>
            <a:r>
              <a:rPr lang="cs-CZ" sz="4100" b="1" i="1" dirty="0" err="1" smtClean="0">
                <a:latin typeface="Bookman Old Style" panose="02050604050505020204" pitchFamily="18" charset="0"/>
              </a:rPr>
              <a:t>cognatio</a:t>
            </a:r>
            <a:r>
              <a:rPr lang="cs-CZ" sz="4100" b="1" i="1" dirty="0" smtClean="0">
                <a:latin typeface="Bookman Old Style" panose="02050604050505020204" pitchFamily="18" charset="0"/>
              </a:rPr>
              <a:t> </a:t>
            </a:r>
            <a:r>
              <a:rPr lang="cs-CZ" sz="4100" b="1" i="1" dirty="0" err="1" smtClean="0">
                <a:latin typeface="Bookman Old Style" panose="02050604050505020204" pitchFamily="18" charset="0"/>
              </a:rPr>
              <a:t>legalis</a:t>
            </a:r>
            <a:r>
              <a:rPr lang="cs-CZ" sz="4100" b="1" i="1" dirty="0" smtClean="0">
                <a:latin typeface="Bookman Old Style" panose="02050604050505020204" pitchFamily="18" charset="0"/>
              </a:rPr>
              <a:t>)</a:t>
            </a:r>
          </a:p>
          <a:p>
            <a:pPr marL="0" indent="0">
              <a:buNone/>
            </a:pPr>
            <a:r>
              <a:rPr lang="cs-CZ" sz="4100" b="1" dirty="0" smtClean="0"/>
              <a:t>Kán</a:t>
            </a:r>
            <a:r>
              <a:rPr lang="cs-CZ" sz="4100" b="1" dirty="0"/>
              <a:t>. 1094 – </a:t>
            </a:r>
            <a:r>
              <a:rPr lang="cs-CZ" sz="4100" dirty="0"/>
              <a:t>Platně nemohou uzavřít mezi sebou manželství ti, kdo jsou ve vztahu zákonného příbuzenství vzniklého z osvojení, a to v přímé linii nebo ve druhém stupni boční linie.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sz="3100" i="1" dirty="0" smtClean="0">
                <a:latin typeface="Bookman Old Style" panose="02050604050505020204" pitchFamily="18" charset="0"/>
              </a:rPr>
              <a:t>Překážka církevního práva, dispens dává místní ordinář.</a:t>
            </a:r>
            <a:endParaRPr lang="cs-CZ" sz="3100" b="1" dirty="0" smtClean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cs-CZ" sz="2800" i="1" u="sng" dirty="0" smtClean="0">
                <a:latin typeface="Book Antiqua" panose="02040602050305030304" pitchFamily="18" charset="0"/>
              </a:rPr>
              <a:t>Možný konflikt s českým i slovenským právem</a:t>
            </a:r>
            <a:r>
              <a:rPr lang="cs-CZ" sz="2800" i="1" dirty="0" smtClean="0">
                <a:latin typeface="Book Antiqua" panose="02040602050305030304" pitchFamily="18" charset="0"/>
              </a:rPr>
              <a:t>: dle českého občanského zákoníku/slovenského </a:t>
            </a:r>
            <a:r>
              <a:rPr lang="cs-CZ" sz="2800" i="1" dirty="0">
                <a:latin typeface="Book Antiqua" panose="02040602050305030304" pitchFamily="18" charset="0"/>
              </a:rPr>
              <a:t>zákona </a:t>
            </a:r>
            <a:r>
              <a:rPr lang="cs-CZ" sz="2800" i="1" dirty="0" smtClean="0">
                <a:latin typeface="Book Antiqua" panose="02040602050305030304" pitchFamily="18" charset="0"/>
              </a:rPr>
              <a:t>o rodině je nutno nejprve zrušit osvojení (§</a:t>
            </a:r>
            <a:r>
              <a:rPr lang="cs-CZ" dirty="0"/>
              <a:t> </a:t>
            </a:r>
            <a:r>
              <a:rPr lang="cs-CZ" sz="2800" i="1" dirty="0" smtClean="0">
                <a:latin typeface="Book Antiqua" panose="02040602050305030304" pitchFamily="18" charset="0"/>
              </a:rPr>
              <a:t>675), pak uzavřít manželství.</a:t>
            </a:r>
          </a:p>
          <a:p>
            <a:pPr marL="0" indent="0">
              <a:buNone/>
            </a:pPr>
            <a:r>
              <a:rPr lang="cs-CZ" sz="2800" i="1" dirty="0" smtClean="0">
                <a:latin typeface="Book Antiqua" panose="02040602050305030304" pitchFamily="18" charset="0"/>
              </a:rPr>
              <a:t>V českém občanském </a:t>
            </a:r>
            <a:r>
              <a:rPr lang="cs-CZ" sz="2800" i="1" dirty="0">
                <a:latin typeface="Book Antiqua" panose="02040602050305030304" pitchFamily="18" charset="0"/>
              </a:rPr>
              <a:t>zákoníku </a:t>
            </a:r>
            <a:r>
              <a:rPr lang="cs-CZ" sz="2800" i="1" dirty="0" smtClean="0">
                <a:latin typeface="Book Antiqua" panose="02040602050305030304" pitchFamily="18" charset="0"/>
              </a:rPr>
              <a:t>navíc v § 676 neplatnost manželství:</a:t>
            </a:r>
          </a:p>
          <a:p>
            <a:pPr lvl="1"/>
            <a:r>
              <a:rPr lang="cs-CZ" sz="2400" i="1" dirty="0" smtClean="0">
                <a:latin typeface="Book Antiqua" panose="02040602050305030304" pitchFamily="18" charset="0"/>
              </a:rPr>
              <a:t>mezi </a:t>
            </a:r>
            <a:r>
              <a:rPr lang="cs-CZ" sz="2400" i="1" dirty="0">
                <a:latin typeface="Book Antiqua" panose="02040602050305030304" pitchFamily="18" charset="0"/>
              </a:rPr>
              <a:t>poručníkem </a:t>
            </a:r>
            <a:r>
              <a:rPr lang="cs-CZ" sz="2400" i="1" dirty="0" smtClean="0">
                <a:latin typeface="Book Antiqua" panose="02040602050305030304" pitchFamily="18" charset="0"/>
              </a:rPr>
              <a:t>a</a:t>
            </a:r>
            <a:r>
              <a:rPr lang="de-DE" sz="2400" dirty="0">
                <a:latin typeface="Book Antiqua" panose="02040602050305030304" pitchFamily="18" charset="0"/>
              </a:rPr>
              <a:t> </a:t>
            </a:r>
            <a:r>
              <a:rPr lang="cs-CZ" sz="2400" i="1" dirty="0" smtClean="0">
                <a:latin typeface="Book Antiqua" panose="02040602050305030304" pitchFamily="18" charset="0"/>
              </a:rPr>
              <a:t>poručencem,</a:t>
            </a:r>
          </a:p>
          <a:p>
            <a:pPr lvl="1"/>
            <a:r>
              <a:rPr lang="cs-CZ" sz="2400" i="1" dirty="0" smtClean="0">
                <a:latin typeface="Book Antiqua" panose="02040602050305030304" pitchFamily="18" charset="0"/>
              </a:rPr>
              <a:t>mezi </a:t>
            </a:r>
            <a:r>
              <a:rPr lang="cs-CZ" sz="2400" i="1" dirty="0">
                <a:latin typeface="Book Antiqua" panose="02040602050305030304" pitchFamily="18" charset="0"/>
              </a:rPr>
              <a:t>dítětem a osobou, do jejíž péče bylo dítě </a:t>
            </a:r>
            <a:r>
              <a:rPr lang="cs-CZ" sz="2400" i="1" dirty="0" smtClean="0">
                <a:latin typeface="Book Antiqua" panose="02040602050305030304" pitchFamily="18" charset="0"/>
              </a:rPr>
              <a:t>svěřeno,</a:t>
            </a:r>
          </a:p>
          <a:p>
            <a:pPr lvl="1"/>
            <a:r>
              <a:rPr lang="cs-CZ" sz="2400" i="1" dirty="0" smtClean="0">
                <a:latin typeface="Book Antiqua" panose="02040602050305030304" pitchFamily="18" charset="0"/>
              </a:rPr>
              <a:t>nebo </a:t>
            </a:r>
            <a:r>
              <a:rPr lang="cs-CZ" sz="2400" i="1" dirty="0">
                <a:latin typeface="Book Antiqua" panose="02040602050305030304" pitchFamily="18" charset="0"/>
              </a:rPr>
              <a:t>pěstounem </a:t>
            </a:r>
            <a:r>
              <a:rPr lang="cs-CZ" sz="2400" i="1" dirty="0" smtClean="0">
                <a:latin typeface="Book Antiqua" panose="02040602050305030304" pitchFamily="18" charset="0"/>
              </a:rPr>
              <a:t>a</a:t>
            </a:r>
            <a:r>
              <a:rPr lang="de-DE" sz="2400" dirty="0">
                <a:latin typeface="Book Antiqua" panose="02040602050305030304" pitchFamily="18" charset="0"/>
              </a:rPr>
              <a:t> </a:t>
            </a:r>
            <a:r>
              <a:rPr lang="cs-CZ" sz="2400" i="1" dirty="0" smtClean="0">
                <a:latin typeface="Book Antiqua" panose="02040602050305030304" pitchFamily="18" charset="0"/>
              </a:rPr>
              <a:t>svěřeným dítětem.</a:t>
            </a:r>
          </a:p>
          <a:p>
            <a:pPr marL="0" lvl="1" indent="0">
              <a:spcBef>
                <a:spcPts val="1200"/>
              </a:spcBef>
              <a:buNone/>
            </a:pPr>
            <a:r>
              <a:rPr lang="cs-CZ" i="1" dirty="0" smtClean="0">
                <a:latin typeface="Bookman Old Style" panose="02050604050505020204" pitchFamily="18" charset="0"/>
              </a:rPr>
              <a:t>CIC/1917 kán. 1080: pouze v návaznosti na světské právo.</a:t>
            </a:r>
          </a:p>
          <a:p>
            <a:pPr marL="0" lvl="1" indent="0">
              <a:buNone/>
            </a:pPr>
            <a:r>
              <a:rPr lang="cs-CZ" i="1" dirty="0" smtClean="0">
                <a:latin typeface="Bookman Old Style" panose="02050604050505020204" pitchFamily="18" charset="0"/>
              </a:rPr>
              <a:t>CCEO kán. 812: stejná úprava jako CIC/1983.</a:t>
            </a:r>
            <a:endParaRPr lang="cs-CZ" i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16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16000">
              <a:schemeClr val="accent1">
                <a:tint val="44500"/>
                <a:satMod val="160000"/>
                <a:lumMod val="79000"/>
                <a:lumOff val="21000"/>
                <a:alpha val="76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584176"/>
          </a:xfrm>
        </p:spPr>
        <p:txBody>
          <a:bodyPr>
            <a:normAutofit/>
          </a:bodyPr>
          <a:lstStyle/>
          <a:p>
            <a:r>
              <a:rPr lang="cs-CZ" b="1" dirty="0"/>
              <a:t>4. </a:t>
            </a:r>
            <a:r>
              <a:rPr lang="cs-CZ" dirty="0"/>
              <a:t>ZNEPLATŇUJÍCÍ PŘEKÁŽKY JEDNOTLIVĚ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2816"/>
            <a:ext cx="8640960" cy="4536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Rekapitulace - přehled </a:t>
            </a:r>
            <a:r>
              <a:rPr lang="cs-CZ" b="1" dirty="0"/>
              <a:t>překážek spojených s „příbuzností“</a:t>
            </a:r>
            <a:endParaRPr lang="cs-CZ" dirty="0"/>
          </a:p>
          <a:p>
            <a:pPr marL="0" indent="0">
              <a:buNone/>
            </a:pPr>
            <a:endParaRPr lang="cs-CZ" sz="3600" b="1" dirty="0" smtClean="0">
              <a:latin typeface="Bookman Old Style" panose="02050604050505020204" pitchFamily="18" charset="0"/>
            </a:endParaRPr>
          </a:p>
          <a:p>
            <a:pPr marL="288000" indent="-288000"/>
            <a:endParaRPr lang="cs-CZ" sz="3600" b="1" dirty="0" smtClean="0">
              <a:latin typeface="Bookman Old Style" panose="020506040505050202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162649"/>
              </p:ext>
            </p:extLst>
          </p:nvPr>
        </p:nvGraphicFramePr>
        <p:xfrm>
          <a:off x="611558" y="3068962"/>
          <a:ext cx="7992889" cy="2808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17027">
                  <a:extLst>
                    <a:ext uri="{9D8B030D-6E8A-4147-A177-3AD203B41FA5}">
                      <a16:colId xmlns:a16="http://schemas.microsoft.com/office/drawing/2014/main" val="256088490"/>
                    </a:ext>
                  </a:extLst>
                </a:gridCol>
                <a:gridCol w="2596416">
                  <a:extLst>
                    <a:ext uri="{9D8B030D-6E8A-4147-A177-3AD203B41FA5}">
                      <a16:colId xmlns:a16="http://schemas.microsoft.com/office/drawing/2014/main" val="279003901"/>
                    </a:ext>
                  </a:extLst>
                </a:gridCol>
                <a:gridCol w="2579446">
                  <a:extLst>
                    <a:ext uri="{9D8B030D-6E8A-4147-A177-3AD203B41FA5}">
                      <a16:colId xmlns:a16="http://schemas.microsoft.com/office/drawing/2014/main" val="3754704059"/>
                    </a:ext>
                  </a:extLst>
                </a:gridCol>
              </a:tblGrid>
              <a:tr h="3879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Překážka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rozsah v přímé linii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rozsah v boční linii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537214925"/>
                  </a:ext>
                </a:extLst>
              </a:tr>
              <a:tr h="38794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Pokrevní příbuzenství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celá linie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do 4. stupně včetně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42442761"/>
                  </a:ext>
                </a:extLst>
              </a:tr>
              <a:tr h="38794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Zákonné příbuzenství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celá linie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pouze 2. stupeň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38859602"/>
                  </a:ext>
                </a:extLst>
              </a:tr>
              <a:tr h="125652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Afinita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celá linie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---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(CCEO: pouze 2. stupeň)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46892374"/>
                  </a:ext>
                </a:extLst>
              </a:tr>
              <a:tr h="38794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Veřejná počestnost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pouze 1. stupeň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---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83077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868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792088"/>
          </a:xfrm>
        </p:spPr>
        <p:txBody>
          <a:bodyPr>
            <a:normAutofit/>
          </a:bodyPr>
          <a:lstStyle/>
          <a:p>
            <a:r>
              <a:rPr lang="cs-CZ" sz="4000" b="1" dirty="0"/>
              <a:t>4. </a:t>
            </a:r>
            <a:r>
              <a:rPr lang="cs-CZ" sz="4000" dirty="0"/>
              <a:t>ZNEPLATŇUJÍCÍ PŘEKÁŽKY JEDNOTLIVĚ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90465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sz="7000" b="1" dirty="0" smtClean="0">
                <a:latin typeface="Bookman Old Style" panose="02050604050505020204" pitchFamily="18" charset="0"/>
              </a:rPr>
              <a:t>13. Překážka duchovního příbuzenství v CCEO</a:t>
            </a:r>
            <a:endParaRPr lang="cs-CZ" sz="7000" dirty="0"/>
          </a:p>
          <a:p>
            <a:pPr marL="0" indent="0">
              <a:buNone/>
            </a:pPr>
            <a:r>
              <a:rPr lang="cs-CZ" sz="6500" b="1" dirty="0" smtClean="0"/>
              <a:t>Kán. 811:</a:t>
            </a:r>
            <a:r>
              <a:rPr lang="cs-CZ" sz="6500" dirty="0" smtClean="0"/>
              <a:t> </a:t>
            </a:r>
            <a:r>
              <a:rPr lang="cs-CZ" sz="6500" dirty="0"/>
              <a:t>§ 1. Z </a:t>
            </a:r>
            <a:r>
              <a:rPr lang="cs-CZ" sz="6500" dirty="0" err="1"/>
              <a:t>krstu</a:t>
            </a:r>
            <a:r>
              <a:rPr lang="cs-CZ" sz="6500" dirty="0"/>
              <a:t> vzniká </a:t>
            </a:r>
            <a:r>
              <a:rPr lang="cs-CZ" sz="6500" dirty="0" err="1"/>
              <a:t>medzi</a:t>
            </a:r>
            <a:r>
              <a:rPr lang="cs-CZ" sz="6500" dirty="0"/>
              <a:t> </a:t>
            </a:r>
            <a:r>
              <a:rPr lang="cs-CZ" sz="6500" dirty="0" err="1"/>
              <a:t>krstným</a:t>
            </a:r>
            <a:r>
              <a:rPr lang="cs-CZ" sz="6500" dirty="0"/>
              <a:t> </a:t>
            </a:r>
            <a:r>
              <a:rPr lang="cs-CZ" sz="6500" dirty="0" err="1"/>
              <a:t>rodičom</a:t>
            </a:r>
            <a:r>
              <a:rPr lang="cs-CZ" sz="6500" dirty="0"/>
              <a:t> a </a:t>
            </a:r>
            <a:r>
              <a:rPr lang="cs-CZ" sz="6500" dirty="0" err="1"/>
              <a:t>krstencom</a:t>
            </a:r>
            <a:r>
              <a:rPr lang="cs-CZ" sz="6500" dirty="0"/>
              <a:t> </a:t>
            </a:r>
            <a:r>
              <a:rPr lang="cs-CZ" sz="6500" dirty="0" smtClean="0"/>
              <a:t>a</a:t>
            </a:r>
            <a:r>
              <a:rPr lang="de-DE" sz="6500" dirty="0"/>
              <a:t> </a:t>
            </a:r>
            <a:r>
              <a:rPr lang="cs-CZ" sz="6500" dirty="0" err="1" smtClean="0"/>
              <a:t>tiež</a:t>
            </a:r>
            <a:r>
              <a:rPr lang="cs-CZ" sz="6500" dirty="0" smtClean="0"/>
              <a:t> </a:t>
            </a:r>
            <a:r>
              <a:rPr lang="cs-CZ" sz="6500" dirty="0"/>
              <a:t>jeho </a:t>
            </a:r>
            <a:r>
              <a:rPr lang="cs-CZ" sz="6500" dirty="0" err="1"/>
              <a:t>rodičmi</a:t>
            </a:r>
            <a:r>
              <a:rPr lang="cs-CZ" sz="6500" dirty="0"/>
              <a:t> </a:t>
            </a:r>
            <a:r>
              <a:rPr lang="cs-CZ" sz="6500" dirty="0" err="1"/>
              <a:t>duchovné</a:t>
            </a:r>
            <a:r>
              <a:rPr lang="cs-CZ" sz="6500" dirty="0"/>
              <a:t> </a:t>
            </a:r>
            <a:r>
              <a:rPr lang="cs-CZ" sz="6500" dirty="0" err="1"/>
              <a:t>príbuzenstvo</a:t>
            </a:r>
            <a:r>
              <a:rPr lang="cs-CZ" sz="6500" dirty="0"/>
              <a:t>, </a:t>
            </a:r>
            <a:r>
              <a:rPr lang="cs-CZ" sz="6500" dirty="0" err="1"/>
              <a:t>ktoré</a:t>
            </a:r>
            <a:r>
              <a:rPr lang="cs-CZ" sz="6500" dirty="0"/>
              <a:t> zneplatňuje </a:t>
            </a:r>
            <a:r>
              <a:rPr lang="cs-CZ" sz="6500" dirty="0" err="1"/>
              <a:t>manželstvo</a:t>
            </a:r>
            <a:r>
              <a:rPr lang="cs-CZ" sz="6500" dirty="0"/>
              <a:t>.</a:t>
            </a:r>
          </a:p>
          <a:p>
            <a:pPr marL="0" indent="0">
              <a:buNone/>
            </a:pPr>
            <a:r>
              <a:rPr lang="cs-CZ" sz="6500" dirty="0"/>
              <a:t>§ 2. </a:t>
            </a:r>
            <a:r>
              <a:rPr lang="cs-CZ" sz="6500" dirty="0" err="1"/>
              <a:t>Ak</a:t>
            </a:r>
            <a:r>
              <a:rPr lang="cs-CZ" sz="6500" dirty="0"/>
              <a:t> bol </a:t>
            </a:r>
            <a:r>
              <a:rPr lang="cs-CZ" sz="6500" dirty="0" err="1"/>
              <a:t>krst</a:t>
            </a:r>
            <a:r>
              <a:rPr lang="cs-CZ" sz="6500" dirty="0"/>
              <a:t> </a:t>
            </a:r>
            <a:r>
              <a:rPr lang="cs-CZ" sz="6500" dirty="0" err="1"/>
              <a:t>udelený</a:t>
            </a:r>
            <a:r>
              <a:rPr lang="cs-CZ" sz="6500" dirty="0"/>
              <a:t> pod </a:t>
            </a:r>
            <a:r>
              <a:rPr lang="cs-CZ" sz="6500" dirty="0" err="1"/>
              <a:t>podmienkou</a:t>
            </a:r>
            <a:r>
              <a:rPr lang="cs-CZ" sz="6500" dirty="0"/>
              <a:t>, </a:t>
            </a:r>
            <a:r>
              <a:rPr lang="cs-CZ" sz="6500" dirty="0" err="1"/>
              <a:t>duchovné</a:t>
            </a:r>
            <a:r>
              <a:rPr lang="cs-CZ" sz="6500" dirty="0"/>
              <a:t> </a:t>
            </a:r>
            <a:r>
              <a:rPr lang="cs-CZ" sz="6500" dirty="0" err="1"/>
              <a:t>príbuzenstvo</a:t>
            </a:r>
            <a:r>
              <a:rPr lang="cs-CZ" sz="6500" dirty="0"/>
              <a:t> nevzniká, </a:t>
            </a:r>
            <a:r>
              <a:rPr lang="cs-CZ" sz="6500" dirty="0" err="1"/>
              <a:t>ak</a:t>
            </a:r>
            <a:r>
              <a:rPr lang="cs-CZ" sz="6500" dirty="0"/>
              <a:t> </a:t>
            </a:r>
            <a:r>
              <a:rPr lang="cs-CZ" sz="6500" dirty="0" err="1"/>
              <a:t>pri</a:t>
            </a:r>
            <a:r>
              <a:rPr lang="cs-CZ" sz="6500" dirty="0"/>
              <a:t> </a:t>
            </a:r>
            <a:r>
              <a:rPr lang="cs-CZ" sz="6500" dirty="0" err="1"/>
              <a:t>ňom</a:t>
            </a:r>
            <a:r>
              <a:rPr lang="cs-CZ" sz="6500" dirty="0"/>
              <a:t> znova neasistoval ten </a:t>
            </a:r>
            <a:r>
              <a:rPr lang="cs-CZ" sz="6500" dirty="0" err="1"/>
              <a:t>istý</a:t>
            </a:r>
            <a:r>
              <a:rPr lang="cs-CZ" sz="6500" dirty="0"/>
              <a:t> </a:t>
            </a:r>
            <a:r>
              <a:rPr lang="cs-CZ" sz="6500" dirty="0" err="1"/>
              <a:t>krstný</a:t>
            </a:r>
            <a:r>
              <a:rPr lang="cs-CZ" sz="6500" dirty="0"/>
              <a:t> rodič</a:t>
            </a:r>
            <a:r>
              <a:rPr lang="cs-CZ" sz="6500" dirty="0" smtClean="0"/>
              <a:t>.</a:t>
            </a:r>
            <a:endParaRPr lang="cs-CZ" sz="6500" dirty="0"/>
          </a:p>
          <a:p>
            <a:pPr marL="0" indent="0">
              <a:buNone/>
            </a:pPr>
            <a:r>
              <a:rPr lang="cs-CZ" sz="6500" b="1" i="1" dirty="0" err="1"/>
              <a:t>Can</a:t>
            </a:r>
            <a:r>
              <a:rPr lang="cs-CZ" sz="6500" b="1" i="1" dirty="0"/>
              <a:t>. 811</a:t>
            </a:r>
            <a:r>
              <a:rPr lang="cs-CZ" sz="6500" i="1" dirty="0"/>
              <a:t> - § 1. Ex </a:t>
            </a:r>
            <a:r>
              <a:rPr lang="cs-CZ" sz="6500" i="1" dirty="0" err="1"/>
              <a:t>baptismo</a:t>
            </a:r>
            <a:r>
              <a:rPr lang="cs-CZ" sz="6500" i="1" dirty="0"/>
              <a:t> </a:t>
            </a:r>
            <a:r>
              <a:rPr lang="cs-CZ" sz="6500" i="1" dirty="0" err="1"/>
              <a:t>oritur</a:t>
            </a:r>
            <a:r>
              <a:rPr lang="cs-CZ" sz="6500" i="1" dirty="0"/>
              <a:t> inter </a:t>
            </a:r>
            <a:r>
              <a:rPr lang="cs-CZ" sz="6500" i="1" dirty="0" err="1"/>
              <a:t>patrinum</a:t>
            </a:r>
            <a:r>
              <a:rPr lang="cs-CZ" sz="6500" i="1" dirty="0"/>
              <a:t> et </a:t>
            </a:r>
            <a:r>
              <a:rPr lang="cs-CZ" sz="6500" i="1" dirty="0" err="1"/>
              <a:t>baptizatum</a:t>
            </a:r>
            <a:r>
              <a:rPr lang="cs-CZ" sz="6500" i="1" dirty="0"/>
              <a:t> </a:t>
            </a:r>
            <a:r>
              <a:rPr lang="cs-CZ" sz="6500" i="1" dirty="0" err="1"/>
              <a:t>eiusque</a:t>
            </a:r>
            <a:r>
              <a:rPr lang="cs-CZ" sz="6500" i="1" dirty="0"/>
              <a:t> </a:t>
            </a:r>
            <a:r>
              <a:rPr lang="cs-CZ" sz="6500" i="1" dirty="0" err="1"/>
              <a:t>parentes</a:t>
            </a:r>
            <a:r>
              <a:rPr lang="cs-CZ" sz="6500" i="1" dirty="0"/>
              <a:t> </a:t>
            </a:r>
            <a:r>
              <a:rPr lang="cs-CZ" sz="6500" i="1" dirty="0" err="1"/>
              <a:t>cognatio</a:t>
            </a:r>
            <a:r>
              <a:rPr lang="cs-CZ" sz="6500" i="1" dirty="0"/>
              <a:t> </a:t>
            </a:r>
            <a:r>
              <a:rPr lang="cs-CZ" sz="6500" i="1" dirty="0" err="1"/>
              <a:t>spiritualis</a:t>
            </a:r>
            <a:r>
              <a:rPr lang="cs-CZ" sz="6500" i="1" dirty="0"/>
              <a:t>, </a:t>
            </a:r>
            <a:r>
              <a:rPr lang="cs-CZ" sz="6500" i="1" dirty="0" err="1"/>
              <a:t>quae</a:t>
            </a:r>
            <a:r>
              <a:rPr lang="cs-CZ" sz="6500" i="1" dirty="0"/>
              <a:t> matrimonium </a:t>
            </a:r>
            <a:r>
              <a:rPr lang="cs-CZ" sz="6500" i="1" dirty="0" err="1"/>
              <a:t>dirimit</a:t>
            </a:r>
            <a:r>
              <a:rPr lang="cs-CZ" sz="6500" i="1" dirty="0"/>
              <a:t>. </a:t>
            </a:r>
          </a:p>
          <a:p>
            <a:pPr marL="0" indent="0">
              <a:buNone/>
            </a:pPr>
            <a:r>
              <a:rPr lang="cs-CZ" sz="6500" i="1" dirty="0"/>
              <a:t>     </a:t>
            </a:r>
            <a:r>
              <a:rPr lang="cs-CZ" sz="6500" i="1" dirty="0" smtClean="0"/>
              <a:t>§ </a:t>
            </a:r>
            <a:r>
              <a:rPr lang="cs-CZ" sz="6500" i="1" dirty="0"/>
              <a:t>2. Si </a:t>
            </a:r>
            <a:r>
              <a:rPr lang="cs-CZ" sz="6500" i="1" dirty="0" err="1"/>
              <a:t>iteratur</a:t>
            </a:r>
            <a:r>
              <a:rPr lang="cs-CZ" sz="6500" i="1" dirty="0"/>
              <a:t> baptismus sub </a:t>
            </a:r>
            <a:r>
              <a:rPr lang="cs-CZ" sz="6500" i="1" dirty="0" err="1"/>
              <a:t>condicione</a:t>
            </a:r>
            <a:r>
              <a:rPr lang="cs-CZ" sz="6500" i="1" dirty="0"/>
              <a:t>, </a:t>
            </a:r>
            <a:r>
              <a:rPr lang="cs-CZ" sz="6500" i="1" dirty="0" err="1"/>
              <a:t>cognatio</a:t>
            </a:r>
            <a:r>
              <a:rPr lang="cs-CZ" sz="6500" i="1" dirty="0"/>
              <a:t> </a:t>
            </a:r>
            <a:r>
              <a:rPr lang="cs-CZ" sz="6500" i="1" dirty="0" err="1"/>
              <a:t>spiritualis</a:t>
            </a:r>
            <a:r>
              <a:rPr lang="cs-CZ" sz="6500" i="1" dirty="0"/>
              <a:t> non </a:t>
            </a:r>
            <a:r>
              <a:rPr lang="cs-CZ" sz="6500" i="1" dirty="0" err="1"/>
              <a:t>oritur</a:t>
            </a:r>
            <a:r>
              <a:rPr lang="cs-CZ" sz="6500" i="1" dirty="0"/>
              <a:t>, </a:t>
            </a:r>
            <a:r>
              <a:rPr lang="cs-CZ" sz="6500" i="1" dirty="0" err="1"/>
              <a:t>nisi</a:t>
            </a:r>
            <a:r>
              <a:rPr lang="cs-CZ" sz="6500" i="1" dirty="0"/>
              <a:t> </a:t>
            </a:r>
            <a:r>
              <a:rPr lang="cs-CZ" sz="6500" i="1" dirty="0" err="1"/>
              <a:t>iterum</a:t>
            </a:r>
            <a:r>
              <a:rPr lang="cs-CZ" sz="6500" i="1" dirty="0"/>
              <a:t> idem </a:t>
            </a:r>
            <a:r>
              <a:rPr lang="cs-CZ" sz="6500" i="1" dirty="0" err="1"/>
              <a:t>patrinus</a:t>
            </a:r>
            <a:r>
              <a:rPr lang="cs-CZ" sz="6500" i="1" dirty="0"/>
              <a:t> </a:t>
            </a:r>
            <a:r>
              <a:rPr lang="cs-CZ" sz="6500" i="1" dirty="0" err="1"/>
              <a:t>adhibitus</a:t>
            </a:r>
            <a:r>
              <a:rPr lang="cs-CZ" sz="6500" i="1" dirty="0"/>
              <a:t> </a:t>
            </a:r>
            <a:r>
              <a:rPr lang="cs-CZ" sz="6500" i="1" dirty="0" err="1"/>
              <a:t>est</a:t>
            </a:r>
            <a:r>
              <a:rPr lang="cs-CZ" sz="6500" i="1" dirty="0"/>
              <a:t>.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sz="5000" i="1" dirty="0" smtClean="0">
                <a:latin typeface="Bookman Old Style" panose="02050604050505020204" pitchFamily="18" charset="0"/>
              </a:rPr>
              <a:t>V</a:t>
            </a:r>
            <a:r>
              <a:rPr lang="cs-CZ" sz="5000" i="1" dirty="0">
                <a:latin typeface="Bookman Old Style" panose="02050604050505020204" pitchFamily="18" charset="0"/>
              </a:rPr>
              <a:t> CIC/1917 </a:t>
            </a:r>
            <a:r>
              <a:rPr lang="cs-CZ" sz="5000" i="1" dirty="0" smtClean="0">
                <a:latin typeface="Bookman Old Style" panose="02050604050505020204" pitchFamily="18" charset="0"/>
              </a:rPr>
              <a:t>stanovil </a:t>
            </a:r>
            <a:r>
              <a:rPr lang="cs-CZ" sz="5000" i="1" dirty="0">
                <a:latin typeface="Bookman Old Style" panose="02050604050505020204" pitchFamily="18" charset="0"/>
              </a:rPr>
              <a:t>překážku duchovní příbuzenství pouze ze křtu (kán. 768). Tuto překážku už CIC/1983 nezná, zanikla tedy 26. 11. 1983.</a:t>
            </a:r>
          </a:p>
          <a:p>
            <a:pPr marL="0" indent="0">
              <a:buNone/>
            </a:pPr>
            <a:r>
              <a:rPr lang="cs-CZ" sz="5000" i="1" dirty="0">
                <a:latin typeface="Bookman Old Style" panose="02050604050505020204" pitchFamily="18" charset="0"/>
              </a:rPr>
              <a:t>Překážka duchovního příbuzenství nadále existuje ve východním katolickém právu (CCEO kán. 811</a:t>
            </a:r>
            <a:r>
              <a:rPr lang="cs-CZ" sz="5000" i="1" dirty="0" smtClean="0">
                <a:latin typeface="Bookman Old Style" panose="02050604050505020204" pitchFamily="18" charset="0"/>
              </a:rPr>
              <a:t>).</a:t>
            </a:r>
            <a:endParaRPr lang="cs-CZ" sz="5000" i="1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cs-CZ" sz="5000" i="1" dirty="0">
                <a:latin typeface="Bookman Old Style" panose="02050604050505020204" pitchFamily="18" charset="0"/>
              </a:rPr>
              <a:t>Tato překážka je církevního práva, dispens uděluje místní hierarcha.</a:t>
            </a:r>
          </a:p>
          <a:p>
            <a:pPr marL="0" indent="0">
              <a:buNone/>
            </a:pPr>
            <a:endParaRPr lang="cs-CZ" sz="3600" b="1" dirty="0" smtClean="0">
              <a:latin typeface="Bookman Old Style" panose="02050604050505020204" pitchFamily="18" charset="0"/>
            </a:endParaRPr>
          </a:p>
          <a:p>
            <a:pPr marL="288000" indent="-288000"/>
            <a:endParaRPr lang="cs-CZ" sz="3600" b="1" dirty="0" smtClean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04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16000">
              <a:schemeClr val="accent1">
                <a:tint val="44500"/>
                <a:satMod val="160000"/>
                <a:lumMod val="79000"/>
                <a:lumOff val="21000"/>
                <a:alpha val="76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2" cy="5184576"/>
          </a:xfrm>
        </p:spPr>
        <p:txBody>
          <a:bodyPr>
            <a:normAutofit/>
          </a:bodyPr>
          <a:lstStyle/>
          <a:p>
            <a:endParaRPr lang="cs-CZ" dirty="0">
              <a:latin typeface="Bookman Old Style" pitchFamily="18" charset="0"/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b="1" dirty="0" smtClean="0"/>
              <a:t>Shrnutí</a:t>
            </a:r>
            <a:endParaRPr lang="cs-CZ" b="1" dirty="0"/>
          </a:p>
        </p:txBody>
      </p:sp>
      <p:pic>
        <p:nvPicPr>
          <p:cNvPr id="5" name="Obrázek 4" descr="http://spcp.prf.cuni.cz/vyuka/mpc-3a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204864"/>
            <a:ext cx="7416824" cy="3816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500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Zástupný symbol pro obsah 1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29274468"/>
              </p:ext>
            </p:extLst>
          </p:nvPr>
        </p:nvGraphicFramePr>
        <p:xfrm>
          <a:off x="107503" y="332654"/>
          <a:ext cx="9036496" cy="626469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178674">
                  <a:extLst>
                    <a:ext uri="{9D8B030D-6E8A-4147-A177-3AD203B41FA5}">
                      <a16:colId xmlns:a16="http://schemas.microsoft.com/office/drawing/2014/main" val="2864803317"/>
                    </a:ext>
                  </a:extLst>
                </a:gridCol>
                <a:gridCol w="982228">
                  <a:extLst>
                    <a:ext uri="{9D8B030D-6E8A-4147-A177-3AD203B41FA5}">
                      <a16:colId xmlns:a16="http://schemas.microsoft.com/office/drawing/2014/main" val="2290265424"/>
                    </a:ext>
                  </a:extLst>
                </a:gridCol>
                <a:gridCol w="1080450">
                  <a:extLst>
                    <a:ext uri="{9D8B030D-6E8A-4147-A177-3AD203B41FA5}">
                      <a16:colId xmlns:a16="http://schemas.microsoft.com/office/drawing/2014/main" val="295332757"/>
                    </a:ext>
                  </a:extLst>
                </a:gridCol>
                <a:gridCol w="1080450">
                  <a:extLst>
                    <a:ext uri="{9D8B030D-6E8A-4147-A177-3AD203B41FA5}">
                      <a16:colId xmlns:a16="http://schemas.microsoft.com/office/drawing/2014/main" val="21786858"/>
                    </a:ext>
                  </a:extLst>
                </a:gridCol>
                <a:gridCol w="1178674">
                  <a:extLst>
                    <a:ext uri="{9D8B030D-6E8A-4147-A177-3AD203B41FA5}">
                      <a16:colId xmlns:a16="http://schemas.microsoft.com/office/drawing/2014/main" val="4155727445"/>
                    </a:ext>
                  </a:extLst>
                </a:gridCol>
                <a:gridCol w="1178674">
                  <a:extLst>
                    <a:ext uri="{9D8B030D-6E8A-4147-A177-3AD203B41FA5}">
                      <a16:colId xmlns:a16="http://schemas.microsoft.com/office/drawing/2014/main" val="1607674290"/>
                    </a:ext>
                  </a:extLst>
                </a:gridCol>
                <a:gridCol w="2357346">
                  <a:extLst>
                    <a:ext uri="{9D8B030D-6E8A-4147-A177-3AD203B41FA5}">
                      <a16:colId xmlns:a16="http://schemas.microsoft.com/office/drawing/2014/main" val="4102765187"/>
                    </a:ext>
                  </a:extLst>
                </a:gridCol>
              </a:tblGrid>
              <a:tr h="204427">
                <a:tc gridSpan="6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cs-CZ" sz="800" dirty="0">
                          <a:effectLst/>
                        </a:rPr>
                        <a:t>Tabulka č. 1: DISPENZE MANŽELSKÝCH PŘEKÁŽEK</a:t>
                      </a:r>
                      <a:endParaRPr lang="cs-CZ" sz="800" b="1" i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96" marR="29496" marT="0" marB="0" anchor="ctr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 dirty="0">
                          <a:effectLst/>
                        </a:rPr>
                        <a:t>Poznámky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138721"/>
                  </a:ext>
                </a:extLst>
              </a:tr>
              <a:tr h="299864">
                <a:tc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Manželský svazek</a:t>
                      </a:r>
                      <a:endParaRPr lang="cs-CZ" sz="1000" dirty="0">
                        <a:effectLst/>
                      </a:endParaRPr>
                    </a:p>
                    <a:p>
                      <a:pPr algn="r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kán. 1085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>
                    <a:solidFill>
                      <a:srgbClr val="FF00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Z přirozeného práva vylučuje uzavření manželství.                                      NELZE DISPENZOVAT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I nedokonané tvoří překážku. Odpadá záni­kem </a:t>
                      </a:r>
                      <a:r>
                        <a:rPr lang="cs-CZ" sz="800" spc="-20">
                          <a:effectLst/>
                        </a:rPr>
                        <a:t>manželství, prohlášením manželství za neplatné.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extLst>
                  <a:ext uri="{0D108BD9-81ED-4DB2-BD59-A6C34878D82A}">
                    <a16:rowId xmlns:a16="http://schemas.microsoft.com/office/drawing/2014/main" val="4089210994"/>
                  </a:ext>
                </a:extLst>
              </a:tr>
              <a:tr h="29820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Tělesná neschopnost      </a:t>
                      </a:r>
                      <a:endParaRPr lang="cs-CZ" sz="1000">
                        <a:effectLst/>
                      </a:endParaRPr>
                    </a:p>
                    <a:p>
                      <a:pPr algn="r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kán. 1086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>
                    <a:solidFill>
                      <a:srgbClr val="FF00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Z přirozeného práva vylučuje uzavření manželství.                                      NELZE DISPENZOVAT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/>
                </a:tc>
                <a:extLst>
                  <a:ext uri="{0D108BD9-81ED-4DB2-BD59-A6C34878D82A}">
                    <a16:rowId xmlns:a16="http://schemas.microsoft.com/office/drawing/2014/main" val="2406612946"/>
                  </a:ext>
                </a:extLst>
              </a:tr>
              <a:tr h="299864">
                <a:tc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800" spc="-20">
                          <a:effectLst/>
                        </a:rPr>
                        <a:t>Únos, zadržování ženy</a:t>
                      </a:r>
                      <a:r>
                        <a:rPr lang="cs-CZ" sz="800">
                          <a:effectLst/>
                        </a:rPr>
                        <a:t>           </a:t>
                      </a:r>
                      <a:endParaRPr lang="cs-CZ" sz="1000">
                        <a:effectLst/>
                      </a:endParaRPr>
                    </a:p>
                    <a:p>
                      <a:pPr algn="r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kán. 1089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>
                    <a:solidFill>
                      <a:srgbClr val="FF00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Pokud je důvodem únosu či zadržování zamýšleny sňatek,                        NELZE DISPENZOVAT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Zplatnění: žena osvobozená z moci únosce, </a:t>
                      </a:r>
                      <a:r>
                        <a:rPr lang="cs-CZ" sz="800" spc="-10">
                          <a:effectLst/>
                        </a:rPr>
                        <a:t>v bezpečném místě, dobrovolně volí manželství.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/>
                </a:tc>
                <a:extLst>
                  <a:ext uri="{0D108BD9-81ED-4DB2-BD59-A6C34878D82A}">
                    <a16:rowId xmlns:a16="http://schemas.microsoft.com/office/drawing/2014/main" val="2675045450"/>
                  </a:ext>
                </a:extLst>
              </a:tr>
              <a:tr h="26654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spc="-20">
                          <a:effectLst/>
                        </a:rPr>
                        <a:t>Pokrev. příbuz. v pří­mé linii</a:t>
                      </a:r>
                      <a:r>
                        <a:rPr lang="cs-CZ" sz="800">
                          <a:effectLst/>
                        </a:rPr>
                        <a:t>          kán. 1091 § 1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>
                    <a:solidFill>
                      <a:srgbClr val="FF00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Z přirozeného práva vylučuje uzavření manželství.                                      NELZE DISPENZOVAT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/>
                </a:tc>
                <a:extLst>
                  <a:ext uri="{0D108BD9-81ED-4DB2-BD59-A6C34878D82A}">
                    <a16:rowId xmlns:a16="http://schemas.microsoft.com/office/drawing/2014/main" val="3629937441"/>
                  </a:ext>
                </a:extLst>
              </a:tr>
              <a:tr h="149932">
                <a:tc rowSpan="3"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>
                    <a:solidFill>
                      <a:srgbClr val="FF0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ŘÁDNÁ DISPENS</a:t>
                      </a:r>
                      <a:endParaRPr lang="cs-CZ" sz="1000" dirty="0">
                        <a:effectLst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normální</a:t>
                      </a:r>
                      <a:endParaRPr lang="cs-CZ" sz="1000" dirty="0">
                        <a:effectLst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okolnosti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MIMOŘÁDNÁ DISPENS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/>
                </a:tc>
                <a:extLst>
                  <a:ext uri="{0D108BD9-81ED-4DB2-BD59-A6C34878D82A}">
                    <a16:rowId xmlns:a16="http://schemas.microsoft.com/office/drawing/2014/main" val="2533891180"/>
                  </a:ext>
                </a:extLst>
              </a:tr>
              <a:tr h="14993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NEBEZPEČÍ SMRTI (k. 1079)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NALÉHAVÁ NUTNOST (k. 1080)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6205053"/>
                  </a:ext>
                </a:extLst>
              </a:tr>
              <a:tr h="6274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Ordinář je v dosahu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Ordinář není v dosahu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Ordinář je v dosahu</a:t>
                      </a:r>
                      <a:endParaRPr lang="cs-CZ" sz="1000" dirty="0">
                        <a:effectLst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cap="small" dirty="0">
                          <a:effectLst/>
                        </a:rPr>
                        <a:t>veřejné i tajné překážky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Ordinář není v dosahu</a:t>
                      </a:r>
                      <a:endParaRPr lang="cs-CZ" sz="1000" dirty="0">
                        <a:effectLst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cap="small" dirty="0">
                          <a:effectLst/>
                        </a:rPr>
                        <a:t>pouze</a:t>
                      </a:r>
                      <a:r>
                        <a:rPr lang="cs-CZ" sz="800" dirty="0">
                          <a:effectLst/>
                        </a:rPr>
                        <a:t> </a:t>
                      </a:r>
                      <a:r>
                        <a:rPr lang="cs-CZ" sz="800" cap="small" dirty="0">
                          <a:effectLst/>
                        </a:rPr>
                        <a:t>tajné případy (obvykle tajné </a:t>
                      </a:r>
                      <a:r>
                        <a:rPr lang="cs-CZ" sz="800" cap="small" dirty="0" err="1">
                          <a:effectLst/>
                        </a:rPr>
                        <a:t>přek</a:t>
                      </a:r>
                      <a:r>
                        <a:rPr lang="cs-CZ" sz="800" cap="small" dirty="0">
                          <a:effectLst/>
                        </a:rPr>
                        <a:t>., výjimečně i veřejné)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0904865"/>
                  </a:ext>
                </a:extLst>
              </a:tr>
              <a:tr h="1020176">
                <a:tc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Věk</a:t>
                      </a:r>
                      <a:endParaRPr lang="cs-CZ" sz="1000" dirty="0">
                        <a:effectLst/>
                      </a:endParaRPr>
                    </a:p>
                    <a:p>
                      <a:pPr algn="r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kán. 1083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Ordinář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Ordinář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1. Farář</a:t>
                      </a:r>
                      <a:endParaRPr lang="cs-CZ" sz="1000" dirty="0">
                        <a:effectLst/>
                      </a:endParaRPr>
                    </a:p>
                    <a:p>
                      <a:pPr algn="just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2. Delegovaný kněz  či  jáhen</a:t>
                      </a:r>
                      <a:endParaRPr lang="cs-CZ" sz="1000" dirty="0">
                        <a:effectLst/>
                      </a:endParaRPr>
                    </a:p>
                    <a:p>
                      <a:pPr algn="just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700" spc="-20" dirty="0">
                          <a:effectLst/>
                        </a:rPr>
                        <a:t>3. Přítomný kněz  či jáhen (kán. 1116 § 2)</a:t>
                      </a:r>
                      <a:endParaRPr lang="cs-CZ" sz="1000" dirty="0">
                        <a:effectLst/>
                      </a:endParaRPr>
                    </a:p>
                    <a:p>
                      <a:pPr algn="just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4. Zpovědník: jen tajné překážky, ve zpovědi i mimo ni         (dále „***”)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Ordinář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1. Farář</a:t>
                      </a:r>
                      <a:endParaRPr lang="cs-CZ" sz="1000" dirty="0">
                        <a:effectLst/>
                      </a:endParaRPr>
                    </a:p>
                    <a:p>
                      <a:pPr algn="just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2. Delegovaný kněz  či  jáhen</a:t>
                      </a:r>
                      <a:endParaRPr lang="cs-CZ" sz="1000" dirty="0">
                        <a:effectLst/>
                      </a:endParaRPr>
                    </a:p>
                    <a:p>
                      <a:pPr algn="just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3. Přítomný kněz  či jáhen (kán. 1116 § 2)</a:t>
                      </a:r>
                      <a:endParaRPr lang="cs-CZ" sz="1000" dirty="0">
                        <a:effectLst/>
                      </a:endParaRPr>
                    </a:p>
                    <a:p>
                      <a:pPr algn="just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4. Zpovědník: pouze tajné překážky,  ve zpovědi i mimo ni    (dále „***“)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Dispens možná jen po hranici biologické vyspělosti. Jinak je překážka na základě prin­cipů přirozeného práva nedispenzovatelná.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extLst>
                  <a:ext uri="{0D108BD9-81ED-4DB2-BD59-A6C34878D82A}">
                    <a16:rowId xmlns:a16="http://schemas.microsoft.com/office/drawing/2014/main" val="3563722635"/>
                  </a:ext>
                </a:extLst>
              </a:tr>
              <a:tr h="362517">
                <a:tc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Různost náboženství                                      </a:t>
                      </a:r>
                      <a:endParaRPr lang="cs-CZ" sz="1000" dirty="0">
                        <a:effectLst/>
                      </a:endParaRPr>
                    </a:p>
                    <a:p>
                      <a:pPr algn="r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kán. 1086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Ordinář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Ordinář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 dirty="0">
                          <a:effectLst/>
                        </a:rPr>
                        <a:t>***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Ordinář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 dirty="0">
                          <a:effectLst/>
                        </a:rPr>
                        <a:t>***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Dispens za podmínek v kán. 1125 a 1126.</a:t>
                      </a:r>
                      <a:endParaRPr lang="cs-CZ" sz="1000">
                        <a:effectLst/>
                      </a:endParaRPr>
                    </a:p>
                    <a:p>
                      <a:pPr algn="jus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V pochybnostech o křtu je manželství platné.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extLst>
                  <a:ext uri="{0D108BD9-81ED-4DB2-BD59-A6C34878D82A}">
                    <a16:rowId xmlns:a16="http://schemas.microsoft.com/office/drawing/2014/main" val="992260104"/>
                  </a:ext>
                </a:extLst>
              </a:tr>
              <a:tr h="395225">
                <a:tc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Svěcení</a:t>
                      </a:r>
                      <a:endParaRPr lang="cs-CZ" sz="1000" dirty="0">
                        <a:effectLst/>
                      </a:endParaRPr>
                    </a:p>
                    <a:p>
                      <a:pPr algn="r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kán. 1087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Apoštolský stolec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Ordinář jen u jáhna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Jen u jáhna</a:t>
                      </a:r>
                      <a:endParaRPr lang="cs-CZ" sz="1000" dirty="0">
                        <a:effectLst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 dirty="0">
                          <a:effectLst/>
                        </a:rPr>
                        <a:t>***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NELZE DISPENZOVAT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extLst>
                  <a:ext uri="{0D108BD9-81ED-4DB2-BD59-A6C34878D82A}">
                    <a16:rowId xmlns:a16="http://schemas.microsoft.com/office/drawing/2014/main" val="1552387111"/>
                  </a:ext>
                </a:extLst>
              </a:tr>
              <a:tr h="463114">
                <a:tc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Řeholní slib trvalé čistoty</a:t>
                      </a:r>
                      <a:endParaRPr lang="cs-CZ" sz="1000" dirty="0">
                        <a:effectLst/>
                      </a:endParaRPr>
                    </a:p>
                    <a:p>
                      <a:pPr algn="r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kán. 1088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AS – papež. práva</a:t>
                      </a:r>
                      <a:endParaRPr lang="cs-CZ" sz="1000" dirty="0">
                        <a:effectLst/>
                      </a:endParaRPr>
                    </a:p>
                    <a:p>
                      <a:pPr algn="ctr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Ordinář – </a:t>
                      </a:r>
                      <a:r>
                        <a:rPr lang="cs-CZ" sz="800" dirty="0" err="1">
                          <a:effectLst/>
                        </a:rPr>
                        <a:t>diecéz</a:t>
                      </a:r>
                      <a:r>
                        <a:rPr lang="cs-CZ" sz="800" dirty="0">
                          <a:effectLst/>
                        </a:rPr>
                        <a:t>. práva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Ordinář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 dirty="0">
                          <a:effectLst/>
                        </a:rPr>
                        <a:t>***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Ordinář – jen</a:t>
                      </a:r>
                      <a:endParaRPr lang="cs-CZ" sz="1000">
                        <a:effectLst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diec. práva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*** </a:t>
                      </a:r>
                      <a:endParaRPr lang="cs-CZ" sz="1000" dirty="0">
                        <a:effectLst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Jen </a:t>
                      </a:r>
                      <a:r>
                        <a:rPr lang="cs-CZ" sz="800" dirty="0" err="1">
                          <a:effectLst/>
                        </a:rPr>
                        <a:t>diecéz</a:t>
                      </a:r>
                      <a:r>
                        <a:rPr lang="cs-CZ" sz="800" dirty="0">
                          <a:effectLst/>
                        </a:rPr>
                        <a:t>. práva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V naléhavé nutnosti lze dispenzovat sliby jen v řeholních institutech diecézního práva, v nebezpečí smrti i v ŘI papežského práva.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extLst>
                  <a:ext uri="{0D108BD9-81ED-4DB2-BD59-A6C34878D82A}">
                    <a16:rowId xmlns:a16="http://schemas.microsoft.com/office/drawing/2014/main" val="74937500"/>
                  </a:ext>
                </a:extLst>
              </a:tr>
              <a:tr h="299864">
                <a:tc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Zločin (vražda </a:t>
                      </a:r>
                      <a:r>
                        <a:rPr lang="cs-CZ" sz="800" dirty="0" err="1">
                          <a:effectLst/>
                        </a:rPr>
                        <a:t>man­ž</a:t>
                      </a:r>
                      <a:r>
                        <a:rPr lang="cs-CZ" sz="800" dirty="0">
                          <a:effectLst/>
                        </a:rPr>
                        <a:t>. partnera)      kán. 1090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Apoštolský stolec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Ordinář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***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Ordinář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***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Překážka vzniká na základě vraždy za úmyslu dosáhnout manželství (coniugicidum).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extLst>
                  <a:ext uri="{0D108BD9-81ED-4DB2-BD59-A6C34878D82A}">
                    <a16:rowId xmlns:a16="http://schemas.microsoft.com/office/drawing/2014/main" val="4152509152"/>
                  </a:ext>
                </a:extLst>
              </a:tr>
              <a:tr h="463114">
                <a:tc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Pokrevní příbuzen­ství v boční linii</a:t>
                      </a:r>
                      <a:endParaRPr lang="cs-CZ" sz="1000" dirty="0">
                        <a:effectLst/>
                      </a:endParaRPr>
                    </a:p>
                    <a:p>
                      <a:pPr algn="r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kán. 1091 § 2–4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Ordinář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Ordinář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 dirty="0">
                          <a:effectLst/>
                        </a:rPr>
                        <a:t>***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Ordinář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 dirty="0">
                          <a:effectLst/>
                        </a:rPr>
                        <a:t>***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Dispens možná v 4. stupni, mimořádně ve 3. stupni. Nikdy se nedává v 2. stupni.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extLst>
                  <a:ext uri="{0D108BD9-81ED-4DB2-BD59-A6C34878D82A}">
                    <a16:rowId xmlns:a16="http://schemas.microsoft.com/office/drawing/2014/main" val="3511161243"/>
                  </a:ext>
                </a:extLst>
              </a:tr>
              <a:tr h="33227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Afinita (</a:t>
                      </a:r>
                      <a:r>
                        <a:rPr lang="cs-CZ" sz="800" dirty="0" err="1">
                          <a:effectLst/>
                        </a:rPr>
                        <a:t>švagrov­ství</a:t>
                      </a:r>
                      <a:r>
                        <a:rPr lang="cs-CZ" sz="800" dirty="0">
                          <a:effectLst/>
                        </a:rPr>
                        <a:t>)       </a:t>
                      </a:r>
                      <a:endParaRPr lang="cs-CZ" sz="1000" dirty="0">
                        <a:effectLst/>
                      </a:endParaRPr>
                    </a:p>
                    <a:p>
                      <a:pPr algn="r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kán. 1092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Ordinář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Ordinář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***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Ordinář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***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Překážka pouze v přímé linii s pokrevními příbuznými manželského partnera či partnerky.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extLst>
                  <a:ext uri="{0D108BD9-81ED-4DB2-BD59-A6C34878D82A}">
                    <a16:rowId xmlns:a16="http://schemas.microsoft.com/office/drawing/2014/main" val="650804362"/>
                  </a:ext>
                </a:extLst>
              </a:tr>
              <a:tr h="332279">
                <a:tc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Veřejná počestnost</a:t>
                      </a:r>
                      <a:endParaRPr lang="cs-CZ" sz="1000" dirty="0">
                        <a:effectLst/>
                      </a:endParaRPr>
                    </a:p>
                    <a:p>
                      <a:pPr algn="r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kán. 1093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Ordinář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Ordinář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 dirty="0">
                          <a:effectLst/>
                        </a:rPr>
                        <a:t>***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Ordinář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***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Překážka jen v 1. stupni přímé linie s pokrev­ními příbuznými partnera či partnerky.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extLst>
                  <a:ext uri="{0D108BD9-81ED-4DB2-BD59-A6C34878D82A}">
                    <a16:rowId xmlns:a16="http://schemas.microsoft.com/office/drawing/2014/main" val="3507496042"/>
                  </a:ext>
                </a:extLst>
              </a:tr>
              <a:tr h="299864">
                <a:tc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Zákonné příbuzen­ství</a:t>
                      </a:r>
                      <a:endParaRPr lang="cs-CZ" sz="1000" dirty="0">
                        <a:effectLst/>
                      </a:endParaRPr>
                    </a:p>
                    <a:p>
                      <a:pPr algn="r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kán. 1094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Ordinář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Ordinář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***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Ordinář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 dirty="0">
                          <a:effectLst/>
                        </a:rPr>
                        <a:t>***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Překážka v celé přímé linii a v 2. stupni boční linie.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extLst>
                  <a:ext uri="{0D108BD9-81ED-4DB2-BD59-A6C34878D82A}">
                    <a16:rowId xmlns:a16="http://schemas.microsoft.com/office/drawing/2014/main" val="3488708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007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/>
          </a:bodyPr>
          <a:lstStyle/>
          <a:p>
            <a:r>
              <a:rPr lang="cs-CZ" b="1" dirty="0" smtClean="0"/>
              <a:t>1. </a:t>
            </a:r>
            <a:r>
              <a:rPr lang="cs-CZ" cap="all" dirty="0" smtClean="0"/>
              <a:t>PŘEKÁŽKY A ZÁKAZY OBECNĚ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5832648"/>
          </a:xfrm>
        </p:spPr>
        <p:txBody>
          <a:bodyPr>
            <a:normAutofit fontScale="77500" lnSpcReduction="20000"/>
          </a:bodyPr>
          <a:lstStyle/>
          <a:p>
            <a:pPr marL="288000" indent="-288000"/>
            <a:r>
              <a:rPr lang="cs-CZ" sz="3600" dirty="0" smtClean="0">
                <a:latin typeface="Bookman Old Style" panose="02050604050505020204" pitchFamily="18" charset="0"/>
              </a:rPr>
              <a:t>CIC/1917 kán. 1036: </a:t>
            </a:r>
          </a:p>
          <a:p>
            <a:pPr marL="288000" indent="-288000"/>
            <a:r>
              <a:rPr lang="cs-CZ" sz="3600" dirty="0" smtClean="0">
                <a:latin typeface="Bookman Old Style" panose="02050604050505020204" pitchFamily="18" charset="0"/>
              </a:rPr>
              <a:t>Překážky bránící </a:t>
            </a:r>
            <a:r>
              <a:rPr lang="cs-CZ" sz="3600" i="1" dirty="0" smtClean="0">
                <a:latin typeface="Bookman Old Style" panose="02050604050505020204" pitchFamily="18" charset="0"/>
              </a:rPr>
              <a:t>(</a:t>
            </a:r>
            <a:r>
              <a:rPr lang="cs-CZ" sz="3600" i="1" dirty="0" err="1" smtClean="0">
                <a:latin typeface="Bookman Old Style" panose="02050604050505020204" pitchFamily="18" charset="0"/>
              </a:rPr>
              <a:t>impedimenta</a:t>
            </a:r>
            <a:r>
              <a:rPr lang="cs-CZ" sz="3600" i="1" dirty="0" smtClean="0">
                <a:latin typeface="Bookman Old Style" panose="02050604050505020204" pitchFamily="18" charset="0"/>
              </a:rPr>
              <a:t> </a:t>
            </a:r>
            <a:r>
              <a:rPr lang="cs-CZ" sz="3600" i="1" dirty="0" err="1" smtClean="0">
                <a:latin typeface="Bookman Old Style" panose="02050604050505020204" pitchFamily="18" charset="0"/>
              </a:rPr>
              <a:t>impedimentia</a:t>
            </a:r>
            <a:r>
              <a:rPr lang="cs-CZ" sz="3600" i="1" dirty="0" smtClean="0">
                <a:latin typeface="Bookman Old Style" panose="02050604050505020204" pitchFamily="18" charset="0"/>
              </a:rPr>
              <a:t>)</a:t>
            </a:r>
            <a:r>
              <a:rPr lang="cs-CZ" sz="3600" dirty="0" smtClean="0">
                <a:latin typeface="Bookman Old Style" panose="02050604050505020204" pitchFamily="18" charset="0"/>
              </a:rPr>
              <a:t> – zákaz uzavření bez sankce neplatnosti</a:t>
            </a:r>
          </a:p>
          <a:p>
            <a:pPr marL="688050" lvl="1" indent="-288000"/>
            <a:r>
              <a:rPr lang="cs-CZ" sz="3200" dirty="0" smtClean="0">
                <a:latin typeface="Bookman Old Style" panose="02050604050505020204" pitchFamily="18" charset="0"/>
              </a:rPr>
              <a:t>jednoduché sliby panenství, čistoty, přijetí svěcení a vstupu do kláštera (1058)</a:t>
            </a:r>
          </a:p>
          <a:p>
            <a:pPr marL="688050" lvl="1" indent="-288000"/>
            <a:r>
              <a:rPr lang="cs-CZ" sz="3200" dirty="0" smtClean="0">
                <a:latin typeface="Bookman Old Style" panose="02050604050505020204" pitchFamily="18" charset="0"/>
              </a:rPr>
              <a:t>zákonné příbuzenství (z osvojení), pokud je to zakázáno světským právem (1059)</a:t>
            </a:r>
          </a:p>
          <a:p>
            <a:pPr marL="688050" lvl="1" indent="-288000"/>
            <a:r>
              <a:rPr lang="cs-CZ" sz="3200" dirty="0" smtClean="0">
                <a:latin typeface="Bookman Old Style" panose="02050604050505020204" pitchFamily="18" charset="0"/>
              </a:rPr>
              <a:t>smíšená manželství (1060)</a:t>
            </a:r>
          </a:p>
          <a:p>
            <a:pPr marL="688050" lvl="1" indent="-288000"/>
            <a:r>
              <a:rPr lang="cs-CZ" sz="3200" dirty="0" smtClean="0">
                <a:latin typeface="Bookman Old Style" panose="02050604050505020204" pitchFamily="18" charset="0"/>
              </a:rPr>
              <a:t>manželství s odpadlíkem od katolické víry (1065)</a:t>
            </a:r>
          </a:p>
          <a:p>
            <a:pPr marL="688050" lvl="1" indent="-288000"/>
            <a:r>
              <a:rPr lang="cs-CZ" sz="3200" dirty="0" smtClean="0">
                <a:latin typeface="Bookman Old Style" panose="02050604050505020204" pitchFamily="18" charset="0"/>
              </a:rPr>
              <a:t>veřejní hříšníci a stižení nápravným trestem, pokud nepřistoupili ke zpovědi (1066)</a:t>
            </a:r>
          </a:p>
          <a:p>
            <a:pPr marL="288000" indent="-288000"/>
            <a:r>
              <a:rPr lang="cs-CZ" sz="3600" dirty="0" smtClean="0">
                <a:latin typeface="Bookman Old Style" panose="02050604050505020204" pitchFamily="18" charset="0"/>
              </a:rPr>
              <a:t>Překážky rušící </a:t>
            </a:r>
            <a:r>
              <a:rPr lang="cs-CZ" sz="3600" i="1" dirty="0" smtClean="0">
                <a:latin typeface="Bookman Old Style" panose="02050604050505020204" pitchFamily="18" charset="0"/>
              </a:rPr>
              <a:t>(</a:t>
            </a:r>
            <a:r>
              <a:rPr lang="cs-CZ" sz="3600" i="1" dirty="0" err="1" smtClean="0">
                <a:latin typeface="Bookman Old Style" panose="02050604050505020204" pitchFamily="18" charset="0"/>
              </a:rPr>
              <a:t>impedimenta</a:t>
            </a:r>
            <a:r>
              <a:rPr lang="cs-CZ" sz="3600" i="1" dirty="0" smtClean="0">
                <a:latin typeface="Bookman Old Style" panose="02050604050505020204" pitchFamily="18" charset="0"/>
              </a:rPr>
              <a:t> </a:t>
            </a:r>
            <a:r>
              <a:rPr lang="cs-CZ" sz="3600" i="1" dirty="0" err="1" smtClean="0">
                <a:latin typeface="Bookman Old Style" panose="02050604050505020204" pitchFamily="18" charset="0"/>
              </a:rPr>
              <a:t>dirimentia</a:t>
            </a:r>
            <a:r>
              <a:rPr lang="cs-CZ" sz="3600" i="1" dirty="0" smtClean="0">
                <a:latin typeface="Bookman Old Style" panose="02050604050505020204" pitchFamily="18" charset="0"/>
              </a:rPr>
              <a:t>)</a:t>
            </a:r>
            <a:r>
              <a:rPr lang="cs-CZ" sz="3600" dirty="0" smtClean="0">
                <a:latin typeface="Bookman Old Style" panose="02050604050505020204" pitchFamily="18" charset="0"/>
              </a:rPr>
              <a:t> – zákaz uzavření + neplatnost</a:t>
            </a:r>
          </a:p>
          <a:p>
            <a:pPr marL="688050" lvl="1" indent="-288000"/>
            <a:r>
              <a:rPr lang="cs-CZ" sz="3200" dirty="0" smtClean="0">
                <a:latin typeface="Bookman Old Style" panose="02050604050505020204" pitchFamily="18" charset="0"/>
              </a:rPr>
              <a:t>stejně jako v CIC/1983, kromě jiného vymezení překážky zločinu (1075), afinity (1077) a překážky duchovního příbuzenství (1079)</a:t>
            </a:r>
          </a:p>
          <a:p>
            <a:pPr marL="288000" indent="-288000"/>
            <a:endParaRPr lang="cs-CZ" sz="3600" dirty="0" smtClean="0">
              <a:latin typeface="Bookman Old Style" panose="02050604050505020204" pitchFamily="18" charset="0"/>
            </a:endParaRPr>
          </a:p>
          <a:p>
            <a:pPr marL="288000" indent="-288000"/>
            <a:endParaRPr lang="cs-CZ" sz="3600" dirty="0" smtClean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48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2</a:t>
            </a:r>
            <a:r>
              <a:rPr lang="cs-CZ" b="1" dirty="0" smtClean="0"/>
              <a:t>. </a:t>
            </a:r>
            <a:r>
              <a:rPr lang="cs-CZ" cap="all" dirty="0" smtClean="0"/>
              <a:t>ZÁKAZY konkrétně </a:t>
            </a:r>
            <a:r>
              <a:rPr lang="cs-CZ" dirty="0" smtClean="0"/>
              <a:t>(</a:t>
            </a:r>
            <a:r>
              <a:rPr lang="cs-CZ" dirty="0" err="1" smtClean="0"/>
              <a:t>sam</a:t>
            </a:r>
            <a:r>
              <a:rPr lang="cs-CZ" dirty="0" smtClean="0"/>
              <a:t>. soubor)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 fontScale="62500" lnSpcReduction="20000"/>
          </a:bodyPr>
          <a:lstStyle/>
          <a:p>
            <a:pPr marL="288000" indent="-288000"/>
            <a:r>
              <a:rPr lang="cs-CZ" sz="3600" dirty="0" smtClean="0">
                <a:latin typeface="Bookman Old Style" panose="02050604050505020204" pitchFamily="18" charset="0"/>
              </a:rPr>
              <a:t>zákazy vymezené v kán. 1071</a:t>
            </a:r>
          </a:p>
          <a:p>
            <a:pPr marL="688050" lvl="1" indent="-288000"/>
            <a:r>
              <a:rPr lang="cs-CZ" sz="3200" dirty="0" smtClean="0">
                <a:latin typeface="Bookman Old Style" panose="02050604050505020204" pitchFamily="18" charset="0"/>
              </a:rPr>
              <a:t>bezdomí, </a:t>
            </a:r>
            <a:r>
              <a:rPr lang="cs-CZ" sz="3200" dirty="0" smtClean="0">
                <a:latin typeface="Bookman Old Style" panose="02050604050505020204" pitchFamily="18" charset="0"/>
              </a:rPr>
              <a:t>nelze dle světského práva, přirozené povinnosti, odmítnutí katolické víry, nápravný trest, nezletilí, prostřednictvím zástupce</a:t>
            </a:r>
          </a:p>
          <a:p>
            <a:pPr marL="288000" indent="-288000"/>
            <a:r>
              <a:rPr lang="cs-CZ" sz="3600" dirty="0" smtClean="0">
                <a:latin typeface="Bookman Old Style" panose="02050604050505020204" pitchFamily="18" charset="0"/>
              </a:rPr>
              <a:t>zákazy uvedené jinde v CIC</a:t>
            </a:r>
          </a:p>
          <a:p>
            <a:pPr marL="688050" lvl="1" indent="-288000"/>
            <a:r>
              <a:rPr lang="cs-CZ" sz="3200" dirty="0" smtClean="0">
                <a:latin typeface="Bookman Old Style" panose="02050604050505020204" pitchFamily="18" charset="0"/>
              </a:rPr>
              <a:t>před dosažením věku stanoveného </a:t>
            </a:r>
            <a:r>
              <a:rPr lang="cs-CZ" sz="3200" dirty="0" err="1" smtClean="0">
                <a:latin typeface="Bookman Old Style" panose="02050604050505020204" pitchFamily="18" charset="0"/>
              </a:rPr>
              <a:t>bisk</a:t>
            </a:r>
            <a:r>
              <a:rPr lang="cs-CZ" sz="3200" dirty="0" smtClean="0">
                <a:latin typeface="Bookman Old Style" panose="02050604050505020204" pitchFamily="18" charset="0"/>
              </a:rPr>
              <a:t>. konferencí (1083 § 2), pochybnost o pokrevní příbuznosti v přímé linii či 2. stupni boční linie (1091 § 4), podmínka do minulosti nebo přítomnosti (1102 § 3), bez vyšetření svobodného stavu (1114), v jiném než příslušném kostele (1115), smíšená manželství (1124), katolík a pravoslavný bez souhlasu katolického místního ordináře (1127), tajné uzavření manželství (1130)</a:t>
            </a:r>
          </a:p>
          <a:p>
            <a:pPr marL="288000" indent="-288000"/>
            <a:r>
              <a:rPr lang="cs-CZ" sz="3600" dirty="0" smtClean="0">
                <a:latin typeface="Bookman Old Style" panose="02050604050505020204" pitchFamily="18" charset="0"/>
              </a:rPr>
              <a:t>zákazy plynoucí z povahy věci</a:t>
            </a:r>
          </a:p>
          <a:p>
            <a:pPr marL="688050" lvl="1" indent="-288000"/>
            <a:r>
              <a:rPr lang="cs-CZ" sz="3200" dirty="0" smtClean="0">
                <a:latin typeface="Bookman Old Style" panose="02050604050505020204" pitchFamily="18" charset="0"/>
              </a:rPr>
              <a:t>novic nebo junior v řeholním institutu, členové sekulárních institutů a společností apoštolského života, nových forem zasvěceného života, zasvěcené panny, vdovy, vdovci a poustevníci, soukromý slib čistoty</a:t>
            </a:r>
          </a:p>
          <a:p>
            <a:pPr marL="288000" indent="-288000"/>
            <a:r>
              <a:rPr lang="cs-CZ" sz="3600" dirty="0" smtClean="0">
                <a:latin typeface="Bookman Old Style" panose="02050604050505020204" pitchFamily="18" charset="0"/>
              </a:rPr>
              <a:t>zákazy soudní</a:t>
            </a:r>
          </a:p>
          <a:p>
            <a:pPr marL="688050" lvl="1" indent="-288000"/>
            <a:r>
              <a:rPr lang="cs-CZ" sz="3200" dirty="0" smtClean="0">
                <a:latin typeface="Bookman Old Style" panose="02050604050505020204" pitchFamily="18" charset="0"/>
              </a:rPr>
              <a:t>zpravidla v souvislosti s řízením ohledně platnosti manželství, zákaz odstraňuje místní ordinář</a:t>
            </a:r>
          </a:p>
          <a:p>
            <a:pPr marL="288000" indent="-288000"/>
            <a:r>
              <a:rPr lang="cs-CZ" sz="3600" dirty="0" smtClean="0">
                <a:latin typeface="Bookman Old Style" panose="02050604050505020204" pitchFamily="18" charset="0"/>
              </a:rPr>
              <a:t>zákazy administrativní</a:t>
            </a:r>
          </a:p>
          <a:p>
            <a:pPr marL="288000" indent="-288000"/>
            <a:endParaRPr lang="cs-CZ" sz="3600" dirty="0" smtClean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81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640960" cy="1584176"/>
          </a:xfrm>
        </p:spPr>
        <p:txBody>
          <a:bodyPr>
            <a:normAutofit/>
          </a:bodyPr>
          <a:lstStyle/>
          <a:p>
            <a:r>
              <a:rPr lang="cs-CZ" b="1" dirty="0"/>
              <a:t>3</a:t>
            </a:r>
            <a:r>
              <a:rPr lang="cs-CZ" b="1" dirty="0" smtClean="0"/>
              <a:t>. </a:t>
            </a:r>
            <a:r>
              <a:rPr lang="cs-CZ" cap="all" dirty="0"/>
              <a:t>ZNEPLATŇUJÍCÍ PŘEKÁŽKY OBECNĚ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640960" cy="5184576"/>
          </a:xfrm>
        </p:spPr>
        <p:txBody>
          <a:bodyPr>
            <a:normAutofit lnSpcReduction="10000"/>
          </a:bodyPr>
          <a:lstStyle/>
          <a:p>
            <a:pPr marL="288000" indent="-288000"/>
            <a:r>
              <a:rPr lang="cs-CZ" sz="3600" dirty="0" smtClean="0">
                <a:latin typeface="Bookman Old Style" panose="02050604050505020204" pitchFamily="18" charset="0"/>
              </a:rPr>
              <a:t>dispens i dovolení obvykle uděluje místní </a:t>
            </a:r>
            <a:r>
              <a:rPr lang="cs-CZ" sz="3600" b="1" dirty="0" smtClean="0">
                <a:latin typeface="Bookman Old Style" panose="02050604050505020204" pitchFamily="18" charset="0"/>
              </a:rPr>
              <a:t>ordinář</a:t>
            </a:r>
            <a:r>
              <a:rPr lang="cs-CZ" sz="3600" dirty="0" smtClean="0">
                <a:latin typeface="Bookman Old Style" panose="02050604050505020204" pitchFamily="18" charset="0"/>
              </a:rPr>
              <a:t> </a:t>
            </a:r>
            <a:r>
              <a:rPr lang="cs-CZ" sz="3600" dirty="0" err="1" smtClean="0">
                <a:latin typeface="Bookman Old Style" panose="02050604050505020204" pitchFamily="18" charset="0"/>
              </a:rPr>
              <a:t>nupturientů</a:t>
            </a:r>
            <a:endParaRPr lang="cs-CZ" sz="3600" dirty="0" smtClean="0">
              <a:latin typeface="Bookman Old Style" panose="02050604050505020204" pitchFamily="18" charset="0"/>
            </a:endParaRPr>
          </a:p>
          <a:p>
            <a:pPr marL="288000" indent="-288000"/>
            <a:r>
              <a:rPr lang="cs-CZ" sz="3600" dirty="0" smtClean="0">
                <a:latin typeface="Bookman Old Style" panose="02050604050505020204" pitchFamily="18" charset="0"/>
              </a:rPr>
              <a:t>Není možné dispenzovat překážky práva božského a přirozeného</a:t>
            </a:r>
          </a:p>
          <a:p>
            <a:pPr marL="288000" indent="-288000"/>
            <a:r>
              <a:rPr lang="cs-CZ" sz="3600" dirty="0" smtClean="0">
                <a:latin typeface="Bookman Old Style" panose="02050604050505020204" pitchFamily="18" charset="0"/>
              </a:rPr>
              <a:t>U </a:t>
            </a:r>
            <a:r>
              <a:rPr lang="cs-CZ" sz="3600" b="1" dirty="0" smtClean="0">
                <a:latin typeface="Bookman Old Style" panose="02050604050505020204" pitchFamily="18" charset="0"/>
              </a:rPr>
              <a:t>některých překážek </a:t>
            </a:r>
            <a:r>
              <a:rPr lang="cs-CZ" sz="3600" dirty="0" smtClean="0">
                <a:latin typeface="Bookman Old Style" panose="02050604050505020204" pitchFamily="18" charset="0"/>
              </a:rPr>
              <a:t>je dispens vyhrazena v řádné situaci </a:t>
            </a:r>
            <a:r>
              <a:rPr lang="cs-CZ" sz="3600" b="1" dirty="0" smtClean="0">
                <a:latin typeface="Bookman Old Style" panose="02050604050505020204" pitchFamily="18" charset="0"/>
              </a:rPr>
              <a:t>Apoštolskému stolci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sz="2800" i="1" dirty="0" smtClean="0">
                <a:latin typeface="Bookman Old Style" panose="02050604050505020204" pitchFamily="18" charset="0"/>
              </a:rPr>
              <a:t>Viz též přehled v samostatné tabulce na konci této prezentace.</a:t>
            </a:r>
          </a:p>
        </p:txBody>
      </p:sp>
    </p:spTree>
    <p:extLst>
      <p:ext uri="{BB962C8B-B14F-4D97-AF65-F5344CB8AC3E}">
        <p14:creationId xmlns:p14="http://schemas.microsoft.com/office/powerpoint/2010/main" val="419834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936104"/>
          </a:xfrm>
        </p:spPr>
        <p:txBody>
          <a:bodyPr>
            <a:normAutofit/>
          </a:bodyPr>
          <a:lstStyle/>
          <a:p>
            <a:r>
              <a:rPr lang="cs-CZ" b="1" dirty="0"/>
              <a:t>3</a:t>
            </a:r>
            <a:r>
              <a:rPr lang="cs-CZ" b="1" dirty="0" smtClean="0"/>
              <a:t>. </a:t>
            </a:r>
            <a:r>
              <a:rPr lang="cs-CZ" cap="all" dirty="0"/>
              <a:t>ZNEPLATŇUJÍCÍ PŘEKÁŽKY OBECNĚ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712968" cy="54006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sz="4600" b="1" dirty="0"/>
              <a:t>Kán. 1075 – </a:t>
            </a:r>
            <a:r>
              <a:rPr lang="cs-CZ" sz="4600" dirty="0"/>
              <a:t>§ 1. Pouze papeži přísluší prohlašovat, kdy božské právo manželství zakazuje nebo </a:t>
            </a:r>
            <a:r>
              <a:rPr lang="cs-CZ" sz="4600" dirty="0" err="1"/>
              <a:t>zneplatňuje</a:t>
            </a:r>
            <a:r>
              <a:rPr lang="cs-CZ" sz="4600" dirty="0"/>
              <a:t>.</a:t>
            </a:r>
          </a:p>
          <a:p>
            <a:pPr marL="0" indent="0">
              <a:buNone/>
            </a:pPr>
            <a:r>
              <a:rPr lang="cs-CZ" sz="4600" dirty="0"/>
              <a:t>§ 2. Pouze papeži přísluší právo stanovit pro pokřtěné další překážky.</a:t>
            </a:r>
          </a:p>
          <a:p>
            <a:r>
              <a:rPr lang="cs-CZ" sz="3600" i="1" dirty="0">
                <a:latin typeface="Bookman Old Style" panose="02050604050505020204" pitchFamily="18" charset="0"/>
              </a:rPr>
              <a:t>CCEO kán. 792: </a:t>
            </a:r>
            <a:r>
              <a:rPr lang="cs-CZ" sz="3600" i="1" dirty="0" err="1">
                <a:latin typeface="Bookman Old Style" panose="02050604050505020204" pitchFamily="18" charset="0"/>
              </a:rPr>
              <a:t>Partikulárnym</a:t>
            </a:r>
            <a:r>
              <a:rPr lang="cs-CZ" sz="3600" i="1" dirty="0">
                <a:latin typeface="Bookman Old Style" panose="02050604050505020204" pitchFamily="18" charset="0"/>
              </a:rPr>
              <a:t> </a:t>
            </a:r>
            <a:r>
              <a:rPr lang="cs-CZ" sz="3600" i="1" dirty="0" err="1">
                <a:latin typeface="Bookman Old Style" panose="02050604050505020204" pitchFamily="18" charset="0"/>
              </a:rPr>
              <a:t>právom</a:t>
            </a:r>
            <a:r>
              <a:rPr lang="cs-CZ" sz="3600" i="1" dirty="0">
                <a:latin typeface="Bookman Old Style" panose="02050604050505020204" pitchFamily="18" charset="0"/>
              </a:rPr>
              <a:t> </a:t>
            </a:r>
            <a:r>
              <a:rPr lang="cs-CZ" sz="3600" i="1" dirty="0" err="1">
                <a:latin typeface="Bookman Old Style" panose="02050604050505020204" pitchFamily="18" charset="0"/>
              </a:rPr>
              <a:t>cirkví</a:t>
            </a:r>
            <a:r>
              <a:rPr lang="cs-CZ" sz="3600" i="1" dirty="0">
                <a:latin typeface="Bookman Old Style" panose="02050604050505020204" pitchFamily="18" charset="0"/>
              </a:rPr>
              <a:t> sui iuris </a:t>
            </a:r>
            <a:r>
              <a:rPr lang="cs-CZ" sz="3600" i="1" dirty="0" err="1">
                <a:latin typeface="Bookman Old Style" panose="02050604050505020204" pitchFamily="18" charset="0"/>
              </a:rPr>
              <a:t>nemajú</a:t>
            </a:r>
            <a:r>
              <a:rPr lang="cs-CZ" sz="3600" i="1" dirty="0">
                <a:latin typeface="Bookman Old Style" panose="02050604050505020204" pitchFamily="18" charset="0"/>
              </a:rPr>
              <a:t> byť ustanovované zneplatňujúce </a:t>
            </a:r>
            <a:r>
              <a:rPr lang="cs-CZ" sz="3600" i="1" dirty="0" err="1">
                <a:latin typeface="Bookman Old Style" panose="02050604050505020204" pitchFamily="18" charset="0"/>
              </a:rPr>
              <a:t>prekážky</a:t>
            </a:r>
            <a:r>
              <a:rPr lang="cs-CZ" sz="3600" i="1" dirty="0">
                <a:latin typeface="Bookman Old Style" panose="02050604050505020204" pitchFamily="18" charset="0"/>
              </a:rPr>
              <a:t>, </a:t>
            </a:r>
            <a:r>
              <a:rPr lang="cs-CZ" sz="3600" i="1" dirty="0" err="1">
                <a:latin typeface="Bookman Old Style" panose="02050604050505020204" pitchFamily="18" charset="0"/>
              </a:rPr>
              <a:t>jedine</a:t>
            </a:r>
            <a:r>
              <a:rPr lang="cs-CZ" sz="3600" i="1" dirty="0">
                <a:latin typeface="Bookman Old Style" panose="02050604050505020204" pitchFamily="18" charset="0"/>
              </a:rPr>
              <a:t> z </a:t>
            </a:r>
            <a:r>
              <a:rPr lang="cs-CZ" sz="3600" i="1" dirty="0" err="1">
                <a:latin typeface="Bookman Old Style" panose="02050604050505020204" pitchFamily="18" charset="0"/>
              </a:rPr>
              <a:t>veľmi</a:t>
            </a:r>
            <a:r>
              <a:rPr lang="cs-CZ" sz="3600" i="1" dirty="0">
                <a:latin typeface="Bookman Old Style" panose="02050604050505020204" pitchFamily="18" charset="0"/>
              </a:rPr>
              <a:t> </a:t>
            </a:r>
            <a:r>
              <a:rPr lang="cs-CZ" sz="3600" i="1" dirty="0" err="1">
                <a:latin typeface="Bookman Old Style" panose="02050604050505020204" pitchFamily="18" charset="0"/>
              </a:rPr>
              <a:t>vážneho</a:t>
            </a:r>
            <a:r>
              <a:rPr lang="cs-CZ" sz="3600" i="1" dirty="0">
                <a:latin typeface="Bookman Old Style" panose="02050604050505020204" pitchFamily="18" charset="0"/>
              </a:rPr>
              <a:t> </a:t>
            </a:r>
            <a:r>
              <a:rPr lang="cs-CZ" sz="3600" i="1" dirty="0" err="1">
                <a:latin typeface="Bookman Old Style" panose="02050604050505020204" pitchFamily="18" charset="0"/>
              </a:rPr>
              <a:t>dôvodu</a:t>
            </a:r>
            <a:r>
              <a:rPr lang="cs-CZ" sz="3600" i="1" dirty="0">
                <a:latin typeface="Bookman Old Style" panose="02050604050505020204" pitchFamily="18" charset="0"/>
              </a:rPr>
              <a:t>, po </a:t>
            </a:r>
            <a:r>
              <a:rPr lang="cs-CZ" sz="3600" i="1" dirty="0" err="1">
                <a:latin typeface="Bookman Old Style" panose="02050604050505020204" pitchFamily="18" charset="0"/>
              </a:rPr>
              <a:t>vzájomnej</a:t>
            </a:r>
            <a:r>
              <a:rPr lang="cs-CZ" sz="3600" i="1" dirty="0">
                <a:latin typeface="Bookman Old Style" panose="02050604050505020204" pitchFamily="18" charset="0"/>
              </a:rPr>
              <a:t> </a:t>
            </a:r>
            <a:r>
              <a:rPr lang="cs-CZ" sz="3600" i="1" dirty="0" err="1">
                <a:latin typeface="Bookman Old Style" panose="02050604050505020204" pitchFamily="18" charset="0"/>
              </a:rPr>
              <a:t>porade</a:t>
            </a:r>
            <a:r>
              <a:rPr lang="cs-CZ" sz="3600" i="1" dirty="0">
                <a:latin typeface="Bookman Old Style" panose="02050604050505020204" pitchFamily="18" charset="0"/>
              </a:rPr>
              <a:t> s eparchiálnymi </a:t>
            </a:r>
            <a:r>
              <a:rPr lang="cs-CZ" sz="3600" i="1" dirty="0" err="1">
                <a:latin typeface="Bookman Old Style" panose="02050604050505020204" pitchFamily="18" charset="0"/>
              </a:rPr>
              <a:t>biskupmi</a:t>
            </a:r>
            <a:r>
              <a:rPr lang="cs-CZ" sz="3600" i="1" dirty="0">
                <a:latin typeface="Bookman Old Style" panose="02050604050505020204" pitchFamily="18" charset="0"/>
              </a:rPr>
              <a:t> </a:t>
            </a:r>
            <a:r>
              <a:rPr lang="cs-CZ" sz="3600" i="1" dirty="0" err="1">
                <a:latin typeface="Bookman Old Style" panose="02050604050505020204" pitchFamily="18" charset="0"/>
              </a:rPr>
              <a:t>iných</a:t>
            </a:r>
            <a:r>
              <a:rPr lang="cs-CZ" sz="3600" i="1" dirty="0">
                <a:latin typeface="Bookman Old Style" panose="02050604050505020204" pitchFamily="18" charset="0"/>
              </a:rPr>
              <a:t> </a:t>
            </a:r>
            <a:r>
              <a:rPr lang="cs-CZ" sz="3600" i="1" dirty="0" err="1">
                <a:latin typeface="Bookman Old Style" panose="02050604050505020204" pitchFamily="18" charset="0"/>
              </a:rPr>
              <a:t>cirkví</a:t>
            </a:r>
            <a:r>
              <a:rPr lang="cs-CZ" sz="3600" i="1" dirty="0">
                <a:latin typeface="Bookman Old Style" panose="02050604050505020204" pitchFamily="18" charset="0"/>
              </a:rPr>
              <a:t> sui iuris, </a:t>
            </a:r>
            <a:r>
              <a:rPr lang="cs-CZ" sz="3600" i="1" dirty="0" err="1">
                <a:latin typeface="Bookman Old Style" panose="02050604050505020204" pitchFamily="18" charset="0"/>
              </a:rPr>
              <a:t>ktorých</a:t>
            </a:r>
            <a:r>
              <a:rPr lang="cs-CZ" sz="3600" i="1" dirty="0">
                <a:latin typeface="Bookman Old Style" panose="02050604050505020204" pitchFamily="18" charset="0"/>
              </a:rPr>
              <a:t> </a:t>
            </a:r>
            <a:r>
              <a:rPr lang="cs-CZ" sz="3600" i="1" dirty="0" err="1">
                <a:latin typeface="Bookman Old Style" panose="02050604050505020204" pitchFamily="18" charset="0"/>
              </a:rPr>
              <a:t>sa</a:t>
            </a:r>
            <a:r>
              <a:rPr lang="cs-CZ" sz="3600" i="1" dirty="0">
                <a:latin typeface="Bookman Old Style" panose="02050604050505020204" pitchFamily="18" charset="0"/>
              </a:rPr>
              <a:t> to </a:t>
            </a:r>
            <a:r>
              <a:rPr lang="cs-CZ" sz="3600" i="1" dirty="0" err="1">
                <a:latin typeface="Bookman Old Style" panose="02050604050505020204" pitchFamily="18" charset="0"/>
              </a:rPr>
              <a:t>týka</a:t>
            </a:r>
            <a:r>
              <a:rPr lang="cs-CZ" sz="3600" i="1" dirty="0">
                <a:latin typeface="Bookman Old Style" panose="02050604050505020204" pitchFamily="18" charset="0"/>
              </a:rPr>
              <a:t> a po </a:t>
            </a:r>
            <a:r>
              <a:rPr lang="cs-CZ" sz="3600" i="1" dirty="0" err="1">
                <a:latin typeface="Bookman Old Style" panose="02050604050505020204" pitchFamily="18" charset="0"/>
              </a:rPr>
              <a:t>porade</a:t>
            </a:r>
            <a:r>
              <a:rPr lang="cs-CZ" sz="3600" i="1" dirty="0">
                <a:latin typeface="Bookman Old Style" panose="02050604050505020204" pitchFamily="18" charset="0"/>
              </a:rPr>
              <a:t> s Apoštolskou </a:t>
            </a:r>
            <a:r>
              <a:rPr lang="cs-CZ" sz="3600" i="1" dirty="0" err="1">
                <a:latin typeface="Bookman Old Style" panose="02050604050505020204" pitchFamily="18" charset="0"/>
              </a:rPr>
              <a:t>stolicou</a:t>
            </a:r>
            <a:r>
              <a:rPr lang="cs-CZ" sz="3600" i="1" dirty="0">
                <a:latin typeface="Bookman Old Style" panose="02050604050505020204" pitchFamily="18" charset="0"/>
              </a:rPr>
              <a:t>; avšak </a:t>
            </a:r>
            <a:r>
              <a:rPr lang="cs-CZ" sz="3600" i="1" dirty="0" err="1">
                <a:latin typeface="Bookman Old Style" panose="02050604050505020204" pitchFamily="18" charset="0"/>
              </a:rPr>
              <a:t>žiadna</a:t>
            </a:r>
            <a:r>
              <a:rPr lang="cs-CZ" sz="3600" i="1" dirty="0">
                <a:latin typeface="Bookman Old Style" panose="02050604050505020204" pitchFamily="18" charset="0"/>
              </a:rPr>
              <a:t> </a:t>
            </a:r>
            <a:r>
              <a:rPr lang="cs-CZ" sz="3600" i="1" dirty="0" err="1">
                <a:latin typeface="Bookman Old Style" panose="02050604050505020204" pitchFamily="18" charset="0"/>
              </a:rPr>
              <a:t>nižšia</a:t>
            </a:r>
            <a:r>
              <a:rPr lang="cs-CZ" sz="3600" i="1" dirty="0">
                <a:latin typeface="Bookman Old Style" panose="02050604050505020204" pitchFamily="18" charset="0"/>
              </a:rPr>
              <a:t> autorita </a:t>
            </a:r>
            <a:r>
              <a:rPr lang="cs-CZ" sz="3600" i="1" dirty="0" err="1">
                <a:latin typeface="Bookman Old Style" panose="02050604050505020204" pitchFamily="18" charset="0"/>
              </a:rPr>
              <a:t>nemôže</a:t>
            </a:r>
            <a:r>
              <a:rPr lang="cs-CZ" sz="3600" i="1" dirty="0">
                <a:latin typeface="Bookman Old Style" panose="02050604050505020204" pitchFamily="18" charset="0"/>
              </a:rPr>
              <a:t> </a:t>
            </a:r>
            <a:r>
              <a:rPr lang="cs-CZ" sz="3600" i="1" dirty="0" err="1">
                <a:latin typeface="Bookman Old Style" panose="02050604050505020204" pitchFamily="18" charset="0"/>
              </a:rPr>
              <a:t>stanoviť</a:t>
            </a:r>
            <a:r>
              <a:rPr lang="cs-CZ" sz="3600" i="1" dirty="0">
                <a:latin typeface="Bookman Old Style" panose="02050604050505020204" pitchFamily="18" charset="0"/>
              </a:rPr>
              <a:t> nové zneplatňujúce </a:t>
            </a:r>
            <a:r>
              <a:rPr lang="cs-CZ" sz="3600" i="1" dirty="0" err="1">
                <a:latin typeface="Bookman Old Style" panose="02050604050505020204" pitchFamily="18" charset="0"/>
              </a:rPr>
              <a:t>prekážky</a:t>
            </a:r>
            <a:r>
              <a:rPr lang="cs-CZ" sz="3600" i="1" dirty="0">
                <a:latin typeface="Bookman Old Style" panose="02050604050505020204" pitchFamily="18" charset="0"/>
              </a:rPr>
              <a:t>.</a:t>
            </a:r>
          </a:p>
          <a:p>
            <a:pPr marL="0" indent="0">
              <a:buNone/>
            </a:pPr>
            <a:r>
              <a:rPr lang="cs-CZ" sz="4600" b="1" dirty="0" smtClean="0"/>
              <a:t>Kán</a:t>
            </a:r>
            <a:r>
              <a:rPr lang="cs-CZ" sz="4600" b="1" dirty="0"/>
              <a:t>. 1078 – </a:t>
            </a:r>
            <a:r>
              <a:rPr lang="cs-CZ" sz="4600" dirty="0"/>
              <a:t>§ 1. Místní ordinář může dispenzovat své podřízené kdekoliv pobývající a všechny právě pobývající na jeho vlastním území ode všech překážek práva církevního, kromě těch, od nichž </a:t>
            </a:r>
            <a:r>
              <a:rPr lang="cs-CZ" sz="4600" dirty="0" smtClean="0"/>
              <a:t>dispens je </a:t>
            </a:r>
            <a:r>
              <a:rPr lang="cs-CZ" sz="4600" dirty="0"/>
              <a:t>vyhrazena Apoštolskému stolci.</a:t>
            </a:r>
          </a:p>
          <a:p>
            <a:pPr marL="0" indent="0">
              <a:buNone/>
            </a:pPr>
            <a:r>
              <a:rPr lang="cs-CZ" sz="4600" dirty="0"/>
              <a:t>§ 2. Překážky, od nichž je </a:t>
            </a:r>
            <a:r>
              <a:rPr lang="cs-CZ" sz="4600" dirty="0" smtClean="0"/>
              <a:t>dispens vyhrazena </a:t>
            </a:r>
            <a:r>
              <a:rPr lang="cs-CZ" sz="4600" dirty="0"/>
              <a:t>Apoštolskému stolci, jsou:</a:t>
            </a:r>
          </a:p>
          <a:p>
            <a:r>
              <a:rPr lang="cs-CZ" sz="4600" dirty="0"/>
              <a:t>1° překážka vzniklá ze svátosti svěcení nebo z veřejného doživotního slibu čistoty v řeholní společnosti papežského práva;</a:t>
            </a:r>
          </a:p>
          <a:p>
            <a:r>
              <a:rPr lang="cs-CZ" sz="4600" dirty="0"/>
              <a:t>2° překážka zločinu, o níž v kán. </a:t>
            </a:r>
            <a:r>
              <a:rPr lang="cs-CZ" sz="4600" dirty="0" smtClean="0"/>
              <a:t>1090</a:t>
            </a:r>
            <a:r>
              <a:rPr lang="cs-CZ" sz="4600" dirty="0"/>
              <a:t>.</a:t>
            </a:r>
          </a:p>
          <a:p>
            <a:pPr marL="0" indent="0">
              <a:buNone/>
            </a:pPr>
            <a:r>
              <a:rPr lang="cs-CZ" sz="4600" dirty="0"/>
              <a:t>§ 3. Nikdy se neuděluje </a:t>
            </a:r>
            <a:r>
              <a:rPr lang="cs-CZ" sz="4600" dirty="0" smtClean="0"/>
              <a:t>dispens od </a:t>
            </a:r>
            <a:r>
              <a:rPr lang="cs-CZ" sz="4600" dirty="0"/>
              <a:t>pokrevního příbuzenství v přímé linii nebo ve druhém stupni boční linie</a:t>
            </a:r>
            <a:r>
              <a:rPr lang="cs-CZ" sz="4600" dirty="0" smtClean="0"/>
              <a:t>.</a:t>
            </a:r>
            <a:endParaRPr lang="cs-CZ" sz="4600" dirty="0"/>
          </a:p>
        </p:txBody>
      </p:sp>
    </p:spTree>
    <p:extLst>
      <p:ext uri="{BB962C8B-B14F-4D97-AF65-F5344CB8AC3E}">
        <p14:creationId xmlns:p14="http://schemas.microsoft.com/office/powerpoint/2010/main" val="213414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70912"/>
            <a:ext cx="8928992" cy="909816"/>
          </a:xfrm>
        </p:spPr>
        <p:txBody>
          <a:bodyPr>
            <a:normAutofit/>
          </a:bodyPr>
          <a:lstStyle/>
          <a:p>
            <a:r>
              <a:rPr lang="cs-CZ" b="1" dirty="0"/>
              <a:t>3</a:t>
            </a:r>
            <a:r>
              <a:rPr lang="cs-CZ" b="1" dirty="0" smtClean="0"/>
              <a:t>. </a:t>
            </a:r>
            <a:r>
              <a:rPr lang="cs-CZ" cap="all" dirty="0"/>
              <a:t>ZNEPLATŇUJÍCÍ PŘEKÁŽKY OBECNĚ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24744"/>
            <a:ext cx="8640960" cy="5472608"/>
          </a:xfrm>
        </p:spPr>
        <p:txBody>
          <a:bodyPr>
            <a:normAutofit fontScale="70000" lnSpcReduction="20000"/>
          </a:bodyPr>
          <a:lstStyle/>
          <a:p>
            <a:r>
              <a:rPr lang="cs-CZ" sz="3400" b="1" dirty="0"/>
              <a:t>Kán. 1079 – </a:t>
            </a:r>
            <a:r>
              <a:rPr lang="cs-CZ" sz="3400" dirty="0"/>
              <a:t>§ 1. </a:t>
            </a:r>
            <a:r>
              <a:rPr lang="cs-CZ" sz="3400" b="1" dirty="0"/>
              <a:t>V nebezpečí smrti </a:t>
            </a:r>
            <a:r>
              <a:rPr lang="cs-CZ" sz="3400" dirty="0"/>
              <a:t>může místní ordinář udělit </a:t>
            </a:r>
            <a:r>
              <a:rPr lang="cs-CZ" sz="3400" dirty="0" smtClean="0"/>
              <a:t>dispens jak </a:t>
            </a:r>
            <a:r>
              <a:rPr lang="cs-CZ" sz="3400" dirty="0"/>
              <a:t>od formy uzavření manželství, tak od každé překážky práva církevního, ať veřejné nebo tajné, a to svým podřízeným kdekoliv pobývajícím a všem pobývajícím na jeho vlastním území; nesmí však dispenzovat od překážky vzniklé z kněžského svěcení.</a:t>
            </a:r>
          </a:p>
          <a:p>
            <a:r>
              <a:rPr lang="cs-CZ" sz="3400" dirty="0"/>
              <a:t>§ 2. Za stejných okolností, o nichž v § 1, ale pouze v případech, v nichž se nelze obrátit ani na místního ordináře, má totéž oprávnění dispenzovat jak farář, tak řádně zmocněný posvátný služebník, tak kněz nebo jáhen, který oddává podle kán. 1116 § 2.</a:t>
            </a:r>
          </a:p>
          <a:p>
            <a:r>
              <a:rPr lang="cs-CZ" sz="3400" dirty="0"/>
              <a:t>§ 3. V nebezpečí smrti je zpovědník oprávněn dispenzovat od tajných překážek pro vnitřní obor, ať při udílení svátosti smíření nebo mimo ně.</a:t>
            </a:r>
          </a:p>
          <a:p>
            <a:r>
              <a:rPr lang="cs-CZ" sz="3400" dirty="0"/>
              <a:t>§ 4. V případě, o němž v § 2, se má za to, že se nelze obrátit na místního ordináře, jestliže by bylo možno obrátit se na něho pouze telegraficky nebo telefonicky.</a:t>
            </a:r>
          </a:p>
          <a:p>
            <a:pPr marL="0" indent="0">
              <a:buNone/>
            </a:pPr>
            <a:r>
              <a:rPr lang="cs-CZ" sz="3600" dirty="0" smtClean="0">
                <a:latin typeface="Bookman Old Style" panose="02050604050505020204" pitchFamily="18" charset="0"/>
              </a:rPr>
              <a:t>Jedná se o stav </a:t>
            </a:r>
            <a:r>
              <a:rPr lang="cs-CZ" sz="3600" i="1" dirty="0" err="1" smtClean="0">
                <a:latin typeface="Bookman Old Style" panose="02050604050505020204" pitchFamily="18" charset="0"/>
              </a:rPr>
              <a:t>periculum</a:t>
            </a:r>
            <a:r>
              <a:rPr lang="cs-CZ" sz="3600" i="1" dirty="0" smtClean="0">
                <a:latin typeface="Bookman Old Style" panose="02050604050505020204" pitchFamily="18" charset="0"/>
              </a:rPr>
              <a:t> </a:t>
            </a:r>
            <a:r>
              <a:rPr lang="cs-CZ" sz="3600" i="1" dirty="0" err="1" smtClean="0">
                <a:latin typeface="Bookman Old Style" panose="02050604050505020204" pitchFamily="18" charset="0"/>
              </a:rPr>
              <a:t>mortis</a:t>
            </a:r>
            <a:r>
              <a:rPr lang="cs-CZ" sz="3600" i="1" dirty="0" smtClean="0">
                <a:latin typeface="Bookman Old Style" panose="02050604050505020204" pitchFamily="18" charset="0"/>
              </a:rPr>
              <a:t>.</a:t>
            </a:r>
            <a:endParaRPr lang="cs-CZ" sz="3600" dirty="0" smtClean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75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008112"/>
          </a:xfrm>
        </p:spPr>
        <p:txBody>
          <a:bodyPr>
            <a:normAutofit/>
          </a:bodyPr>
          <a:lstStyle/>
          <a:p>
            <a:r>
              <a:rPr lang="cs-CZ" b="1" dirty="0"/>
              <a:t>3</a:t>
            </a:r>
            <a:r>
              <a:rPr lang="cs-CZ" b="1" dirty="0" smtClean="0"/>
              <a:t>. </a:t>
            </a:r>
            <a:r>
              <a:rPr lang="cs-CZ" cap="all" dirty="0"/>
              <a:t>ZNEPLATŇUJÍCÍ PŘEKÁŽKY OBECNĚ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24744"/>
            <a:ext cx="8640960" cy="5472608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Kán. 1080 – </a:t>
            </a:r>
            <a:r>
              <a:rPr lang="cs-CZ" dirty="0"/>
              <a:t>§ 1. Jestliže se překážka odhalí, </a:t>
            </a:r>
            <a:r>
              <a:rPr lang="cs-CZ" b="1" dirty="0"/>
              <a:t>až když je vše připraveno ke sňatku, a manželství nelze bez důvodného nebezpečí závažné škody odložit až do doby obdržení dispenz</a:t>
            </a:r>
            <a:r>
              <a:rPr lang="cs-CZ" dirty="0"/>
              <a:t>e od příslušného představeného, mají oprávnění dispenzovat ode všech překážek, s výjimkou případů uvedených v kán. 1078 § 2 odst. </a:t>
            </a:r>
            <a:r>
              <a:rPr lang="cs-CZ" b="1" dirty="0"/>
              <a:t>1, </a:t>
            </a:r>
            <a:r>
              <a:rPr lang="cs-CZ" dirty="0"/>
              <a:t>místní ordinář, a pokud je případ tajný, všichni podle kán. 1079 § 2 a § 3 při zachování podmínek tam stanovených.</a:t>
            </a:r>
          </a:p>
          <a:p>
            <a:r>
              <a:rPr lang="cs-CZ" dirty="0"/>
              <a:t>§ 2. Toto oprávnění platí také pro účely </a:t>
            </a:r>
            <a:r>
              <a:rPr lang="cs-CZ" dirty="0" err="1"/>
              <a:t>zplatnění</a:t>
            </a:r>
            <a:r>
              <a:rPr lang="cs-CZ" dirty="0"/>
              <a:t> manželství, jestliže totéž nebezpečí je v prodlení a čas nedovoluje obrátit se na Apoštolský stolec nebo místního ordináře, pokud se to týká překážek, od nichž může dispenzovat.</a:t>
            </a:r>
          </a:p>
          <a:p>
            <a:r>
              <a:rPr lang="cs-CZ" b="1" dirty="0"/>
              <a:t>Kán. 1081 – </a:t>
            </a:r>
            <a:r>
              <a:rPr lang="cs-CZ" dirty="0"/>
              <a:t>Farář nebo kněz nebo jáhen, o nichž kán. 1079 § 2, ihned oznámí ordináři místa udělení dispenze pro vnější obor; tato se zaznamená v knize oddaných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sz="3600" dirty="0" smtClean="0">
                <a:latin typeface="Bookman Old Style" panose="02050604050505020204" pitchFamily="18" charset="0"/>
              </a:rPr>
              <a:t>Jedná se o stav </a:t>
            </a:r>
            <a:r>
              <a:rPr lang="cs-CZ" sz="3600" i="1" dirty="0" err="1" smtClean="0">
                <a:latin typeface="Bookman Old Style" panose="02050604050505020204" pitchFamily="18" charset="0"/>
              </a:rPr>
              <a:t>periculum</a:t>
            </a:r>
            <a:r>
              <a:rPr lang="cs-CZ" sz="3600" i="1" dirty="0" smtClean="0">
                <a:latin typeface="Bookman Old Style" panose="02050604050505020204" pitchFamily="18" charset="0"/>
              </a:rPr>
              <a:t> in mora.</a:t>
            </a:r>
            <a:endParaRPr lang="cs-CZ" sz="3600" dirty="0" smtClean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74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http://spcp.prf.cuni.cz/vyuka/mpc-3.gif"/>
          <p:cNvPicPr>
            <a:picLocks noGrp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16632"/>
            <a:ext cx="6120680" cy="67413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345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1977</TotalTime>
  <Words>3104</Words>
  <Application>Microsoft Office PowerPoint</Application>
  <PresentationFormat>Předvádění na obrazovce (4:3)</PresentationFormat>
  <Paragraphs>281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Arial</vt:lpstr>
      <vt:lpstr>Book Antiqua</vt:lpstr>
      <vt:lpstr>Bookman Old Style</vt:lpstr>
      <vt:lpstr>Calibri</vt:lpstr>
      <vt:lpstr>Times New Roman</vt:lpstr>
      <vt:lpstr>Motiv systému Office</vt:lpstr>
      <vt:lpstr>Zákazy a překážky manželství v katolické církvi</vt:lpstr>
      <vt:lpstr>1. PŘEKÁŽKY A ZÁKAZY OBECNĚ</vt:lpstr>
      <vt:lpstr>1. PŘEKÁŽKY A ZÁKAZY OBECNĚ</vt:lpstr>
      <vt:lpstr>2. ZÁKAZY konkrétně (sam. soubor)</vt:lpstr>
      <vt:lpstr>3. ZNEPLATŇUJÍCÍ PŘEKÁŽKY OBECNĚ</vt:lpstr>
      <vt:lpstr>3. ZNEPLATŇUJÍCÍ PŘEKÁŽKY OBECNĚ</vt:lpstr>
      <vt:lpstr>3. ZNEPLATŇUJÍCÍ PŘEKÁŽKY OBECNĚ</vt:lpstr>
      <vt:lpstr>3. ZNEPLATŇUJÍCÍ PŘEKÁŽKY OBECNĚ</vt:lpstr>
      <vt:lpstr>Prezentace aplikace PowerPoint</vt:lpstr>
      <vt:lpstr>4. ZNEPLATŇUJÍCÍ PŘEKÁŽKY JEDNOTLIVĚ</vt:lpstr>
      <vt:lpstr>4. ZNEPLATŇUJÍCÍ PŘEKÁŽKY JEDNOTLIVĚ</vt:lpstr>
      <vt:lpstr>4. ZNEPLATŇUJÍCÍ PŘEKÁŽKY JEDNOTLIVĚ</vt:lpstr>
      <vt:lpstr>4. ZNEPLATŇUJÍCÍ PŘEKÁŽKY JEDNOTLIVĚ</vt:lpstr>
      <vt:lpstr>4. ZNEPLATŇUJÍCÍ PŘEKÁŽKY JEDNOTLIVĚ</vt:lpstr>
      <vt:lpstr>4. ZNEPLATŇUJÍCÍ PŘEKÁŽKY JEDNOTLIVĚ</vt:lpstr>
      <vt:lpstr>4. ZNEPLATŇUJÍCÍ PŘEKÁŽKY JEDNOTLIVĚ</vt:lpstr>
      <vt:lpstr>4. ZNEPLATŇUJÍCÍ PŘEKÁŽKY JEDNOTLIVĚ</vt:lpstr>
      <vt:lpstr>4. ZNEPLATŇUJÍCÍ PŘEKÁŽKY JEDNOTLIVĚ</vt:lpstr>
      <vt:lpstr>4. ZNEPLATŇUJÍCÍ PŘEKÁŽKY JEDNOTLIVĚ</vt:lpstr>
      <vt:lpstr>4. ZNEPLATŇUJÍCÍ PŘEKÁŽKY JEDNOTLIVĚ</vt:lpstr>
      <vt:lpstr>4. ZNEPLATŇUJÍCÍ PŘEKÁŽKY JEDNOTLIVĚ</vt:lpstr>
      <vt:lpstr>4. ZNEPLATŇUJÍCÍ PŘEKÁŽKY JEDNOTLIVĚ</vt:lpstr>
      <vt:lpstr>4. ZNEPLATŇUJÍCÍ PŘEKÁŽKY JEDNOTLIVĚ</vt:lpstr>
      <vt:lpstr>Shrnutí</vt:lpstr>
      <vt:lpstr>Prezentace aplikace PowerPoint</vt:lpstr>
    </vt:vector>
  </TitlesOfParts>
  <Company>CMTF UP OLomouc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České konfesní právo (pokračování)</dc:title>
  <dc:creator>Damian Němec</dc:creator>
  <cp:lastModifiedBy>Damián Němec</cp:lastModifiedBy>
  <cp:revision>141</cp:revision>
  <dcterms:created xsi:type="dcterms:W3CDTF">2012-12-14T22:01:05Z</dcterms:created>
  <dcterms:modified xsi:type="dcterms:W3CDTF">2021-04-09T10:46:56Z</dcterms:modified>
</cp:coreProperties>
</file>