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71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0" r:id="rId17"/>
    <p:sldId id="267" r:id="rId18"/>
    <p:sldId id="268" r:id="rId19"/>
    <p:sldId id="269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41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70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20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53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240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17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7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9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42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71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E49F8-44A9-40D4-A3C0-94E0630F4F89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8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E49F8-44A9-40D4-A3C0-94E0630F4F89}" type="datetimeFigureOut">
              <a:rPr lang="cs-CZ" smtClean="0"/>
              <a:t>04.04.2022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39A1F-4F7F-40A9-9FD1-A368A4F0E7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71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Dopravní a přepravní právo /B/ Mezinárodní dopravní právo /M/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2022 -</a:t>
            </a:r>
          </a:p>
          <a:p>
            <a:r>
              <a:rPr lang="cs-CZ" dirty="0"/>
              <a:t>Filip Křepelka </a:t>
            </a:r>
          </a:p>
          <a:p>
            <a:r>
              <a:rPr lang="cs-CZ" dirty="0"/>
              <a:t>2. lekce – prameny, instituce, mezinárodní organizace, nevládní zájmové organizace </a:t>
            </a:r>
          </a:p>
        </p:txBody>
      </p:sp>
    </p:spTree>
    <p:extLst>
      <p:ext uri="{BB962C8B-B14F-4D97-AF65-F5344CB8AC3E}">
        <p14:creationId xmlns:p14="http://schemas.microsoft.com/office/powerpoint/2010/main" val="694702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Námořní doprava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61/2001 Sb., zákon o námořní plavbě. </a:t>
            </a:r>
          </a:p>
          <a:p>
            <a:r>
              <a:rPr lang="cs-CZ" dirty="0"/>
              <a:t>Důvod jeho existence? </a:t>
            </a:r>
          </a:p>
          <a:p>
            <a:r>
              <a:rPr lang="cs-CZ" dirty="0"/>
              <a:t>Úmluva o mořském právu (1982) </a:t>
            </a:r>
          </a:p>
          <a:p>
            <a:r>
              <a:rPr lang="cs-CZ" dirty="0"/>
              <a:t>Moře: svrchovanost států </a:t>
            </a:r>
          </a:p>
          <a:p>
            <a:r>
              <a:rPr lang="cs-CZ" dirty="0"/>
              <a:t>Další starší a novější úmluvy pro námořní dopravu.</a:t>
            </a:r>
          </a:p>
          <a:p>
            <a:r>
              <a:rPr lang="cs-CZ" dirty="0"/>
              <a:t>IMO: Mezinárodní námořní organizace 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652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Říční doprava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114/1995 Sb., zákon o vnitrozemské plavbě. </a:t>
            </a:r>
          </a:p>
          <a:p>
            <a:endParaRPr lang="cs-CZ" dirty="0"/>
          </a:p>
          <a:p>
            <a:r>
              <a:rPr lang="cs-CZ" dirty="0"/>
              <a:t>Proč chybějí světové mezinárodní organizace? </a:t>
            </a:r>
          </a:p>
          <a:p>
            <a:endParaRPr lang="cs-CZ" dirty="0"/>
          </a:p>
          <a:p>
            <a:r>
              <a:rPr lang="cs-CZ" dirty="0"/>
              <a:t>Existují nicméně různé regionální struktury: pro jednotlivé veletoky a systémy. </a:t>
            </a:r>
          </a:p>
        </p:txBody>
      </p:sp>
    </p:spTree>
    <p:extLst>
      <p:ext uri="{BB962C8B-B14F-4D97-AF65-F5344CB8AC3E}">
        <p14:creationId xmlns:p14="http://schemas.microsoft.com/office/powerpoint/2010/main" val="750553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Zákony o jednotlivých silách, složkách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278/2008 Sb., o Policii České republiky </a:t>
            </a:r>
          </a:p>
          <a:p>
            <a:r>
              <a:rPr lang="cs-CZ" dirty="0"/>
              <a:t>Zákon č. 17/2012 Sb., o Celní správě ČR </a:t>
            </a:r>
          </a:p>
          <a:p>
            <a:r>
              <a:rPr lang="cs-CZ" dirty="0"/>
              <a:t>Zákon č. 320/2015 Sb., o Hasičském záchranném sboru ČR </a:t>
            </a:r>
          </a:p>
          <a:p>
            <a:r>
              <a:rPr lang="cs-CZ" dirty="0"/>
              <a:t>Zákon č. 374/2011 Sb., o Zdravotnické záchranné službě ČR  </a:t>
            </a:r>
          </a:p>
        </p:txBody>
      </p:sp>
    </p:spTree>
    <p:extLst>
      <p:ext uri="{BB962C8B-B14F-4D97-AF65-F5344CB8AC3E}">
        <p14:creationId xmlns:p14="http://schemas.microsoft.com/office/powerpoint/2010/main" val="2654187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3477B-F4A2-4A07-8AC3-90C6276CD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Stavební právo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B86B2B-A934-4475-9D73-75C29384F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Stavební zákon č. 183/2006 Sb.</a:t>
            </a:r>
          </a:p>
          <a:p>
            <a:r>
              <a:rPr lang="cs-CZ" dirty="0"/>
              <a:t>Ovšem zvláštní pravidla v jednotlivých dopravních zákonech. </a:t>
            </a:r>
          </a:p>
        </p:txBody>
      </p:sp>
    </p:spTree>
    <p:extLst>
      <p:ext uri="{BB962C8B-B14F-4D97-AF65-F5344CB8AC3E}">
        <p14:creationId xmlns:p14="http://schemas.microsoft.com/office/powerpoint/2010/main" val="2193467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dopravy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500/2004 Sb., správní řád. </a:t>
            </a:r>
          </a:p>
          <a:p>
            <a:endParaRPr lang="cs-CZ" dirty="0"/>
          </a:p>
          <a:p>
            <a:r>
              <a:rPr lang="cs-CZ" dirty="0"/>
              <a:t>Zákon č. 250/2016 Sb., o odpovědnosti za přestupcích a řízeních o nich.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726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Přepravní vztahy, škodní záležitosti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89/2012 Sb., (nový) občanský zákoník: </a:t>
            </a:r>
          </a:p>
          <a:p>
            <a:r>
              <a:rPr lang="cs-CZ" dirty="0"/>
              <a:t>Smlouvy o přepravě osob a věcí. </a:t>
            </a:r>
          </a:p>
          <a:p>
            <a:endParaRPr lang="cs-CZ" dirty="0"/>
          </a:p>
          <a:p>
            <a:r>
              <a:rPr lang="cs-CZ" dirty="0"/>
              <a:t>Souvislosti: kupní smlouva</a:t>
            </a:r>
          </a:p>
          <a:p>
            <a:endParaRPr lang="cs-CZ" dirty="0"/>
          </a:p>
          <a:p>
            <a:r>
              <a:rPr lang="cs-CZ" dirty="0"/>
              <a:t>Náhrada škody a nemajetkové újmy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3138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právo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40/2009 Sb., trestní zákoník </a:t>
            </a:r>
          </a:p>
          <a:p>
            <a:endParaRPr lang="cs-CZ" dirty="0"/>
          </a:p>
          <a:p>
            <a:r>
              <a:rPr lang="cs-CZ" dirty="0"/>
              <a:t>Průřezově řada trestných činů, které je představitelné spáchat v rámci dopravy či vůči dopravě.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98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Všechny úrovně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Vnitrostátní: zákony, podzákonné předpisy – vždy velké množství. </a:t>
            </a:r>
          </a:p>
          <a:p>
            <a:endParaRPr lang="cs-CZ" dirty="0"/>
          </a:p>
          <a:p>
            <a:r>
              <a:rPr lang="cs-CZ" dirty="0"/>
              <a:t>Mezinárodní smlouvy: dvoustranné, vícestranné, mnohostranné</a:t>
            </a:r>
            <a:endParaRPr lang="cs-CZ" dirty="0">
              <a:cs typeface="Calibri" panose="020F0502020204030204"/>
            </a:endParaRPr>
          </a:p>
          <a:p>
            <a:endParaRPr lang="cs-CZ" dirty="0"/>
          </a:p>
          <a:p>
            <a:r>
              <a:rPr lang="cs-CZ" dirty="0"/>
              <a:t>Jejich uplatnění: zprostředkované: přímé: předpoklady (čl. 10 Ústavy) </a:t>
            </a:r>
            <a:endParaRPr lang="cs-CZ" dirty="0">
              <a:cs typeface="Calibri" panose="020F0502020204030204"/>
            </a:endParaRPr>
          </a:p>
          <a:p>
            <a:endParaRPr lang="cs-CZ" dirty="0"/>
          </a:p>
          <a:p>
            <a:r>
              <a:rPr lang="cs-CZ" dirty="0"/>
              <a:t>Nadnárodní EU: Připomenutí jejich uplatnění v Česku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029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a instituce na vnitrostátní úrovni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Státní orgány. </a:t>
            </a:r>
          </a:p>
          <a:p>
            <a:r>
              <a:rPr lang="cs-CZ" dirty="0"/>
              <a:t>V Česku</a:t>
            </a:r>
          </a:p>
          <a:p>
            <a:r>
              <a:rPr lang="cs-CZ" dirty="0"/>
              <a:t>Ministerstvo dopravy jako rezortní ministerstvo.  </a:t>
            </a:r>
            <a:endParaRPr lang="cs-CZ" dirty="0">
              <a:cs typeface="Calibri"/>
            </a:endParaRPr>
          </a:p>
          <a:p>
            <a:r>
              <a:rPr lang="cs-CZ" dirty="0"/>
              <a:t>Zvláštní úřady: podle jakých zákonů? </a:t>
            </a:r>
          </a:p>
          <a:p>
            <a:endParaRPr lang="cs-CZ" dirty="0"/>
          </a:p>
          <a:p>
            <a:r>
              <a:rPr lang="cs-CZ" dirty="0"/>
              <a:t>Krajské úřady </a:t>
            </a:r>
            <a:endParaRPr lang="cs-CZ" dirty="0">
              <a:cs typeface="Calibri" panose="020F0502020204030204"/>
            </a:endParaRPr>
          </a:p>
          <a:p>
            <a:r>
              <a:rPr lang="cs-CZ" dirty="0"/>
              <a:t>Úřady měst a obcí v přenesené působnosti (jednotlivé úrovně)</a:t>
            </a:r>
          </a:p>
          <a:p>
            <a:r>
              <a:rPr lang="cs-CZ" dirty="0"/>
              <a:t>Civilní, trestní, správní soudy.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002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organizace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Nutno rozlišovat státní a nestátní </a:t>
            </a:r>
          </a:p>
          <a:p>
            <a:r>
              <a:rPr lang="cs-CZ" dirty="0"/>
              <a:t>Státní: slouží spolupráci států v příslušné záležitosti.</a:t>
            </a:r>
          </a:p>
          <a:p>
            <a:r>
              <a:rPr lang="cs-CZ" b="1" dirty="0">
                <a:cs typeface="Calibri" panose="020F0502020204030204"/>
              </a:rPr>
              <a:t>International Civil </a:t>
            </a:r>
            <a:r>
              <a:rPr lang="cs-CZ" b="1" dirty="0" err="1">
                <a:cs typeface="Calibri" panose="020F0502020204030204"/>
              </a:rPr>
              <a:t>Aviation</a:t>
            </a:r>
            <a:r>
              <a:rPr lang="cs-CZ" b="1" dirty="0">
                <a:cs typeface="Calibri" panose="020F0502020204030204"/>
              </a:rPr>
              <a:t> </a:t>
            </a:r>
            <a:r>
              <a:rPr lang="cs-CZ" b="1" dirty="0" err="1">
                <a:cs typeface="Calibri" panose="020F0502020204030204"/>
              </a:rPr>
              <a:t>Organisation</a:t>
            </a:r>
            <a:r>
              <a:rPr lang="cs-CZ" b="1" dirty="0">
                <a:cs typeface="Calibri" panose="020F0502020204030204"/>
              </a:rPr>
              <a:t> (ICAO)</a:t>
            </a:r>
            <a:endParaRPr lang="cs-CZ" b="1" dirty="0"/>
          </a:p>
          <a:p>
            <a:r>
              <a:rPr lang="cs-CZ" dirty="0">
                <a:cs typeface="Calibri" panose="020F0502020204030204"/>
              </a:rPr>
              <a:t>Nestátní, soukromé: vztahy </a:t>
            </a:r>
          </a:p>
          <a:p>
            <a:r>
              <a:rPr lang="cs-CZ" dirty="0" err="1">
                <a:ea typeface="+mn-lt"/>
                <a:cs typeface="+mn-lt"/>
              </a:rPr>
              <a:t>The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b="1" dirty="0">
                <a:ea typeface="+mn-lt"/>
                <a:cs typeface="+mn-lt"/>
              </a:rPr>
              <a:t>International Air Transport </a:t>
            </a:r>
            <a:r>
              <a:rPr lang="cs-CZ" b="1" dirty="0" err="1">
                <a:ea typeface="+mn-lt"/>
                <a:cs typeface="+mn-lt"/>
              </a:rPr>
              <a:t>Association</a:t>
            </a:r>
            <a:r>
              <a:rPr lang="cs-CZ" dirty="0">
                <a:ea typeface="+mn-lt"/>
                <a:cs typeface="+mn-lt"/>
              </a:rPr>
              <a:t> (</a:t>
            </a:r>
            <a:r>
              <a:rPr lang="cs-CZ" b="1" dirty="0">
                <a:ea typeface="+mn-lt"/>
                <a:cs typeface="+mn-lt"/>
              </a:rPr>
              <a:t>IATA)</a:t>
            </a:r>
            <a:r>
              <a:rPr lang="cs-CZ" dirty="0">
                <a:ea typeface="+mn-lt"/>
                <a:cs typeface="+mn-lt"/>
              </a:rPr>
              <a:t> </a:t>
            </a:r>
            <a:endParaRPr lang="cs-CZ" dirty="0">
              <a:cs typeface="Calibri" panose="020F0502020204030204"/>
            </a:endParaRP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Uvidíme, že pro některé druhy existují mezinárodní organizace, pro jiné působí širší mezinárodní organizace. </a:t>
            </a:r>
          </a:p>
        </p:txBody>
      </p:sp>
    </p:spTree>
    <p:extLst>
      <p:ext uri="{BB962C8B-B14F-4D97-AF65-F5344CB8AC3E}">
        <p14:creationId xmlns:p14="http://schemas.microsoft.com/office/powerpoint/2010/main" val="1193245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AFEAA-D758-4135-99EF-CD02F822A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Role Evropské unie: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615685-5AE2-4E58-8A00-A69D3AD64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Liberalizace již integrované dopravy: jednotlivých druhů. </a:t>
            </a:r>
            <a:br>
              <a:rPr lang="cs-CZ" dirty="0"/>
            </a:br>
            <a:endParaRPr lang="cs-CZ" dirty="0"/>
          </a:p>
          <a:p>
            <a:r>
              <a:rPr lang="cs-CZ" dirty="0"/>
              <a:t>Evropská komise / generální ředitelství / komisař pro dopravu. </a:t>
            </a:r>
          </a:p>
          <a:p>
            <a:endParaRPr lang="cs-CZ" dirty="0"/>
          </a:p>
          <a:p>
            <a:r>
              <a:rPr lang="cs-CZ" dirty="0"/>
              <a:t>Pokrytí všech druhů dopravy. </a:t>
            </a:r>
          </a:p>
          <a:p>
            <a:endParaRPr lang="cs-CZ" dirty="0"/>
          </a:p>
          <a:p>
            <a:r>
              <a:rPr lang="cs-CZ" dirty="0"/>
              <a:t>Sledování stavu infrastruktury a podpora její modernizace.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2899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Silniční doprava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cs-CZ" dirty="0"/>
              <a:t>Několik zásadních zákonů pro jednotlivé aspekty </a:t>
            </a:r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/>
              <a:t>13/1997 Sb., zákon o pozemních komunikacích 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/>
              <a:t>361/2000 Sb., zákon o provozu na pozemních komunikacích 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/>
              <a:t>56/2001 Sb., zákon o podmínkách provozu vozidel na silničních komunikacích. </a:t>
            </a:r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/>
              <a:t>Nadnárodní právo Evropské unie. Mezinárodní smlouvy </a:t>
            </a:r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r>
              <a:rPr lang="cs-CZ" dirty="0"/>
              <a:t>Příslušné: MD, krajské úřady, městské a obecní úřady, soudy…  </a:t>
            </a:r>
          </a:p>
          <a:p>
            <a:endParaRPr lang="cs-CZ" dirty="0"/>
          </a:p>
          <a:p>
            <a:r>
              <a:rPr lang="cs-CZ" dirty="0"/>
              <a:t>111/1994 Sb., o silniční dopravě </a:t>
            </a:r>
          </a:p>
        </p:txBody>
      </p:sp>
    </p:spTree>
    <p:extLst>
      <p:ext uri="{BB962C8B-B14F-4D97-AF65-F5344CB8AC3E}">
        <p14:creationId xmlns:p14="http://schemas.microsoft.com/office/powerpoint/2010/main" val="935669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Silniční doprava II – mezinárodní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Velké množství jednotlivých mezinárodních smluv: </a:t>
            </a:r>
          </a:p>
          <a:p>
            <a:r>
              <a:rPr lang="cs-CZ" dirty="0"/>
              <a:t>- evropský rozměr těchto mezinárodních smluv.  </a:t>
            </a:r>
          </a:p>
          <a:p>
            <a:endParaRPr lang="cs-CZ" dirty="0"/>
          </a:p>
          <a:p>
            <a:r>
              <a:rPr lang="cs-CZ" dirty="0"/>
              <a:t>Žádná globální mezinárodní organizace pro silniční dopravu. </a:t>
            </a:r>
          </a:p>
          <a:p>
            <a:endParaRPr lang="cs-CZ" dirty="0"/>
          </a:p>
          <a:p>
            <a:r>
              <a:rPr lang="cs-CZ" dirty="0"/>
              <a:t>Evropská hospodářská komise OSN</a:t>
            </a:r>
          </a:p>
          <a:p>
            <a:endParaRPr lang="cs-CZ" dirty="0"/>
          </a:p>
          <a:p>
            <a:r>
              <a:rPr lang="cs-CZ" dirty="0"/>
              <a:t>Evropská unie </a:t>
            </a:r>
          </a:p>
        </p:txBody>
      </p:sp>
    </p:spTree>
    <p:extLst>
      <p:ext uri="{BB962C8B-B14F-4D97-AF65-F5344CB8AC3E}">
        <p14:creationId xmlns:p14="http://schemas.microsoft.com/office/powerpoint/2010/main" val="1462426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Železniční doprava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266/1994 Sb., o drahách jako zákoník české železniční a další drážní (?) dopravy. </a:t>
            </a:r>
          </a:p>
          <a:p>
            <a:endParaRPr lang="cs-CZ" dirty="0"/>
          </a:p>
          <a:p>
            <a:r>
              <a:rPr lang="cs-CZ" dirty="0"/>
              <a:t>Nadnárodní právo EU, postupně liberalizace  jednotlivé tzv. železniční balíčky… </a:t>
            </a:r>
          </a:p>
          <a:p>
            <a:endParaRPr lang="cs-CZ" dirty="0"/>
          </a:p>
          <a:p>
            <a:r>
              <a:rPr lang="cs-CZ" dirty="0"/>
              <a:t>Dvě částečně překrývající se Mezinárodní organizace: OTIF, OSŽD  </a:t>
            </a:r>
          </a:p>
          <a:p>
            <a:endParaRPr lang="cs-CZ" dirty="0"/>
          </a:p>
          <a:p>
            <a:r>
              <a:rPr lang="cs-CZ" dirty="0"/>
              <a:t>Proč? </a:t>
            </a:r>
          </a:p>
        </p:txBody>
      </p:sp>
    </p:spTree>
    <p:extLst>
      <p:ext uri="{BB962C8B-B14F-4D97-AF65-F5344CB8AC3E}">
        <p14:creationId xmlns:p14="http://schemas.microsoft.com/office/powerpoint/2010/main" val="410648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Letecká doprava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49/1997 Sb., zákon o civilním letectví </a:t>
            </a:r>
          </a:p>
          <a:p>
            <a:r>
              <a:rPr lang="cs-CZ" dirty="0"/>
              <a:t>(civilní: co státní?) </a:t>
            </a:r>
          </a:p>
          <a:p>
            <a:r>
              <a:rPr lang="cs-CZ" dirty="0"/>
              <a:t>Úřad pro civilní letectví. </a:t>
            </a:r>
          </a:p>
          <a:p>
            <a:r>
              <a:rPr lang="cs-CZ" dirty="0"/>
              <a:t>Řízení letového provozu. </a:t>
            </a:r>
          </a:p>
          <a:p>
            <a:r>
              <a:rPr lang="cs-CZ" dirty="0"/>
              <a:t>Chicagská úmluva a další úmluvy</a:t>
            </a:r>
          </a:p>
          <a:p>
            <a:r>
              <a:rPr lang="cs-CZ" dirty="0"/>
              <a:t>Mezinárodní organizace pro civilní letectví </a:t>
            </a:r>
          </a:p>
          <a:p>
            <a:r>
              <a:rPr lang="cs-CZ" dirty="0"/>
              <a:t>Vzdušný prostor? </a:t>
            </a:r>
          </a:p>
          <a:p>
            <a:r>
              <a:rPr lang="cs-CZ" dirty="0"/>
              <a:t>Další předcházející a následné mezinárodní úmluvy s různými okruhy smluvních stran. </a:t>
            </a:r>
          </a:p>
        </p:txBody>
      </p:sp>
    </p:spTree>
    <p:extLst>
      <p:ext uri="{BB962C8B-B14F-4D97-AF65-F5344CB8AC3E}">
        <p14:creationId xmlns:p14="http://schemas.microsoft.com/office/powerpoint/2010/main" val="6442917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1D854681020AF4EA53681E06F168A2F" ma:contentTypeVersion="2" ma:contentTypeDescription="Vytvoří nový dokument" ma:contentTypeScope="" ma:versionID="c154f6cd079874eff06e87c8c3049eef">
  <xsd:schema xmlns:xsd="http://www.w3.org/2001/XMLSchema" xmlns:xs="http://www.w3.org/2001/XMLSchema" xmlns:p="http://schemas.microsoft.com/office/2006/metadata/properties" xmlns:ns2="46e2a3a6-279f-479b-95b8-8c79f73acc89" targetNamespace="http://schemas.microsoft.com/office/2006/metadata/properties" ma:root="true" ma:fieldsID="d99f1f3e72bebb492290794e81519a4d" ns2:_="">
    <xsd:import namespace="46e2a3a6-279f-479b-95b8-8c79f73ac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e2a3a6-279f-479b-95b8-8c79f73acc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F8D7B6-E8A4-4419-A532-184DD04E0D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e2a3a6-279f-479b-95b8-8c79f73acc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365EFF-5137-4FD3-8DA1-96C199F0FDB1}">
  <ds:schemaRefs>
    <ds:schemaRef ds:uri="46e2a3a6-279f-479b-95b8-8c79f73acc89"/>
    <ds:schemaRef ds:uri="http://purl.org/dc/elements/1.1/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15879027-CA35-4425-90DE-6212BE7C52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613</Words>
  <Application>Microsoft Office PowerPoint</Application>
  <PresentationFormat>Širokoúhlá obrazovka</PresentationFormat>
  <Paragraphs>112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Dopravní a přepravní právo /B/ Mezinárodní dopravní právo /M/ </vt:lpstr>
      <vt:lpstr>Všechny úrovně práva </vt:lpstr>
      <vt:lpstr>Orgány a instituce na vnitrostátní úrovni </vt:lpstr>
      <vt:lpstr>Mezinárodní organizace </vt:lpstr>
      <vt:lpstr>Role Evropské unie:</vt:lpstr>
      <vt:lpstr>Silniční doprava </vt:lpstr>
      <vt:lpstr>Silniční doprava II – mezinárodní  </vt:lpstr>
      <vt:lpstr>Železniční doprava </vt:lpstr>
      <vt:lpstr>Letecká doprava </vt:lpstr>
      <vt:lpstr>Námořní doprava </vt:lpstr>
      <vt:lpstr>Říční doprava </vt:lpstr>
      <vt:lpstr>Zákony o jednotlivých silách, složkách  </vt:lpstr>
      <vt:lpstr>Stavební právo </vt:lpstr>
      <vt:lpstr>Správa dopravy </vt:lpstr>
      <vt:lpstr>Přepravní vztahy, škodní záležitosti  </vt:lpstr>
      <vt:lpstr>Trestní právo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dopravní právo</dc:title>
  <dc:creator>Filip Křepelka</dc:creator>
  <cp:lastModifiedBy>Filip Křepelka</cp:lastModifiedBy>
  <cp:revision>28</cp:revision>
  <dcterms:created xsi:type="dcterms:W3CDTF">2020-05-22T06:15:10Z</dcterms:created>
  <dcterms:modified xsi:type="dcterms:W3CDTF">2022-04-04T15:59:02Z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0x01010051D854681020AF4EA53681E06F168A2F</vt:lpwstr>
  </property>
</Properties>
</file>