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71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6754" autoAdjust="0"/>
  </p:normalViewPr>
  <p:slideViewPr>
    <p:cSldViewPr snapToGrid="0">
      <p:cViewPr varScale="1">
        <p:scale>
          <a:sx n="74" d="100"/>
          <a:sy n="74" d="100"/>
        </p:scale>
        <p:origin x="84" y="7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65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Tip: Sem přidejte vlastní poznámky k prezentaci.</a:t>
            </a:r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722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774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Tip: Sem přidejte vlastní poznámky k prezentaci.</a:t>
            </a:r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095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1EDD87E7-64E6-409D-AAA9-0E1E8D196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F87016A-F642-47AA-AF46-3487FC4250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BE125B44-EA9F-40DC-9421-87D42174D6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0835EBE0-0CC4-4619-A835-594CA361B9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4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6293BF41-B706-49E8-B7FA-8060D47E6D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11F5410-42DE-48DA-B323-AA83D3831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948A4555-0F9C-4A22-8625-3652A80B55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000DC3A2-14E1-473A-B25E-6F39484517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C4B6ECE6-3CAB-406D-8792-674A6CA543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CC37AB8-74B6-442A-8014-2FF0C0F3FF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695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No </a:t>
            </a:r>
            <a:r>
              <a:rPr lang="cs-CZ" kern="1200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Arbitrary</a:t>
            </a:r>
            <a:r>
              <a:rPr lang="cs-CZ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cs-CZ" kern="1200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Power</a:t>
            </a:r>
            <a:br>
              <a:rPr lang="cs-CZ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cs-CZ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Rule </a:t>
            </a:r>
            <a:r>
              <a:rPr lang="cs-CZ" kern="1200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of</a:t>
            </a:r>
            <a:r>
              <a:rPr lang="cs-CZ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cs-CZ" kern="1200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Law</a:t>
            </a:r>
            <a:r>
              <a:rPr lang="cs-CZ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and </a:t>
            </a:r>
            <a:r>
              <a:rPr lang="cs-CZ" kern="1200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Rechtstaat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sz="2600" kern="1200" dirty="0">
              <a:solidFill>
                <a:schemeClr val="tx2">
                  <a:shade val="30000"/>
                  <a:satMod val="1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cs-CZ" sz="2600" kern="1200" dirty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rPr>
              <a:t>Ladislav Vyhnánek, 16. 3. 2022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4693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Law</a:t>
            </a:r>
            <a:r>
              <a:rPr lang="cs-CZ" dirty="0"/>
              <a:t> in </a:t>
            </a:r>
            <a:r>
              <a:rPr lang="cs-CZ" dirty="0" err="1"/>
              <a:t>books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equal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in </a:t>
            </a:r>
            <a:r>
              <a:rPr lang="cs-CZ" dirty="0" err="1"/>
              <a:t>action</a:t>
            </a:r>
            <a:r>
              <a:rPr lang="cs-CZ" dirty="0"/>
              <a:t> (</a:t>
            </a:r>
            <a:r>
              <a:rPr lang="cs-CZ" dirty="0" err="1"/>
              <a:t>congruence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8800" y="1872000"/>
            <a:ext cx="10753200" cy="4147800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problems</a:t>
            </a:r>
            <a:r>
              <a:rPr lang="cs-CZ" dirty="0"/>
              <a:t>: </a:t>
            </a:r>
            <a:r>
              <a:rPr lang="cs-CZ" dirty="0" err="1"/>
              <a:t>overenforcement</a:t>
            </a:r>
            <a:r>
              <a:rPr lang="cs-CZ" dirty="0"/>
              <a:t> and </a:t>
            </a:r>
            <a:r>
              <a:rPr lang="cs-CZ" dirty="0" err="1"/>
              <a:t>underenforcement</a:t>
            </a:r>
            <a:r>
              <a:rPr lang="cs-CZ" dirty="0"/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err="1"/>
              <a:t>Overenforcement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clear</a:t>
            </a:r>
            <a:r>
              <a:rPr lang="cs-CZ" dirty="0"/>
              <a:t> </a:t>
            </a:r>
            <a:r>
              <a:rPr lang="cs-CZ" dirty="0" err="1"/>
              <a:t>flaw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rule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,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oversteps</a:t>
            </a:r>
            <a:r>
              <a:rPr lang="cs-CZ" dirty="0"/>
              <a:t>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boundaries</a:t>
            </a:r>
            <a:r>
              <a:rPr lang="cs-CZ" dirty="0"/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err="1"/>
              <a:t>Underenforcement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selective</a:t>
            </a:r>
            <a:r>
              <a:rPr lang="cs-CZ" dirty="0"/>
              <a:t> </a:t>
            </a:r>
            <a:r>
              <a:rPr lang="cs-CZ" dirty="0" err="1"/>
              <a:t>enforcement</a:t>
            </a:r>
            <a:r>
              <a:rPr lang="cs-CZ" dirty="0"/>
              <a:t> </a:t>
            </a:r>
            <a:r>
              <a:rPr lang="cs-CZ" dirty="0" err="1"/>
              <a:t>raises</a:t>
            </a:r>
            <a:r>
              <a:rPr lang="cs-CZ" dirty="0"/>
              <a:t> many </a:t>
            </a:r>
            <a:r>
              <a:rPr lang="cs-CZ" dirty="0" err="1"/>
              <a:t>questions</a:t>
            </a:r>
            <a:r>
              <a:rPr lang="cs-CZ" dirty="0"/>
              <a:t>, most </a:t>
            </a:r>
            <a:r>
              <a:rPr lang="cs-CZ" dirty="0" err="1"/>
              <a:t>notably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problem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discrimination</a:t>
            </a:r>
            <a:r>
              <a:rPr lang="cs-CZ" dirty="0"/>
              <a:t> (</a:t>
            </a:r>
            <a:r>
              <a:rPr lang="cs-CZ" dirty="0" err="1"/>
              <a:t>cf</a:t>
            </a:r>
            <a:r>
              <a:rPr lang="cs-CZ" dirty="0"/>
              <a:t>. city </a:t>
            </a:r>
            <a:r>
              <a:rPr lang="cs-CZ" dirty="0" err="1"/>
              <a:t>ordinances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forbid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use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alcohol</a:t>
            </a:r>
            <a:r>
              <a:rPr lang="cs-CZ" dirty="0"/>
              <a:t> in public </a:t>
            </a:r>
            <a:r>
              <a:rPr lang="cs-CZ" dirty="0" err="1"/>
              <a:t>spaces</a:t>
            </a:r>
            <a:r>
              <a:rPr lang="cs-CZ" dirty="0"/>
              <a:t>), but </a:t>
            </a:r>
            <a:r>
              <a:rPr lang="cs-CZ" dirty="0" err="1"/>
              <a:t>note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problem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selective</a:t>
            </a:r>
            <a:r>
              <a:rPr lang="cs-CZ" dirty="0"/>
              <a:t> </a:t>
            </a:r>
            <a:r>
              <a:rPr lang="cs-CZ" dirty="0" err="1"/>
              <a:t>underenforcement</a:t>
            </a:r>
            <a:r>
              <a:rPr lang="cs-CZ" dirty="0"/>
              <a:t> vs. </a:t>
            </a:r>
            <a:r>
              <a:rPr lang="cs-CZ" i="1" dirty="0" err="1"/>
              <a:t>discretion</a:t>
            </a:r>
            <a:r>
              <a:rPr lang="cs-CZ" i="1" dirty="0"/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No </a:t>
            </a:r>
            <a:r>
              <a:rPr lang="cs-CZ" dirty="0" err="1"/>
              <a:t>enforcement</a:t>
            </a:r>
            <a:r>
              <a:rPr lang="cs-CZ" dirty="0"/>
              <a:t> </a:t>
            </a:r>
            <a:r>
              <a:rPr lang="cs-CZ" dirty="0" err="1"/>
              <a:t>weakens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consciousness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8612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Substantive</a:t>
            </a:r>
            <a:r>
              <a:rPr lang="cs-CZ" dirty="0"/>
              <a:t> </a:t>
            </a:r>
            <a:r>
              <a:rPr lang="cs-CZ" dirty="0" err="1"/>
              <a:t>values</a:t>
            </a:r>
            <a:r>
              <a:rPr lang="cs-CZ" dirty="0"/>
              <a:t> in Rule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More </a:t>
            </a:r>
            <a:r>
              <a:rPr lang="cs-CZ" dirty="0" err="1"/>
              <a:t>contested</a:t>
            </a:r>
            <a:r>
              <a:rPr lang="cs-CZ" dirty="0"/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err="1"/>
              <a:t>Overlap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constitutional</a:t>
            </a:r>
            <a:r>
              <a:rPr lang="cs-CZ" dirty="0"/>
              <a:t> </a:t>
            </a:r>
            <a:r>
              <a:rPr lang="cs-CZ" dirty="0" err="1"/>
              <a:t>values</a:t>
            </a:r>
            <a:r>
              <a:rPr lang="cs-CZ" dirty="0"/>
              <a:t>/</a:t>
            </a:r>
            <a:r>
              <a:rPr lang="cs-CZ" dirty="0" err="1"/>
              <a:t>principles</a:t>
            </a:r>
            <a:r>
              <a:rPr lang="cs-CZ" dirty="0"/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err="1"/>
              <a:t>Fairness</a:t>
            </a:r>
            <a:r>
              <a:rPr lang="cs-CZ" dirty="0"/>
              <a:t>, </a:t>
            </a:r>
            <a:r>
              <a:rPr lang="cs-CZ" dirty="0" err="1"/>
              <a:t>Lack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brutality (</a:t>
            </a:r>
            <a:r>
              <a:rPr lang="cs-CZ" dirty="0" err="1"/>
              <a:t>torture</a:t>
            </a:r>
            <a:r>
              <a:rPr lang="cs-CZ" dirty="0"/>
              <a:t>), </a:t>
            </a:r>
            <a:r>
              <a:rPr lang="cs-CZ" dirty="0" err="1"/>
              <a:t>Acceptation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natural </a:t>
            </a:r>
            <a:r>
              <a:rPr lang="cs-CZ" dirty="0" err="1"/>
              <a:t>rights</a:t>
            </a:r>
            <a:r>
              <a:rPr lang="cs-CZ" dirty="0"/>
              <a:t>, General </a:t>
            </a:r>
            <a:r>
              <a:rPr lang="cs-CZ" dirty="0" err="1"/>
              <a:t>right</a:t>
            </a:r>
            <a:r>
              <a:rPr lang="cs-CZ" dirty="0"/>
              <a:t> to </a:t>
            </a:r>
            <a:r>
              <a:rPr lang="cs-CZ" dirty="0" err="1"/>
              <a:t>vote</a:t>
            </a:r>
            <a:r>
              <a:rPr lang="cs-CZ" dirty="0"/>
              <a:t> </a:t>
            </a:r>
            <a:r>
              <a:rPr lang="cs-CZ" dirty="0" err="1"/>
              <a:t>etc</a:t>
            </a:r>
            <a:r>
              <a:rPr lang="cs-CZ" dirty="0"/>
              <a:t>.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These </a:t>
            </a:r>
            <a:r>
              <a:rPr lang="cs-CZ" dirty="0" err="1"/>
              <a:t>aspects</a:t>
            </a:r>
            <a:r>
              <a:rPr lang="cs-CZ" dirty="0"/>
              <a:t> are </a:t>
            </a:r>
            <a:r>
              <a:rPr lang="cs-CZ" dirty="0" err="1"/>
              <a:t>contested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political-philosophical</a:t>
            </a:r>
            <a:r>
              <a:rPr lang="cs-CZ" dirty="0"/>
              <a:t> </a:t>
            </a:r>
            <a:r>
              <a:rPr lang="cs-CZ" dirty="0" err="1"/>
              <a:t>level</a:t>
            </a:r>
            <a:r>
              <a:rPr lang="cs-CZ" dirty="0"/>
              <a:t> (</a:t>
            </a:r>
            <a:r>
              <a:rPr lang="cs-CZ" dirty="0" err="1"/>
              <a:t>discuss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general</a:t>
            </a:r>
            <a:r>
              <a:rPr lang="cs-CZ" dirty="0"/>
              <a:t> </a:t>
            </a:r>
            <a:r>
              <a:rPr lang="cs-CZ" dirty="0" err="1"/>
              <a:t>right</a:t>
            </a:r>
            <a:r>
              <a:rPr lang="cs-CZ" dirty="0"/>
              <a:t> to </a:t>
            </a:r>
            <a:r>
              <a:rPr lang="cs-CZ" dirty="0" err="1"/>
              <a:t>vote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972452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Rechtstaat</a:t>
            </a:r>
            <a:r>
              <a:rPr lang="cs-CZ" dirty="0"/>
              <a:t> vs. rule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law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8800" y="1872000"/>
            <a:ext cx="10753200" cy="4287500"/>
          </a:xfrm>
        </p:spPr>
        <p:txBody>
          <a:bodyPr>
            <a:normAutofit lnSpcReduction="10000"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err="1"/>
              <a:t>Rechstaat</a:t>
            </a:r>
            <a:r>
              <a:rPr lang="cs-CZ" dirty="0"/>
              <a:t>: a </a:t>
            </a:r>
            <a:r>
              <a:rPr lang="cs-CZ" dirty="0" err="1"/>
              <a:t>fairly</a:t>
            </a:r>
            <a:r>
              <a:rPr lang="cs-CZ" dirty="0"/>
              <a:t> independent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developed</a:t>
            </a:r>
            <a:r>
              <a:rPr lang="cs-CZ" dirty="0"/>
              <a:t> </a:t>
            </a:r>
            <a:r>
              <a:rPr lang="cs-CZ" dirty="0" err="1"/>
              <a:t>mainly</a:t>
            </a:r>
            <a:r>
              <a:rPr lang="cs-CZ" dirty="0"/>
              <a:t> in </a:t>
            </a:r>
            <a:r>
              <a:rPr lang="cs-CZ" dirty="0" err="1"/>
              <a:t>continental</a:t>
            </a:r>
            <a:r>
              <a:rPr lang="cs-CZ" dirty="0"/>
              <a:t> </a:t>
            </a:r>
            <a:r>
              <a:rPr lang="cs-CZ" dirty="0" err="1"/>
              <a:t>Europe</a:t>
            </a:r>
            <a:r>
              <a:rPr lang="cs-CZ" dirty="0"/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err="1"/>
              <a:t>Connected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i="1" dirty="0" err="1"/>
              <a:t>State</a:t>
            </a:r>
            <a:r>
              <a:rPr lang="cs-CZ" i="1" dirty="0"/>
              <a:t>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not so </a:t>
            </a:r>
            <a:r>
              <a:rPr lang="cs-CZ" dirty="0" err="1"/>
              <a:t>central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common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tradition</a:t>
            </a:r>
            <a:r>
              <a:rPr lang="cs-CZ" dirty="0"/>
              <a:t> (</a:t>
            </a:r>
            <a:r>
              <a:rPr lang="cs-CZ" dirty="0" err="1"/>
              <a:t>cf</a:t>
            </a:r>
            <a:r>
              <a:rPr lang="cs-CZ" dirty="0"/>
              <a:t>. </a:t>
            </a:r>
            <a:r>
              <a:rPr lang="cs-CZ" dirty="0" err="1"/>
              <a:t>Krygier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IS).</a:t>
            </a:r>
            <a:endParaRPr lang="cs-CZ" i="1" dirty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i="1" dirty="0" err="1"/>
              <a:t>Formal</a:t>
            </a:r>
            <a:r>
              <a:rPr lang="cs-CZ" dirty="0"/>
              <a:t> vs. </a:t>
            </a:r>
            <a:r>
              <a:rPr lang="cs-CZ" i="1" dirty="0" err="1"/>
              <a:t>substantive</a:t>
            </a:r>
            <a:r>
              <a:rPr lang="cs-CZ" i="1" dirty="0"/>
              <a:t> </a:t>
            </a:r>
            <a:r>
              <a:rPr lang="cs-CZ" dirty="0" err="1"/>
              <a:t>conceptions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Rechtstaat</a:t>
            </a:r>
            <a:r>
              <a:rPr lang="cs-CZ" dirty="0"/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Rule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more </a:t>
            </a:r>
            <a:r>
              <a:rPr lang="cs-CZ" dirty="0" err="1"/>
              <a:t>generally</a:t>
            </a:r>
            <a:r>
              <a:rPr lang="cs-CZ" dirty="0"/>
              <a:t> </a:t>
            </a:r>
            <a:r>
              <a:rPr lang="cs-CZ" dirty="0" err="1"/>
              <a:t>applicable</a:t>
            </a:r>
            <a:r>
              <a:rPr lang="cs-CZ" dirty="0"/>
              <a:t>, </a:t>
            </a:r>
            <a:r>
              <a:rPr lang="cs-CZ" dirty="0" err="1"/>
              <a:t>various</a:t>
            </a:r>
            <a:r>
              <a:rPr lang="cs-CZ" dirty="0"/>
              <a:t> </a:t>
            </a:r>
            <a:r>
              <a:rPr lang="cs-CZ" dirty="0" err="1"/>
              <a:t>forms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„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“ are more </a:t>
            </a:r>
            <a:r>
              <a:rPr lang="cs-CZ" dirty="0" err="1"/>
              <a:t>closely</a:t>
            </a:r>
            <a:r>
              <a:rPr lang="cs-CZ" dirty="0"/>
              <a:t> </a:t>
            </a:r>
            <a:r>
              <a:rPr lang="cs-CZ" dirty="0" err="1"/>
              <a:t>tied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specifics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given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 (</a:t>
            </a:r>
            <a:r>
              <a:rPr lang="cs-CZ" dirty="0" err="1"/>
              <a:t>Germany</a:t>
            </a:r>
            <a:r>
              <a:rPr lang="cs-CZ" dirty="0"/>
              <a:t>, France </a:t>
            </a:r>
            <a:r>
              <a:rPr lang="cs-CZ" dirty="0" err="1"/>
              <a:t>etc</a:t>
            </a:r>
            <a:r>
              <a:rPr lang="cs-CZ" dirty="0"/>
              <a:t>.).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err="1"/>
              <a:t>Recently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ideals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RoL</a:t>
            </a:r>
            <a:r>
              <a:rPr lang="cs-CZ" dirty="0"/>
              <a:t> and RS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been</a:t>
            </a:r>
            <a:r>
              <a:rPr lang="cs-CZ" dirty="0"/>
              <a:t> </a:t>
            </a:r>
            <a:r>
              <a:rPr lang="cs-CZ" dirty="0" err="1"/>
              <a:t>converging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4470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Substantive</a:t>
            </a:r>
            <a:r>
              <a:rPr lang="cs-CZ" dirty="0"/>
              <a:t> „</a:t>
            </a:r>
            <a:r>
              <a:rPr lang="cs-CZ" dirty="0" err="1"/>
              <a:t>Rechstaat</a:t>
            </a:r>
            <a:r>
              <a:rPr lang="cs-CZ" dirty="0"/>
              <a:t>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dirty="0" err="1"/>
              <a:t>Incorprates</a:t>
            </a:r>
            <a:r>
              <a:rPr lang="cs-CZ" dirty="0"/>
              <a:t> many </a:t>
            </a:r>
            <a:r>
              <a:rPr lang="cs-CZ" dirty="0" err="1"/>
              <a:t>substantive</a:t>
            </a:r>
            <a:r>
              <a:rPr lang="cs-CZ" dirty="0"/>
              <a:t> </a:t>
            </a:r>
            <a:r>
              <a:rPr lang="cs-CZ" dirty="0" err="1"/>
              <a:t>values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constitutionalism</a:t>
            </a:r>
            <a:r>
              <a:rPr lang="cs-CZ" dirty="0"/>
              <a:t>, </a:t>
            </a:r>
            <a:r>
              <a:rPr lang="cs-CZ" dirty="0" err="1"/>
              <a:t>blurrs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distinction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rule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/</a:t>
            </a:r>
            <a:r>
              <a:rPr lang="cs-CZ" dirty="0" err="1"/>
              <a:t>Rechstaat</a:t>
            </a:r>
            <a:r>
              <a:rPr lang="cs-CZ" dirty="0"/>
              <a:t> and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constitutional</a:t>
            </a:r>
            <a:r>
              <a:rPr lang="cs-CZ" dirty="0"/>
              <a:t> </a:t>
            </a:r>
            <a:r>
              <a:rPr lang="cs-CZ" dirty="0" err="1"/>
              <a:t>values</a:t>
            </a:r>
            <a:r>
              <a:rPr lang="cs-CZ" dirty="0"/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err="1"/>
              <a:t>Problematic</a:t>
            </a:r>
            <a:r>
              <a:rPr lang="cs-CZ" dirty="0"/>
              <a:t> as a </a:t>
            </a:r>
            <a:r>
              <a:rPr lang="cs-CZ" dirty="0" err="1"/>
              <a:t>justiciable</a:t>
            </a:r>
            <a:r>
              <a:rPr lang="cs-CZ" dirty="0"/>
              <a:t> </a:t>
            </a:r>
            <a:r>
              <a:rPr lang="cs-CZ" dirty="0" err="1"/>
              <a:t>concept</a:t>
            </a:r>
            <a:r>
              <a:rPr lang="cs-CZ" dirty="0"/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err="1"/>
              <a:t>Less</a:t>
            </a:r>
            <a:r>
              <a:rPr lang="cs-CZ" dirty="0"/>
              <a:t> </a:t>
            </a:r>
            <a:r>
              <a:rPr lang="cs-CZ" dirty="0" err="1"/>
              <a:t>feasible</a:t>
            </a:r>
            <a:r>
              <a:rPr lang="cs-CZ" dirty="0"/>
              <a:t> as </a:t>
            </a:r>
            <a:r>
              <a:rPr lang="cs-CZ" dirty="0" err="1"/>
              <a:t>general</a:t>
            </a:r>
            <a:r>
              <a:rPr lang="cs-CZ" dirty="0"/>
              <a:t> </a:t>
            </a:r>
            <a:r>
              <a:rPr lang="cs-CZ" dirty="0" err="1"/>
              <a:t>framework</a:t>
            </a:r>
            <a:r>
              <a:rPr lang="en-US" dirty="0"/>
              <a:t>; tied to values of a certain </a:t>
            </a:r>
            <a:r>
              <a:rPr lang="cs-CZ" dirty="0"/>
              <a:t>(type </a:t>
            </a:r>
            <a:r>
              <a:rPr lang="cs-CZ" dirty="0" err="1"/>
              <a:t>of</a:t>
            </a:r>
            <a:r>
              <a:rPr lang="cs-CZ" dirty="0"/>
              <a:t>)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community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1817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Some</a:t>
            </a:r>
            <a:r>
              <a:rPr lang="cs-CZ" dirty="0"/>
              <a:t> basic </a:t>
            </a:r>
            <a:r>
              <a:rPr lang="cs-CZ" dirty="0" err="1"/>
              <a:t>featured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substantive</a:t>
            </a:r>
            <a:r>
              <a:rPr lang="cs-CZ" dirty="0"/>
              <a:t> </a:t>
            </a:r>
            <a:r>
              <a:rPr lang="cs-CZ" dirty="0" err="1"/>
              <a:t>Rechstaat</a:t>
            </a:r>
            <a:r>
              <a:rPr lang="cs-CZ" dirty="0"/>
              <a:t> (in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German</a:t>
            </a:r>
            <a:r>
              <a:rPr lang="cs-CZ" dirty="0"/>
              <a:t> </a:t>
            </a:r>
            <a:r>
              <a:rPr lang="cs-CZ" dirty="0" err="1"/>
              <a:t>sense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8800" y="1872000"/>
            <a:ext cx="10753200" cy="4452600"/>
          </a:xfrm>
        </p:spPr>
        <p:txBody>
          <a:bodyPr>
            <a:normAutofit/>
          </a:bodyPr>
          <a:lstStyle/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err="1"/>
              <a:t>Supremacy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constitution</a:t>
            </a:r>
            <a:r>
              <a:rPr lang="cs-CZ" dirty="0"/>
              <a:t>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err="1"/>
              <a:t>Constitutional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citizens</a:t>
            </a:r>
            <a:r>
              <a:rPr lang="cs-CZ" dirty="0"/>
              <a:t>, </a:t>
            </a:r>
            <a:r>
              <a:rPr lang="cs-CZ" dirty="0" err="1"/>
              <a:t>constitutional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 limit </a:t>
            </a:r>
            <a:r>
              <a:rPr lang="cs-CZ" dirty="0" err="1"/>
              <a:t>even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democratic</a:t>
            </a:r>
            <a:r>
              <a:rPr lang="cs-CZ" dirty="0"/>
              <a:t> </a:t>
            </a:r>
            <a:r>
              <a:rPr lang="cs-CZ" dirty="0" err="1"/>
              <a:t>processes</a:t>
            </a:r>
            <a:r>
              <a:rPr lang="cs-CZ" dirty="0"/>
              <a:t>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Civil society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equal</a:t>
            </a:r>
            <a:r>
              <a:rPr lang="cs-CZ" dirty="0"/>
              <a:t> partner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err="1"/>
              <a:t>Separation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powers</a:t>
            </a:r>
            <a:r>
              <a:rPr lang="cs-CZ" dirty="0"/>
              <a:t>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err="1"/>
              <a:t>Transparency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acts</a:t>
            </a:r>
            <a:r>
              <a:rPr lang="cs-CZ" dirty="0"/>
              <a:t>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(Public) </a:t>
            </a:r>
            <a:r>
              <a:rPr lang="cs-CZ" dirty="0" err="1"/>
              <a:t>reason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acts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9623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Some</a:t>
            </a:r>
            <a:r>
              <a:rPr lang="cs-CZ" dirty="0"/>
              <a:t> basic </a:t>
            </a:r>
            <a:r>
              <a:rPr lang="cs-CZ" dirty="0" err="1"/>
              <a:t>featured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substantive</a:t>
            </a:r>
            <a:r>
              <a:rPr lang="cs-CZ" dirty="0"/>
              <a:t> </a:t>
            </a:r>
            <a:r>
              <a:rPr lang="cs-CZ" dirty="0" err="1"/>
              <a:t>Rechstaat</a:t>
            </a:r>
            <a:r>
              <a:rPr lang="cs-CZ" dirty="0"/>
              <a:t> (in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German</a:t>
            </a:r>
            <a:r>
              <a:rPr lang="cs-CZ" dirty="0"/>
              <a:t> </a:t>
            </a:r>
            <a:r>
              <a:rPr lang="cs-CZ" dirty="0" err="1"/>
              <a:t>sense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err="1"/>
              <a:t>Review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decisions</a:t>
            </a:r>
            <a:r>
              <a:rPr lang="cs-CZ" dirty="0"/>
              <a:t> and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acts</a:t>
            </a:r>
            <a:r>
              <a:rPr lang="cs-CZ" dirty="0"/>
              <a:t> by independent </a:t>
            </a:r>
            <a:r>
              <a:rPr lang="cs-CZ" dirty="0" err="1"/>
              <a:t>organs</a:t>
            </a:r>
            <a:r>
              <a:rPr lang="cs-CZ" dirty="0"/>
              <a:t>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Hierarchy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laws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requirement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clarity</a:t>
            </a:r>
            <a:r>
              <a:rPr lang="cs-CZ" dirty="0"/>
              <a:t> and </a:t>
            </a:r>
            <a:r>
              <a:rPr lang="cs-CZ" dirty="0" err="1"/>
              <a:t>definiteness</a:t>
            </a:r>
            <a:r>
              <a:rPr lang="cs-CZ" dirty="0"/>
              <a:t>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err="1"/>
              <a:t>Protection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past </a:t>
            </a:r>
            <a:r>
              <a:rPr lang="cs-CZ" dirty="0" err="1"/>
              <a:t>dispositions</a:t>
            </a:r>
            <a:r>
              <a:rPr lang="cs-CZ" dirty="0"/>
              <a:t> made in </a:t>
            </a:r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faith</a:t>
            </a:r>
            <a:r>
              <a:rPr lang="cs-CZ" dirty="0"/>
              <a:t> </a:t>
            </a:r>
            <a:r>
              <a:rPr lang="cs-CZ" dirty="0" err="1"/>
              <a:t>against</a:t>
            </a:r>
            <a:r>
              <a:rPr lang="cs-CZ" dirty="0"/>
              <a:t> </a:t>
            </a:r>
            <a:r>
              <a:rPr lang="cs-CZ" dirty="0" err="1"/>
              <a:t>later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actions</a:t>
            </a:r>
            <a:r>
              <a:rPr lang="cs-CZ" dirty="0"/>
              <a:t>, </a:t>
            </a:r>
            <a:r>
              <a:rPr lang="cs-CZ" dirty="0" err="1"/>
              <a:t>prohibition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retroactivity</a:t>
            </a:r>
            <a:r>
              <a:rPr lang="cs-CZ" dirty="0"/>
              <a:t>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i="1" dirty="0" err="1"/>
              <a:t>Proportionality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action</a:t>
            </a:r>
            <a:r>
              <a:rPr lang="cs-CZ" dirty="0"/>
              <a:t> </a:t>
            </a:r>
            <a:r>
              <a:rPr lang="cs-CZ" dirty="0" err="1"/>
              <a:t>principle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2327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Rule </a:t>
            </a:r>
            <a:r>
              <a:rPr lang="cs-CZ" sz="4400" kern="1200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of</a:t>
            </a:r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cs-CZ" sz="4400" kern="1200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Law</a:t>
            </a:r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cs-CZ" sz="4400" kern="1200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Liberty</a:t>
            </a:r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and </a:t>
            </a:r>
            <a:r>
              <a:rPr lang="cs-CZ" sz="4400" kern="1200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Legitimacy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800" y="1872000"/>
            <a:ext cx="10753200" cy="42367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kern="1200" dirty="0" err="1"/>
              <a:t>Arbitrary</a:t>
            </a:r>
            <a:r>
              <a:rPr lang="cs-CZ" kern="1200" dirty="0"/>
              <a:t> </a:t>
            </a:r>
            <a:r>
              <a:rPr lang="cs-CZ" kern="1200" dirty="0" err="1"/>
              <a:t>power</a:t>
            </a:r>
            <a:r>
              <a:rPr lang="cs-CZ" kern="1200" dirty="0"/>
              <a:t> vs. Rule </a:t>
            </a:r>
            <a:r>
              <a:rPr lang="cs-CZ" kern="1200" dirty="0" err="1"/>
              <a:t>of</a:t>
            </a:r>
            <a:r>
              <a:rPr lang="cs-CZ" kern="1200" dirty="0"/>
              <a:t> </a:t>
            </a:r>
            <a:r>
              <a:rPr lang="cs-CZ" kern="1200" dirty="0" err="1"/>
              <a:t>Law</a:t>
            </a:r>
            <a:r>
              <a:rPr lang="cs-CZ" kern="1200" dirty="0"/>
              <a:t>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dirty="0"/>
              <a:t>Rule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as a </a:t>
            </a:r>
            <a:r>
              <a:rPr lang="cs-CZ" i="1" dirty="0" err="1"/>
              <a:t>guarantee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political</a:t>
            </a:r>
            <a:r>
              <a:rPr lang="cs-CZ" i="1" dirty="0"/>
              <a:t> </a:t>
            </a:r>
            <a:r>
              <a:rPr lang="cs-CZ" i="1" dirty="0" err="1"/>
              <a:t>liberty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core</a:t>
            </a:r>
            <a:r>
              <a:rPr lang="cs-CZ" dirty="0"/>
              <a:t> </a:t>
            </a:r>
            <a:r>
              <a:rPr lang="cs-CZ" dirty="0" err="1"/>
              <a:t>conceptions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i="1" dirty="0" err="1"/>
              <a:t>constitutionalism</a:t>
            </a:r>
            <a:r>
              <a:rPr lang="cs-CZ" i="1" dirty="0"/>
              <a:t> as limited </a:t>
            </a:r>
            <a:r>
              <a:rPr lang="cs-CZ" i="1" dirty="0" err="1"/>
              <a:t>government</a:t>
            </a:r>
            <a:r>
              <a:rPr lang="cs-CZ" dirty="0"/>
              <a:t>, a </a:t>
            </a:r>
            <a:r>
              <a:rPr lang="cs-CZ" dirty="0" err="1"/>
              <a:t>necessary</a:t>
            </a:r>
            <a:r>
              <a:rPr lang="cs-CZ" dirty="0"/>
              <a:t> </a:t>
            </a:r>
            <a:r>
              <a:rPr lang="cs-CZ" dirty="0" err="1"/>
              <a:t>condition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legitimacy</a:t>
            </a:r>
            <a:r>
              <a:rPr lang="cs-CZ" dirty="0"/>
              <a:t>).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dirty="0"/>
              <a:t>Rule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b="1" i="1" u="sng" dirty="0" err="1"/>
              <a:t>Law</a:t>
            </a:r>
            <a:r>
              <a:rPr lang="cs-CZ" b="1" i="1" dirty="0"/>
              <a:t> </a:t>
            </a:r>
            <a:r>
              <a:rPr lang="cs-CZ" dirty="0"/>
              <a:t>as </a:t>
            </a:r>
            <a:r>
              <a:rPr lang="cs-CZ" dirty="0" err="1"/>
              <a:t>opposed</a:t>
            </a:r>
            <a:r>
              <a:rPr lang="cs-CZ" dirty="0"/>
              <a:t> to Rule by </a:t>
            </a:r>
            <a:r>
              <a:rPr lang="cs-CZ" b="1" i="1" u="sng" dirty="0" err="1"/>
              <a:t>Men</a:t>
            </a:r>
            <a:r>
              <a:rPr lang="cs-CZ" dirty="0"/>
              <a:t> (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old</a:t>
            </a:r>
            <a:r>
              <a:rPr lang="cs-CZ" dirty="0"/>
              <a:t> </a:t>
            </a:r>
            <a:r>
              <a:rPr lang="cs-CZ" dirty="0" err="1"/>
              <a:t>English</a:t>
            </a:r>
            <a:r>
              <a:rPr lang="cs-CZ" dirty="0"/>
              <a:t> </a:t>
            </a:r>
            <a:r>
              <a:rPr lang="cs-CZ" dirty="0" err="1"/>
              <a:t>notion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higher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limits</a:t>
            </a:r>
            <a:r>
              <a:rPr lang="cs-CZ" dirty="0"/>
              <a:t> </a:t>
            </a:r>
            <a:r>
              <a:rPr lang="cs-CZ" dirty="0" err="1"/>
              <a:t>even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monarch</a:t>
            </a:r>
            <a:r>
              <a:rPr lang="cs-CZ" dirty="0"/>
              <a:t>).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bound</a:t>
            </a:r>
            <a:r>
              <a:rPr lang="cs-CZ" dirty="0"/>
              <a:t> by (</a:t>
            </a:r>
            <a:r>
              <a:rPr lang="cs-CZ" dirty="0" err="1"/>
              <a:t>its</a:t>
            </a:r>
            <a:r>
              <a:rPr lang="cs-CZ" dirty="0"/>
              <a:t>) </a:t>
            </a:r>
            <a:r>
              <a:rPr lang="cs-CZ" dirty="0" err="1"/>
              <a:t>law</a:t>
            </a:r>
            <a:r>
              <a:rPr lang="cs-CZ" dirty="0"/>
              <a:t>,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 do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positively</a:t>
            </a:r>
            <a:r>
              <a:rPr lang="cs-CZ" dirty="0"/>
              <a:t> </a:t>
            </a:r>
            <a:r>
              <a:rPr lang="cs-CZ" dirty="0" err="1"/>
              <a:t>permits</a:t>
            </a:r>
            <a:r>
              <a:rPr lang="cs-CZ" dirty="0"/>
              <a:t> as </a:t>
            </a:r>
            <a:r>
              <a:rPr lang="cs-CZ" dirty="0" err="1"/>
              <a:t>opposed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individual</a:t>
            </a:r>
            <a:r>
              <a:rPr lang="cs-CZ" dirty="0"/>
              <a:t> (</a:t>
            </a:r>
            <a:r>
              <a:rPr lang="cs-CZ" dirty="0" err="1"/>
              <a:t>inherent</a:t>
            </a:r>
            <a:r>
              <a:rPr lang="cs-CZ" dirty="0"/>
              <a:t> </a:t>
            </a:r>
            <a:r>
              <a:rPr lang="cs-CZ" dirty="0" err="1"/>
              <a:t>liberty</a:t>
            </a:r>
            <a:r>
              <a:rPr lang="cs-CZ" dirty="0"/>
              <a:t>).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dirty="0" err="1"/>
              <a:t>All</a:t>
            </a:r>
            <a:r>
              <a:rPr lang="cs-CZ" dirty="0"/>
              <a:t> these </a:t>
            </a:r>
            <a:r>
              <a:rPr lang="cs-CZ" dirty="0" err="1"/>
              <a:t>dimensions</a:t>
            </a:r>
            <a:r>
              <a:rPr lang="cs-CZ" dirty="0"/>
              <a:t> are </a:t>
            </a:r>
            <a:r>
              <a:rPr lang="cs-CZ" dirty="0" err="1"/>
              <a:t>considered</a:t>
            </a:r>
            <a:r>
              <a:rPr lang="cs-CZ" dirty="0"/>
              <a:t> a basic </a:t>
            </a:r>
            <a:r>
              <a:rPr lang="cs-CZ" dirty="0" err="1"/>
              <a:t>building</a:t>
            </a:r>
            <a:r>
              <a:rPr lang="cs-CZ" dirty="0"/>
              <a:t> </a:t>
            </a:r>
            <a:r>
              <a:rPr lang="cs-CZ" dirty="0" err="1"/>
              <a:t>block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i="1" dirty="0" err="1"/>
              <a:t>liberal</a:t>
            </a:r>
            <a:r>
              <a:rPr lang="cs-CZ" i="1" dirty="0"/>
              <a:t> </a:t>
            </a:r>
            <a:r>
              <a:rPr lang="cs-CZ" i="1" dirty="0" err="1"/>
              <a:t>democracy</a:t>
            </a:r>
            <a:r>
              <a:rPr lang="cs-CZ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5568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Rule </a:t>
            </a:r>
            <a:r>
              <a:rPr lang="cs-CZ" sz="4400" kern="1200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of</a:t>
            </a:r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cs-CZ" sz="4400" kern="1200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Law</a:t>
            </a:r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:  </a:t>
            </a:r>
            <a:r>
              <a:rPr lang="cs-CZ" sz="4400" kern="1200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What</a:t>
            </a:r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cs-CZ" sz="4400" kern="1200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is</a:t>
            </a:r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cs-CZ" sz="4400" kern="1200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Law</a:t>
            </a:r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800" y="1872000"/>
            <a:ext cx="10753200" cy="4262100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000" dirty="0" err="1"/>
              <a:t>Dworkin</a:t>
            </a:r>
            <a:r>
              <a:rPr lang="en-US" sz="3000" dirty="0"/>
              <a:t>’s question. Was the </a:t>
            </a:r>
            <a:r>
              <a:rPr lang="cs-CZ" sz="3000" dirty="0"/>
              <a:t>„</a:t>
            </a:r>
            <a:r>
              <a:rPr lang="en-US" sz="3000" dirty="0"/>
              <a:t>Law</a:t>
            </a:r>
            <a:r>
              <a:rPr lang="cs-CZ" sz="3000" dirty="0"/>
              <a:t>“ </a:t>
            </a:r>
            <a:r>
              <a:rPr lang="cs-CZ" sz="3000" dirty="0" err="1"/>
              <a:t>of</a:t>
            </a:r>
            <a:r>
              <a:rPr lang="cs-CZ" sz="3000" dirty="0"/>
              <a:t> </a:t>
            </a:r>
            <a:r>
              <a:rPr lang="cs-CZ" sz="3000" dirty="0" err="1"/>
              <a:t>the</a:t>
            </a:r>
            <a:r>
              <a:rPr lang="cs-CZ" sz="3000" dirty="0"/>
              <a:t> </a:t>
            </a:r>
            <a:r>
              <a:rPr lang="cs-CZ" sz="3000" dirty="0" err="1"/>
              <a:t>Third</a:t>
            </a:r>
            <a:r>
              <a:rPr lang="cs-CZ" sz="3000" dirty="0"/>
              <a:t> Reich „</a:t>
            </a:r>
            <a:r>
              <a:rPr lang="cs-CZ" sz="3000" dirty="0" err="1"/>
              <a:t>Law</a:t>
            </a:r>
            <a:r>
              <a:rPr lang="cs-CZ" sz="3000" dirty="0"/>
              <a:t>“ in a proper </a:t>
            </a:r>
            <a:r>
              <a:rPr lang="cs-CZ" sz="3000" dirty="0" err="1"/>
              <a:t>sense</a:t>
            </a:r>
            <a:r>
              <a:rPr lang="cs-CZ" sz="3000" dirty="0"/>
              <a:t>? </a:t>
            </a:r>
            <a:r>
              <a:rPr lang="cs-CZ" sz="3000" dirty="0" err="1"/>
              <a:t>Is</a:t>
            </a:r>
            <a:r>
              <a:rPr lang="cs-CZ" sz="3000" dirty="0"/>
              <a:t> </a:t>
            </a:r>
            <a:r>
              <a:rPr lang="cs-CZ" sz="3000" dirty="0" err="1"/>
              <a:t>any</a:t>
            </a:r>
            <a:r>
              <a:rPr lang="cs-CZ" sz="3000" dirty="0"/>
              <a:t> rule/</a:t>
            </a:r>
            <a:r>
              <a:rPr lang="cs-CZ" sz="3000" dirty="0" err="1"/>
              <a:t>command</a:t>
            </a:r>
            <a:r>
              <a:rPr lang="cs-CZ" sz="3000" dirty="0"/>
              <a:t> </a:t>
            </a:r>
            <a:r>
              <a:rPr lang="cs-CZ" sz="3000" dirty="0" err="1"/>
              <a:t>backed</a:t>
            </a:r>
            <a:r>
              <a:rPr lang="cs-CZ" sz="3000" dirty="0"/>
              <a:t> by </a:t>
            </a:r>
            <a:r>
              <a:rPr lang="cs-CZ" sz="3000" dirty="0" err="1"/>
              <a:t>state</a:t>
            </a:r>
            <a:r>
              <a:rPr lang="cs-CZ" sz="3000" dirty="0"/>
              <a:t> </a:t>
            </a:r>
            <a:r>
              <a:rPr lang="cs-CZ" sz="3000" dirty="0" err="1"/>
              <a:t>enforcement</a:t>
            </a:r>
            <a:r>
              <a:rPr lang="cs-CZ" sz="3000" dirty="0"/>
              <a:t> „</a:t>
            </a:r>
            <a:r>
              <a:rPr lang="cs-CZ" sz="3000" dirty="0" err="1"/>
              <a:t>Law</a:t>
            </a:r>
            <a:r>
              <a:rPr lang="cs-CZ" sz="3000" dirty="0"/>
              <a:t>“ in a proper </a:t>
            </a:r>
            <a:r>
              <a:rPr lang="cs-CZ" sz="3000" dirty="0" err="1"/>
              <a:t>sense</a:t>
            </a:r>
            <a:r>
              <a:rPr lang="cs-CZ" sz="3000" dirty="0"/>
              <a:t>? (</a:t>
            </a:r>
            <a:r>
              <a:rPr lang="cs-CZ" sz="3000" dirty="0" err="1"/>
              <a:t>cf</a:t>
            </a:r>
            <a:r>
              <a:rPr lang="cs-CZ" sz="3000" dirty="0"/>
              <a:t>. </a:t>
            </a:r>
            <a:r>
              <a:rPr lang="cs-CZ" sz="3000" dirty="0" err="1"/>
              <a:t>Dworkin</a:t>
            </a:r>
            <a:r>
              <a:rPr lang="en-US" sz="3000" dirty="0"/>
              <a:t>’s </a:t>
            </a:r>
            <a:r>
              <a:rPr lang="cs-CZ" sz="3000" dirty="0"/>
              <a:t>„</a:t>
            </a:r>
            <a:r>
              <a:rPr lang="en-US" sz="3000" dirty="0"/>
              <a:t>Law’s Empire</a:t>
            </a:r>
            <a:r>
              <a:rPr lang="cs-CZ" sz="3000" dirty="0"/>
              <a:t>“).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000" dirty="0" err="1"/>
              <a:t>Fuller</a:t>
            </a:r>
            <a:r>
              <a:rPr lang="en-US" sz="3000" dirty="0"/>
              <a:t>’s 8 principles of legality </a:t>
            </a:r>
            <a:r>
              <a:rPr lang="cs-CZ" sz="3000" dirty="0"/>
              <a:t>(</a:t>
            </a:r>
            <a:r>
              <a:rPr lang="cs-CZ" sz="3000" dirty="0" err="1"/>
              <a:t>principles</a:t>
            </a:r>
            <a:r>
              <a:rPr lang="cs-CZ" sz="3000" dirty="0"/>
              <a:t> </a:t>
            </a:r>
            <a:r>
              <a:rPr lang="cs-CZ" sz="3000" dirty="0" err="1"/>
              <a:t>of</a:t>
            </a:r>
            <a:r>
              <a:rPr lang="cs-CZ" sz="3000" dirty="0"/>
              <a:t> </a:t>
            </a:r>
            <a:r>
              <a:rPr lang="cs-CZ" sz="3000" dirty="0" err="1"/>
              <a:t>law</a:t>
            </a:r>
            <a:r>
              <a:rPr lang="en-US" sz="3000" dirty="0"/>
              <a:t>’s inner morality</a:t>
            </a:r>
            <a:r>
              <a:rPr lang="cs-CZ" sz="3000" dirty="0"/>
              <a:t>): 1) </a:t>
            </a:r>
            <a:r>
              <a:rPr lang="cs-CZ" sz="3000" i="1" dirty="0"/>
              <a:t>Generality</a:t>
            </a:r>
            <a:r>
              <a:rPr lang="cs-CZ" sz="3000" dirty="0"/>
              <a:t>, 2) </a:t>
            </a:r>
            <a:r>
              <a:rPr lang="cs-CZ" sz="3000" i="1" dirty="0" err="1"/>
              <a:t>Promulgation</a:t>
            </a:r>
            <a:r>
              <a:rPr lang="cs-CZ" sz="3000" i="1" dirty="0"/>
              <a:t> (</a:t>
            </a:r>
            <a:r>
              <a:rPr lang="cs-CZ" sz="3000" i="1" dirty="0" err="1"/>
              <a:t>accessibility</a:t>
            </a:r>
            <a:r>
              <a:rPr lang="cs-CZ" sz="3000" i="1" dirty="0"/>
              <a:t>)</a:t>
            </a:r>
            <a:r>
              <a:rPr lang="cs-CZ" sz="3000" dirty="0"/>
              <a:t>, 3) </a:t>
            </a:r>
            <a:r>
              <a:rPr lang="cs-CZ" sz="3000" i="1" dirty="0" err="1"/>
              <a:t>Prospectivity</a:t>
            </a:r>
            <a:r>
              <a:rPr lang="cs-CZ" sz="3000" dirty="0"/>
              <a:t> </a:t>
            </a:r>
            <a:r>
              <a:rPr lang="cs-CZ" sz="3000" i="1" dirty="0"/>
              <a:t>(non-</a:t>
            </a:r>
            <a:r>
              <a:rPr lang="cs-CZ" sz="3000" i="1" dirty="0" err="1"/>
              <a:t>retroactivity</a:t>
            </a:r>
            <a:r>
              <a:rPr lang="cs-CZ" sz="3000" i="1" dirty="0"/>
              <a:t>)</a:t>
            </a:r>
            <a:r>
              <a:rPr lang="cs-CZ" sz="3000" dirty="0"/>
              <a:t>, 4) </a:t>
            </a:r>
            <a:r>
              <a:rPr lang="cs-CZ" sz="3000" i="1" dirty="0" err="1"/>
              <a:t>Clarity</a:t>
            </a:r>
            <a:r>
              <a:rPr lang="cs-CZ" sz="3000" dirty="0"/>
              <a:t>, 5) </a:t>
            </a:r>
            <a:r>
              <a:rPr lang="cs-CZ" sz="3000" i="1" dirty="0"/>
              <a:t>Non-</a:t>
            </a:r>
            <a:r>
              <a:rPr lang="cs-CZ" sz="3000" i="1" dirty="0" err="1"/>
              <a:t>contradictory</a:t>
            </a:r>
            <a:r>
              <a:rPr lang="cs-CZ" sz="3000" i="1" dirty="0"/>
              <a:t> </a:t>
            </a:r>
            <a:r>
              <a:rPr lang="cs-CZ" sz="3000" i="1" dirty="0" err="1"/>
              <a:t>nature</a:t>
            </a:r>
            <a:r>
              <a:rPr lang="cs-CZ" sz="3000" i="1" dirty="0"/>
              <a:t>,</a:t>
            </a:r>
            <a:r>
              <a:rPr lang="cs-CZ" sz="3000" dirty="0"/>
              <a:t> 6) </a:t>
            </a:r>
            <a:r>
              <a:rPr lang="cs-CZ" sz="3000" i="1" dirty="0" err="1"/>
              <a:t>Laws</a:t>
            </a:r>
            <a:r>
              <a:rPr lang="cs-CZ" sz="3000" i="1" dirty="0"/>
              <a:t> </a:t>
            </a:r>
            <a:r>
              <a:rPr lang="cs-CZ" sz="3000" i="1" dirty="0" err="1"/>
              <a:t>must</a:t>
            </a:r>
            <a:r>
              <a:rPr lang="cs-CZ" sz="3000" i="1" dirty="0"/>
              <a:t> not </a:t>
            </a:r>
            <a:r>
              <a:rPr lang="cs-CZ" sz="3000" i="1" dirty="0" err="1"/>
              <a:t>ask</a:t>
            </a:r>
            <a:r>
              <a:rPr lang="cs-CZ" sz="3000" i="1" dirty="0"/>
              <a:t> </a:t>
            </a:r>
            <a:r>
              <a:rPr lang="cs-CZ" sz="3000" i="1" dirty="0" err="1"/>
              <a:t>the</a:t>
            </a:r>
            <a:r>
              <a:rPr lang="cs-CZ" sz="3000" i="1" dirty="0"/>
              <a:t> </a:t>
            </a:r>
            <a:r>
              <a:rPr lang="cs-CZ" sz="3000" i="1" dirty="0" err="1"/>
              <a:t>impossible</a:t>
            </a:r>
            <a:r>
              <a:rPr lang="cs-CZ" sz="3000" i="1" dirty="0"/>
              <a:t>,</a:t>
            </a:r>
            <a:r>
              <a:rPr lang="cs-CZ" sz="3000" dirty="0"/>
              <a:t> 7) </a:t>
            </a:r>
            <a:r>
              <a:rPr lang="cs-CZ" sz="3000" i="1" dirty="0" err="1"/>
              <a:t>Constant</a:t>
            </a:r>
            <a:r>
              <a:rPr lang="cs-CZ" sz="3000" i="1" dirty="0"/>
              <a:t> </a:t>
            </a:r>
            <a:r>
              <a:rPr lang="cs-CZ" sz="3000" i="1" dirty="0" err="1"/>
              <a:t>nature</a:t>
            </a:r>
            <a:r>
              <a:rPr lang="cs-CZ" sz="3000" i="1" dirty="0"/>
              <a:t> </a:t>
            </a:r>
            <a:r>
              <a:rPr lang="cs-CZ" sz="3000" dirty="0"/>
              <a:t>and 8) </a:t>
            </a:r>
            <a:r>
              <a:rPr lang="cs-CZ" sz="3000" i="1" dirty="0" err="1"/>
              <a:t>Congruence</a:t>
            </a:r>
            <a:r>
              <a:rPr lang="cs-CZ" sz="3000" i="1" dirty="0"/>
              <a:t> </a:t>
            </a:r>
            <a:r>
              <a:rPr lang="cs-CZ" sz="3000" i="1" dirty="0" err="1"/>
              <a:t>between</a:t>
            </a:r>
            <a:r>
              <a:rPr lang="cs-CZ" sz="3000" i="1" dirty="0"/>
              <a:t> </a:t>
            </a:r>
            <a:r>
              <a:rPr lang="cs-CZ" sz="3000" i="1" dirty="0" err="1"/>
              <a:t>what</a:t>
            </a:r>
            <a:r>
              <a:rPr lang="cs-CZ" sz="3000" i="1" dirty="0"/>
              <a:t> </a:t>
            </a:r>
            <a:r>
              <a:rPr lang="cs-CZ" sz="3000" i="1" dirty="0" err="1"/>
              <a:t>written</a:t>
            </a:r>
            <a:r>
              <a:rPr lang="cs-CZ" sz="3000" i="1" dirty="0"/>
              <a:t> statute and </a:t>
            </a:r>
            <a:r>
              <a:rPr lang="cs-CZ" sz="3000" i="1" dirty="0" err="1"/>
              <a:t>enforcement</a:t>
            </a:r>
            <a:r>
              <a:rPr lang="cs-CZ" sz="3000" i="1" dirty="0"/>
              <a:t>.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000" b="1" dirty="0"/>
              <a:t>=</a:t>
            </a:r>
            <a:r>
              <a:rPr lang="en-US" sz="3000" b="1" dirty="0"/>
              <a:t>&gt; </a:t>
            </a:r>
            <a:r>
              <a:rPr lang="cs-CZ" sz="3000" dirty="0" err="1"/>
              <a:t>Legal</a:t>
            </a:r>
            <a:r>
              <a:rPr lang="cs-CZ" sz="3000" dirty="0"/>
              <a:t> </a:t>
            </a:r>
            <a:r>
              <a:rPr lang="cs-CZ" sz="3000" dirty="0" err="1"/>
              <a:t>certainty</a:t>
            </a:r>
            <a:r>
              <a:rPr lang="cs-CZ" sz="3000" dirty="0"/>
              <a:t>: </a:t>
            </a:r>
            <a:r>
              <a:rPr lang="cs-CZ" sz="3000" dirty="0" err="1"/>
              <a:t>one</a:t>
            </a:r>
            <a:r>
              <a:rPr lang="cs-CZ" sz="3000" dirty="0"/>
              <a:t> </a:t>
            </a:r>
            <a:r>
              <a:rPr lang="cs-CZ" sz="3000" dirty="0" err="1"/>
              <a:t>should</a:t>
            </a:r>
            <a:r>
              <a:rPr lang="cs-CZ" sz="3000" dirty="0"/>
              <a:t> </a:t>
            </a:r>
            <a:r>
              <a:rPr lang="cs-CZ" sz="3000" dirty="0" err="1"/>
              <a:t>know</a:t>
            </a:r>
            <a:r>
              <a:rPr lang="cs-CZ" sz="3000" dirty="0"/>
              <a:t> </a:t>
            </a:r>
            <a:r>
              <a:rPr lang="cs-CZ" sz="3000" dirty="0" err="1"/>
              <a:t>what</a:t>
            </a:r>
            <a:r>
              <a:rPr lang="cs-CZ" sz="3000" dirty="0"/>
              <a:t> his/her </a:t>
            </a:r>
            <a:r>
              <a:rPr lang="cs-CZ" sz="3000" dirty="0" err="1"/>
              <a:t>legal</a:t>
            </a:r>
            <a:r>
              <a:rPr lang="cs-CZ" sz="3000" dirty="0"/>
              <a:t> </a:t>
            </a:r>
            <a:r>
              <a:rPr lang="cs-CZ" sz="3000" dirty="0" err="1"/>
              <a:t>position</a:t>
            </a:r>
            <a:r>
              <a:rPr lang="cs-CZ" sz="3000" dirty="0"/>
              <a:t> </a:t>
            </a:r>
            <a:r>
              <a:rPr lang="cs-CZ" sz="3000" dirty="0" err="1"/>
              <a:t>is</a:t>
            </a:r>
            <a:r>
              <a:rPr lang="cs-CZ" sz="3000" dirty="0"/>
              <a:t>, </a:t>
            </a:r>
            <a:r>
              <a:rPr lang="cs-CZ" sz="3000" dirty="0" err="1"/>
              <a:t>what</a:t>
            </a:r>
            <a:r>
              <a:rPr lang="cs-CZ" sz="3000" dirty="0"/>
              <a:t> </a:t>
            </a:r>
            <a:r>
              <a:rPr lang="cs-CZ" sz="3000" dirty="0" err="1"/>
              <a:t>right</a:t>
            </a:r>
            <a:r>
              <a:rPr lang="cs-CZ" sz="3000" dirty="0"/>
              <a:t> and </a:t>
            </a:r>
            <a:r>
              <a:rPr lang="cs-CZ" sz="3000" dirty="0" err="1"/>
              <a:t>obligations</a:t>
            </a:r>
            <a:r>
              <a:rPr lang="cs-CZ" sz="3000" dirty="0"/>
              <a:t> </a:t>
            </a:r>
            <a:r>
              <a:rPr lang="cs-CZ" sz="3000" dirty="0" err="1"/>
              <a:t>does</a:t>
            </a:r>
            <a:r>
              <a:rPr lang="cs-CZ" sz="3000" dirty="0"/>
              <a:t> he/</a:t>
            </a:r>
            <a:r>
              <a:rPr lang="cs-CZ" sz="3000" dirty="0" err="1"/>
              <a:t>she</a:t>
            </a:r>
            <a:r>
              <a:rPr lang="cs-CZ" sz="3000" dirty="0"/>
              <a:t> </a:t>
            </a:r>
            <a:r>
              <a:rPr lang="cs-CZ" sz="3000" dirty="0" err="1"/>
              <a:t>have</a:t>
            </a:r>
            <a:r>
              <a:rPr lang="cs-CZ" sz="30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7058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ideal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practical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concept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i="1" dirty="0"/>
              <a:t>Rule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law</a:t>
            </a:r>
            <a:r>
              <a:rPr lang="en-US" i="1" dirty="0"/>
              <a:t> </a:t>
            </a:r>
            <a:r>
              <a:rPr lang="cs-CZ" dirty="0"/>
              <a:t>(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i="1" dirty="0" err="1"/>
              <a:t>Rechtstaat</a:t>
            </a:r>
            <a:r>
              <a:rPr lang="cs-CZ" dirty="0"/>
              <a:t>)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considered</a:t>
            </a:r>
            <a:r>
              <a:rPr lang="cs-CZ" dirty="0"/>
              <a:t> a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ideal</a:t>
            </a:r>
            <a:r>
              <a:rPr lang="cs-CZ" dirty="0"/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At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,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entrenched</a:t>
            </a:r>
            <a:r>
              <a:rPr lang="cs-CZ" dirty="0"/>
              <a:t> in many </a:t>
            </a:r>
            <a:r>
              <a:rPr lang="cs-CZ" dirty="0" err="1"/>
              <a:t>constitutions</a:t>
            </a:r>
            <a:r>
              <a:rPr lang="cs-CZ" dirty="0"/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err="1"/>
              <a:t>Various</a:t>
            </a:r>
            <a:r>
              <a:rPr lang="cs-CZ" dirty="0"/>
              <a:t> </a:t>
            </a:r>
            <a:r>
              <a:rPr lang="cs-CZ" dirty="0" err="1"/>
              <a:t>methods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protection</a:t>
            </a:r>
            <a:r>
              <a:rPr lang="cs-CZ" dirty="0"/>
              <a:t> (as a </a:t>
            </a:r>
            <a:r>
              <a:rPr lang="cs-CZ" dirty="0" err="1"/>
              <a:t>general</a:t>
            </a:r>
            <a:r>
              <a:rPr lang="cs-CZ" dirty="0"/>
              <a:t> </a:t>
            </a:r>
            <a:r>
              <a:rPr lang="cs-CZ" dirty="0" err="1"/>
              <a:t>concept</a:t>
            </a:r>
            <a:r>
              <a:rPr lang="en-US" dirty="0"/>
              <a:t>; through more concrete aspects</a:t>
            </a:r>
            <a:r>
              <a:rPr lang="cs-CZ" dirty="0"/>
              <a:t>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43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Law</a:t>
            </a:r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cs-CZ" sz="4400" kern="1200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must</a:t>
            </a:r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cs-CZ" sz="4400" kern="1200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be</a:t>
            </a:r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cs-CZ" sz="4400" kern="1200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general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200" kern="1200" dirty="0" err="1"/>
              <a:t>Generally</a:t>
            </a:r>
            <a:r>
              <a:rPr lang="cs-CZ" sz="3200" kern="1200" dirty="0"/>
              <a:t> </a:t>
            </a:r>
            <a:r>
              <a:rPr lang="cs-CZ" sz="3200" kern="1200" dirty="0" err="1"/>
              <a:t>accepted</a:t>
            </a:r>
            <a:r>
              <a:rPr lang="cs-CZ" sz="3200" kern="1200" dirty="0"/>
              <a:t> as a </a:t>
            </a:r>
            <a:r>
              <a:rPr lang="cs-CZ" sz="3200" kern="1200" dirty="0" err="1"/>
              <a:t>core</a:t>
            </a:r>
            <a:r>
              <a:rPr lang="cs-CZ" sz="3200" kern="1200" dirty="0"/>
              <a:t> </a:t>
            </a:r>
            <a:r>
              <a:rPr lang="cs-CZ" sz="3200" kern="1200" dirty="0" err="1"/>
              <a:t>of</a:t>
            </a:r>
            <a:r>
              <a:rPr lang="cs-CZ" sz="3200" kern="1200" dirty="0"/>
              <a:t> rule </a:t>
            </a:r>
            <a:r>
              <a:rPr lang="cs-CZ" sz="3200" kern="1200" dirty="0" err="1"/>
              <a:t>of</a:t>
            </a:r>
            <a:r>
              <a:rPr lang="cs-CZ" sz="3200" kern="1200" dirty="0"/>
              <a:t> </a:t>
            </a:r>
            <a:r>
              <a:rPr lang="cs-CZ" sz="3200" kern="1200" dirty="0" err="1"/>
              <a:t>law</a:t>
            </a:r>
            <a:r>
              <a:rPr lang="cs-CZ" sz="3200" kern="1200" dirty="0"/>
              <a:t> (</a:t>
            </a:r>
            <a:r>
              <a:rPr lang="cs-CZ" sz="3200" kern="1200" dirty="0" err="1"/>
              <a:t>higlighted</a:t>
            </a:r>
            <a:r>
              <a:rPr lang="cs-CZ" sz="3200" kern="1200" dirty="0"/>
              <a:t> by many </a:t>
            </a:r>
            <a:r>
              <a:rPr lang="cs-CZ" sz="3200" kern="1200" dirty="0" err="1"/>
              <a:t>authors</a:t>
            </a:r>
            <a:r>
              <a:rPr lang="cs-CZ" sz="3200" kern="1200" dirty="0"/>
              <a:t> </a:t>
            </a:r>
            <a:r>
              <a:rPr lang="cs-CZ" sz="3200" kern="1200" dirty="0" err="1"/>
              <a:t>including</a:t>
            </a:r>
            <a:r>
              <a:rPr lang="cs-CZ" sz="3200" kern="1200" dirty="0"/>
              <a:t> F.  A. Hayek).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200" dirty="0" err="1"/>
              <a:t>Key</a:t>
            </a:r>
            <a:r>
              <a:rPr lang="cs-CZ" sz="3200" dirty="0"/>
              <a:t> </a:t>
            </a:r>
            <a:r>
              <a:rPr lang="cs-CZ" sz="3200" dirty="0" err="1"/>
              <a:t>aspects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non-</a:t>
            </a:r>
            <a:r>
              <a:rPr lang="cs-CZ" sz="3200" dirty="0" err="1"/>
              <a:t>arbitrariness</a:t>
            </a:r>
            <a:r>
              <a:rPr lang="cs-CZ" sz="3200" dirty="0"/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200" dirty="0" err="1"/>
              <a:t>Problem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„</a:t>
            </a:r>
            <a:r>
              <a:rPr lang="cs-CZ" sz="3200" dirty="0" err="1"/>
              <a:t>individual</a:t>
            </a:r>
            <a:r>
              <a:rPr lang="cs-CZ" sz="3200" dirty="0"/>
              <a:t> </a:t>
            </a:r>
            <a:r>
              <a:rPr lang="cs-CZ" sz="3200" dirty="0" err="1"/>
              <a:t>laws</a:t>
            </a:r>
            <a:r>
              <a:rPr lang="cs-CZ" sz="3200" dirty="0"/>
              <a:t>“.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200" dirty="0" err="1"/>
              <a:t>Closely</a:t>
            </a:r>
            <a:r>
              <a:rPr lang="cs-CZ" sz="3200" dirty="0"/>
              <a:t> </a:t>
            </a:r>
            <a:r>
              <a:rPr lang="cs-CZ" sz="3200" dirty="0" err="1"/>
              <a:t>connected</a:t>
            </a:r>
            <a:r>
              <a:rPr lang="cs-CZ" sz="3200" dirty="0"/>
              <a:t> to </a:t>
            </a:r>
            <a:r>
              <a:rPr lang="cs-CZ" sz="3200" dirty="0" err="1"/>
              <a:t>separation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powers</a:t>
            </a:r>
            <a:r>
              <a:rPr lang="cs-CZ" sz="3200" dirty="0"/>
              <a:t> in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modern</a:t>
            </a:r>
            <a:r>
              <a:rPr lang="cs-CZ" sz="3200" dirty="0"/>
              <a:t> </a:t>
            </a:r>
            <a:r>
              <a:rPr lang="cs-CZ" sz="3200" dirty="0" err="1"/>
              <a:t>state</a:t>
            </a:r>
            <a:r>
              <a:rPr lang="cs-CZ" sz="3200" dirty="0"/>
              <a:t> (</a:t>
            </a:r>
            <a:r>
              <a:rPr lang="cs-CZ" sz="3200" dirty="0" err="1"/>
              <a:t>law-making</a:t>
            </a:r>
            <a:r>
              <a:rPr lang="cs-CZ" sz="3200" dirty="0"/>
              <a:t> vs. </a:t>
            </a:r>
            <a:r>
              <a:rPr lang="cs-CZ" sz="3200" dirty="0" err="1"/>
              <a:t>application</a:t>
            </a:r>
            <a:r>
              <a:rPr lang="cs-CZ" sz="3200" dirty="0"/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4741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must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accessible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200" dirty="0" err="1"/>
              <a:t>Problem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promulgation</a:t>
            </a:r>
            <a:r>
              <a:rPr lang="cs-CZ" sz="3200" dirty="0"/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200" dirty="0"/>
              <a:t>Shift </a:t>
            </a:r>
            <a:r>
              <a:rPr lang="cs-CZ" sz="3200" dirty="0" err="1"/>
              <a:t>from</a:t>
            </a:r>
            <a:r>
              <a:rPr lang="cs-CZ" sz="3200" dirty="0"/>
              <a:t> oral to </a:t>
            </a:r>
            <a:r>
              <a:rPr lang="cs-CZ" sz="3200" dirty="0" err="1"/>
              <a:t>written</a:t>
            </a:r>
            <a:r>
              <a:rPr lang="cs-CZ" sz="3200" dirty="0"/>
              <a:t> (</a:t>
            </a:r>
            <a:r>
              <a:rPr lang="cs-CZ" sz="3200" dirty="0" err="1"/>
              <a:t>official</a:t>
            </a:r>
            <a:r>
              <a:rPr lang="cs-CZ" sz="3200" dirty="0"/>
              <a:t> </a:t>
            </a:r>
            <a:r>
              <a:rPr lang="cs-CZ" sz="3200" dirty="0" err="1"/>
              <a:t>collection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laws</a:t>
            </a:r>
            <a:r>
              <a:rPr lang="cs-CZ" sz="3200" dirty="0"/>
              <a:t>) to </a:t>
            </a:r>
            <a:r>
              <a:rPr lang="cs-CZ" sz="3200" dirty="0" err="1"/>
              <a:t>electronic</a:t>
            </a:r>
            <a:r>
              <a:rPr lang="cs-CZ" sz="3200" dirty="0"/>
              <a:t> and „</a:t>
            </a:r>
            <a:r>
              <a:rPr lang="cs-CZ" sz="3200" dirty="0" err="1"/>
              <a:t>advanced</a:t>
            </a:r>
            <a:r>
              <a:rPr lang="cs-CZ" sz="3200" dirty="0"/>
              <a:t>“ </a:t>
            </a:r>
            <a:r>
              <a:rPr lang="cs-CZ" sz="3200" dirty="0" err="1"/>
              <a:t>information</a:t>
            </a:r>
            <a:r>
              <a:rPr lang="cs-CZ" sz="3200" dirty="0"/>
              <a:t> </a:t>
            </a:r>
            <a:r>
              <a:rPr lang="cs-CZ" sz="3200" dirty="0" err="1"/>
              <a:t>systems</a:t>
            </a:r>
            <a:r>
              <a:rPr lang="cs-CZ" sz="32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0483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must</a:t>
            </a:r>
            <a:r>
              <a:rPr lang="cs-CZ" dirty="0"/>
              <a:t> not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retroactive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200" dirty="0" err="1"/>
              <a:t>One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key</a:t>
            </a:r>
            <a:r>
              <a:rPr lang="cs-CZ" sz="3200" dirty="0"/>
              <a:t> </a:t>
            </a:r>
            <a:r>
              <a:rPr lang="cs-CZ" sz="3200" dirty="0" err="1"/>
              <a:t>components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legal</a:t>
            </a:r>
            <a:r>
              <a:rPr lang="cs-CZ" sz="3200" dirty="0"/>
              <a:t> </a:t>
            </a:r>
            <a:r>
              <a:rPr lang="cs-CZ" sz="3200" dirty="0" err="1"/>
              <a:t>certainty</a:t>
            </a:r>
            <a:r>
              <a:rPr lang="cs-CZ" sz="3200" dirty="0"/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200" dirty="0" err="1"/>
              <a:t>Generally</a:t>
            </a:r>
            <a:r>
              <a:rPr lang="cs-CZ" sz="3200" dirty="0"/>
              <a:t> </a:t>
            </a:r>
            <a:r>
              <a:rPr lang="cs-CZ" sz="3200" dirty="0" err="1"/>
              <a:t>accepted</a:t>
            </a:r>
            <a:r>
              <a:rPr lang="cs-CZ" sz="3200" dirty="0"/>
              <a:t> by </a:t>
            </a:r>
            <a:r>
              <a:rPr lang="cs-CZ" sz="3200" dirty="0" err="1"/>
              <a:t>legal</a:t>
            </a:r>
            <a:r>
              <a:rPr lang="cs-CZ" sz="3200" dirty="0"/>
              <a:t> </a:t>
            </a:r>
            <a:r>
              <a:rPr lang="cs-CZ" sz="3200" dirty="0" err="1"/>
              <a:t>orders</a:t>
            </a:r>
            <a:r>
              <a:rPr lang="cs-CZ" sz="3200" dirty="0"/>
              <a:t> </a:t>
            </a:r>
            <a:r>
              <a:rPr lang="cs-CZ" sz="3200" dirty="0" err="1"/>
              <a:t>around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world</a:t>
            </a:r>
            <a:endParaRPr lang="cs-CZ" sz="3200" dirty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200" dirty="0" err="1"/>
              <a:t>Especially</a:t>
            </a:r>
            <a:r>
              <a:rPr lang="cs-CZ" sz="3200" dirty="0"/>
              <a:t> </a:t>
            </a:r>
            <a:r>
              <a:rPr lang="cs-CZ" sz="3200" dirty="0" err="1"/>
              <a:t>strong</a:t>
            </a:r>
            <a:r>
              <a:rPr lang="cs-CZ" sz="3200" dirty="0"/>
              <a:t> in </a:t>
            </a:r>
            <a:r>
              <a:rPr lang="cs-CZ" sz="3200" dirty="0" err="1"/>
              <a:t>criminal</a:t>
            </a:r>
            <a:r>
              <a:rPr lang="cs-CZ" sz="3200" dirty="0"/>
              <a:t> </a:t>
            </a:r>
            <a:r>
              <a:rPr lang="cs-CZ" sz="3200" dirty="0" err="1"/>
              <a:t>law</a:t>
            </a:r>
            <a:r>
              <a:rPr lang="cs-CZ" sz="3200" dirty="0"/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200" dirty="0" err="1"/>
              <a:t>Problematic</a:t>
            </a:r>
            <a:r>
              <a:rPr lang="cs-CZ" sz="3200" dirty="0"/>
              <a:t> </a:t>
            </a:r>
            <a:r>
              <a:rPr lang="cs-CZ" sz="3200" dirty="0" err="1"/>
              <a:t>cases</a:t>
            </a:r>
            <a:r>
              <a:rPr lang="cs-CZ" sz="3200" dirty="0"/>
              <a:t>: </a:t>
            </a:r>
            <a:r>
              <a:rPr lang="cs-CZ" sz="3200" dirty="0" err="1"/>
              <a:t>Transitional</a:t>
            </a:r>
            <a:r>
              <a:rPr lang="cs-CZ" sz="3200" dirty="0"/>
              <a:t> Justice (</a:t>
            </a:r>
            <a:r>
              <a:rPr lang="cs-CZ" sz="3200" dirty="0" err="1"/>
              <a:t>Shooters</a:t>
            </a:r>
            <a:r>
              <a:rPr lang="cs-CZ" sz="3200" dirty="0"/>
              <a:t> on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Berlin</a:t>
            </a:r>
            <a:r>
              <a:rPr lang="cs-CZ" sz="3200" dirty="0"/>
              <a:t> Wall,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Nurnberg</a:t>
            </a:r>
            <a:r>
              <a:rPr lang="cs-CZ" sz="3200" dirty="0"/>
              <a:t> Dilema </a:t>
            </a:r>
            <a:r>
              <a:rPr lang="cs-CZ" sz="3200" dirty="0" err="1"/>
              <a:t>etc</a:t>
            </a:r>
            <a:r>
              <a:rPr lang="cs-CZ" sz="3200" dirty="0"/>
              <a:t>.).</a:t>
            </a:r>
          </a:p>
        </p:txBody>
      </p:sp>
    </p:spTree>
    <p:extLst>
      <p:ext uri="{BB962C8B-B14F-4D97-AF65-F5344CB8AC3E}">
        <p14:creationId xmlns:p14="http://schemas.microsoft.com/office/powerpoint/2010/main" val="2707935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must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clear</a:t>
            </a:r>
            <a:r>
              <a:rPr lang="en-US" dirty="0"/>
              <a:t>;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cannot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contradictory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5640" y="1438275"/>
            <a:ext cx="7498080" cy="205320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59608" y="3244334"/>
            <a:ext cx="716884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sz="44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sz="4400" dirty="0"/>
          </a:p>
        </p:txBody>
      </p:sp>
      <p:sp>
        <p:nvSpPr>
          <p:cNvPr id="4" name="Obdélník 3"/>
          <p:cNvSpPr/>
          <p:nvPr/>
        </p:nvSpPr>
        <p:spPr>
          <a:xfrm>
            <a:off x="631100" y="2152655"/>
            <a:ext cx="8995500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200" dirty="0" err="1"/>
              <a:t>Problem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legal</a:t>
            </a:r>
            <a:r>
              <a:rPr lang="cs-CZ" sz="3200" dirty="0"/>
              <a:t> </a:t>
            </a:r>
            <a:r>
              <a:rPr lang="cs-CZ" sz="3200" dirty="0" err="1"/>
              <a:t>language</a:t>
            </a:r>
            <a:r>
              <a:rPr lang="cs-CZ" sz="3200" dirty="0"/>
              <a:t> vs. natural </a:t>
            </a:r>
            <a:r>
              <a:rPr lang="cs-CZ" sz="3200" dirty="0" err="1"/>
              <a:t>language</a:t>
            </a:r>
            <a:endParaRPr lang="cs-CZ" sz="3200" dirty="0"/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3200" dirty="0" err="1"/>
              <a:t>Inherent</a:t>
            </a:r>
            <a:r>
              <a:rPr lang="cs-CZ" sz="3200" dirty="0"/>
              <a:t> </a:t>
            </a:r>
            <a:r>
              <a:rPr lang="cs-CZ" sz="3200" dirty="0" err="1"/>
              <a:t>problem</a:t>
            </a:r>
            <a:r>
              <a:rPr lang="cs-CZ" sz="3200" dirty="0"/>
              <a:t> „open </a:t>
            </a:r>
            <a:r>
              <a:rPr lang="cs-CZ" sz="3200" dirty="0" err="1"/>
              <a:t>texture</a:t>
            </a:r>
            <a:r>
              <a:rPr lang="cs-CZ" sz="3200" dirty="0"/>
              <a:t>“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law</a:t>
            </a:r>
            <a:r>
              <a:rPr lang="cs-CZ" sz="3200" dirty="0"/>
              <a:t>, </a:t>
            </a:r>
            <a:r>
              <a:rPr lang="cs-CZ" sz="3200" dirty="0" err="1"/>
              <a:t>legal</a:t>
            </a:r>
            <a:r>
              <a:rPr lang="cs-CZ" sz="3200" dirty="0"/>
              <a:t> </a:t>
            </a:r>
            <a:r>
              <a:rPr lang="cs-CZ" sz="3200" dirty="0" err="1"/>
              <a:t>principles</a:t>
            </a:r>
            <a:r>
              <a:rPr lang="cs-CZ" sz="3200" dirty="0"/>
              <a:t>, </a:t>
            </a:r>
            <a:r>
              <a:rPr lang="cs-CZ" sz="3200" dirty="0" err="1"/>
              <a:t>purposive</a:t>
            </a:r>
            <a:r>
              <a:rPr lang="cs-CZ" sz="3200" dirty="0"/>
              <a:t> </a:t>
            </a:r>
            <a:r>
              <a:rPr lang="cs-CZ" sz="3200" dirty="0" err="1"/>
              <a:t>vagueness</a:t>
            </a:r>
            <a:endParaRPr lang="cs-CZ" sz="3200" dirty="0"/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Methods of interpretation </a:t>
            </a:r>
            <a:r>
              <a:rPr lang="cs-CZ" sz="3200" dirty="0"/>
              <a:t>(</a:t>
            </a:r>
            <a:r>
              <a:rPr lang="cs-CZ" sz="3200" dirty="0" err="1"/>
              <a:t>conficts</a:t>
            </a:r>
            <a:r>
              <a:rPr lang="cs-CZ" sz="3200" dirty="0"/>
              <a:t> </a:t>
            </a:r>
            <a:r>
              <a:rPr lang="cs-CZ" sz="3200" dirty="0" err="1"/>
              <a:t>between</a:t>
            </a:r>
            <a:r>
              <a:rPr lang="cs-CZ" sz="3200" dirty="0"/>
              <a:t> </a:t>
            </a:r>
            <a:r>
              <a:rPr lang="cs-CZ" sz="3200" dirty="0" err="1"/>
              <a:t>rules</a:t>
            </a:r>
            <a:r>
              <a:rPr lang="cs-CZ" sz="3200" dirty="0"/>
              <a:t>, </a:t>
            </a:r>
            <a:r>
              <a:rPr lang="cs-CZ" sz="3200" dirty="0" err="1"/>
              <a:t>conflicts</a:t>
            </a:r>
            <a:r>
              <a:rPr lang="cs-CZ" sz="3200" dirty="0"/>
              <a:t> </a:t>
            </a:r>
            <a:r>
              <a:rPr lang="cs-CZ" sz="3200" dirty="0" err="1"/>
              <a:t>between</a:t>
            </a:r>
            <a:r>
              <a:rPr lang="cs-CZ" sz="3200" dirty="0"/>
              <a:t> </a:t>
            </a:r>
            <a:r>
              <a:rPr lang="cs-CZ" sz="3200" dirty="0" err="1"/>
              <a:t>principles</a:t>
            </a:r>
            <a:r>
              <a:rPr lang="cs-CZ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49106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must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fairly</a:t>
            </a:r>
            <a:r>
              <a:rPr lang="cs-CZ" dirty="0"/>
              <a:t> </a:t>
            </a:r>
            <a:r>
              <a:rPr lang="cs-CZ" dirty="0" err="1"/>
              <a:t>constant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200" dirty="0" err="1"/>
              <a:t>One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key</a:t>
            </a:r>
            <a:r>
              <a:rPr lang="cs-CZ" sz="3200" dirty="0"/>
              <a:t> </a:t>
            </a:r>
            <a:r>
              <a:rPr lang="cs-CZ" sz="3200" dirty="0" err="1"/>
              <a:t>problems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modern</a:t>
            </a:r>
            <a:r>
              <a:rPr lang="cs-CZ" sz="3200" dirty="0"/>
              <a:t> </a:t>
            </a:r>
            <a:r>
              <a:rPr lang="cs-CZ" sz="3200" dirty="0" err="1"/>
              <a:t>law-making</a:t>
            </a:r>
            <a:r>
              <a:rPr lang="cs-CZ" sz="3200" dirty="0"/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200" dirty="0" err="1"/>
              <a:t>Frequent</a:t>
            </a:r>
            <a:r>
              <a:rPr lang="cs-CZ" sz="3200" dirty="0"/>
              <a:t> </a:t>
            </a:r>
            <a:r>
              <a:rPr lang="cs-CZ" sz="3200" dirty="0" err="1"/>
              <a:t>novelisations</a:t>
            </a:r>
            <a:r>
              <a:rPr lang="cs-CZ" sz="3200" dirty="0"/>
              <a:t> and </a:t>
            </a:r>
            <a:r>
              <a:rPr lang="cs-CZ" sz="3200" dirty="0" err="1"/>
              <a:t>amendments</a:t>
            </a:r>
            <a:r>
              <a:rPr lang="cs-CZ" sz="3200" dirty="0"/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200" dirty="0" err="1"/>
              <a:t>Especially</a:t>
            </a:r>
            <a:r>
              <a:rPr lang="cs-CZ" sz="3200" dirty="0"/>
              <a:t> </a:t>
            </a:r>
            <a:r>
              <a:rPr lang="cs-CZ" sz="3200" dirty="0" err="1"/>
              <a:t>problematic</a:t>
            </a:r>
            <a:r>
              <a:rPr lang="cs-CZ" sz="3200" dirty="0"/>
              <a:t> </a:t>
            </a:r>
            <a:r>
              <a:rPr lang="cs-CZ" sz="3200" dirty="0" err="1"/>
              <a:t>when</a:t>
            </a:r>
            <a:r>
              <a:rPr lang="cs-CZ" sz="3200" dirty="0"/>
              <a:t> </a:t>
            </a:r>
            <a:r>
              <a:rPr lang="cs-CZ" sz="3200" dirty="0" err="1"/>
              <a:t>combined</a:t>
            </a:r>
            <a:r>
              <a:rPr lang="cs-CZ" sz="3200" dirty="0"/>
              <a:t> </a:t>
            </a:r>
            <a:r>
              <a:rPr lang="cs-CZ" sz="3200" dirty="0" err="1"/>
              <a:t>with</a:t>
            </a:r>
            <a:r>
              <a:rPr lang="cs-CZ" sz="3200" dirty="0"/>
              <a:t> </a:t>
            </a:r>
            <a:r>
              <a:rPr lang="cs-CZ" sz="3200" dirty="0" err="1"/>
              <a:t>other</a:t>
            </a:r>
            <a:r>
              <a:rPr lang="cs-CZ" sz="3200" dirty="0"/>
              <a:t> </a:t>
            </a:r>
            <a:r>
              <a:rPr lang="cs-CZ" sz="3200" dirty="0" err="1"/>
              <a:t>aspect</a:t>
            </a:r>
            <a:r>
              <a:rPr lang="cs-CZ" sz="3200" dirty="0"/>
              <a:t> (</a:t>
            </a:r>
            <a:r>
              <a:rPr lang="cs-CZ" sz="3200" dirty="0" err="1"/>
              <a:t>accessibility</a:t>
            </a:r>
            <a:r>
              <a:rPr lang="cs-CZ" sz="32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56092753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ule of Law 2019" id="{72627EB4-E573-4E67-840C-A1046FDD8037}" vid="{4E8EFA5A-CC5B-4016-AA18-5A7A2AA316B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Rule of Law 2019</Template>
  <TotalTime>216</TotalTime>
  <Words>932</Words>
  <Application>Microsoft Office PowerPoint</Application>
  <PresentationFormat>Širokoúhlá obrazovka</PresentationFormat>
  <Paragraphs>79</Paragraphs>
  <Slides>15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Tahoma</vt:lpstr>
      <vt:lpstr>Wingdings</vt:lpstr>
      <vt:lpstr>Presentation_MU_EN</vt:lpstr>
      <vt:lpstr>No Arbitrary Power Rule of Law and Rechtstaat</vt:lpstr>
      <vt:lpstr>Rule of Law, Liberty and Legitimacy</vt:lpstr>
      <vt:lpstr>Rule of Law:  What is Law?</vt:lpstr>
      <vt:lpstr>Political ideal or practical legal concept?</vt:lpstr>
      <vt:lpstr>Law must be general</vt:lpstr>
      <vt:lpstr>Law must be accessible</vt:lpstr>
      <vt:lpstr>Law must not be retroactive</vt:lpstr>
      <vt:lpstr>Law must be clear; Law cannot be contradictory</vt:lpstr>
      <vt:lpstr>Law must be fairly constant</vt:lpstr>
      <vt:lpstr>Law in books should equal law in action (congruence)</vt:lpstr>
      <vt:lpstr>Substantive values in Rule of Law?</vt:lpstr>
      <vt:lpstr>Rechtstaat vs. rule of law</vt:lpstr>
      <vt:lpstr>Substantive „Rechstaat“</vt:lpstr>
      <vt:lpstr>Some basic featured of substantive Rechstaat (in the German sense)</vt:lpstr>
      <vt:lpstr>Some basic featured of substantive Rechstaat (in the German sense)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Arbitrary Power Rule of Law and Rechtstaat</dc:title>
  <dc:creator>Ladislav Vyhnánek</dc:creator>
  <cp:lastModifiedBy>Ladislav Vyhnánek</cp:lastModifiedBy>
  <cp:revision>3</cp:revision>
  <cp:lastPrinted>1601-01-01T00:00:00Z</cp:lastPrinted>
  <dcterms:created xsi:type="dcterms:W3CDTF">2019-03-13T16:32:20Z</dcterms:created>
  <dcterms:modified xsi:type="dcterms:W3CDTF">2022-03-16T16:52:19Z</dcterms:modified>
</cp:coreProperties>
</file>