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754" autoAdjust="0"/>
  </p:normalViewPr>
  <p:slideViewPr>
    <p:cSldViewPr snapToGrid="0">
      <p:cViewPr varScale="1">
        <p:scale>
          <a:sx n="74" d="100"/>
          <a:sy n="74" d="100"/>
        </p:scale>
        <p:origin x="84" y="7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6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2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74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Tip: Sem přidejte vlastní poznámky k prezentaci.</a:t>
            </a:r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9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4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No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Arbitrary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Power</a:t>
            </a:r>
            <a:b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cs-CZ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Rechtstaat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600" kern="1200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600" kern="12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rPr>
              <a:t>Ladislav Vyhnánek, 16. 3.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693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books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action</a:t>
            </a:r>
            <a:r>
              <a:rPr lang="cs-CZ" dirty="0"/>
              <a:t> (</a:t>
            </a:r>
            <a:r>
              <a:rPr lang="cs-CZ" dirty="0" err="1"/>
              <a:t>congruence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1478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: </a:t>
            </a:r>
            <a:r>
              <a:rPr lang="cs-CZ" dirty="0" err="1"/>
              <a:t>overenforcement</a:t>
            </a:r>
            <a:r>
              <a:rPr lang="cs-CZ" dirty="0"/>
              <a:t> and </a:t>
            </a:r>
            <a:r>
              <a:rPr lang="cs-CZ" dirty="0" err="1"/>
              <a:t>underenforcement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Overenforcement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flaw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oversteps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boundaries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Underenforcement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 </a:t>
            </a:r>
            <a:r>
              <a:rPr lang="cs-CZ" dirty="0" err="1"/>
              <a:t>raises</a:t>
            </a:r>
            <a:r>
              <a:rPr lang="cs-CZ" dirty="0"/>
              <a:t> many </a:t>
            </a:r>
            <a:r>
              <a:rPr lang="cs-CZ" dirty="0" err="1"/>
              <a:t>questions</a:t>
            </a:r>
            <a:r>
              <a:rPr lang="cs-CZ" dirty="0"/>
              <a:t>, most </a:t>
            </a:r>
            <a:r>
              <a:rPr lang="cs-CZ" dirty="0" err="1"/>
              <a:t>notably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discrimination</a:t>
            </a:r>
            <a:r>
              <a:rPr lang="cs-CZ" dirty="0"/>
              <a:t> (</a:t>
            </a:r>
            <a:r>
              <a:rPr lang="cs-CZ" dirty="0" err="1"/>
              <a:t>cf</a:t>
            </a:r>
            <a:r>
              <a:rPr lang="cs-CZ" dirty="0"/>
              <a:t>. city </a:t>
            </a:r>
            <a:r>
              <a:rPr lang="cs-CZ" dirty="0" err="1"/>
              <a:t>ordinances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forbid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alcohol</a:t>
            </a:r>
            <a:r>
              <a:rPr lang="cs-CZ" dirty="0"/>
              <a:t> in public </a:t>
            </a:r>
            <a:r>
              <a:rPr lang="cs-CZ" dirty="0" err="1"/>
              <a:t>spaces</a:t>
            </a:r>
            <a:r>
              <a:rPr lang="cs-CZ" dirty="0"/>
              <a:t>), but </a:t>
            </a:r>
            <a:r>
              <a:rPr lang="cs-CZ" dirty="0" err="1"/>
              <a:t>note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underenforcement</a:t>
            </a:r>
            <a:r>
              <a:rPr lang="cs-CZ" dirty="0"/>
              <a:t> vs. </a:t>
            </a:r>
            <a:r>
              <a:rPr lang="cs-CZ" i="1" dirty="0" err="1"/>
              <a:t>discretion</a:t>
            </a:r>
            <a:r>
              <a:rPr lang="cs-CZ" i="1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No </a:t>
            </a:r>
            <a:r>
              <a:rPr lang="cs-CZ" dirty="0" err="1"/>
              <a:t>enforcement</a:t>
            </a:r>
            <a:r>
              <a:rPr lang="cs-CZ" dirty="0"/>
              <a:t> </a:t>
            </a:r>
            <a:r>
              <a:rPr lang="cs-CZ" dirty="0" err="1"/>
              <a:t>weakens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61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in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More </a:t>
            </a:r>
            <a:r>
              <a:rPr lang="cs-CZ" dirty="0" err="1"/>
              <a:t>contested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Overlap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/</a:t>
            </a:r>
            <a:r>
              <a:rPr lang="cs-CZ" dirty="0" err="1"/>
              <a:t>principles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Fairness</a:t>
            </a:r>
            <a:r>
              <a:rPr lang="cs-CZ" dirty="0"/>
              <a:t>,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brutality (</a:t>
            </a:r>
            <a:r>
              <a:rPr lang="cs-CZ" dirty="0" err="1"/>
              <a:t>torture</a:t>
            </a:r>
            <a:r>
              <a:rPr lang="cs-CZ" dirty="0"/>
              <a:t>), </a:t>
            </a:r>
            <a:r>
              <a:rPr lang="cs-CZ" dirty="0" err="1"/>
              <a:t>Acceptation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natural </a:t>
            </a:r>
            <a:r>
              <a:rPr lang="cs-CZ" dirty="0" err="1"/>
              <a:t>rights</a:t>
            </a:r>
            <a:r>
              <a:rPr lang="cs-CZ" dirty="0"/>
              <a:t>, General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vote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These </a:t>
            </a:r>
            <a:r>
              <a:rPr lang="cs-CZ" dirty="0" err="1"/>
              <a:t>aspects</a:t>
            </a:r>
            <a:r>
              <a:rPr lang="cs-CZ" dirty="0"/>
              <a:t> are </a:t>
            </a:r>
            <a:r>
              <a:rPr lang="cs-CZ" dirty="0" err="1"/>
              <a:t>contested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political-philosophical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(</a:t>
            </a:r>
            <a:r>
              <a:rPr lang="cs-CZ" dirty="0" err="1"/>
              <a:t>discuss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vote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7245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Rechtstaat</a:t>
            </a:r>
            <a:r>
              <a:rPr lang="cs-CZ" dirty="0"/>
              <a:t> vs.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87500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Rechstaat</a:t>
            </a:r>
            <a:r>
              <a:rPr lang="cs-CZ" dirty="0"/>
              <a:t>: a </a:t>
            </a:r>
            <a:r>
              <a:rPr lang="cs-CZ" dirty="0" err="1"/>
              <a:t>fairly</a:t>
            </a:r>
            <a:r>
              <a:rPr lang="cs-CZ" dirty="0"/>
              <a:t> independent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developed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in </a:t>
            </a:r>
            <a:r>
              <a:rPr lang="cs-CZ" dirty="0" err="1"/>
              <a:t>continental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Connected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State</a:t>
            </a:r>
            <a:r>
              <a:rPr lang="cs-CZ" i="1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so </a:t>
            </a:r>
            <a:r>
              <a:rPr lang="cs-CZ" dirty="0" err="1"/>
              <a:t>central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tradition</a:t>
            </a:r>
            <a:r>
              <a:rPr lang="cs-CZ" dirty="0"/>
              <a:t> (</a:t>
            </a:r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dirty="0" err="1"/>
              <a:t>Krygier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IS).</a:t>
            </a:r>
            <a:endParaRPr lang="cs-CZ" i="1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 err="1"/>
              <a:t>Formal</a:t>
            </a:r>
            <a:r>
              <a:rPr lang="cs-CZ" dirty="0"/>
              <a:t> vs. </a:t>
            </a:r>
            <a:r>
              <a:rPr lang="cs-CZ" i="1" dirty="0" err="1"/>
              <a:t>substantive</a:t>
            </a:r>
            <a:r>
              <a:rPr lang="cs-CZ" i="1" dirty="0"/>
              <a:t> </a:t>
            </a:r>
            <a:r>
              <a:rPr lang="cs-CZ" dirty="0" err="1"/>
              <a:t>conceptions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Rechtstaat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generally</a:t>
            </a:r>
            <a:r>
              <a:rPr lang="cs-CZ" dirty="0"/>
              <a:t> </a:t>
            </a:r>
            <a:r>
              <a:rPr lang="cs-CZ" dirty="0" err="1"/>
              <a:t>applicable</a:t>
            </a:r>
            <a:r>
              <a:rPr lang="cs-CZ" dirty="0"/>
              <a:t>,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“ are more </a:t>
            </a:r>
            <a:r>
              <a:rPr lang="cs-CZ" dirty="0" err="1"/>
              <a:t>closely</a:t>
            </a:r>
            <a:r>
              <a:rPr lang="cs-CZ" dirty="0"/>
              <a:t> </a:t>
            </a:r>
            <a:r>
              <a:rPr lang="cs-CZ" dirty="0" err="1"/>
              <a:t>tied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(</a:t>
            </a:r>
            <a:r>
              <a:rPr lang="cs-CZ" dirty="0" err="1"/>
              <a:t>Germany</a:t>
            </a:r>
            <a:r>
              <a:rPr lang="cs-CZ" dirty="0"/>
              <a:t>, France </a:t>
            </a:r>
            <a:r>
              <a:rPr lang="cs-CZ" dirty="0" err="1"/>
              <a:t>etc</a:t>
            </a:r>
            <a:r>
              <a:rPr lang="cs-CZ" dirty="0"/>
              <a:t>.).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Recently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RoL</a:t>
            </a:r>
            <a:r>
              <a:rPr lang="cs-CZ" dirty="0"/>
              <a:t> and RS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converging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47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Substantive</a:t>
            </a:r>
            <a:r>
              <a:rPr lang="cs-CZ" dirty="0"/>
              <a:t> „</a:t>
            </a:r>
            <a:r>
              <a:rPr lang="cs-CZ" dirty="0" err="1"/>
              <a:t>Rechstaat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Incorprates</a:t>
            </a:r>
            <a:r>
              <a:rPr lang="cs-CZ" dirty="0"/>
              <a:t> many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, </a:t>
            </a:r>
            <a:r>
              <a:rPr lang="cs-CZ" dirty="0" err="1"/>
              <a:t>blurrs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distinction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/</a:t>
            </a:r>
            <a:r>
              <a:rPr lang="cs-CZ" dirty="0" err="1"/>
              <a:t>Rechstaat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Problematic</a:t>
            </a:r>
            <a:r>
              <a:rPr lang="cs-CZ" dirty="0"/>
              <a:t> as a </a:t>
            </a:r>
            <a:r>
              <a:rPr lang="cs-CZ" dirty="0" err="1"/>
              <a:t>justiciable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feasible</a:t>
            </a:r>
            <a:r>
              <a:rPr lang="cs-CZ" dirty="0"/>
              <a:t> as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framework</a:t>
            </a:r>
            <a:r>
              <a:rPr lang="en-US" dirty="0"/>
              <a:t>; tied to values of a certain </a:t>
            </a:r>
            <a:r>
              <a:rPr lang="cs-CZ" dirty="0"/>
              <a:t>(type </a:t>
            </a:r>
            <a:r>
              <a:rPr lang="cs-CZ" dirty="0" err="1"/>
              <a:t>of</a:t>
            </a:r>
            <a:r>
              <a:rPr lang="cs-CZ" dirty="0"/>
              <a:t>)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1817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Some</a:t>
            </a:r>
            <a:r>
              <a:rPr lang="cs-CZ" dirty="0"/>
              <a:t> basic </a:t>
            </a:r>
            <a:r>
              <a:rPr lang="cs-CZ" dirty="0" err="1"/>
              <a:t>featured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Rechstaat</a:t>
            </a:r>
            <a:r>
              <a:rPr lang="cs-CZ" dirty="0"/>
              <a:t> (in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452600"/>
          </a:xfrm>
        </p:spPr>
        <p:txBody>
          <a:bodyPr>
            <a:norm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Supremacy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,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limit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Civil society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equal</a:t>
            </a:r>
            <a:r>
              <a:rPr lang="cs-CZ" dirty="0"/>
              <a:t> partner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Transparency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(Public)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623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Some</a:t>
            </a:r>
            <a:r>
              <a:rPr lang="cs-CZ" dirty="0"/>
              <a:t> basic </a:t>
            </a:r>
            <a:r>
              <a:rPr lang="cs-CZ" dirty="0" err="1"/>
              <a:t>featured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Rechstaat</a:t>
            </a:r>
            <a:r>
              <a:rPr lang="cs-CZ" dirty="0"/>
              <a:t> (in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German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and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by independent </a:t>
            </a:r>
            <a:r>
              <a:rPr lang="cs-CZ" dirty="0" err="1"/>
              <a:t>organs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Hierarchy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requirement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clarity</a:t>
            </a:r>
            <a:r>
              <a:rPr lang="cs-CZ" dirty="0"/>
              <a:t> and </a:t>
            </a:r>
            <a:r>
              <a:rPr lang="cs-CZ" dirty="0" err="1"/>
              <a:t>definiteness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past </a:t>
            </a:r>
            <a:r>
              <a:rPr lang="cs-CZ" dirty="0" err="1"/>
              <a:t>dispositions</a:t>
            </a:r>
            <a:r>
              <a:rPr lang="cs-CZ" dirty="0"/>
              <a:t> made in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faith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, </a:t>
            </a:r>
            <a:r>
              <a:rPr lang="cs-CZ" dirty="0" err="1"/>
              <a:t>prohibition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retroactivity</a:t>
            </a:r>
            <a:r>
              <a:rPr lang="cs-CZ" dirty="0"/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 err="1"/>
              <a:t>Proportionality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32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Liberty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Legitimacy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367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kern="1200" dirty="0" err="1"/>
              <a:t>Arbitrary</a:t>
            </a:r>
            <a:r>
              <a:rPr lang="cs-CZ" kern="1200" dirty="0"/>
              <a:t> </a:t>
            </a:r>
            <a:r>
              <a:rPr lang="cs-CZ" kern="1200" dirty="0" err="1"/>
              <a:t>power</a:t>
            </a:r>
            <a:r>
              <a:rPr lang="cs-CZ" kern="1200" dirty="0"/>
              <a:t> vs. Rule </a:t>
            </a:r>
            <a:r>
              <a:rPr lang="cs-CZ" kern="1200" dirty="0" err="1"/>
              <a:t>of</a:t>
            </a:r>
            <a:r>
              <a:rPr lang="cs-CZ" kern="1200" dirty="0"/>
              <a:t> </a:t>
            </a:r>
            <a:r>
              <a:rPr lang="cs-CZ" kern="1200" dirty="0" err="1"/>
              <a:t>Law</a:t>
            </a:r>
            <a:r>
              <a:rPr lang="cs-CZ" kern="1200" dirty="0"/>
              <a:t>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as a </a:t>
            </a:r>
            <a:r>
              <a:rPr lang="cs-CZ" i="1" dirty="0" err="1"/>
              <a:t>guarantee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liberty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conceptions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constitutionalism</a:t>
            </a:r>
            <a:r>
              <a:rPr lang="cs-CZ" i="1" dirty="0"/>
              <a:t> as limited </a:t>
            </a:r>
            <a:r>
              <a:rPr lang="cs-CZ" i="1" dirty="0" err="1"/>
              <a:t>government</a:t>
            </a:r>
            <a:r>
              <a:rPr lang="cs-CZ" dirty="0"/>
              <a:t>, a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legitimacy</a:t>
            </a:r>
            <a:r>
              <a:rPr lang="cs-CZ" dirty="0"/>
              <a:t>).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i="1" u="sng" dirty="0" err="1"/>
              <a:t>Law</a:t>
            </a:r>
            <a:r>
              <a:rPr lang="cs-CZ" b="1" i="1" dirty="0"/>
              <a:t> </a:t>
            </a:r>
            <a:r>
              <a:rPr lang="cs-CZ" dirty="0"/>
              <a:t>as </a:t>
            </a:r>
            <a:r>
              <a:rPr lang="cs-CZ" dirty="0" err="1"/>
              <a:t>opposed</a:t>
            </a:r>
            <a:r>
              <a:rPr lang="cs-CZ" dirty="0"/>
              <a:t> to Rule by </a:t>
            </a:r>
            <a:r>
              <a:rPr lang="cs-CZ" b="1" i="1" u="sng" dirty="0" err="1"/>
              <a:t>Men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notion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limits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monarch</a:t>
            </a:r>
            <a:r>
              <a:rPr lang="cs-CZ" dirty="0"/>
              <a:t>).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bound</a:t>
            </a:r>
            <a:r>
              <a:rPr lang="cs-CZ" dirty="0"/>
              <a:t> by (</a:t>
            </a:r>
            <a:r>
              <a:rPr lang="cs-CZ" dirty="0" err="1"/>
              <a:t>its</a:t>
            </a:r>
            <a:r>
              <a:rPr lang="cs-CZ" dirty="0"/>
              <a:t>) </a:t>
            </a:r>
            <a:r>
              <a:rPr lang="cs-CZ" dirty="0" err="1"/>
              <a:t>law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do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positively</a:t>
            </a:r>
            <a:r>
              <a:rPr lang="cs-CZ" dirty="0"/>
              <a:t> </a:t>
            </a:r>
            <a:r>
              <a:rPr lang="cs-CZ" dirty="0" err="1"/>
              <a:t>permits</a:t>
            </a:r>
            <a:r>
              <a:rPr lang="cs-CZ" dirty="0"/>
              <a:t> as </a:t>
            </a:r>
            <a:r>
              <a:rPr lang="cs-CZ" dirty="0" err="1"/>
              <a:t>opposed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(</a:t>
            </a:r>
            <a:r>
              <a:rPr lang="cs-CZ" dirty="0" err="1"/>
              <a:t>inherent</a:t>
            </a:r>
            <a:r>
              <a:rPr lang="cs-CZ" dirty="0"/>
              <a:t> </a:t>
            </a:r>
            <a:r>
              <a:rPr lang="cs-CZ" dirty="0" err="1"/>
              <a:t>liberty</a:t>
            </a:r>
            <a:r>
              <a:rPr lang="cs-CZ" dirty="0"/>
              <a:t>).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All</a:t>
            </a:r>
            <a:r>
              <a:rPr lang="cs-CZ" dirty="0"/>
              <a:t> these </a:t>
            </a:r>
            <a:r>
              <a:rPr lang="cs-CZ" dirty="0" err="1"/>
              <a:t>dimensions</a:t>
            </a:r>
            <a:r>
              <a:rPr lang="cs-CZ" dirty="0"/>
              <a:t> are </a:t>
            </a:r>
            <a:r>
              <a:rPr lang="cs-CZ" dirty="0" err="1"/>
              <a:t>considered</a:t>
            </a:r>
            <a:r>
              <a:rPr lang="cs-CZ" dirty="0"/>
              <a:t> a basic </a:t>
            </a:r>
            <a:r>
              <a:rPr lang="cs-CZ" dirty="0" err="1"/>
              <a:t>building</a:t>
            </a:r>
            <a:r>
              <a:rPr lang="cs-CZ" dirty="0"/>
              <a:t> </a:t>
            </a:r>
            <a:r>
              <a:rPr lang="cs-CZ" dirty="0" err="1"/>
              <a:t>block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liberal</a:t>
            </a:r>
            <a:r>
              <a:rPr lang="cs-CZ" i="1" dirty="0"/>
              <a:t> </a:t>
            </a:r>
            <a:r>
              <a:rPr lang="cs-CZ" i="1" dirty="0" err="1"/>
              <a:t>democracy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556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Rule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of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: 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What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is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00" y="1872000"/>
            <a:ext cx="10753200" cy="426210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err="1"/>
              <a:t>Dworkin</a:t>
            </a:r>
            <a:r>
              <a:rPr lang="en-US" sz="3000" dirty="0"/>
              <a:t>’s question. Was the </a:t>
            </a:r>
            <a:r>
              <a:rPr lang="cs-CZ" sz="3000" dirty="0"/>
              <a:t>„</a:t>
            </a:r>
            <a:r>
              <a:rPr lang="en-US" sz="3000" dirty="0"/>
              <a:t>Law</a:t>
            </a:r>
            <a:r>
              <a:rPr lang="cs-CZ" sz="3000" dirty="0"/>
              <a:t>“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Third</a:t>
            </a:r>
            <a:r>
              <a:rPr lang="cs-CZ" sz="3000" dirty="0"/>
              <a:t> Reich „</a:t>
            </a:r>
            <a:r>
              <a:rPr lang="cs-CZ" sz="3000" dirty="0" err="1"/>
              <a:t>Law</a:t>
            </a:r>
            <a:r>
              <a:rPr lang="cs-CZ" sz="3000" dirty="0"/>
              <a:t>“ in a proper </a:t>
            </a:r>
            <a:r>
              <a:rPr lang="cs-CZ" sz="3000" dirty="0" err="1"/>
              <a:t>sense</a:t>
            </a:r>
            <a:r>
              <a:rPr lang="cs-CZ" sz="3000" dirty="0"/>
              <a:t>? </a:t>
            </a:r>
            <a:r>
              <a:rPr lang="cs-CZ" sz="3000" dirty="0" err="1"/>
              <a:t>Is</a:t>
            </a:r>
            <a:r>
              <a:rPr lang="cs-CZ" sz="3000" dirty="0"/>
              <a:t> </a:t>
            </a:r>
            <a:r>
              <a:rPr lang="cs-CZ" sz="3000" dirty="0" err="1"/>
              <a:t>any</a:t>
            </a:r>
            <a:r>
              <a:rPr lang="cs-CZ" sz="3000" dirty="0"/>
              <a:t> rule/</a:t>
            </a:r>
            <a:r>
              <a:rPr lang="cs-CZ" sz="3000" dirty="0" err="1"/>
              <a:t>command</a:t>
            </a:r>
            <a:r>
              <a:rPr lang="cs-CZ" sz="3000" dirty="0"/>
              <a:t> </a:t>
            </a:r>
            <a:r>
              <a:rPr lang="cs-CZ" sz="3000" dirty="0" err="1"/>
              <a:t>backed</a:t>
            </a:r>
            <a:r>
              <a:rPr lang="cs-CZ" sz="3000" dirty="0"/>
              <a:t> by </a:t>
            </a:r>
            <a:r>
              <a:rPr lang="cs-CZ" sz="3000" dirty="0" err="1"/>
              <a:t>state</a:t>
            </a:r>
            <a:r>
              <a:rPr lang="cs-CZ" sz="3000" dirty="0"/>
              <a:t> </a:t>
            </a:r>
            <a:r>
              <a:rPr lang="cs-CZ" sz="3000" dirty="0" err="1"/>
              <a:t>enforcement</a:t>
            </a:r>
            <a:r>
              <a:rPr lang="cs-CZ" sz="3000" dirty="0"/>
              <a:t> „</a:t>
            </a:r>
            <a:r>
              <a:rPr lang="cs-CZ" sz="3000" dirty="0" err="1"/>
              <a:t>Law</a:t>
            </a:r>
            <a:r>
              <a:rPr lang="cs-CZ" sz="3000" dirty="0"/>
              <a:t>“ in a proper </a:t>
            </a:r>
            <a:r>
              <a:rPr lang="cs-CZ" sz="3000" dirty="0" err="1"/>
              <a:t>sense</a:t>
            </a:r>
            <a:r>
              <a:rPr lang="cs-CZ" sz="3000" dirty="0"/>
              <a:t>? (</a:t>
            </a:r>
            <a:r>
              <a:rPr lang="cs-CZ" sz="3000" dirty="0" err="1"/>
              <a:t>cf</a:t>
            </a:r>
            <a:r>
              <a:rPr lang="cs-CZ" sz="3000" dirty="0"/>
              <a:t>. </a:t>
            </a:r>
            <a:r>
              <a:rPr lang="cs-CZ" sz="3000" dirty="0" err="1"/>
              <a:t>Dworkin</a:t>
            </a:r>
            <a:r>
              <a:rPr lang="en-US" sz="3000" dirty="0"/>
              <a:t>’s </a:t>
            </a:r>
            <a:r>
              <a:rPr lang="cs-CZ" sz="3000" dirty="0"/>
              <a:t>„</a:t>
            </a:r>
            <a:r>
              <a:rPr lang="en-US" sz="3000" dirty="0"/>
              <a:t>Law’s Empire</a:t>
            </a:r>
            <a:r>
              <a:rPr lang="cs-CZ" sz="3000" dirty="0"/>
              <a:t>“).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 err="1"/>
              <a:t>Fuller</a:t>
            </a:r>
            <a:r>
              <a:rPr lang="en-US" sz="3000" dirty="0"/>
              <a:t>’s 8 principles of legality </a:t>
            </a:r>
            <a:r>
              <a:rPr lang="cs-CZ" sz="3000" dirty="0"/>
              <a:t>(</a:t>
            </a:r>
            <a:r>
              <a:rPr lang="cs-CZ" sz="3000" dirty="0" err="1"/>
              <a:t>principles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law</a:t>
            </a:r>
            <a:r>
              <a:rPr lang="en-US" sz="3000" dirty="0"/>
              <a:t>’s inner morality</a:t>
            </a:r>
            <a:r>
              <a:rPr lang="cs-CZ" sz="3000" dirty="0"/>
              <a:t>): 1) </a:t>
            </a:r>
            <a:r>
              <a:rPr lang="cs-CZ" sz="3000" i="1" dirty="0"/>
              <a:t>Generality</a:t>
            </a:r>
            <a:r>
              <a:rPr lang="cs-CZ" sz="3000" dirty="0"/>
              <a:t>, 2) </a:t>
            </a:r>
            <a:r>
              <a:rPr lang="cs-CZ" sz="3000" i="1" dirty="0" err="1"/>
              <a:t>Promulgation</a:t>
            </a:r>
            <a:r>
              <a:rPr lang="cs-CZ" sz="3000" i="1" dirty="0"/>
              <a:t> (</a:t>
            </a:r>
            <a:r>
              <a:rPr lang="cs-CZ" sz="3000" i="1" dirty="0" err="1"/>
              <a:t>accessibility</a:t>
            </a:r>
            <a:r>
              <a:rPr lang="cs-CZ" sz="3000" i="1" dirty="0"/>
              <a:t>)</a:t>
            </a:r>
            <a:r>
              <a:rPr lang="cs-CZ" sz="3000" dirty="0"/>
              <a:t>, 3) </a:t>
            </a:r>
            <a:r>
              <a:rPr lang="cs-CZ" sz="3000" i="1" dirty="0" err="1"/>
              <a:t>Prospectivity</a:t>
            </a:r>
            <a:r>
              <a:rPr lang="cs-CZ" sz="3000" dirty="0"/>
              <a:t> </a:t>
            </a:r>
            <a:r>
              <a:rPr lang="cs-CZ" sz="3000" i="1" dirty="0"/>
              <a:t>(non-</a:t>
            </a:r>
            <a:r>
              <a:rPr lang="cs-CZ" sz="3000" i="1" dirty="0" err="1"/>
              <a:t>retroactivity</a:t>
            </a:r>
            <a:r>
              <a:rPr lang="cs-CZ" sz="3000" i="1" dirty="0"/>
              <a:t>)</a:t>
            </a:r>
            <a:r>
              <a:rPr lang="cs-CZ" sz="3000" dirty="0"/>
              <a:t>, 4) </a:t>
            </a:r>
            <a:r>
              <a:rPr lang="cs-CZ" sz="3000" i="1" dirty="0" err="1"/>
              <a:t>Clarity</a:t>
            </a:r>
            <a:r>
              <a:rPr lang="cs-CZ" sz="3000" dirty="0"/>
              <a:t>, 5) </a:t>
            </a:r>
            <a:r>
              <a:rPr lang="cs-CZ" sz="3000" i="1" dirty="0"/>
              <a:t>Non-</a:t>
            </a:r>
            <a:r>
              <a:rPr lang="cs-CZ" sz="3000" i="1" dirty="0" err="1"/>
              <a:t>contradictory</a:t>
            </a:r>
            <a:r>
              <a:rPr lang="cs-CZ" sz="3000" i="1" dirty="0"/>
              <a:t> </a:t>
            </a:r>
            <a:r>
              <a:rPr lang="cs-CZ" sz="3000" i="1" dirty="0" err="1"/>
              <a:t>nature</a:t>
            </a:r>
            <a:r>
              <a:rPr lang="cs-CZ" sz="3000" i="1" dirty="0"/>
              <a:t>,</a:t>
            </a:r>
            <a:r>
              <a:rPr lang="cs-CZ" sz="3000" dirty="0"/>
              <a:t> 6) </a:t>
            </a:r>
            <a:r>
              <a:rPr lang="cs-CZ" sz="3000" i="1" dirty="0" err="1"/>
              <a:t>Laws</a:t>
            </a:r>
            <a:r>
              <a:rPr lang="cs-CZ" sz="3000" i="1" dirty="0"/>
              <a:t> </a:t>
            </a:r>
            <a:r>
              <a:rPr lang="cs-CZ" sz="3000" i="1" dirty="0" err="1"/>
              <a:t>must</a:t>
            </a:r>
            <a:r>
              <a:rPr lang="cs-CZ" sz="3000" i="1" dirty="0"/>
              <a:t> not </a:t>
            </a:r>
            <a:r>
              <a:rPr lang="cs-CZ" sz="3000" i="1" dirty="0" err="1"/>
              <a:t>ask</a:t>
            </a:r>
            <a:r>
              <a:rPr lang="cs-CZ" sz="3000" i="1" dirty="0"/>
              <a:t> </a:t>
            </a:r>
            <a:r>
              <a:rPr lang="cs-CZ" sz="3000" i="1" dirty="0" err="1"/>
              <a:t>the</a:t>
            </a:r>
            <a:r>
              <a:rPr lang="cs-CZ" sz="3000" i="1" dirty="0"/>
              <a:t> </a:t>
            </a:r>
            <a:r>
              <a:rPr lang="cs-CZ" sz="3000" i="1" dirty="0" err="1"/>
              <a:t>impossible</a:t>
            </a:r>
            <a:r>
              <a:rPr lang="cs-CZ" sz="3000" i="1" dirty="0"/>
              <a:t>,</a:t>
            </a:r>
            <a:r>
              <a:rPr lang="cs-CZ" sz="3000" dirty="0"/>
              <a:t> 7) </a:t>
            </a:r>
            <a:r>
              <a:rPr lang="cs-CZ" sz="3000" i="1" dirty="0" err="1"/>
              <a:t>Constant</a:t>
            </a:r>
            <a:r>
              <a:rPr lang="cs-CZ" sz="3000" i="1" dirty="0"/>
              <a:t> </a:t>
            </a:r>
            <a:r>
              <a:rPr lang="cs-CZ" sz="3000" i="1" dirty="0" err="1"/>
              <a:t>nature</a:t>
            </a:r>
            <a:r>
              <a:rPr lang="cs-CZ" sz="3000" i="1" dirty="0"/>
              <a:t> </a:t>
            </a:r>
            <a:r>
              <a:rPr lang="cs-CZ" sz="3000" dirty="0"/>
              <a:t>and 8) </a:t>
            </a:r>
            <a:r>
              <a:rPr lang="cs-CZ" sz="3000" i="1" dirty="0" err="1"/>
              <a:t>Congruence</a:t>
            </a:r>
            <a:r>
              <a:rPr lang="cs-CZ" sz="3000" i="1" dirty="0"/>
              <a:t> </a:t>
            </a:r>
            <a:r>
              <a:rPr lang="cs-CZ" sz="3000" i="1" dirty="0" err="1"/>
              <a:t>between</a:t>
            </a:r>
            <a:r>
              <a:rPr lang="cs-CZ" sz="3000" i="1" dirty="0"/>
              <a:t> </a:t>
            </a:r>
            <a:r>
              <a:rPr lang="cs-CZ" sz="3000" i="1" dirty="0" err="1"/>
              <a:t>what</a:t>
            </a:r>
            <a:r>
              <a:rPr lang="cs-CZ" sz="3000" i="1" dirty="0"/>
              <a:t> </a:t>
            </a:r>
            <a:r>
              <a:rPr lang="cs-CZ" sz="3000" i="1" dirty="0" err="1"/>
              <a:t>written</a:t>
            </a:r>
            <a:r>
              <a:rPr lang="cs-CZ" sz="3000" i="1" dirty="0"/>
              <a:t> statute and </a:t>
            </a:r>
            <a:r>
              <a:rPr lang="cs-CZ" sz="3000" i="1" dirty="0" err="1"/>
              <a:t>enforcement</a:t>
            </a:r>
            <a:r>
              <a:rPr lang="cs-CZ" sz="3000" i="1" dirty="0"/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b="1" dirty="0"/>
              <a:t>=</a:t>
            </a:r>
            <a:r>
              <a:rPr lang="en-US" sz="3000" b="1" dirty="0"/>
              <a:t>&gt; </a:t>
            </a:r>
            <a:r>
              <a:rPr lang="cs-CZ" sz="3000" dirty="0" err="1"/>
              <a:t>Legal</a:t>
            </a:r>
            <a:r>
              <a:rPr lang="cs-CZ" sz="3000" dirty="0"/>
              <a:t> </a:t>
            </a:r>
            <a:r>
              <a:rPr lang="cs-CZ" sz="3000" dirty="0" err="1"/>
              <a:t>certainty</a:t>
            </a:r>
            <a:r>
              <a:rPr lang="cs-CZ" sz="3000" dirty="0"/>
              <a:t>: </a:t>
            </a:r>
            <a:r>
              <a:rPr lang="cs-CZ" sz="3000" dirty="0" err="1"/>
              <a:t>one</a:t>
            </a:r>
            <a:r>
              <a:rPr lang="cs-CZ" sz="3000" dirty="0"/>
              <a:t> </a:t>
            </a:r>
            <a:r>
              <a:rPr lang="cs-CZ" sz="3000" dirty="0" err="1"/>
              <a:t>should</a:t>
            </a:r>
            <a:r>
              <a:rPr lang="cs-CZ" sz="3000" dirty="0"/>
              <a:t> </a:t>
            </a:r>
            <a:r>
              <a:rPr lang="cs-CZ" sz="3000" dirty="0" err="1"/>
              <a:t>know</a:t>
            </a:r>
            <a:r>
              <a:rPr lang="cs-CZ" sz="3000" dirty="0"/>
              <a:t> </a:t>
            </a:r>
            <a:r>
              <a:rPr lang="cs-CZ" sz="3000" dirty="0" err="1"/>
              <a:t>what</a:t>
            </a:r>
            <a:r>
              <a:rPr lang="cs-CZ" sz="3000" dirty="0"/>
              <a:t> his/her </a:t>
            </a:r>
            <a:r>
              <a:rPr lang="cs-CZ" sz="3000" dirty="0" err="1"/>
              <a:t>legal</a:t>
            </a:r>
            <a:r>
              <a:rPr lang="cs-CZ" sz="3000" dirty="0"/>
              <a:t> </a:t>
            </a:r>
            <a:r>
              <a:rPr lang="cs-CZ" sz="3000" dirty="0" err="1"/>
              <a:t>position</a:t>
            </a:r>
            <a:r>
              <a:rPr lang="cs-CZ" sz="3000" dirty="0"/>
              <a:t> </a:t>
            </a:r>
            <a:r>
              <a:rPr lang="cs-CZ" sz="3000" dirty="0" err="1"/>
              <a:t>is</a:t>
            </a:r>
            <a:r>
              <a:rPr lang="cs-CZ" sz="3000" dirty="0"/>
              <a:t>, </a:t>
            </a:r>
            <a:r>
              <a:rPr lang="cs-CZ" sz="3000" dirty="0" err="1"/>
              <a:t>what</a:t>
            </a:r>
            <a:r>
              <a:rPr lang="cs-CZ" sz="3000" dirty="0"/>
              <a:t> </a:t>
            </a:r>
            <a:r>
              <a:rPr lang="cs-CZ" sz="3000" dirty="0" err="1"/>
              <a:t>right</a:t>
            </a:r>
            <a:r>
              <a:rPr lang="cs-CZ" sz="3000" dirty="0"/>
              <a:t> and </a:t>
            </a:r>
            <a:r>
              <a:rPr lang="cs-CZ" sz="3000" dirty="0" err="1"/>
              <a:t>obligations</a:t>
            </a:r>
            <a:r>
              <a:rPr lang="cs-CZ" sz="3000" dirty="0"/>
              <a:t> </a:t>
            </a:r>
            <a:r>
              <a:rPr lang="cs-CZ" sz="3000" dirty="0" err="1"/>
              <a:t>does</a:t>
            </a:r>
            <a:r>
              <a:rPr lang="cs-CZ" sz="3000" dirty="0"/>
              <a:t> he/</a:t>
            </a:r>
            <a:r>
              <a:rPr lang="cs-CZ" sz="3000" dirty="0" err="1"/>
              <a:t>she</a:t>
            </a:r>
            <a:r>
              <a:rPr lang="cs-CZ" sz="3000" dirty="0"/>
              <a:t> </a:t>
            </a:r>
            <a:r>
              <a:rPr lang="cs-CZ" sz="3000" dirty="0" err="1"/>
              <a:t>have</a:t>
            </a:r>
            <a:r>
              <a:rPr lang="cs-CZ" sz="3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5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1" dirty="0"/>
              <a:t>Rule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law</a:t>
            </a:r>
            <a:r>
              <a:rPr lang="en-US" i="1" dirty="0"/>
              <a:t> </a:t>
            </a:r>
            <a:r>
              <a:rPr lang="cs-CZ" dirty="0"/>
              <a:t>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i="1" dirty="0" err="1"/>
              <a:t>Rechtstaat</a:t>
            </a:r>
            <a:r>
              <a:rPr lang="cs-CZ" dirty="0"/>
              <a:t>)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a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ideal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entrenched</a:t>
            </a:r>
            <a:r>
              <a:rPr lang="cs-CZ" dirty="0"/>
              <a:t> in many </a:t>
            </a:r>
            <a:r>
              <a:rPr lang="cs-CZ" dirty="0" err="1"/>
              <a:t>constitutions</a:t>
            </a:r>
            <a:r>
              <a:rPr lang="cs-CZ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(as a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en-US" dirty="0"/>
              <a:t>; through more concrete aspects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4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Law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must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be</a:t>
            </a:r>
            <a:r>
              <a:rPr lang="cs-CZ" sz="44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4400" kern="1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general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kern="1200" dirty="0" err="1"/>
              <a:t>Generally</a:t>
            </a:r>
            <a:r>
              <a:rPr lang="cs-CZ" sz="3200" kern="1200" dirty="0"/>
              <a:t> </a:t>
            </a:r>
            <a:r>
              <a:rPr lang="cs-CZ" sz="3200" kern="1200" dirty="0" err="1"/>
              <a:t>accepted</a:t>
            </a:r>
            <a:r>
              <a:rPr lang="cs-CZ" sz="3200" kern="1200" dirty="0"/>
              <a:t> as a </a:t>
            </a:r>
            <a:r>
              <a:rPr lang="cs-CZ" sz="3200" kern="1200" dirty="0" err="1"/>
              <a:t>core</a:t>
            </a:r>
            <a:r>
              <a:rPr lang="cs-CZ" sz="3200" kern="1200" dirty="0"/>
              <a:t> </a:t>
            </a:r>
            <a:r>
              <a:rPr lang="cs-CZ" sz="3200" kern="1200" dirty="0" err="1"/>
              <a:t>of</a:t>
            </a:r>
            <a:r>
              <a:rPr lang="cs-CZ" sz="3200" kern="1200" dirty="0"/>
              <a:t> rule </a:t>
            </a:r>
            <a:r>
              <a:rPr lang="cs-CZ" sz="3200" kern="1200" dirty="0" err="1"/>
              <a:t>of</a:t>
            </a:r>
            <a:r>
              <a:rPr lang="cs-CZ" sz="3200" kern="1200" dirty="0"/>
              <a:t> </a:t>
            </a:r>
            <a:r>
              <a:rPr lang="cs-CZ" sz="3200" kern="1200" dirty="0" err="1"/>
              <a:t>law</a:t>
            </a:r>
            <a:r>
              <a:rPr lang="cs-CZ" sz="3200" kern="1200" dirty="0"/>
              <a:t> (</a:t>
            </a:r>
            <a:r>
              <a:rPr lang="cs-CZ" sz="3200" kern="1200" dirty="0" err="1"/>
              <a:t>higlighted</a:t>
            </a:r>
            <a:r>
              <a:rPr lang="cs-CZ" sz="3200" kern="1200" dirty="0"/>
              <a:t> by many </a:t>
            </a:r>
            <a:r>
              <a:rPr lang="cs-CZ" sz="3200" kern="1200" dirty="0" err="1"/>
              <a:t>authors</a:t>
            </a:r>
            <a:r>
              <a:rPr lang="cs-CZ" sz="3200" kern="1200" dirty="0"/>
              <a:t> </a:t>
            </a:r>
            <a:r>
              <a:rPr lang="cs-CZ" sz="3200" kern="1200" dirty="0" err="1"/>
              <a:t>including</a:t>
            </a:r>
            <a:r>
              <a:rPr lang="cs-CZ" sz="3200" kern="1200" dirty="0"/>
              <a:t> F.  A. Hayek).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Key</a:t>
            </a:r>
            <a:r>
              <a:rPr lang="cs-CZ" sz="3200" dirty="0"/>
              <a:t> </a:t>
            </a:r>
            <a:r>
              <a:rPr lang="cs-CZ" sz="3200" dirty="0" err="1"/>
              <a:t>aspects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non-</a:t>
            </a:r>
            <a:r>
              <a:rPr lang="cs-CZ" sz="3200" dirty="0" err="1"/>
              <a:t>arbitrariness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„</a:t>
            </a:r>
            <a:r>
              <a:rPr lang="cs-CZ" sz="3200" dirty="0" err="1"/>
              <a:t>individual</a:t>
            </a:r>
            <a:r>
              <a:rPr lang="cs-CZ" sz="3200" dirty="0"/>
              <a:t> </a:t>
            </a:r>
            <a:r>
              <a:rPr lang="cs-CZ" sz="3200" dirty="0" err="1"/>
              <a:t>laws</a:t>
            </a:r>
            <a:r>
              <a:rPr lang="cs-CZ" sz="3200" dirty="0"/>
              <a:t>“.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Closely</a:t>
            </a:r>
            <a:r>
              <a:rPr lang="cs-CZ" sz="3200" dirty="0"/>
              <a:t> </a:t>
            </a:r>
            <a:r>
              <a:rPr lang="cs-CZ" sz="3200" dirty="0" err="1"/>
              <a:t>connected</a:t>
            </a:r>
            <a:r>
              <a:rPr lang="cs-CZ" sz="3200" dirty="0"/>
              <a:t> to </a:t>
            </a:r>
            <a:r>
              <a:rPr lang="cs-CZ" sz="3200" dirty="0" err="1"/>
              <a:t>separation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powers</a:t>
            </a:r>
            <a:r>
              <a:rPr lang="cs-CZ" sz="3200" dirty="0"/>
              <a:t> in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modern</a:t>
            </a:r>
            <a:r>
              <a:rPr lang="cs-CZ" sz="3200" dirty="0"/>
              <a:t> </a:t>
            </a:r>
            <a:r>
              <a:rPr lang="cs-CZ" sz="3200" dirty="0" err="1"/>
              <a:t>state</a:t>
            </a:r>
            <a:r>
              <a:rPr lang="cs-CZ" sz="3200" dirty="0"/>
              <a:t> (</a:t>
            </a:r>
            <a:r>
              <a:rPr lang="cs-CZ" sz="3200" dirty="0" err="1"/>
              <a:t>law-making</a:t>
            </a:r>
            <a:r>
              <a:rPr lang="cs-CZ" sz="3200" dirty="0"/>
              <a:t> vs. </a:t>
            </a:r>
            <a:r>
              <a:rPr lang="cs-CZ" sz="3200" dirty="0" err="1"/>
              <a:t>application</a:t>
            </a:r>
            <a:r>
              <a:rPr lang="cs-CZ" sz="32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74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accessible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promulgation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Shift </a:t>
            </a:r>
            <a:r>
              <a:rPr lang="cs-CZ" sz="3200" dirty="0" err="1"/>
              <a:t>from</a:t>
            </a:r>
            <a:r>
              <a:rPr lang="cs-CZ" sz="3200" dirty="0"/>
              <a:t> oral to </a:t>
            </a:r>
            <a:r>
              <a:rPr lang="cs-CZ" sz="3200" dirty="0" err="1"/>
              <a:t>written</a:t>
            </a:r>
            <a:r>
              <a:rPr lang="cs-CZ" sz="3200" dirty="0"/>
              <a:t> (</a:t>
            </a:r>
            <a:r>
              <a:rPr lang="cs-CZ" sz="3200" dirty="0" err="1"/>
              <a:t>official</a:t>
            </a:r>
            <a:r>
              <a:rPr lang="cs-CZ" sz="3200" dirty="0"/>
              <a:t> </a:t>
            </a:r>
            <a:r>
              <a:rPr lang="cs-CZ" sz="3200" dirty="0" err="1"/>
              <a:t>collection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laws</a:t>
            </a:r>
            <a:r>
              <a:rPr lang="cs-CZ" sz="3200" dirty="0"/>
              <a:t>) to </a:t>
            </a:r>
            <a:r>
              <a:rPr lang="cs-CZ" sz="3200" dirty="0" err="1"/>
              <a:t>electronic</a:t>
            </a:r>
            <a:r>
              <a:rPr lang="cs-CZ" sz="3200" dirty="0"/>
              <a:t> and „</a:t>
            </a:r>
            <a:r>
              <a:rPr lang="cs-CZ" sz="3200" dirty="0" err="1"/>
              <a:t>advanced</a:t>
            </a:r>
            <a:r>
              <a:rPr lang="cs-CZ" sz="3200" dirty="0"/>
              <a:t>“ </a:t>
            </a:r>
            <a:r>
              <a:rPr lang="cs-CZ" sz="3200" dirty="0" err="1"/>
              <a:t>information</a:t>
            </a:r>
            <a:r>
              <a:rPr lang="cs-CZ" sz="3200" dirty="0"/>
              <a:t> </a:t>
            </a:r>
            <a:r>
              <a:rPr lang="cs-CZ" sz="3200" dirty="0" err="1"/>
              <a:t>systems</a:t>
            </a:r>
            <a:r>
              <a:rPr lang="cs-CZ" sz="3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48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not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retroactive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One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key</a:t>
            </a:r>
            <a:r>
              <a:rPr lang="cs-CZ" sz="3200" dirty="0"/>
              <a:t> </a:t>
            </a:r>
            <a:r>
              <a:rPr lang="cs-CZ" sz="3200" dirty="0" err="1"/>
              <a:t>components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certainty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Generally</a:t>
            </a:r>
            <a:r>
              <a:rPr lang="cs-CZ" sz="3200" dirty="0"/>
              <a:t> </a:t>
            </a:r>
            <a:r>
              <a:rPr lang="cs-CZ" sz="3200" dirty="0" err="1"/>
              <a:t>accepted</a:t>
            </a:r>
            <a:r>
              <a:rPr lang="cs-CZ" sz="3200" dirty="0"/>
              <a:t> by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orders</a:t>
            </a:r>
            <a:r>
              <a:rPr lang="cs-CZ" sz="3200" dirty="0"/>
              <a:t> </a:t>
            </a:r>
            <a:r>
              <a:rPr lang="cs-CZ" sz="3200" dirty="0" err="1"/>
              <a:t>around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world</a:t>
            </a:r>
            <a:endParaRPr lang="cs-CZ" sz="32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Especially</a:t>
            </a:r>
            <a:r>
              <a:rPr lang="cs-CZ" sz="3200" dirty="0"/>
              <a:t> </a:t>
            </a:r>
            <a:r>
              <a:rPr lang="cs-CZ" sz="3200" dirty="0" err="1"/>
              <a:t>strong</a:t>
            </a:r>
            <a:r>
              <a:rPr lang="cs-CZ" sz="3200" dirty="0"/>
              <a:t> in </a:t>
            </a:r>
            <a:r>
              <a:rPr lang="cs-CZ" sz="3200" dirty="0" err="1"/>
              <a:t>criminal</a:t>
            </a:r>
            <a:r>
              <a:rPr lang="cs-CZ" sz="3200" dirty="0"/>
              <a:t> </a:t>
            </a:r>
            <a:r>
              <a:rPr lang="cs-CZ" sz="3200" dirty="0" err="1"/>
              <a:t>law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Problematic</a:t>
            </a:r>
            <a:r>
              <a:rPr lang="cs-CZ" sz="3200" dirty="0"/>
              <a:t> </a:t>
            </a:r>
            <a:r>
              <a:rPr lang="cs-CZ" sz="3200" dirty="0" err="1"/>
              <a:t>cases</a:t>
            </a:r>
            <a:r>
              <a:rPr lang="cs-CZ" sz="3200" dirty="0"/>
              <a:t>: </a:t>
            </a:r>
            <a:r>
              <a:rPr lang="cs-CZ" sz="3200" dirty="0" err="1"/>
              <a:t>Transitional</a:t>
            </a:r>
            <a:r>
              <a:rPr lang="cs-CZ" sz="3200" dirty="0"/>
              <a:t> Justice (</a:t>
            </a:r>
            <a:r>
              <a:rPr lang="cs-CZ" sz="3200" dirty="0" err="1"/>
              <a:t>Shooters</a:t>
            </a:r>
            <a:r>
              <a:rPr lang="cs-CZ" sz="3200" dirty="0"/>
              <a:t> on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Berlin</a:t>
            </a:r>
            <a:r>
              <a:rPr lang="cs-CZ" sz="3200" dirty="0"/>
              <a:t> Wall,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Nurnberg</a:t>
            </a:r>
            <a:r>
              <a:rPr lang="cs-CZ" sz="3200" dirty="0"/>
              <a:t> Dilema </a:t>
            </a:r>
            <a:r>
              <a:rPr lang="cs-CZ" sz="3200" dirty="0" err="1"/>
              <a:t>etc</a:t>
            </a:r>
            <a:r>
              <a:rPr lang="cs-CZ" sz="32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70793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clear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contradictory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5640" y="1438275"/>
            <a:ext cx="7498080" cy="205320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59608" y="3244334"/>
            <a:ext cx="71688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sz="44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4400" dirty="0"/>
          </a:p>
        </p:txBody>
      </p:sp>
      <p:sp>
        <p:nvSpPr>
          <p:cNvPr id="4" name="Obdélník 3"/>
          <p:cNvSpPr/>
          <p:nvPr/>
        </p:nvSpPr>
        <p:spPr>
          <a:xfrm>
            <a:off x="631100" y="2152655"/>
            <a:ext cx="8995500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Problem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language</a:t>
            </a:r>
            <a:r>
              <a:rPr lang="cs-CZ" sz="3200" dirty="0"/>
              <a:t> vs. natural </a:t>
            </a:r>
            <a:r>
              <a:rPr lang="cs-CZ" sz="3200" dirty="0" err="1"/>
              <a:t>language</a:t>
            </a:r>
            <a:endParaRPr lang="cs-CZ" sz="3200" dirty="0"/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Inherent</a:t>
            </a:r>
            <a:r>
              <a:rPr lang="cs-CZ" sz="3200" dirty="0"/>
              <a:t> </a:t>
            </a:r>
            <a:r>
              <a:rPr lang="cs-CZ" sz="3200" dirty="0" err="1"/>
              <a:t>problem</a:t>
            </a:r>
            <a:r>
              <a:rPr lang="cs-CZ" sz="3200" dirty="0"/>
              <a:t> „open </a:t>
            </a:r>
            <a:r>
              <a:rPr lang="cs-CZ" sz="3200" dirty="0" err="1"/>
              <a:t>texture</a:t>
            </a:r>
            <a:r>
              <a:rPr lang="cs-CZ" sz="3200" dirty="0"/>
              <a:t>“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law</a:t>
            </a:r>
            <a:r>
              <a:rPr lang="cs-CZ" sz="3200" dirty="0"/>
              <a:t>, </a:t>
            </a:r>
            <a:r>
              <a:rPr lang="cs-CZ" sz="3200" dirty="0" err="1"/>
              <a:t>legal</a:t>
            </a:r>
            <a:r>
              <a:rPr lang="cs-CZ" sz="3200" dirty="0"/>
              <a:t> </a:t>
            </a:r>
            <a:r>
              <a:rPr lang="cs-CZ" sz="3200" dirty="0" err="1"/>
              <a:t>principles</a:t>
            </a:r>
            <a:r>
              <a:rPr lang="cs-CZ" sz="3200" dirty="0"/>
              <a:t>, </a:t>
            </a:r>
            <a:r>
              <a:rPr lang="cs-CZ" sz="3200" dirty="0" err="1"/>
              <a:t>purposive</a:t>
            </a:r>
            <a:r>
              <a:rPr lang="cs-CZ" sz="3200" dirty="0"/>
              <a:t> </a:t>
            </a:r>
            <a:r>
              <a:rPr lang="cs-CZ" sz="3200" dirty="0" err="1"/>
              <a:t>vagueness</a:t>
            </a:r>
            <a:endParaRPr lang="cs-CZ" sz="3200" dirty="0"/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Methods of interpretation </a:t>
            </a:r>
            <a:r>
              <a:rPr lang="cs-CZ" sz="3200" dirty="0"/>
              <a:t>(</a:t>
            </a:r>
            <a:r>
              <a:rPr lang="cs-CZ" sz="3200" dirty="0" err="1"/>
              <a:t>conficts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</a:t>
            </a:r>
            <a:r>
              <a:rPr lang="cs-CZ" sz="3200" dirty="0" err="1"/>
              <a:t>rules</a:t>
            </a:r>
            <a:r>
              <a:rPr lang="cs-CZ" sz="3200" dirty="0"/>
              <a:t>, </a:t>
            </a:r>
            <a:r>
              <a:rPr lang="cs-CZ" sz="3200" dirty="0" err="1"/>
              <a:t>conflicts</a:t>
            </a:r>
            <a:r>
              <a:rPr lang="cs-CZ" sz="3200" dirty="0"/>
              <a:t> </a:t>
            </a:r>
            <a:r>
              <a:rPr lang="cs-CZ" sz="3200" dirty="0" err="1"/>
              <a:t>between</a:t>
            </a:r>
            <a:r>
              <a:rPr lang="cs-CZ" sz="3200" dirty="0"/>
              <a:t> </a:t>
            </a:r>
            <a:r>
              <a:rPr lang="cs-CZ" sz="3200" dirty="0" err="1"/>
              <a:t>principles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910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fairly</a:t>
            </a:r>
            <a:r>
              <a:rPr lang="cs-CZ" dirty="0"/>
              <a:t> </a:t>
            </a:r>
            <a:r>
              <a:rPr lang="cs-CZ" dirty="0" err="1"/>
              <a:t>constant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One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key</a:t>
            </a:r>
            <a:r>
              <a:rPr lang="cs-CZ" sz="3200" dirty="0"/>
              <a:t> </a:t>
            </a:r>
            <a:r>
              <a:rPr lang="cs-CZ" sz="3200" dirty="0" err="1"/>
              <a:t>problems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modern</a:t>
            </a:r>
            <a:r>
              <a:rPr lang="cs-CZ" sz="3200" dirty="0"/>
              <a:t> </a:t>
            </a:r>
            <a:r>
              <a:rPr lang="cs-CZ" sz="3200" dirty="0" err="1"/>
              <a:t>law-making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Frequent</a:t>
            </a:r>
            <a:r>
              <a:rPr lang="cs-CZ" sz="3200" dirty="0"/>
              <a:t> </a:t>
            </a:r>
            <a:r>
              <a:rPr lang="cs-CZ" sz="3200" dirty="0" err="1"/>
              <a:t>novelisations</a:t>
            </a:r>
            <a:r>
              <a:rPr lang="cs-CZ" sz="3200" dirty="0"/>
              <a:t> and </a:t>
            </a:r>
            <a:r>
              <a:rPr lang="cs-CZ" sz="3200" dirty="0" err="1"/>
              <a:t>amendments</a:t>
            </a:r>
            <a:r>
              <a:rPr lang="cs-CZ" sz="3200" dirty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 err="1"/>
              <a:t>Especially</a:t>
            </a:r>
            <a:r>
              <a:rPr lang="cs-CZ" sz="3200" dirty="0"/>
              <a:t> </a:t>
            </a:r>
            <a:r>
              <a:rPr lang="cs-CZ" sz="3200" dirty="0" err="1"/>
              <a:t>problematic</a:t>
            </a:r>
            <a:r>
              <a:rPr lang="cs-CZ" sz="3200" dirty="0"/>
              <a:t> </a:t>
            </a:r>
            <a:r>
              <a:rPr lang="cs-CZ" sz="3200" dirty="0" err="1"/>
              <a:t>when</a:t>
            </a:r>
            <a:r>
              <a:rPr lang="cs-CZ" sz="3200" dirty="0"/>
              <a:t> </a:t>
            </a:r>
            <a:r>
              <a:rPr lang="cs-CZ" sz="3200" dirty="0" err="1"/>
              <a:t>combined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</a:t>
            </a:r>
            <a:r>
              <a:rPr lang="cs-CZ" sz="3200" dirty="0" err="1"/>
              <a:t>other</a:t>
            </a:r>
            <a:r>
              <a:rPr lang="cs-CZ" sz="3200" dirty="0"/>
              <a:t> </a:t>
            </a:r>
            <a:r>
              <a:rPr lang="cs-CZ" sz="3200" dirty="0" err="1"/>
              <a:t>aspect</a:t>
            </a:r>
            <a:r>
              <a:rPr lang="cs-CZ" sz="3200" dirty="0"/>
              <a:t> (</a:t>
            </a:r>
            <a:r>
              <a:rPr lang="cs-CZ" sz="3200" dirty="0" err="1"/>
              <a:t>accessibility</a:t>
            </a:r>
            <a:r>
              <a:rPr lang="cs-CZ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60927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le of Law 2019" id="{72627EB4-E573-4E67-840C-A1046FDD8037}" vid="{4E8EFA5A-CC5B-4016-AA18-5A7A2AA316B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Rule of Law 2019</Template>
  <TotalTime>216</TotalTime>
  <Words>932</Words>
  <Application>Microsoft Office PowerPoint</Application>
  <PresentationFormat>Širokoúhlá obrazovka</PresentationFormat>
  <Paragraphs>79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Presentation_MU_EN</vt:lpstr>
      <vt:lpstr>No Arbitrary Power Rule of Law and Rechtstaat</vt:lpstr>
      <vt:lpstr>Rule of Law, Liberty and Legitimacy</vt:lpstr>
      <vt:lpstr>Rule of Law:  What is Law?</vt:lpstr>
      <vt:lpstr>Political ideal or practical legal concept?</vt:lpstr>
      <vt:lpstr>Law must be general</vt:lpstr>
      <vt:lpstr>Law must be accessible</vt:lpstr>
      <vt:lpstr>Law must not be retroactive</vt:lpstr>
      <vt:lpstr>Law must be clear; Law cannot be contradictory</vt:lpstr>
      <vt:lpstr>Law must be fairly constant</vt:lpstr>
      <vt:lpstr>Law in books should equal law in action (congruence)</vt:lpstr>
      <vt:lpstr>Substantive values in Rule of Law?</vt:lpstr>
      <vt:lpstr>Rechtstaat vs. rule of law</vt:lpstr>
      <vt:lpstr>Substantive „Rechstaat“</vt:lpstr>
      <vt:lpstr>Some basic featured of substantive Rechstaat (in the German sense)</vt:lpstr>
      <vt:lpstr>Some basic featured of substantive Rechstaat (in the German sense)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Arbitrary Power Rule of Law and Rechtstaat</dc:title>
  <dc:creator>Ladislav Vyhnánek</dc:creator>
  <cp:lastModifiedBy>Ladislav Vyhnánek</cp:lastModifiedBy>
  <cp:revision>3</cp:revision>
  <cp:lastPrinted>1601-01-01T00:00:00Z</cp:lastPrinted>
  <dcterms:created xsi:type="dcterms:W3CDTF">2019-03-13T16:32:20Z</dcterms:created>
  <dcterms:modified xsi:type="dcterms:W3CDTF">2022-03-16T16:52:19Z</dcterms:modified>
</cp:coreProperties>
</file>