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5" r:id="rId4"/>
    <p:sldId id="267" r:id="rId5"/>
    <p:sldId id="268" r:id="rId6"/>
    <p:sldId id="266" r:id="rId7"/>
    <p:sldId id="271" r:id="rId8"/>
    <p:sldId id="262" r:id="rId9"/>
    <p:sldId id="264" r:id="rId10"/>
    <p:sldId id="257" r:id="rId11"/>
    <p:sldId id="258" r:id="rId12"/>
    <p:sldId id="259" r:id="rId13"/>
    <p:sldId id="260" r:id="rId14"/>
    <p:sldId id="261" r:id="rId15"/>
    <p:sldId id="269" r:id="rId16"/>
    <p:sldId id="270"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57D62602-0A88-43BA-8238-52F52B86D965}" type="datetimeFigureOut">
              <a:rPr lang="cs-CZ" smtClean="0"/>
              <a:t>30.03.2022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372BFDD-0399-43D9-9A7A-BCF321A68F9B}" type="slidenum">
              <a:rPr lang="cs-CZ" smtClean="0"/>
              <a:t>‹#›</a:t>
            </a:fld>
            <a:endParaRPr lang="cs-CZ"/>
          </a:p>
        </p:txBody>
      </p:sp>
    </p:spTree>
    <p:extLst>
      <p:ext uri="{BB962C8B-B14F-4D97-AF65-F5344CB8AC3E}">
        <p14:creationId xmlns:p14="http://schemas.microsoft.com/office/powerpoint/2010/main" val="346901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7D62602-0A88-43BA-8238-52F52B86D965}" type="datetimeFigureOut">
              <a:rPr lang="cs-CZ" smtClean="0"/>
              <a:t>30.03.2022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372BFDD-0399-43D9-9A7A-BCF321A68F9B}" type="slidenum">
              <a:rPr lang="cs-CZ" smtClean="0"/>
              <a:t>‹#›</a:t>
            </a:fld>
            <a:endParaRPr lang="cs-CZ"/>
          </a:p>
        </p:txBody>
      </p:sp>
    </p:spTree>
    <p:extLst>
      <p:ext uri="{BB962C8B-B14F-4D97-AF65-F5344CB8AC3E}">
        <p14:creationId xmlns:p14="http://schemas.microsoft.com/office/powerpoint/2010/main" val="120526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7D62602-0A88-43BA-8238-52F52B86D965}" type="datetimeFigureOut">
              <a:rPr lang="cs-CZ" smtClean="0"/>
              <a:t>30.03.2022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372BFDD-0399-43D9-9A7A-BCF321A68F9B}" type="slidenum">
              <a:rPr lang="cs-CZ" smtClean="0"/>
              <a:t>‹#›</a:t>
            </a:fld>
            <a:endParaRPr lang="cs-CZ"/>
          </a:p>
        </p:txBody>
      </p:sp>
    </p:spTree>
    <p:extLst>
      <p:ext uri="{BB962C8B-B14F-4D97-AF65-F5344CB8AC3E}">
        <p14:creationId xmlns:p14="http://schemas.microsoft.com/office/powerpoint/2010/main" val="138533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7D62602-0A88-43BA-8238-52F52B86D965}" type="datetimeFigureOut">
              <a:rPr lang="cs-CZ" smtClean="0"/>
              <a:t>30.03.2022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372BFDD-0399-43D9-9A7A-BCF321A68F9B}" type="slidenum">
              <a:rPr lang="cs-CZ" smtClean="0"/>
              <a:t>‹#›</a:t>
            </a:fld>
            <a:endParaRPr lang="cs-CZ"/>
          </a:p>
        </p:txBody>
      </p:sp>
    </p:spTree>
    <p:extLst>
      <p:ext uri="{BB962C8B-B14F-4D97-AF65-F5344CB8AC3E}">
        <p14:creationId xmlns:p14="http://schemas.microsoft.com/office/powerpoint/2010/main" val="53589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57D62602-0A88-43BA-8238-52F52B86D965}" type="datetimeFigureOut">
              <a:rPr lang="cs-CZ" smtClean="0"/>
              <a:t>30.03.2022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372BFDD-0399-43D9-9A7A-BCF321A68F9B}" type="slidenum">
              <a:rPr lang="cs-CZ" smtClean="0"/>
              <a:t>‹#›</a:t>
            </a:fld>
            <a:endParaRPr lang="cs-CZ"/>
          </a:p>
        </p:txBody>
      </p:sp>
    </p:spTree>
    <p:extLst>
      <p:ext uri="{BB962C8B-B14F-4D97-AF65-F5344CB8AC3E}">
        <p14:creationId xmlns:p14="http://schemas.microsoft.com/office/powerpoint/2010/main" val="182352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57D62602-0A88-43BA-8238-52F52B86D965}" type="datetimeFigureOut">
              <a:rPr lang="cs-CZ" smtClean="0"/>
              <a:t>30.03.2022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372BFDD-0399-43D9-9A7A-BCF321A68F9B}" type="slidenum">
              <a:rPr lang="cs-CZ" smtClean="0"/>
              <a:t>‹#›</a:t>
            </a:fld>
            <a:endParaRPr lang="cs-CZ"/>
          </a:p>
        </p:txBody>
      </p:sp>
    </p:spTree>
    <p:extLst>
      <p:ext uri="{BB962C8B-B14F-4D97-AF65-F5344CB8AC3E}">
        <p14:creationId xmlns:p14="http://schemas.microsoft.com/office/powerpoint/2010/main" val="54444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57D62602-0A88-43BA-8238-52F52B86D965}" type="datetimeFigureOut">
              <a:rPr lang="cs-CZ" smtClean="0"/>
              <a:t>30.03.2022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372BFDD-0399-43D9-9A7A-BCF321A68F9B}" type="slidenum">
              <a:rPr lang="cs-CZ" smtClean="0"/>
              <a:t>‹#›</a:t>
            </a:fld>
            <a:endParaRPr lang="cs-CZ"/>
          </a:p>
        </p:txBody>
      </p:sp>
    </p:spTree>
    <p:extLst>
      <p:ext uri="{BB962C8B-B14F-4D97-AF65-F5344CB8AC3E}">
        <p14:creationId xmlns:p14="http://schemas.microsoft.com/office/powerpoint/2010/main" val="205829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57D62602-0A88-43BA-8238-52F52B86D965}" type="datetimeFigureOut">
              <a:rPr lang="cs-CZ" smtClean="0"/>
              <a:t>30.03.2022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372BFDD-0399-43D9-9A7A-BCF321A68F9B}" type="slidenum">
              <a:rPr lang="cs-CZ" smtClean="0"/>
              <a:t>‹#›</a:t>
            </a:fld>
            <a:endParaRPr lang="cs-CZ"/>
          </a:p>
        </p:txBody>
      </p:sp>
    </p:spTree>
    <p:extLst>
      <p:ext uri="{BB962C8B-B14F-4D97-AF65-F5344CB8AC3E}">
        <p14:creationId xmlns:p14="http://schemas.microsoft.com/office/powerpoint/2010/main" val="345419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7D62602-0A88-43BA-8238-52F52B86D965}" type="datetimeFigureOut">
              <a:rPr lang="cs-CZ" smtClean="0"/>
              <a:t>30.03.2022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372BFDD-0399-43D9-9A7A-BCF321A68F9B}" type="slidenum">
              <a:rPr lang="cs-CZ" smtClean="0"/>
              <a:t>‹#›</a:t>
            </a:fld>
            <a:endParaRPr lang="cs-CZ"/>
          </a:p>
        </p:txBody>
      </p:sp>
    </p:spTree>
    <p:extLst>
      <p:ext uri="{BB962C8B-B14F-4D97-AF65-F5344CB8AC3E}">
        <p14:creationId xmlns:p14="http://schemas.microsoft.com/office/powerpoint/2010/main" val="107114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57D62602-0A88-43BA-8238-52F52B86D965}" type="datetimeFigureOut">
              <a:rPr lang="cs-CZ" smtClean="0"/>
              <a:t>30.03.2022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372BFDD-0399-43D9-9A7A-BCF321A68F9B}" type="slidenum">
              <a:rPr lang="cs-CZ" smtClean="0"/>
              <a:t>‹#›</a:t>
            </a:fld>
            <a:endParaRPr lang="cs-CZ"/>
          </a:p>
        </p:txBody>
      </p:sp>
    </p:spTree>
    <p:extLst>
      <p:ext uri="{BB962C8B-B14F-4D97-AF65-F5344CB8AC3E}">
        <p14:creationId xmlns:p14="http://schemas.microsoft.com/office/powerpoint/2010/main" val="219221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57D62602-0A88-43BA-8238-52F52B86D965}" type="datetimeFigureOut">
              <a:rPr lang="cs-CZ" smtClean="0"/>
              <a:t>30.03.2022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372BFDD-0399-43D9-9A7A-BCF321A68F9B}" type="slidenum">
              <a:rPr lang="cs-CZ" smtClean="0"/>
              <a:t>‹#›</a:t>
            </a:fld>
            <a:endParaRPr lang="cs-CZ"/>
          </a:p>
        </p:txBody>
      </p:sp>
    </p:spTree>
    <p:extLst>
      <p:ext uri="{BB962C8B-B14F-4D97-AF65-F5344CB8AC3E}">
        <p14:creationId xmlns:p14="http://schemas.microsoft.com/office/powerpoint/2010/main" val="50293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62602-0A88-43BA-8238-52F52B86D965}" type="datetimeFigureOut">
              <a:rPr lang="cs-CZ" smtClean="0"/>
              <a:t>30.03.2022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2BFDD-0399-43D9-9A7A-BCF321A68F9B}" type="slidenum">
              <a:rPr lang="cs-CZ" smtClean="0"/>
              <a:t>‹#›</a:t>
            </a:fld>
            <a:endParaRPr lang="cs-CZ"/>
          </a:p>
        </p:txBody>
      </p:sp>
    </p:spTree>
    <p:extLst>
      <p:ext uri="{BB962C8B-B14F-4D97-AF65-F5344CB8AC3E}">
        <p14:creationId xmlns:p14="http://schemas.microsoft.com/office/powerpoint/2010/main" val="2054610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Representative</a:t>
            </a:r>
            <a:r>
              <a:rPr lang="cs-CZ" dirty="0"/>
              <a:t> </a:t>
            </a:r>
            <a:r>
              <a:rPr lang="cs-CZ" dirty="0" err="1"/>
              <a:t>Democracy</a:t>
            </a:r>
            <a:r>
              <a:rPr lang="cs-CZ" dirty="0"/>
              <a:t> and Direct </a:t>
            </a:r>
            <a:r>
              <a:rPr lang="cs-CZ" dirty="0" err="1"/>
              <a:t>Democracy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8301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5100"/>
            <a:ext cx="10680700" cy="6330513"/>
          </a:xfrm>
        </p:spPr>
      </p:pic>
    </p:spTree>
    <p:extLst>
      <p:ext uri="{BB962C8B-B14F-4D97-AF65-F5344CB8AC3E}">
        <p14:creationId xmlns:p14="http://schemas.microsoft.com/office/powerpoint/2010/main" val="1797488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638" y="254000"/>
            <a:ext cx="10970062" cy="6176963"/>
          </a:xfrm>
        </p:spPr>
      </p:pic>
    </p:spTree>
    <p:extLst>
      <p:ext uri="{BB962C8B-B14F-4D97-AF65-F5344CB8AC3E}">
        <p14:creationId xmlns:p14="http://schemas.microsoft.com/office/powerpoint/2010/main" val="134415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36696"/>
            <a:ext cx="11188700" cy="6214904"/>
          </a:xfrm>
        </p:spPr>
      </p:pic>
    </p:spTree>
    <p:extLst>
      <p:ext uri="{BB962C8B-B14F-4D97-AF65-F5344CB8AC3E}">
        <p14:creationId xmlns:p14="http://schemas.microsoft.com/office/powerpoint/2010/main" val="300607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100" y="227858"/>
            <a:ext cx="10833100" cy="6274541"/>
          </a:xfrm>
        </p:spPr>
      </p:pic>
    </p:spTree>
    <p:extLst>
      <p:ext uri="{BB962C8B-B14F-4D97-AF65-F5344CB8AC3E}">
        <p14:creationId xmlns:p14="http://schemas.microsoft.com/office/powerpoint/2010/main" val="44058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820" y="266700"/>
            <a:ext cx="10993180" cy="6337300"/>
          </a:xfrm>
        </p:spPr>
      </p:pic>
    </p:spTree>
    <p:extLst>
      <p:ext uri="{BB962C8B-B14F-4D97-AF65-F5344CB8AC3E}">
        <p14:creationId xmlns:p14="http://schemas.microsoft.com/office/powerpoint/2010/main" val="4215812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54D09E-BEF8-4BC0-85FF-33DF9C6C2410}"/>
              </a:ext>
            </a:extLst>
          </p:cNvPr>
          <p:cNvSpPr>
            <a:spLocks noGrp="1"/>
          </p:cNvSpPr>
          <p:nvPr>
            <p:ph type="title"/>
          </p:nvPr>
        </p:nvSpPr>
        <p:spPr/>
        <p:txBody>
          <a:bodyPr/>
          <a:lstStyle/>
          <a:p>
            <a:r>
              <a:rPr lang="cs-CZ" dirty="0" err="1"/>
              <a:t>Reaction</a:t>
            </a:r>
            <a:r>
              <a:rPr lang="cs-CZ" dirty="0"/>
              <a:t> </a:t>
            </a:r>
            <a:r>
              <a:rPr lang="cs-CZ" dirty="0" err="1"/>
              <a:t>paper</a:t>
            </a:r>
            <a:r>
              <a:rPr lang="cs-CZ" dirty="0"/>
              <a:t> </a:t>
            </a:r>
            <a:r>
              <a:rPr lang="cs-CZ" dirty="0" err="1"/>
              <a:t>reflections</a:t>
            </a:r>
            <a:endParaRPr lang="cs-CZ" dirty="0"/>
          </a:p>
        </p:txBody>
      </p:sp>
      <p:sp>
        <p:nvSpPr>
          <p:cNvPr id="3" name="Zástupný obsah 2">
            <a:extLst>
              <a:ext uri="{FF2B5EF4-FFF2-40B4-BE49-F238E27FC236}">
                <a16:creationId xmlns:a16="http://schemas.microsoft.com/office/drawing/2014/main" id="{D61E1A6F-B2B9-412E-9BDD-B8A58231D93D}"/>
              </a:ext>
            </a:extLst>
          </p:cNvPr>
          <p:cNvSpPr>
            <a:spLocks noGrp="1"/>
          </p:cNvSpPr>
          <p:nvPr>
            <p:ph idx="1"/>
          </p:nvPr>
        </p:nvSpPr>
        <p:spPr>
          <a:xfrm>
            <a:off x="838200" y="1825625"/>
            <a:ext cx="10515600" cy="4667250"/>
          </a:xfrm>
        </p:spPr>
        <p:txBody>
          <a:bodyPr>
            <a:normAutofit fontScale="92500" lnSpcReduction="10000"/>
          </a:bodyPr>
          <a:lstStyle/>
          <a:p>
            <a:r>
              <a:rPr lang="cs-CZ" dirty="0" err="1"/>
              <a:t>Responsiveness</a:t>
            </a:r>
            <a:r>
              <a:rPr lang="cs-CZ" dirty="0"/>
              <a:t> </a:t>
            </a:r>
            <a:r>
              <a:rPr lang="cs-CZ" dirty="0" err="1"/>
              <a:t>of</a:t>
            </a:r>
            <a:r>
              <a:rPr lang="cs-CZ" dirty="0"/>
              <a:t> </a:t>
            </a:r>
            <a:r>
              <a:rPr lang="cs-CZ" dirty="0" err="1"/>
              <a:t>government</a:t>
            </a:r>
            <a:r>
              <a:rPr lang="cs-CZ" dirty="0"/>
              <a:t> (</a:t>
            </a:r>
            <a:r>
              <a:rPr lang="cs-CZ" dirty="0" err="1"/>
              <a:t>even</a:t>
            </a:r>
            <a:r>
              <a:rPr lang="cs-CZ" dirty="0"/>
              <a:t> </a:t>
            </a:r>
            <a:r>
              <a:rPr lang="cs-CZ" dirty="0" err="1"/>
              <a:t>of</a:t>
            </a:r>
            <a:r>
              <a:rPr lang="cs-CZ" dirty="0"/>
              <a:t> </a:t>
            </a:r>
            <a:r>
              <a:rPr lang="cs-CZ" dirty="0" err="1"/>
              <a:t>oligarchs</a:t>
            </a:r>
            <a:r>
              <a:rPr lang="cs-CZ" dirty="0"/>
              <a:t>)</a:t>
            </a:r>
            <a:r>
              <a:rPr lang="en-US" dirty="0"/>
              <a:t>;</a:t>
            </a:r>
            <a:r>
              <a:rPr lang="cs-CZ" dirty="0"/>
              <a:t> </a:t>
            </a:r>
            <a:r>
              <a:rPr lang="cs-CZ" dirty="0" err="1"/>
              <a:t>Calls</a:t>
            </a:r>
            <a:r>
              <a:rPr lang="cs-CZ" dirty="0"/>
              <a:t> </a:t>
            </a:r>
            <a:r>
              <a:rPr lang="cs-CZ" dirty="0" err="1"/>
              <a:t>for</a:t>
            </a:r>
            <a:r>
              <a:rPr lang="cs-CZ" dirty="0"/>
              <a:t> direct </a:t>
            </a:r>
            <a:r>
              <a:rPr lang="cs-CZ" dirty="0" err="1"/>
              <a:t>democracy</a:t>
            </a:r>
            <a:r>
              <a:rPr lang="cs-CZ" dirty="0"/>
              <a:t> as </a:t>
            </a:r>
            <a:r>
              <a:rPr lang="cs-CZ" dirty="0" err="1"/>
              <a:t>an</a:t>
            </a:r>
            <a:r>
              <a:rPr lang="cs-CZ" dirty="0"/>
              <a:t> </a:t>
            </a:r>
            <a:r>
              <a:rPr lang="cs-CZ" dirty="0" err="1"/>
              <a:t>intuitive</a:t>
            </a:r>
            <a:r>
              <a:rPr lang="cs-CZ" dirty="0"/>
              <a:t> response to </a:t>
            </a:r>
            <a:r>
              <a:rPr lang="cs-CZ" dirty="0" err="1"/>
              <a:t>perceived</a:t>
            </a:r>
            <a:r>
              <a:rPr lang="cs-CZ" dirty="0"/>
              <a:t> </a:t>
            </a:r>
            <a:r>
              <a:rPr lang="cs-CZ" dirty="0" err="1"/>
              <a:t>exclusion</a:t>
            </a:r>
            <a:r>
              <a:rPr lang="cs-CZ" dirty="0"/>
              <a:t> and </a:t>
            </a:r>
            <a:r>
              <a:rPr lang="cs-CZ" dirty="0" err="1"/>
              <a:t>illegitimacy</a:t>
            </a:r>
            <a:r>
              <a:rPr lang="cs-CZ" dirty="0"/>
              <a:t>? </a:t>
            </a:r>
            <a:r>
              <a:rPr lang="cs-CZ" dirty="0" err="1"/>
              <a:t>Democray</a:t>
            </a:r>
            <a:r>
              <a:rPr lang="cs-CZ" dirty="0"/>
              <a:t>, </a:t>
            </a:r>
            <a:r>
              <a:rPr lang="cs-CZ" dirty="0" err="1"/>
              <a:t>equality</a:t>
            </a:r>
            <a:r>
              <a:rPr lang="cs-CZ" dirty="0"/>
              <a:t> and non-</a:t>
            </a:r>
            <a:r>
              <a:rPr lang="cs-CZ" dirty="0" err="1"/>
              <a:t>domination</a:t>
            </a:r>
            <a:r>
              <a:rPr lang="cs-CZ"/>
              <a:t>.</a:t>
            </a:r>
            <a:endParaRPr lang="cs-CZ" dirty="0"/>
          </a:p>
          <a:p>
            <a:r>
              <a:rPr lang="cs-CZ" dirty="0" err="1"/>
              <a:t>Bildungsstaat</a:t>
            </a:r>
            <a:r>
              <a:rPr lang="cs-CZ" dirty="0"/>
              <a:t>: </a:t>
            </a:r>
            <a:r>
              <a:rPr lang="cs-CZ" i="1" dirty="0"/>
              <a:t>„</a:t>
            </a:r>
            <a:r>
              <a:rPr lang="en-US" b="0" i="1" dirty="0">
                <a:effectLst/>
              </a:rPr>
              <a:t>Contemporary liberal democracy is essentially an ideology of </a:t>
            </a:r>
            <a:r>
              <a:rPr lang="en-US" b="0" i="1" dirty="0" err="1">
                <a:effectLst/>
              </a:rPr>
              <a:t>Bildungsstaat</a:t>
            </a:r>
            <a:r>
              <a:rPr lang="en-US" b="0" i="1" dirty="0">
                <a:effectLst/>
              </a:rPr>
              <a:t>, the Enlightenment educatory state. The people had to be educated into democracy and into civic public sphere. Otherwise, parliamentarism had no sense. This original doctrine entailed colonialism and was accompanied with large-scale violence. Therefore, it was partly forgotten and replaced by the Schumpeterian “democracy” of self-interested consumers. But this is not a better alternative, which in the current decades increasingly produces the scandal of “populism.” Bewildered “democrats” stare at “populists” as their unrecognized shadow: democracy minus </a:t>
            </a:r>
            <a:r>
              <a:rPr lang="en-US" b="0" i="1" dirty="0" err="1">
                <a:effectLst/>
              </a:rPr>
              <a:t>Bildung</a:t>
            </a:r>
            <a:r>
              <a:rPr lang="en-US" b="0" i="1" dirty="0">
                <a:effectLst/>
              </a:rPr>
              <a:t>.</a:t>
            </a:r>
            <a:r>
              <a:rPr lang="cs-CZ" b="0" i="1" dirty="0">
                <a:effectLst/>
              </a:rPr>
              <a:t>“ (Artemy </a:t>
            </a:r>
            <a:r>
              <a:rPr lang="cs-CZ" b="0" i="1" dirty="0" err="1">
                <a:effectLst/>
              </a:rPr>
              <a:t>Magun</a:t>
            </a:r>
            <a:r>
              <a:rPr lang="cs-CZ" b="0" i="1" dirty="0">
                <a:effectLst/>
              </a:rPr>
              <a:t>)</a:t>
            </a:r>
            <a:endParaRPr lang="cs-CZ" i="1" dirty="0"/>
          </a:p>
          <a:p>
            <a:endParaRPr lang="cs-CZ" dirty="0"/>
          </a:p>
        </p:txBody>
      </p:sp>
    </p:spTree>
    <p:extLst>
      <p:ext uri="{BB962C8B-B14F-4D97-AF65-F5344CB8AC3E}">
        <p14:creationId xmlns:p14="http://schemas.microsoft.com/office/powerpoint/2010/main" val="210103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A6A9C-4801-4F3D-BE2C-E21ECA9AEF89}"/>
              </a:ext>
            </a:extLst>
          </p:cNvPr>
          <p:cNvSpPr>
            <a:spLocks noGrp="1"/>
          </p:cNvSpPr>
          <p:nvPr>
            <p:ph type="title"/>
          </p:nvPr>
        </p:nvSpPr>
        <p:spPr/>
        <p:txBody>
          <a:bodyPr/>
          <a:lstStyle/>
          <a:p>
            <a:r>
              <a:rPr lang="cs-CZ" dirty="0" err="1"/>
              <a:t>Reaction</a:t>
            </a:r>
            <a:r>
              <a:rPr lang="cs-CZ" dirty="0"/>
              <a:t> </a:t>
            </a:r>
            <a:r>
              <a:rPr lang="cs-CZ" dirty="0" err="1"/>
              <a:t>paper</a:t>
            </a:r>
            <a:r>
              <a:rPr lang="cs-CZ" dirty="0"/>
              <a:t> </a:t>
            </a:r>
            <a:r>
              <a:rPr lang="cs-CZ" dirty="0" err="1"/>
              <a:t>reflections</a:t>
            </a:r>
            <a:endParaRPr lang="cs-CZ" dirty="0"/>
          </a:p>
        </p:txBody>
      </p:sp>
      <p:sp>
        <p:nvSpPr>
          <p:cNvPr id="3" name="Zástupný obsah 2">
            <a:extLst>
              <a:ext uri="{FF2B5EF4-FFF2-40B4-BE49-F238E27FC236}">
                <a16:creationId xmlns:a16="http://schemas.microsoft.com/office/drawing/2014/main" id="{8121014D-549F-47D3-9925-9C0795EC28A8}"/>
              </a:ext>
            </a:extLst>
          </p:cNvPr>
          <p:cNvSpPr>
            <a:spLocks noGrp="1"/>
          </p:cNvSpPr>
          <p:nvPr>
            <p:ph idx="1"/>
          </p:nvPr>
        </p:nvSpPr>
        <p:spPr/>
        <p:txBody>
          <a:bodyPr/>
          <a:lstStyle/>
          <a:p>
            <a:r>
              <a:rPr lang="cs-CZ" dirty="0" err="1"/>
              <a:t>Zygmunt</a:t>
            </a:r>
            <a:r>
              <a:rPr lang="cs-CZ" dirty="0"/>
              <a:t> </a:t>
            </a:r>
            <a:r>
              <a:rPr lang="cs-CZ" dirty="0" err="1"/>
              <a:t>Baumann</a:t>
            </a:r>
            <a:r>
              <a:rPr lang="cs-CZ" dirty="0"/>
              <a:t> and his „echo </a:t>
            </a:r>
            <a:r>
              <a:rPr lang="cs-CZ" dirty="0" err="1"/>
              <a:t>chamber</a:t>
            </a:r>
            <a:r>
              <a:rPr lang="cs-CZ" dirty="0"/>
              <a:t>“</a:t>
            </a:r>
          </a:p>
          <a:p>
            <a:r>
              <a:rPr lang="cs-CZ" dirty="0"/>
              <a:t>Supply and </a:t>
            </a:r>
            <a:r>
              <a:rPr lang="cs-CZ" dirty="0" err="1"/>
              <a:t>demand</a:t>
            </a:r>
            <a:r>
              <a:rPr lang="cs-CZ" dirty="0"/>
              <a:t>, </a:t>
            </a:r>
            <a:r>
              <a:rPr lang="cs-CZ" dirty="0" err="1"/>
              <a:t>how</a:t>
            </a:r>
            <a:r>
              <a:rPr lang="cs-CZ" dirty="0"/>
              <a:t> are </a:t>
            </a:r>
            <a:r>
              <a:rPr lang="cs-CZ" dirty="0" err="1"/>
              <a:t>preferences</a:t>
            </a:r>
            <a:r>
              <a:rPr lang="cs-CZ" dirty="0"/>
              <a:t> </a:t>
            </a:r>
            <a:r>
              <a:rPr lang="cs-CZ" dirty="0" err="1"/>
              <a:t>born</a:t>
            </a:r>
            <a:r>
              <a:rPr lang="cs-CZ" dirty="0"/>
              <a:t> and </a:t>
            </a:r>
            <a:r>
              <a:rPr lang="cs-CZ" dirty="0" err="1"/>
              <a:t>who</a:t>
            </a:r>
            <a:r>
              <a:rPr lang="cs-CZ" dirty="0"/>
              <a:t> </a:t>
            </a:r>
            <a:r>
              <a:rPr lang="cs-CZ" dirty="0" err="1"/>
              <a:t>creates</a:t>
            </a:r>
            <a:r>
              <a:rPr lang="cs-CZ" dirty="0"/>
              <a:t> </a:t>
            </a:r>
            <a:r>
              <a:rPr lang="cs-CZ" dirty="0" err="1"/>
              <a:t>whom</a:t>
            </a:r>
            <a:r>
              <a:rPr lang="cs-CZ" dirty="0"/>
              <a:t>? </a:t>
            </a:r>
            <a:r>
              <a:rPr lang="cs-CZ" dirty="0" err="1"/>
              <a:t>Representation</a:t>
            </a:r>
            <a:r>
              <a:rPr lang="cs-CZ" dirty="0"/>
              <a:t> as </a:t>
            </a:r>
            <a:r>
              <a:rPr lang="cs-CZ" dirty="0" err="1"/>
              <a:t>separation</a:t>
            </a:r>
            <a:r>
              <a:rPr lang="cs-CZ" dirty="0"/>
              <a:t> </a:t>
            </a:r>
            <a:r>
              <a:rPr lang="cs-CZ" dirty="0" err="1"/>
              <a:t>of</a:t>
            </a:r>
            <a:r>
              <a:rPr lang="cs-CZ" dirty="0"/>
              <a:t> </a:t>
            </a:r>
            <a:r>
              <a:rPr lang="cs-CZ" dirty="0" err="1"/>
              <a:t>powers</a:t>
            </a:r>
            <a:r>
              <a:rPr lang="cs-CZ" dirty="0"/>
              <a:t>.</a:t>
            </a:r>
          </a:p>
          <a:p>
            <a:r>
              <a:rPr lang="cs-CZ" dirty="0" err="1"/>
              <a:t>How</a:t>
            </a:r>
            <a:r>
              <a:rPr lang="cs-CZ" dirty="0"/>
              <a:t> much </a:t>
            </a:r>
            <a:r>
              <a:rPr lang="cs-CZ" dirty="0" err="1"/>
              <a:t>should</a:t>
            </a:r>
            <a:r>
              <a:rPr lang="cs-CZ" dirty="0"/>
              <a:t> </a:t>
            </a:r>
            <a:r>
              <a:rPr lang="cs-CZ" dirty="0" err="1"/>
              <a:t>be</a:t>
            </a:r>
            <a:r>
              <a:rPr lang="cs-CZ" dirty="0"/>
              <a:t> </a:t>
            </a:r>
            <a:r>
              <a:rPr lang="cs-CZ" dirty="0" err="1"/>
              <a:t>the</a:t>
            </a:r>
            <a:r>
              <a:rPr lang="cs-CZ" dirty="0"/>
              <a:t> </a:t>
            </a:r>
            <a:r>
              <a:rPr lang="cs-CZ" dirty="0" err="1"/>
              <a:t>representative</a:t>
            </a:r>
            <a:r>
              <a:rPr lang="cs-CZ" dirty="0"/>
              <a:t> </a:t>
            </a:r>
            <a:r>
              <a:rPr lang="cs-CZ" dirty="0" err="1"/>
              <a:t>bound</a:t>
            </a:r>
            <a:r>
              <a:rPr lang="cs-CZ" dirty="0"/>
              <a:t> by </a:t>
            </a:r>
            <a:r>
              <a:rPr lang="cs-CZ" dirty="0" err="1"/>
              <a:t>wishes</a:t>
            </a:r>
            <a:r>
              <a:rPr lang="cs-CZ" dirty="0"/>
              <a:t> </a:t>
            </a:r>
            <a:r>
              <a:rPr lang="cs-CZ" dirty="0" err="1"/>
              <a:t>of</a:t>
            </a:r>
            <a:r>
              <a:rPr lang="cs-CZ" dirty="0"/>
              <a:t> </a:t>
            </a:r>
            <a:r>
              <a:rPr lang="cs-CZ" dirty="0" err="1"/>
              <a:t>the</a:t>
            </a:r>
            <a:r>
              <a:rPr lang="cs-CZ" dirty="0"/>
              <a:t> </a:t>
            </a:r>
            <a:r>
              <a:rPr lang="cs-CZ" dirty="0" err="1"/>
              <a:t>represented</a:t>
            </a:r>
            <a:r>
              <a:rPr lang="cs-CZ" dirty="0"/>
              <a:t>? Listen and </a:t>
            </a:r>
            <a:r>
              <a:rPr lang="cs-CZ" dirty="0" err="1"/>
              <a:t>obey</a:t>
            </a:r>
            <a:r>
              <a:rPr lang="cs-CZ" dirty="0"/>
              <a:t>? </a:t>
            </a:r>
            <a:r>
              <a:rPr lang="cs-CZ" dirty="0" err="1"/>
              <a:t>Guide</a:t>
            </a:r>
            <a:r>
              <a:rPr lang="cs-CZ" dirty="0"/>
              <a:t> and </a:t>
            </a:r>
            <a:r>
              <a:rPr lang="cs-CZ" dirty="0" err="1"/>
              <a:t>reflect</a:t>
            </a:r>
            <a:r>
              <a:rPr lang="cs-CZ" dirty="0"/>
              <a:t>?</a:t>
            </a:r>
          </a:p>
        </p:txBody>
      </p:sp>
    </p:spTree>
    <p:extLst>
      <p:ext uri="{BB962C8B-B14F-4D97-AF65-F5344CB8AC3E}">
        <p14:creationId xmlns:p14="http://schemas.microsoft.com/office/powerpoint/2010/main" val="82894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Direct </a:t>
            </a:r>
            <a:r>
              <a:rPr lang="cs-CZ" dirty="0" err="1"/>
              <a:t>or</a:t>
            </a:r>
            <a:r>
              <a:rPr lang="cs-CZ" dirty="0"/>
              <a:t> </a:t>
            </a:r>
            <a:r>
              <a:rPr lang="cs-CZ" dirty="0" err="1"/>
              <a:t>Representative</a:t>
            </a:r>
            <a:r>
              <a:rPr lang="cs-CZ" dirty="0"/>
              <a:t>? </a:t>
            </a:r>
            <a:r>
              <a:rPr lang="cs-CZ" dirty="0" err="1"/>
              <a:t>Topics</a:t>
            </a:r>
            <a:r>
              <a:rPr lang="cs-CZ" dirty="0"/>
              <a:t>.</a:t>
            </a:r>
          </a:p>
        </p:txBody>
      </p:sp>
      <p:sp>
        <p:nvSpPr>
          <p:cNvPr id="3" name="Zástupný symbol pro obsah 2"/>
          <p:cNvSpPr>
            <a:spLocks noGrp="1"/>
          </p:cNvSpPr>
          <p:nvPr>
            <p:ph idx="1"/>
          </p:nvPr>
        </p:nvSpPr>
        <p:spPr/>
        <p:txBody>
          <a:bodyPr>
            <a:normAutofit lnSpcReduction="10000"/>
          </a:bodyPr>
          <a:lstStyle/>
          <a:p>
            <a:r>
              <a:rPr lang="cs-CZ" sz="3600" dirty="0" err="1"/>
              <a:t>Is</a:t>
            </a:r>
            <a:r>
              <a:rPr lang="cs-CZ" sz="3600" dirty="0"/>
              <a:t> </a:t>
            </a:r>
            <a:r>
              <a:rPr lang="cs-CZ" sz="3600" dirty="0" err="1"/>
              <a:t>Representative</a:t>
            </a:r>
            <a:r>
              <a:rPr lang="cs-CZ" sz="3600" dirty="0"/>
              <a:t> </a:t>
            </a:r>
            <a:r>
              <a:rPr lang="cs-CZ" sz="3600" dirty="0" err="1"/>
              <a:t>Democracy</a:t>
            </a:r>
            <a:r>
              <a:rPr lang="cs-CZ" sz="3600" dirty="0"/>
              <a:t> in </a:t>
            </a:r>
            <a:r>
              <a:rPr lang="cs-CZ" sz="3600" dirty="0" err="1"/>
              <a:t>Crisis</a:t>
            </a:r>
            <a:r>
              <a:rPr lang="cs-CZ" sz="3600" dirty="0"/>
              <a:t>? (</a:t>
            </a:r>
            <a:r>
              <a:rPr lang="cs-CZ" sz="3600" dirty="0" err="1"/>
              <a:t>Blokker</a:t>
            </a:r>
            <a:r>
              <a:rPr lang="cs-CZ" sz="3600" dirty="0"/>
              <a:t>)</a:t>
            </a:r>
          </a:p>
          <a:p>
            <a:r>
              <a:rPr lang="cs-CZ" sz="3600" dirty="0"/>
              <a:t>But </a:t>
            </a:r>
            <a:r>
              <a:rPr lang="cs-CZ" sz="3600" dirty="0" err="1"/>
              <a:t>What</a:t>
            </a:r>
            <a:r>
              <a:rPr lang="cs-CZ" sz="3600" dirty="0"/>
              <a:t> </a:t>
            </a:r>
            <a:r>
              <a:rPr lang="cs-CZ" sz="3600" dirty="0" err="1"/>
              <a:t>Actually</a:t>
            </a:r>
            <a:r>
              <a:rPr lang="cs-CZ" sz="3600" dirty="0"/>
              <a:t> </a:t>
            </a:r>
            <a:r>
              <a:rPr lang="cs-CZ" sz="3600" dirty="0" err="1"/>
              <a:t>is</a:t>
            </a:r>
            <a:r>
              <a:rPr lang="cs-CZ" sz="3600" dirty="0"/>
              <a:t> „</a:t>
            </a:r>
            <a:r>
              <a:rPr lang="cs-CZ" sz="3600" dirty="0" err="1"/>
              <a:t>Representative</a:t>
            </a:r>
            <a:r>
              <a:rPr lang="cs-CZ" sz="3600" dirty="0"/>
              <a:t> </a:t>
            </a:r>
            <a:r>
              <a:rPr lang="cs-CZ" sz="3600" dirty="0" err="1"/>
              <a:t>Democracy</a:t>
            </a:r>
            <a:r>
              <a:rPr lang="cs-CZ" sz="3600" dirty="0"/>
              <a:t>“? (3 </a:t>
            </a:r>
            <a:r>
              <a:rPr lang="cs-CZ" sz="3600" dirty="0" err="1"/>
              <a:t>stages</a:t>
            </a:r>
            <a:r>
              <a:rPr lang="cs-CZ" sz="3600" dirty="0"/>
              <a:t>, basic </a:t>
            </a:r>
            <a:r>
              <a:rPr lang="cs-CZ" sz="3600" dirty="0" err="1"/>
              <a:t>principles</a:t>
            </a:r>
            <a:r>
              <a:rPr lang="cs-CZ" sz="3600" dirty="0"/>
              <a:t>).</a:t>
            </a:r>
          </a:p>
          <a:p>
            <a:r>
              <a:rPr lang="cs-CZ" sz="3600" dirty="0"/>
              <a:t>Pros</a:t>
            </a:r>
          </a:p>
          <a:p>
            <a:r>
              <a:rPr lang="cs-CZ" sz="3600" dirty="0" err="1"/>
              <a:t>Cons</a:t>
            </a:r>
            <a:endParaRPr lang="cs-CZ" sz="3600" dirty="0"/>
          </a:p>
          <a:p>
            <a:r>
              <a:rPr lang="cs-CZ" sz="3600" dirty="0" err="1"/>
              <a:t>What</a:t>
            </a:r>
            <a:r>
              <a:rPr lang="cs-CZ" sz="3600" dirty="0"/>
              <a:t> </a:t>
            </a:r>
            <a:r>
              <a:rPr lang="cs-CZ" sz="3600" dirty="0" err="1"/>
              <a:t>values</a:t>
            </a:r>
            <a:r>
              <a:rPr lang="cs-CZ" sz="3600" dirty="0"/>
              <a:t> </a:t>
            </a:r>
            <a:r>
              <a:rPr lang="cs-CZ" sz="3600" dirty="0" err="1"/>
              <a:t>might</a:t>
            </a:r>
            <a:r>
              <a:rPr lang="cs-CZ" sz="3600" dirty="0"/>
              <a:t> </a:t>
            </a:r>
            <a:r>
              <a:rPr lang="cs-CZ" sz="3600" dirty="0" err="1"/>
              <a:t>be</a:t>
            </a:r>
            <a:r>
              <a:rPr lang="cs-CZ" sz="3600" dirty="0"/>
              <a:t> </a:t>
            </a:r>
            <a:r>
              <a:rPr lang="cs-CZ" sz="3600" dirty="0" err="1"/>
              <a:t>better</a:t>
            </a:r>
            <a:r>
              <a:rPr lang="cs-CZ" sz="3600" dirty="0"/>
              <a:t> </a:t>
            </a:r>
            <a:r>
              <a:rPr lang="cs-CZ" sz="3600" dirty="0" err="1"/>
              <a:t>served</a:t>
            </a:r>
            <a:r>
              <a:rPr lang="cs-CZ" sz="3600" dirty="0"/>
              <a:t> by </a:t>
            </a:r>
            <a:r>
              <a:rPr lang="cs-CZ" sz="3600" dirty="0" err="1"/>
              <a:t>the</a:t>
            </a:r>
            <a:r>
              <a:rPr lang="cs-CZ" sz="3600" dirty="0"/>
              <a:t> </a:t>
            </a:r>
            <a:r>
              <a:rPr lang="cs-CZ" sz="3600" dirty="0" err="1"/>
              <a:t>respective</a:t>
            </a:r>
            <a:r>
              <a:rPr lang="cs-CZ" sz="3600" dirty="0"/>
              <a:t> </a:t>
            </a:r>
            <a:r>
              <a:rPr lang="cs-CZ" sz="3600" dirty="0" err="1"/>
              <a:t>forms</a:t>
            </a:r>
            <a:r>
              <a:rPr lang="cs-CZ" sz="3600" dirty="0"/>
              <a:t> </a:t>
            </a:r>
            <a:r>
              <a:rPr lang="cs-CZ" sz="3600" dirty="0" err="1"/>
              <a:t>of</a:t>
            </a:r>
            <a:r>
              <a:rPr lang="cs-CZ" sz="3600" dirty="0"/>
              <a:t> </a:t>
            </a:r>
            <a:r>
              <a:rPr lang="cs-CZ" sz="3600" dirty="0" err="1"/>
              <a:t>democracy</a:t>
            </a:r>
            <a:r>
              <a:rPr lang="cs-CZ" sz="3600" dirty="0"/>
              <a:t>?</a:t>
            </a:r>
          </a:p>
          <a:p>
            <a:r>
              <a:rPr lang="cs-CZ" sz="3600" dirty="0" err="1"/>
              <a:t>Philosophical</a:t>
            </a:r>
            <a:r>
              <a:rPr lang="cs-CZ" sz="3600" dirty="0"/>
              <a:t> and </a:t>
            </a:r>
            <a:r>
              <a:rPr lang="cs-CZ" sz="3600" dirty="0" err="1"/>
              <a:t>Political</a:t>
            </a:r>
            <a:r>
              <a:rPr lang="cs-CZ" sz="3600" dirty="0"/>
              <a:t> </a:t>
            </a:r>
            <a:r>
              <a:rPr lang="cs-CZ" sz="3600" dirty="0" err="1"/>
              <a:t>Context</a:t>
            </a:r>
            <a:endParaRPr lang="cs-CZ" sz="3600" dirty="0"/>
          </a:p>
        </p:txBody>
      </p:sp>
    </p:spTree>
    <p:extLst>
      <p:ext uri="{BB962C8B-B14F-4D97-AF65-F5344CB8AC3E}">
        <p14:creationId xmlns:p14="http://schemas.microsoft.com/office/powerpoint/2010/main" val="144953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3F3F3B-3F6B-435B-9537-57CE1EB75933}"/>
              </a:ext>
            </a:extLst>
          </p:cNvPr>
          <p:cNvSpPr>
            <a:spLocks noGrp="1"/>
          </p:cNvSpPr>
          <p:nvPr>
            <p:ph type="title"/>
          </p:nvPr>
        </p:nvSpPr>
        <p:spPr/>
        <p:txBody>
          <a:bodyPr/>
          <a:lstStyle/>
          <a:p>
            <a:r>
              <a:rPr lang="cs-CZ" dirty="0"/>
              <a:t>To </a:t>
            </a:r>
            <a:r>
              <a:rPr lang="cs-CZ" dirty="0" err="1"/>
              <a:t>be</a:t>
            </a:r>
            <a:r>
              <a:rPr lang="cs-CZ" dirty="0"/>
              <a:t> </a:t>
            </a:r>
            <a:r>
              <a:rPr lang="cs-CZ" dirty="0" err="1"/>
              <a:t>represented</a:t>
            </a:r>
            <a:r>
              <a:rPr lang="cs-CZ" dirty="0"/>
              <a:t>… </a:t>
            </a:r>
            <a:r>
              <a:rPr lang="cs-CZ" dirty="0" err="1"/>
              <a:t>What</a:t>
            </a:r>
            <a:r>
              <a:rPr lang="cs-CZ" dirty="0"/>
              <a:t> </a:t>
            </a:r>
            <a:r>
              <a:rPr lang="cs-CZ" dirty="0" err="1"/>
              <a:t>does</a:t>
            </a:r>
            <a:r>
              <a:rPr lang="cs-CZ" dirty="0"/>
              <a:t> </a:t>
            </a:r>
            <a:r>
              <a:rPr lang="cs-CZ" dirty="0" err="1"/>
              <a:t>it</a:t>
            </a:r>
            <a:r>
              <a:rPr lang="cs-CZ" dirty="0"/>
              <a:t> </a:t>
            </a:r>
            <a:r>
              <a:rPr lang="cs-CZ" dirty="0" err="1"/>
              <a:t>mean</a:t>
            </a:r>
            <a:r>
              <a:rPr lang="cs-CZ" dirty="0"/>
              <a:t>? (Hana </a:t>
            </a:r>
            <a:r>
              <a:rPr lang="cs-CZ" dirty="0" err="1"/>
              <a:t>Pitkin</a:t>
            </a:r>
            <a:r>
              <a:rPr lang="cs-CZ" dirty="0"/>
              <a:t>)</a:t>
            </a:r>
          </a:p>
        </p:txBody>
      </p:sp>
      <p:pic>
        <p:nvPicPr>
          <p:cNvPr id="2054" name="Picture 6">
            <a:extLst>
              <a:ext uri="{FF2B5EF4-FFF2-40B4-BE49-F238E27FC236}">
                <a16:creationId xmlns:a16="http://schemas.microsoft.com/office/drawing/2014/main" id="{8B0CE5B0-9A8D-481E-8C6D-6E05A37621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7735" y="1838504"/>
            <a:ext cx="6531088"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4BE7121F-E5DB-4D50-9F4D-F6F2A08240A4}"/>
              </a:ext>
            </a:extLst>
          </p:cNvPr>
          <p:cNvSpPr txBox="1"/>
          <p:nvPr/>
        </p:nvSpPr>
        <p:spPr>
          <a:xfrm>
            <a:off x="748048" y="1690688"/>
            <a:ext cx="3009687" cy="1077218"/>
          </a:xfrm>
          <a:prstGeom prst="rect">
            <a:avLst/>
          </a:prstGeom>
          <a:noFill/>
        </p:spPr>
        <p:txBody>
          <a:bodyPr wrap="square" rtlCol="0">
            <a:spAutoFit/>
          </a:bodyPr>
          <a:lstStyle/>
          <a:p>
            <a:r>
              <a:rPr lang="cs-CZ" sz="3200" b="1" dirty="0" err="1"/>
              <a:t>Symbolic</a:t>
            </a:r>
            <a:r>
              <a:rPr lang="cs-CZ" sz="3200" b="1" dirty="0"/>
              <a:t> </a:t>
            </a:r>
            <a:r>
              <a:rPr lang="cs-CZ" sz="3200" b="1" dirty="0" err="1"/>
              <a:t>representation</a:t>
            </a:r>
            <a:endParaRPr lang="cs-CZ" sz="3200" b="1" dirty="0"/>
          </a:p>
        </p:txBody>
      </p:sp>
    </p:spTree>
    <p:extLst>
      <p:ext uri="{BB962C8B-B14F-4D97-AF65-F5344CB8AC3E}">
        <p14:creationId xmlns:p14="http://schemas.microsoft.com/office/powerpoint/2010/main" val="264505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9AD3E70-1D4C-4535-8860-C1DC19FF82D6}"/>
              </a:ext>
            </a:extLst>
          </p:cNvPr>
          <p:cNvSpPr>
            <a:spLocks noGrp="1"/>
          </p:cNvSpPr>
          <p:nvPr>
            <p:ph idx="1"/>
          </p:nvPr>
        </p:nvSpPr>
        <p:spPr>
          <a:xfrm>
            <a:off x="838200" y="425002"/>
            <a:ext cx="3154251" cy="6091707"/>
          </a:xfrm>
        </p:spPr>
        <p:txBody>
          <a:bodyPr/>
          <a:lstStyle/>
          <a:p>
            <a:r>
              <a:rPr lang="cs-CZ" b="1" dirty="0" err="1"/>
              <a:t>Formal</a:t>
            </a:r>
            <a:r>
              <a:rPr lang="cs-CZ" b="1" dirty="0"/>
              <a:t> </a:t>
            </a:r>
            <a:r>
              <a:rPr lang="cs-CZ" b="1" dirty="0" err="1"/>
              <a:t>representation</a:t>
            </a:r>
            <a:r>
              <a:rPr lang="cs-CZ" b="1" dirty="0"/>
              <a:t> </a:t>
            </a:r>
            <a:r>
              <a:rPr lang="cs-CZ" dirty="0"/>
              <a:t>(</a:t>
            </a:r>
            <a:r>
              <a:rPr lang="cs-CZ" dirty="0" err="1"/>
              <a:t>legal-formal</a:t>
            </a:r>
            <a:r>
              <a:rPr lang="cs-CZ" dirty="0"/>
              <a:t> link)</a:t>
            </a:r>
            <a:endParaRPr lang="cs-CZ" b="1" dirty="0"/>
          </a:p>
          <a:p>
            <a:endParaRPr lang="cs-CZ" b="1" dirty="0"/>
          </a:p>
          <a:p>
            <a:pPr marL="0" indent="0">
              <a:buNone/>
            </a:pPr>
            <a:endParaRPr lang="cs-CZ" b="1" dirty="0"/>
          </a:p>
          <a:p>
            <a:pPr marL="0" indent="0">
              <a:buNone/>
            </a:pPr>
            <a:endParaRPr lang="cs-CZ" b="1" dirty="0"/>
          </a:p>
          <a:p>
            <a:pPr marL="0" indent="0">
              <a:buNone/>
            </a:pPr>
            <a:endParaRPr lang="cs-CZ" b="1" dirty="0"/>
          </a:p>
          <a:p>
            <a:r>
              <a:rPr lang="cs-CZ" b="1" dirty="0" err="1"/>
              <a:t>Descriptive</a:t>
            </a:r>
            <a:r>
              <a:rPr lang="cs-CZ" b="1" dirty="0"/>
              <a:t> </a:t>
            </a:r>
            <a:r>
              <a:rPr lang="cs-CZ" b="1" dirty="0" err="1"/>
              <a:t>representation</a:t>
            </a:r>
            <a:r>
              <a:rPr lang="cs-CZ" dirty="0"/>
              <a:t> (</a:t>
            </a:r>
            <a:r>
              <a:rPr lang="cs-CZ" dirty="0" err="1"/>
              <a:t>see</a:t>
            </a:r>
            <a:r>
              <a:rPr lang="cs-CZ" dirty="0"/>
              <a:t> </a:t>
            </a:r>
            <a:r>
              <a:rPr lang="cs-CZ" dirty="0" err="1"/>
              <a:t>also</a:t>
            </a:r>
            <a:r>
              <a:rPr lang="cs-CZ" dirty="0"/>
              <a:t> </a:t>
            </a:r>
            <a:r>
              <a:rPr lang="cs-CZ" dirty="0" err="1"/>
              <a:t>quotas</a:t>
            </a:r>
            <a:r>
              <a:rPr lang="cs-CZ" dirty="0"/>
              <a:t>, </a:t>
            </a:r>
            <a:r>
              <a:rPr lang="cs-CZ" dirty="0" err="1"/>
              <a:t>redistricting</a:t>
            </a:r>
            <a:r>
              <a:rPr lang="cs-CZ" dirty="0"/>
              <a:t>)</a:t>
            </a:r>
            <a:endParaRPr lang="cs-CZ" b="1" dirty="0"/>
          </a:p>
          <a:p>
            <a:pPr marL="0" indent="0">
              <a:buNone/>
            </a:pPr>
            <a:endParaRPr lang="cs-CZ" b="1" dirty="0"/>
          </a:p>
          <a:p>
            <a:endParaRPr lang="cs-CZ" dirty="0"/>
          </a:p>
        </p:txBody>
      </p:sp>
      <p:pic>
        <p:nvPicPr>
          <p:cNvPr id="3074" name="Picture 2">
            <a:extLst>
              <a:ext uri="{FF2B5EF4-FFF2-40B4-BE49-F238E27FC236}">
                <a16:creationId xmlns:a16="http://schemas.microsoft.com/office/drawing/2014/main" id="{8865C697-15CF-44A7-A9C5-5BC3D040C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813" y="3429000"/>
            <a:ext cx="5005476" cy="33323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D7E643F-980D-4B45-A24F-69846ADA9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108" y="418561"/>
            <a:ext cx="2112606" cy="286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1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A3910A2-F713-43C9-91BF-03E231B532A7}"/>
              </a:ext>
            </a:extLst>
          </p:cNvPr>
          <p:cNvSpPr>
            <a:spLocks noGrp="1"/>
          </p:cNvSpPr>
          <p:nvPr>
            <p:ph idx="1"/>
          </p:nvPr>
        </p:nvSpPr>
        <p:spPr>
          <a:xfrm>
            <a:off x="838200" y="515155"/>
            <a:ext cx="10515600" cy="5911403"/>
          </a:xfrm>
        </p:spPr>
        <p:txBody>
          <a:bodyPr>
            <a:normAutofit/>
          </a:bodyPr>
          <a:lstStyle/>
          <a:p>
            <a:pPr marL="0" indent="0" algn="ctr">
              <a:buNone/>
            </a:pPr>
            <a:r>
              <a:rPr lang="cs-CZ" b="1" dirty="0"/>
              <a:t> </a:t>
            </a:r>
            <a:r>
              <a:rPr lang="cs-CZ" b="1" dirty="0" err="1"/>
              <a:t>Substantive</a:t>
            </a:r>
            <a:r>
              <a:rPr lang="cs-CZ" b="1" dirty="0"/>
              <a:t> </a:t>
            </a:r>
            <a:r>
              <a:rPr lang="cs-CZ" b="1" dirty="0" err="1"/>
              <a:t>representation</a:t>
            </a:r>
            <a:endParaRPr lang="cs-CZ" b="1" dirty="0"/>
          </a:p>
          <a:p>
            <a:endParaRPr lang="cs-CZ" dirty="0"/>
          </a:p>
          <a:p>
            <a:r>
              <a:rPr lang="cs-CZ" dirty="0" err="1"/>
              <a:t>The</a:t>
            </a:r>
            <a:r>
              <a:rPr lang="cs-CZ" dirty="0"/>
              <a:t> </a:t>
            </a:r>
            <a:r>
              <a:rPr lang="cs-CZ" dirty="0" err="1"/>
              <a:t>actual</a:t>
            </a:r>
            <a:r>
              <a:rPr lang="cs-CZ" dirty="0"/>
              <a:t> </a:t>
            </a:r>
            <a:r>
              <a:rPr lang="cs-CZ" dirty="0" err="1"/>
              <a:t>interests</a:t>
            </a:r>
            <a:r>
              <a:rPr lang="cs-CZ" dirty="0"/>
              <a:t> </a:t>
            </a:r>
            <a:r>
              <a:rPr lang="cs-CZ" dirty="0" err="1"/>
              <a:t>of</a:t>
            </a:r>
            <a:r>
              <a:rPr lang="cs-CZ" dirty="0"/>
              <a:t> </a:t>
            </a:r>
            <a:r>
              <a:rPr lang="cs-CZ" dirty="0" err="1"/>
              <a:t>the</a:t>
            </a:r>
            <a:r>
              <a:rPr lang="cs-CZ" dirty="0"/>
              <a:t> </a:t>
            </a:r>
            <a:r>
              <a:rPr lang="cs-CZ" dirty="0" err="1"/>
              <a:t>represented</a:t>
            </a:r>
            <a:r>
              <a:rPr lang="cs-CZ" dirty="0"/>
              <a:t> are </a:t>
            </a:r>
            <a:r>
              <a:rPr lang="cs-CZ" dirty="0" err="1"/>
              <a:t>spoken</a:t>
            </a:r>
            <a:r>
              <a:rPr lang="cs-CZ" dirty="0"/>
              <a:t> </a:t>
            </a:r>
            <a:r>
              <a:rPr lang="cs-CZ" dirty="0" err="1"/>
              <a:t>for</a:t>
            </a:r>
            <a:r>
              <a:rPr lang="cs-CZ" dirty="0"/>
              <a:t>.</a:t>
            </a:r>
          </a:p>
          <a:p>
            <a:r>
              <a:rPr lang="cs-CZ" dirty="0" err="1"/>
              <a:t>Who</a:t>
            </a:r>
            <a:r>
              <a:rPr lang="cs-CZ" dirty="0"/>
              <a:t> </a:t>
            </a:r>
            <a:r>
              <a:rPr lang="cs-CZ" dirty="0" err="1"/>
              <a:t>is</a:t>
            </a:r>
            <a:r>
              <a:rPr lang="cs-CZ" dirty="0"/>
              <a:t> </a:t>
            </a:r>
            <a:r>
              <a:rPr lang="cs-CZ" dirty="0" err="1"/>
              <a:t>the</a:t>
            </a:r>
            <a:r>
              <a:rPr lang="cs-CZ" dirty="0"/>
              <a:t> </a:t>
            </a:r>
            <a:r>
              <a:rPr lang="cs-CZ" dirty="0" err="1"/>
              <a:t>judge</a:t>
            </a:r>
            <a:r>
              <a:rPr lang="cs-CZ" dirty="0"/>
              <a:t> </a:t>
            </a:r>
            <a:r>
              <a:rPr lang="cs-CZ" dirty="0" err="1"/>
              <a:t>of</a:t>
            </a:r>
            <a:r>
              <a:rPr lang="cs-CZ" dirty="0"/>
              <a:t> </a:t>
            </a:r>
            <a:r>
              <a:rPr lang="cs-CZ" dirty="0" err="1"/>
              <a:t>this</a:t>
            </a:r>
            <a:r>
              <a:rPr lang="cs-CZ" dirty="0"/>
              <a:t>?</a:t>
            </a:r>
          </a:p>
          <a:p>
            <a:r>
              <a:rPr lang="cs-CZ" dirty="0" err="1"/>
              <a:t>Does</a:t>
            </a:r>
            <a:r>
              <a:rPr lang="cs-CZ" dirty="0"/>
              <a:t> Bono </a:t>
            </a:r>
            <a:r>
              <a:rPr lang="cs-CZ" dirty="0" err="1"/>
              <a:t>speak</a:t>
            </a:r>
            <a:r>
              <a:rPr lang="cs-CZ" dirty="0"/>
              <a:t> </a:t>
            </a:r>
            <a:r>
              <a:rPr lang="cs-CZ" dirty="0" err="1"/>
              <a:t>for</a:t>
            </a:r>
            <a:r>
              <a:rPr lang="cs-CZ" dirty="0"/>
              <a:t> </a:t>
            </a:r>
            <a:r>
              <a:rPr lang="cs-CZ" dirty="0" err="1"/>
              <a:t>Africa</a:t>
            </a:r>
            <a:r>
              <a:rPr lang="cs-CZ" dirty="0"/>
              <a:t>? „</a:t>
            </a:r>
            <a:r>
              <a:rPr lang="en-US" b="0" i="1" dirty="0">
                <a:solidFill>
                  <a:srgbClr val="202124"/>
                </a:solidFill>
                <a:effectLst/>
                <a:latin typeface="arial" panose="020B0604020202020204" pitchFamily="34" charset="0"/>
              </a:rPr>
              <a:t>I represent a lot of people [in Africa] who have no voice at all... </a:t>
            </a:r>
            <a:r>
              <a:rPr lang="en-US" b="1" i="1" dirty="0">
                <a:solidFill>
                  <a:srgbClr val="202124"/>
                </a:solidFill>
                <a:effectLst/>
                <a:latin typeface="arial" panose="020B0604020202020204" pitchFamily="34" charset="0"/>
              </a:rPr>
              <a:t>They haven't asked me to represent them</a:t>
            </a:r>
            <a:r>
              <a:rPr lang="en-US" b="0" i="1" dirty="0">
                <a:solidFill>
                  <a:srgbClr val="202124"/>
                </a:solidFill>
                <a:effectLst/>
                <a:latin typeface="arial" panose="020B0604020202020204" pitchFamily="34" charset="0"/>
              </a:rPr>
              <a:t>. It's cheeky but I hope they're glad I do. The world is more malleable than you think.</a:t>
            </a:r>
            <a:r>
              <a:rPr lang="cs-CZ" b="0" i="1" dirty="0">
                <a:solidFill>
                  <a:srgbClr val="202124"/>
                </a:solidFill>
                <a:effectLst/>
                <a:latin typeface="arial" panose="020B0604020202020204" pitchFamily="34" charset="0"/>
              </a:rPr>
              <a:t>“</a:t>
            </a:r>
          </a:p>
          <a:p>
            <a:r>
              <a:rPr lang="cs-CZ" dirty="0">
                <a:solidFill>
                  <a:srgbClr val="202124"/>
                </a:solidFill>
                <a:latin typeface="arial" panose="020B0604020202020204" pitchFamily="34" charset="0"/>
              </a:rPr>
              <a:t>Link </a:t>
            </a:r>
            <a:r>
              <a:rPr lang="cs-CZ" dirty="0" err="1">
                <a:solidFill>
                  <a:srgbClr val="202124"/>
                </a:solidFill>
                <a:latin typeface="arial" panose="020B0604020202020204" pitchFamily="34" charset="0"/>
              </a:rPr>
              <a:t>between</a:t>
            </a:r>
            <a:r>
              <a:rPr lang="cs-CZ" dirty="0">
                <a:solidFill>
                  <a:srgbClr val="202124"/>
                </a:solidFill>
                <a:latin typeface="arial" panose="020B0604020202020204" pitchFamily="34" charset="0"/>
              </a:rPr>
              <a:t> </a:t>
            </a:r>
            <a:r>
              <a:rPr lang="cs-CZ" dirty="0" err="1">
                <a:solidFill>
                  <a:srgbClr val="202124"/>
                </a:solidFill>
                <a:latin typeface="arial" panose="020B0604020202020204" pitchFamily="34" charset="0"/>
              </a:rPr>
              <a:t>substantive</a:t>
            </a:r>
            <a:r>
              <a:rPr lang="cs-CZ" dirty="0">
                <a:solidFill>
                  <a:srgbClr val="202124"/>
                </a:solidFill>
                <a:latin typeface="arial" panose="020B0604020202020204" pitchFamily="34" charset="0"/>
              </a:rPr>
              <a:t> </a:t>
            </a:r>
            <a:r>
              <a:rPr lang="cs-CZ" dirty="0" err="1">
                <a:solidFill>
                  <a:srgbClr val="202124"/>
                </a:solidFill>
                <a:latin typeface="arial" panose="020B0604020202020204" pitchFamily="34" charset="0"/>
              </a:rPr>
              <a:t>und</a:t>
            </a:r>
            <a:r>
              <a:rPr lang="cs-CZ" dirty="0">
                <a:solidFill>
                  <a:srgbClr val="202124"/>
                </a:solidFill>
                <a:latin typeface="arial" panose="020B0604020202020204" pitchFamily="34" charset="0"/>
              </a:rPr>
              <a:t> </a:t>
            </a:r>
            <a:r>
              <a:rPr lang="cs-CZ" dirty="0" err="1">
                <a:solidFill>
                  <a:srgbClr val="202124"/>
                </a:solidFill>
                <a:latin typeface="arial" panose="020B0604020202020204" pitchFamily="34" charset="0"/>
              </a:rPr>
              <a:t>descriptive</a:t>
            </a:r>
            <a:r>
              <a:rPr lang="cs-CZ" dirty="0">
                <a:solidFill>
                  <a:srgbClr val="202124"/>
                </a:solidFill>
                <a:latin typeface="arial" panose="020B0604020202020204" pitchFamily="34" charset="0"/>
              </a:rPr>
              <a:t> </a:t>
            </a:r>
            <a:r>
              <a:rPr lang="cs-CZ" dirty="0" err="1">
                <a:solidFill>
                  <a:srgbClr val="202124"/>
                </a:solidFill>
                <a:latin typeface="arial" panose="020B0604020202020204" pitchFamily="34" charset="0"/>
              </a:rPr>
              <a:t>representation</a:t>
            </a:r>
            <a:r>
              <a:rPr lang="cs-CZ" dirty="0">
                <a:solidFill>
                  <a:srgbClr val="202124"/>
                </a:solidFill>
                <a:latin typeface="arial" panose="020B0604020202020204" pitchFamily="34" charset="0"/>
              </a:rPr>
              <a:t>?</a:t>
            </a:r>
            <a:endParaRPr lang="cs-CZ" dirty="0"/>
          </a:p>
        </p:txBody>
      </p:sp>
    </p:spTree>
    <p:extLst>
      <p:ext uri="{BB962C8B-B14F-4D97-AF65-F5344CB8AC3E}">
        <p14:creationId xmlns:p14="http://schemas.microsoft.com/office/powerpoint/2010/main" val="163941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CE7CE6-E993-4A58-89A1-D33F732ADC3C}"/>
              </a:ext>
            </a:extLst>
          </p:cNvPr>
          <p:cNvSpPr>
            <a:spLocks noGrp="1"/>
          </p:cNvSpPr>
          <p:nvPr>
            <p:ph type="title"/>
          </p:nvPr>
        </p:nvSpPr>
        <p:spPr/>
        <p:txBody>
          <a:bodyPr/>
          <a:lstStyle/>
          <a:p>
            <a:r>
              <a:rPr lang="cs-CZ" dirty="0" err="1"/>
              <a:t>Representative</a:t>
            </a:r>
            <a:r>
              <a:rPr lang="cs-CZ" dirty="0"/>
              <a:t> </a:t>
            </a:r>
            <a:r>
              <a:rPr lang="cs-CZ" dirty="0" err="1"/>
              <a:t>institutions</a:t>
            </a:r>
            <a:r>
              <a:rPr lang="cs-CZ" dirty="0"/>
              <a:t>?</a:t>
            </a:r>
          </a:p>
        </p:txBody>
      </p:sp>
      <p:pic>
        <p:nvPicPr>
          <p:cNvPr id="1026" name="Picture 2">
            <a:extLst>
              <a:ext uri="{FF2B5EF4-FFF2-40B4-BE49-F238E27FC236}">
                <a16:creationId xmlns:a16="http://schemas.microsoft.com/office/drawing/2014/main" id="{27B2BA1A-17A6-4C45-A37E-D917C0E0328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1137" y="1579125"/>
            <a:ext cx="5871891" cy="36997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F169AA1E-ED69-419E-B829-F2BD80B9881E}"/>
              </a:ext>
            </a:extLst>
          </p:cNvPr>
          <p:cNvPicPr>
            <a:picLocks noChangeAspect="1"/>
          </p:cNvPicPr>
          <p:nvPr/>
        </p:nvPicPr>
        <p:blipFill>
          <a:blip r:embed="rId3"/>
          <a:stretch>
            <a:fillRect/>
          </a:stretch>
        </p:blipFill>
        <p:spPr>
          <a:xfrm>
            <a:off x="6465529" y="1579125"/>
            <a:ext cx="4888271" cy="3699750"/>
          </a:xfrm>
          <a:prstGeom prst="rect">
            <a:avLst/>
          </a:prstGeom>
        </p:spPr>
      </p:pic>
    </p:spTree>
    <p:extLst>
      <p:ext uri="{BB962C8B-B14F-4D97-AF65-F5344CB8AC3E}">
        <p14:creationId xmlns:p14="http://schemas.microsoft.com/office/powerpoint/2010/main" val="378410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AE9ADB-212B-40E6-89A8-FD7816CCA39D}"/>
              </a:ext>
            </a:extLst>
          </p:cNvPr>
          <p:cNvSpPr>
            <a:spLocks noGrp="1"/>
          </p:cNvSpPr>
          <p:nvPr>
            <p:ph type="title"/>
          </p:nvPr>
        </p:nvSpPr>
        <p:spPr/>
        <p:txBody>
          <a:bodyPr/>
          <a:lstStyle/>
          <a:p>
            <a:r>
              <a:rPr lang="cs-CZ" dirty="0" err="1"/>
              <a:t>Representation</a:t>
            </a:r>
            <a:r>
              <a:rPr lang="cs-CZ" dirty="0"/>
              <a:t> and </a:t>
            </a:r>
            <a:r>
              <a:rPr lang="cs-CZ" dirty="0" err="1"/>
              <a:t>proportionality</a:t>
            </a:r>
            <a:endParaRPr lang="cs-CZ" dirty="0"/>
          </a:p>
        </p:txBody>
      </p:sp>
      <p:pic>
        <p:nvPicPr>
          <p:cNvPr id="4098" name="Picture 2">
            <a:extLst>
              <a:ext uri="{FF2B5EF4-FFF2-40B4-BE49-F238E27FC236}">
                <a16:creationId xmlns:a16="http://schemas.microsoft.com/office/drawing/2014/main" id="{33B61D33-2EBB-4A84-B6D6-0F9673855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93" y="1690688"/>
            <a:ext cx="11204618" cy="487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61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t>Principles</a:t>
            </a:r>
            <a:r>
              <a:rPr lang="cs-CZ" dirty="0"/>
              <a:t> (</a:t>
            </a:r>
            <a:r>
              <a:rPr lang="cs-CZ" dirty="0" err="1"/>
              <a:t>or</a:t>
            </a:r>
            <a:r>
              <a:rPr lang="cs-CZ" dirty="0"/>
              <a:t> </a:t>
            </a:r>
            <a:r>
              <a:rPr lang="cs-CZ" dirty="0" err="1"/>
              <a:t>Benchmarks</a:t>
            </a:r>
            <a:r>
              <a:rPr lang="cs-CZ" dirty="0"/>
              <a:t>?) </a:t>
            </a:r>
            <a:r>
              <a:rPr lang="cs-CZ" dirty="0" err="1"/>
              <a:t>of</a:t>
            </a:r>
            <a:r>
              <a:rPr lang="cs-CZ" dirty="0"/>
              <a:t> </a:t>
            </a:r>
            <a:r>
              <a:rPr lang="cs-CZ" dirty="0" err="1"/>
              <a:t>Representative</a:t>
            </a:r>
            <a:r>
              <a:rPr lang="cs-CZ" dirty="0"/>
              <a:t> </a:t>
            </a:r>
            <a:r>
              <a:rPr lang="cs-CZ" dirty="0" err="1"/>
              <a:t>Democracy</a:t>
            </a:r>
            <a:endParaRPr lang="cs-CZ" dirty="0"/>
          </a:p>
        </p:txBody>
      </p:sp>
      <p:sp>
        <p:nvSpPr>
          <p:cNvPr id="3" name="Zástupný symbol pro obsah 2"/>
          <p:cNvSpPr>
            <a:spLocks noGrp="1"/>
          </p:cNvSpPr>
          <p:nvPr>
            <p:ph idx="1"/>
          </p:nvPr>
        </p:nvSpPr>
        <p:spPr/>
        <p:txBody>
          <a:bodyPr>
            <a:normAutofit/>
          </a:bodyPr>
          <a:lstStyle/>
          <a:p>
            <a:r>
              <a:rPr lang="cs-CZ" sz="3600" dirty="0" err="1"/>
              <a:t>Election</a:t>
            </a:r>
            <a:r>
              <a:rPr lang="cs-CZ" sz="3600" dirty="0"/>
              <a:t> </a:t>
            </a:r>
            <a:r>
              <a:rPr lang="cs-CZ" sz="3600" dirty="0" err="1"/>
              <a:t>of</a:t>
            </a:r>
            <a:r>
              <a:rPr lang="cs-CZ" sz="3600" dirty="0"/>
              <a:t> </a:t>
            </a:r>
            <a:r>
              <a:rPr lang="cs-CZ" sz="3600" dirty="0" err="1"/>
              <a:t>Representatives</a:t>
            </a:r>
            <a:r>
              <a:rPr lang="cs-CZ" sz="3600" dirty="0"/>
              <a:t> in </a:t>
            </a:r>
            <a:r>
              <a:rPr lang="cs-CZ" sz="3600" dirty="0" err="1"/>
              <a:t>Regular</a:t>
            </a:r>
            <a:r>
              <a:rPr lang="cs-CZ" sz="3600" dirty="0"/>
              <a:t> </a:t>
            </a:r>
            <a:r>
              <a:rPr lang="cs-CZ" sz="3600" dirty="0" err="1"/>
              <a:t>Intervals</a:t>
            </a:r>
            <a:endParaRPr lang="cs-CZ" sz="3600" dirty="0"/>
          </a:p>
          <a:p>
            <a:r>
              <a:rPr lang="cs-CZ" sz="3600" dirty="0" err="1"/>
              <a:t>Partial</a:t>
            </a:r>
            <a:r>
              <a:rPr lang="cs-CZ" sz="3600" dirty="0"/>
              <a:t> </a:t>
            </a:r>
            <a:r>
              <a:rPr lang="cs-CZ" sz="3600" dirty="0" err="1"/>
              <a:t>Independence</a:t>
            </a:r>
            <a:r>
              <a:rPr lang="cs-CZ" sz="3600" dirty="0"/>
              <a:t> </a:t>
            </a:r>
            <a:r>
              <a:rPr lang="cs-CZ" sz="3600" dirty="0" err="1"/>
              <a:t>of</a:t>
            </a:r>
            <a:r>
              <a:rPr lang="cs-CZ" sz="3600" dirty="0"/>
              <a:t> </a:t>
            </a:r>
            <a:r>
              <a:rPr lang="cs-CZ" sz="3600" dirty="0" err="1"/>
              <a:t>the</a:t>
            </a:r>
            <a:r>
              <a:rPr lang="cs-CZ" sz="3600" dirty="0"/>
              <a:t> </a:t>
            </a:r>
            <a:r>
              <a:rPr lang="cs-CZ" sz="3600" dirty="0" err="1"/>
              <a:t>Representatives</a:t>
            </a:r>
            <a:endParaRPr lang="cs-CZ" sz="3600" dirty="0"/>
          </a:p>
          <a:p>
            <a:r>
              <a:rPr lang="cs-CZ" sz="3600" dirty="0" err="1"/>
              <a:t>Freedom</a:t>
            </a:r>
            <a:r>
              <a:rPr lang="cs-CZ" sz="3600" dirty="0"/>
              <a:t> </a:t>
            </a:r>
            <a:r>
              <a:rPr lang="cs-CZ" sz="3600" dirty="0" err="1"/>
              <a:t>of</a:t>
            </a:r>
            <a:r>
              <a:rPr lang="cs-CZ" sz="3600" dirty="0"/>
              <a:t> Public </a:t>
            </a:r>
            <a:r>
              <a:rPr lang="cs-CZ" sz="3600" dirty="0" err="1"/>
              <a:t>Opinion</a:t>
            </a:r>
            <a:endParaRPr lang="cs-CZ" sz="3600" dirty="0"/>
          </a:p>
          <a:p>
            <a:r>
              <a:rPr lang="cs-CZ" sz="3600" dirty="0" err="1"/>
              <a:t>Making</a:t>
            </a:r>
            <a:r>
              <a:rPr lang="cs-CZ" sz="3600" dirty="0"/>
              <a:t> </a:t>
            </a:r>
            <a:r>
              <a:rPr lang="cs-CZ" sz="3600" dirty="0" err="1"/>
              <a:t>Decisions</a:t>
            </a:r>
            <a:r>
              <a:rPr lang="cs-CZ" sz="3600" dirty="0"/>
              <a:t> </a:t>
            </a:r>
            <a:r>
              <a:rPr lang="cs-CZ" sz="3600" dirty="0" err="1"/>
              <a:t>after</a:t>
            </a:r>
            <a:r>
              <a:rPr lang="cs-CZ" sz="3600" dirty="0"/>
              <a:t> „Trial by </a:t>
            </a:r>
            <a:r>
              <a:rPr lang="cs-CZ" sz="3600" dirty="0" err="1"/>
              <a:t>Discussion</a:t>
            </a:r>
            <a:r>
              <a:rPr lang="cs-CZ" sz="3600" dirty="0"/>
              <a:t>“</a:t>
            </a:r>
          </a:p>
        </p:txBody>
      </p:sp>
    </p:spTree>
    <p:extLst>
      <p:ext uri="{BB962C8B-B14F-4D97-AF65-F5344CB8AC3E}">
        <p14:creationId xmlns:p14="http://schemas.microsoft.com/office/powerpoint/2010/main" val="141693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Evolution</a:t>
            </a:r>
            <a:r>
              <a:rPr lang="cs-CZ" dirty="0"/>
              <a:t> </a:t>
            </a:r>
            <a:r>
              <a:rPr lang="cs-CZ" dirty="0" err="1"/>
              <a:t>of</a:t>
            </a:r>
            <a:r>
              <a:rPr lang="cs-CZ" dirty="0"/>
              <a:t> </a:t>
            </a:r>
            <a:r>
              <a:rPr lang="cs-CZ" dirty="0" err="1"/>
              <a:t>Representation</a:t>
            </a:r>
            <a:endParaRPr lang="cs-CZ" dirty="0"/>
          </a:p>
        </p:txBody>
      </p:sp>
      <p:sp>
        <p:nvSpPr>
          <p:cNvPr id="3" name="Zástupný symbol pro obsah 2"/>
          <p:cNvSpPr>
            <a:spLocks noGrp="1"/>
          </p:cNvSpPr>
          <p:nvPr>
            <p:ph idx="1"/>
          </p:nvPr>
        </p:nvSpPr>
        <p:spPr/>
        <p:txBody>
          <a:bodyPr/>
          <a:lstStyle/>
          <a:p>
            <a:r>
              <a:rPr lang="cs-CZ" sz="3600" dirty="0" err="1"/>
              <a:t>Parlamentarism</a:t>
            </a:r>
            <a:r>
              <a:rPr lang="cs-CZ" sz="3600" dirty="0"/>
              <a:t> (</a:t>
            </a:r>
            <a:r>
              <a:rPr lang="cs-CZ" sz="3600" dirty="0" err="1"/>
              <a:t>Notables</a:t>
            </a:r>
            <a:r>
              <a:rPr lang="cs-CZ" sz="3600" dirty="0"/>
              <a:t>, </a:t>
            </a:r>
            <a:r>
              <a:rPr lang="cs-CZ" sz="3600" dirty="0" err="1"/>
              <a:t>Deliberation</a:t>
            </a:r>
            <a:r>
              <a:rPr lang="cs-CZ" sz="3600" dirty="0"/>
              <a:t>)</a:t>
            </a:r>
          </a:p>
          <a:p>
            <a:r>
              <a:rPr lang="cs-CZ" sz="3600" dirty="0"/>
              <a:t>Party </a:t>
            </a:r>
            <a:r>
              <a:rPr lang="cs-CZ" sz="3600" dirty="0" err="1"/>
              <a:t>Democracy</a:t>
            </a:r>
            <a:r>
              <a:rPr lang="cs-CZ" sz="3600" dirty="0"/>
              <a:t> (</a:t>
            </a:r>
            <a:r>
              <a:rPr lang="cs-CZ" sz="3600" dirty="0" err="1"/>
              <a:t>Stable</a:t>
            </a:r>
            <a:r>
              <a:rPr lang="cs-CZ" sz="3600" dirty="0"/>
              <a:t> Party </a:t>
            </a:r>
            <a:r>
              <a:rPr lang="cs-CZ" sz="3600" dirty="0" err="1"/>
              <a:t>Electorates</a:t>
            </a:r>
            <a:r>
              <a:rPr lang="cs-CZ" sz="3600" dirty="0"/>
              <a:t>, Party </a:t>
            </a:r>
            <a:r>
              <a:rPr lang="cs-CZ" sz="3600" dirty="0" err="1"/>
              <a:t>Discipline</a:t>
            </a:r>
            <a:r>
              <a:rPr lang="cs-CZ" sz="3600" dirty="0"/>
              <a:t>)</a:t>
            </a:r>
          </a:p>
          <a:p>
            <a:r>
              <a:rPr lang="cs-CZ" sz="3600" dirty="0"/>
              <a:t>Audience </a:t>
            </a:r>
            <a:r>
              <a:rPr lang="cs-CZ" sz="3600" dirty="0" err="1"/>
              <a:t>Democracy</a:t>
            </a:r>
            <a:r>
              <a:rPr lang="cs-CZ" sz="3600" dirty="0"/>
              <a:t> (Media </a:t>
            </a:r>
            <a:r>
              <a:rPr lang="cs-CZ" sz="3600" dirty="0" err="1"/>
              <a:t>Experts</a:t>
            </a:r>
            <a:r>
              <a:rPr lang="cs-CZ" sz="3600" dirty="0"/>
              <a:t>, </a:t>
            </a:r>
            <a:r>
              <a:rPr lang="cs-CZ" sz="3600" dirty="0" err="1"/>
              <a:t>Less</a:t>
            </a:r>
            <a:r>
              <a:rPr lang="cs-CZ" sz="3600" dirty="0"/>
              <a:t> stability, </a:t>
            </a:r>
            <a:r>
              <a:rPr lang="cs-CZ" sz="3600" dirty="0" err="1"/>
              <a:t>Social</a:t>
            </a:r>
            <a:r>
              <a:rPr lang="cs-CZ" sz="3600" dirty="0"/>
              <a:t> </a:t>
            </a:r>
            <a:r>
              <a:rPr lang="cs-CZ" sz="3600" dirty="0" err="1"/>
              <a:t>Stratification</a:t>
            </a:r>
            <a:r>
              <a:rPr lang="cs-CZ" sz="3600" dirty="0"/>
              <a:t> </a:t>
            </a:r>
            <a:r>
              <a:rPr lang="cs-CZ" sz="3600" dirty="0" err="1"/>
              <a:t>Less</a:t>
            </a:r>
            <a:r>
              <a:rPr lang="cs-CZ" sz="3600" dirty="0"/>
              <a:t> </a:t>
            </a:r>
            <a:r>
              <a:rPr lang="cs-CZ" sz="3600" dirty="0" err="1"/>
              <a:t>Important</a:t>
            </a:r>
            <a:r>
              <a:rPr lang="cs-CZ" sz="3600" dirty="0"/>
              <a:t>, Fluidity)</a:t>
            </a:r>
          </a:p>
          <a:p>
            <a:endParaRPr lang="cs-CZ" dirty="0"/>
          </a:p>
        </p:txBody>
      </p:sp>
    </p:spTree>
    <p:extLst>
      <p:ext uri="{BB962C8B-B14F-4D97-AF65-F5344CB8AC3E}">
        <p14:creationId xmlns:p14="http://schemas.microsoft.com/office/powerpoint/2010/main" val="276457254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431</Words>
  <Application>Microsoft Office PowerPoint</Application>
  <PresentationFormat>Širokoúhlá obrazovka</PresentationFormat>
  <Paragraphs>40</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Arial</vt:lpstr>
      <vt:lpstr>Calibri</vt:lpstr>
      <vt:lpstr>Calibri Light</vt:lpstr>
      <vt:lpstr>Motiv Office</vt:lpstr>
      <vt:lpstr>Representative Democracy and Direct Democracy</vt:lpstr>
      <vt:lpstr>Direct or Representative? Topics.</vt:lpstr>
      <vt:lpstr>To be represented… What does it mean? (Hana Pitkin)</vt:lpstr>
      <vt:lpstr>Prezentace aplikace PowerPoint</vt:lpstr>
      <vt:lpstr>Prezentace aplikace PowerPoint</vt:lpstr>
      <vt:lpstr>Representative institutions?</vt:lpstr>
      <vt:lpstr>Representation and proportionality</vt:lpstr>
      <vt:lpstr>Principles (or Benchmarks?) of Representative Democracy</vt:lpstr>
      <vt:lpstr>Evolution of Representation</vt:lpstr>
      <vt:lpstr>Prezentace aplikace PowerPoint</vt:lpstr>
      <vt:lpstr>Prezentace aplikace PowerPoint</vt:lpstr>
      <vt:lpstr>Prezentace aplikace PowerPoint</vt:lpstr>
      <vt:lpstr>Prezentace aplikace PowerPoint</vt:lpstr>
      <vt:lpstr>Prezentace aplikace PowerPoint</vt:lpstr>
      <vt:lpstr>Reaction paper reflections</vt:lpstr>
      <vt:lpstr>Reaction paper reflections</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Representative Democracy and Direct Democracy</dc:title>
  <dc:creator>Ladislav Vyhnánek</dc:creator>
  <cp:lastModifiedBy>Ladislav Vyhnánek</cp:lastModifiedBy>
  <cp:revision>17</cp:revision>
  <dcterms:created xsi:type="dcterms:W3CDTF">2018-04-11T14:53:10Z</dcterms:created>
  <dcterms:modified xsi:type="dcterms:W3CDTF">2022-03-30T15:33:39Z</dcterms:modified>
</cp:coreProperties>
</file>