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3" r:id="rId3"/>
    <p:sldId id="288" r:id="rId4"/>
    <p:sldId id="290" r:id="rId5"/>
    <p:sldId id="291" r:id="rId6"/>
    <p:sldId id="257" r:id="rId7"/>
    <p:sldId id="297" r:id="rId8"/>
    <p:sldId id="280" r:id="rId9"/>
    <p:sldId id="281" r:id="rId10"/>
    <p:sldId id="292" r:id="rId11"/>
    <p:sldId id="296" r:id="rId12"/>
    <p:sldId id="300" r:id="rId13"/>
    <p:sldId id="304" r:id="rId14"/>
    <p:sldId id="305" r:id="rId15"/>
    <p:sldId id="306" r:id="rId16"/>
    <p:sldId id="303" r:id="rId17"/>
    <p:sldId id="298" r:id="rId18"/>
    <p:sldId id="307" r:id="rId19"/>
    <p:sldId id="505" r:id="rId20"/>
    <p:sldId id="308" r:id="rId21"/>
    <p:sldId id="560" r:id="rId22"/>
    <p:sldId id="561" r:id="rId23"/>
    <p:sldId id="549" r:id="rId24"/>
    <p:sldId id="562" r:id="rId25"/>
    <p:sldId id="278" r:id="rId26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246"/>
    <a:srgbClr val="D4B625"/>
    <a:srgbClr val="828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6" autoAdjust="0"/>
    <p:restoredTop sz="96925" autoAdjust="0"/>
  </p:normalViewPr>
  <p:slideViewPr>
    <p:cSldViewPr>
      <p:cViewPr varScale="1">
        <p:scale>
          <a:sx n="72" d="100"/>
          <a:sy n="72" d="100"/>
        </p:scale>
        <p:origin x="125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D130C-A70C-4C95-89E5-97F38992F0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DA6CD0-2461-47C7-BA5A-9D8AF8149B97}" type="pres">
      <dgm:prSet presAssocID="{370D130C-A70C-4C95-89E5-97F38992F08C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1DD8C09F-7647-4874-BAAD-A01EB1E16573}" type="presOf" srcId="{370D130C-A70C-4C95-89E5-97F38992F08C}" destId="{CEDA6CD0-2461-47C7-BA5A-9D8AF8149B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0D130C-A70C-4C95-89E5-97F38992F0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DA6CD0-2461-47C7-BA5A-9D8AF8149B97}" type="pres">
      <dgm:prSet presAssocID="{370D130C-A70C-4C95-89E5-97F38992F08C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1DD8C09F-7647-4874-BAAD-A01EB1E16573}" type="presOf" srcId="{370D130C-A70C-4C95-89E5-97F38992F08C}" destId="{CEDA6CD0-2461-47C7-BA5A-9D8AF8149B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0D130C-A70C-4C95-89E5-97F38992F0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DA6CD0-2461-47C7-BA5A-9D8AF8149B97}" type="pres">
      <dgm:prSet presAssocID="{370D130C-A70C-4C95-89E5-97F38992F08C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1DD8C09F-7647-4874-BAAD-A01EB1E16573}" type="presOf" srcId="{370D130C-A70C-4C95-89E5-97F38992F08C}" destId="{CEDA6CD0-2461-47C7-BA5A-9D8AF8149B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0D130C-A70C-4C95-89E5-97F38992F0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DA6CD0-2461-47C7-BA5A-9D8AF8149B97}" type="pres">
      <dgm:prSet presAssocID="{370D130C-A70C-4C95-89E5-97F38992F08C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1DD8C09F-7647-4874-BAAD-A01EB1E16573}" type="presOf" srcId="{370D130C-A70C-4C95-89E5-97F38992F08C}" destId="{CEDA6CD0-2461-47C7-BA5A-9D8AF8149B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0D130C-A70C-4C95-89E5-97F38992F0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DA6CD0-2461-47C7-BA5A-9D8AF8149B97}" type="pres">
      <dgm:prSet presAssocID="{370D130C-A70C-4C95-89E5-97F38992F08C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1DD8C09F-7647-4874-BAAD-A01EB1E16573}" type="presOf" srcId="{370D130C-A70C-4C95-89E5-97F38992F08C}" destId="{CEDA6CD0-2461-47C7-BA5A-9D8AF8149B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474BF5-8C15-4724-8CA4-5977BBAE7178}" type="datetimeFigureOut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218"/>
            <a:ext cx="5438775" cy="44663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250D17-AFFB-41D0-87DA-3CB60924848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691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7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73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664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926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9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6472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745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879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1361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355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960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578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865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Kryptoměn</a:t>
            </a:r>
            <a:r>
              <a:rPr lang="cs-CZ" dirty="0"/>
              <a:t> je dneska velké množství a i svou podstatou se různé </a:t>
            </a:r>
            <a:r>
              <a:rPr lang="cs-CZ" dirty="0" err="1"/>
              <a:t>kryptoměny</a:t>
            </a:r>
            <a:r>
              <a:rPr lang="cs-CZ" dirty="0"/>
              <a:t> mohou dost lišit. Základní dělení </a:t>
            </a:r>
            <a:r>
              <a:rPr lang="cs-CZ" dirty="0" err="1"/>
              <a:t>kryptoměn</a:t>
            </a:r>
            <a:r>
              <a:rPr lang="cs-CZ" dirty="0"/>
              <a:t> je na tokeny a </a:t>
            </a:r>
            <a:r>
              <a:rPr lang="cs-CZ" dirty="0" err="1"/>
              <a:t>coiny</a:t>
            </a:r>
            <a:r>
              <a:rPr lang="cs-CZ" dirty="0"/>
              <a:t>.</a:t>
            </a:r>
          </a:p>
          <a:p>
            <a:r>
              <a:rPr lang="cs-CZ" dirty="0"/>
              <a:t>Smart </a:t>
            </a:r>
            <a:r>
              <a:rPr lang="cs-CZ" dirty="0" err="1"/>
              <a:t>contracts</a:t>
            </a:r>
            <a:r>
              <a:rPr lang="cs-CZ" dirty="0"/>
              <a:t> -&gt; vysvětlit, co to je;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439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43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346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986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76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50D17-AFFB-41D0-87DA-3CB60924848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17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7200-D87A-410E-95B3-1566C23E8B9A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73EFB-14B3-4092-B978-48E69D2206D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ED41C-4EBE-448A-915A-20A5606F8760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87DD1-FA40-4FE6-B10D-45E049D38AC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CE7B0-7820-4982-A2CD-96BF5836F7E8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9842D-B695-4114-A255-C5CAE423256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B922-0032-4FB5-AFC0-4D1135B7C791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AB17C-AC31-4FC1-8FDF-5BA8425F77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63863-02AC-47D9-B647-130F66E4990A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77591-657C-44D4-9477-9540350DF8B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E378-ACA5-45E7-98A9-75C41BC4FD0E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9FDC4-C894-4642-9703-CAED07A872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A1349-DF30-4888-BE41-9D33F2BCE1ED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40FEF-C561-4E33-8693-6DB0414061A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1D50-5AEC-47BF-AF56-CB8375318906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5E847-55E7-479A-9BEE-A823B0B9779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00A96-8F34-44B1-9E76-F072D9A2B15D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C1FA4-8785-4301-B937-239342773A8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2303D-0DA9-43B0-B3E9-4FAEAF6827FF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36B2E-FDC6-4199-821D-29DC6795376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B7288-4857-41D5-93F9-2BD3046FF22E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FC3B4-F433-4E9B-9817-BD94ED6FAAF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9AF1B1-0002-428F-9706-E7DD586566FD}" type="datetime1">
              <a:rPr lang="cs-CZ"/>
              <a:pPr>
                <a:defRPr/>
              </a:pPr>
              <a:t>05.05.2022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330960-299C-4FAA-BAB1-1B11EC8AAA3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ZHustak@bbh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700213"/>
            <a:ext cx="7772400" cy="42497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b="1" dirty="0">
                <a:solidFill>
                  <a:srgbClr val="144246"/>
                </a:solidFill>
              </a:rPr>
              <a:t>Digitální aktiva a </a:t>
            </a:r>
            <a:r>
              <a:rPr lang="cs-CZ" altLang="cs-CZ" sz="3600" b="1" dirty="0" err="1">
                <a:solidFill>
                  <a:srgbClr val="144246"/>
                </a:solidFill>
              </a:rPr>
              <a:t>Crowdfuding</a:t>
            </a:r>
            <a:br>
              <a:rPr lang="cs-CZ" altLang="cs-CZ" sz="3600" b="1" dirty="0">
                <a:solidFill>
                  <a:srgbClr val="144246"/>
                </a:solidFill>
              </a:rPr>
            </a:br>
            <a:br>
              <a:rPr lang="cs-CZ" altLang="cs-CZ" sz="3600" b="1" dirty="0">
                <a:solidFill>
                  <a:srgbClr val="144246"/>
                </a:solidFill>
              </a:rPr>
            </a:br>
            <a:r>
              <a:rPr lang="cs-CZ" sz="2000" b="1" dirty="0">
                <a:solidFill>
                  <a:srgbClr val="D4B625"/>
                </a:solidFill>
              </a:rPr>
              <a:t>BBH, advokátní kancelář, s.r.o.</a:t>
            </a:r>
            <a:br>
              <a:rPr lang="en-US" altLang="cs-CZ" sz="2800" b="1" dirty="0">
                <a:solidFill>
                  <a:srgbClr val="144246"/>
                </a:solidFill>
              </a:rPr>
            </a:br>
            <a:br>
              <a:rPr lang="en-US" altLang="cs-CZ" sz="2800" b="1" dirty="0">
                <a:solidFill>
                  <a:srgbClr val="144246"/>
                </a:solidFill>
              </a:rPr>
            </a:br>
            <a:br>
              <a:rPr lang="cs-CZ" altLang="cs-CZ" sz="2000" dirty="0">
                <a:solidFill>
                  <a:srgbClr val="144246"/>
                </a:solidFill>
              </a:rPr>
            </a:b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Brno, 5. května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Regulace vydávání a obchodování </a:t>
            </a:r>
            <a:br>
              <a:rPr lang="cs-CZ" sz="2800" b="1" dirty="0">
                <a:solidFill>
                  <a:srgbClr val="144246"/>
                </a:solidFill>
              </a:rPr>
            </a:br>
            <a:r>
              <a:rPr lang="cs-CZ" sz="2800" b="1" dirty="0">
                <a:solidFill>
                  <a:srgbClr val="144246"/>
                </a:solidFill>
              </a:rPr>
              <a:t>s </a:t>
            </a:r>
            <a:r>
              <a:rPr lang="cs-CZ" sz="2800" b="1" dirty="0" err="1">
                <a:solidFill>
                  <a:srgbClr val="144246"/>
                </a:solidFill>
              </a:rPr>
              <a:t>kryptoaktivy</a:t>
            </a: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525963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Již dnes by v některých případech, přes absenci zvláštní právní úpravy, mohlo podléhat regulaci</a:t>
            </a:r>
            <a:endParaRPr lang="cs-CZ" sz="2200" b="1" u="sng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Obchodování  s deriváty, jejichž podkladovým aktivem je kryptoměna/aktiva – </a:t>
            </a:r>
            <a:r>
              <a:rPr lang="cs-CZ" sz="1800" b="1" dirty="0"/>
              <a:t>investiční nástroje podle ZKPT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/>
              <a:t>Obhospodařování </a:t>
            </a:r>
            <a:r>
              <a:rPr lang="cs-CZ" sz="1800" b="1" dirty="0" err="1"/>
              <a:t>IF</a:t>
            </a:r>
            <a:r>
              <a:rPr lang="cs-CZ" sz="1800" b="1" dirty="0"/>
              <a:t> </a:t>
            </a:r>
            <a:r>
              <a:rPr lang="cs-CZ" sz="1800" dirty="0"/>
              <a:t>investujícího do virtuálních měn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Pokoutné kolektivní investování 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Provádění převodů peněžních prostředků v souvislosti s organizací obchodů s kryptoměnou (ZPS)</a:t>
            </a:r>
          </a:p>
          <a:p>
            <a:pPr marL="1365250" lvl="4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/>
              <a:t>Provozování </a:t>
            </a:r>
            <a:r>
              <a:rPr lang="cs-CZ" sz="1800" b="1" dirty="0" err="1"/>
              <a:t>kryptoměnových</a:t>
            </a:r>
            <a:r>
              <a:rPr lang="cs-CZ" sz="1800" b="1" dirty="0"/>
              <a:t> burz a směnáren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Pokud půjde o </a:t>
            </a:r>
            <a:r>
              <a:rPr lang="cs-CZ" sz="1800" b="1" dirty="0"/>
              <a:t>elektronické peníze</a:t>
            </a:r>
            <a:r>
              <a:rPr lang="cs-CZ" sz="1800" dirty="0"/>
              <a:t>, případně jiný peněžní prostředek podle ZPS</a:t>
            </a:r>
          </a:p>
          <a:p>
            <a:pPr marL="4508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Banky a další regulované finanční instituce v ČR nesmějí obchodovat s kryptoměnou nad rámec správy vlastního majetku, resp. nad rámec povolení (stanovisko ČNB)</a:t>
            </a:r>
          </a:p>
          <a:p>
            <a:pPr marL="457200" lvl="3" indent="0">
              <a:spcAft>
                <a:spcPts val="600"/>
              </a:spcAft>
              <a:buNone/>
            </a:pPr>
            <a:endParaRPr lang="cs-CZ" dirty="0"/>
          </a:p>
          <a:p>
            <a:pPr marL="908050" lvl="3" indent="-4508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457200" lvl="3" indent="0">
              <a:buNone/>
            </a:pPr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406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880" y="274638"/>
            <a:ext cx="8229600" cy="1143000"/>
          </a:xfrm>
        </p:spPr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Další povinnosti při vydávání a obchodování </a:t>
            </a:r>
            <a:br>
              <a:rPr lang="cs-CZ" sz="2800" b="1" dirty="0">
                <a:solidFill>
                  <a:srgbClr val="144246"/>
                </a:solidFill>
              </a:rPr>
            </a:br>
            <a:r>
              <a:rPr lang="cs-CZ" sz="2800" b="1" dirty="0">
                <a:solidFill>
                  <a:srgbClr val="144246"/>
                </a:solidFill>
              </a:rPr>
              <a:t>s </a:t>
            </a:r>
            <a:r>
              <a:rPr lang="cs-CZ" sz="2800" b="1" dirty="0" err="1">
                <a:solidFill>
                  <a:srgbClr val="144246"/>
                </a:solidFill>
              </a:rPr>
              <a:t>kryptoaktivy</a:t>
            </a: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916832"/>
            <a:ext cx="7632848" cy="4309939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Doposud se jedná „jen“ o povinnosti podle </a:t>
            </a:r>
            <a:r>
              <a:rPr lang="cs-CZ" sz="2200" dirty="0" err="1"/>
              <a:t>AMLZ</a:t>
            </a:r>
            <a:endParaRPr lang="cs-CZ" sz="2200" dirty="0"/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Povinnou osobou podle </a:t>
            </a:r>
            <a:r>
              <a:rPr lang="cs-CZ" sz="2200" b="1" dirty="0" err="1"/>
              <a:t>AMLZ</a:t>
            </a:r>
            <a:r>
              <a:rPr lang="cs-CZ" sz="2200" dirty="0"/>
              <a:t> je rovněž osoba poskytující služby spojené s virtuální měnou</a:t>
            </a:r>
            <a:endParaRPr lang="cs-CZ" sz="2200" b="1" u="sng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Povinnost identifikace klienta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Povinnost oznamovat podezřelé obchody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Povinnost archivace údajů o klientovi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Informační povinnost apod.</a:t>
            </a:r>
          </a:p>
          <a:p>
            <a:pPr marL="457200" lvl="3" indent="0">
              <a:spcAft>
                <a:spcPts val="600"/>
              </a:spcAft>
              <a:buNone/>
            </a:pPr>
            <a:endParaRPr lang="cs-CZ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Dozor - </a:t>
            </a:r>
            <a:r>
              <a:rPr lang="cs-CZ" b="1" dirty="0"/>
              <a:t>Finanční analytický úřad </a:t>
            </a:r>
            <a:r>
              <a:rPr lang="cs-CZ" dirty="0"/>
              <a:t>(&amp; ČNB u finančních institucí)</a:t>
            </a:r>
          </a:p>
          <a:p>
            <a:pPr marL="908050" lvl="3" indent="-4508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457200" lvl="3" indent="0">
              <a:buNone/>
            </a:pPr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69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6165"/>
            <a:ext cx="8229600" cy="1143000"/>
          </a:xfrm>
        </p:spPr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Regulace kryptoměn v jiných zemích EU</a:t>
            </a:r>
            <a:br>
              <a:rPr lang="cs-CZ" sz="2800" b="1" dirty="0">
                <a:solidFill>
                  <a:srgbClr val="144246"/>
                </a:solidFill>
              </a:rPr>
            </a:b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17638"/>
            <a:ext cx="4032448" cy="5035698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cs-CZ" sz="2000" dirty="0"/>
              <a:t>Právní jistota díky krypto-legislativě (Malta, Lucembursko…)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Digital Innovation </a:t>
            </a:r>
            <a:r>
              <a:rPr lang="cs-CZ" sz="1800" dirty="0" err="1"/>
              <a:t>Authority</a:t>
            </a:r>
            <a:r>
              <a:rPr lang="cs-CZ" sz="1800" dirty="0"/>
              <a:t> </a:t>
            </a:r>
            <a:r>
              <a:rPr lang="cs-CZ" sz="1800" dirty="0" err="1"/>
              <a:t>Act</a:t>
            </a:r>
            <a:endParaRPr lang="cs-CZ" sz="1800" dirty="0"/>
          </a:p>
          <a:p>
            <a:pPr lvl="1">
              <a:spcAft>
                <a:spcPts val="600"/>
              </a:spcAft>
            </a:pPr>
            <a:r>
              <a:rPr lang="en-US" sz="1800" dirty="0"/>
              <a:t>Innovative Technological Arrangement and Services Act</a:t>
            </a:r>
            <a:endParaRPr lang="cs-CZ" sz="1800" dirty="0"/>
          </a:p>
          <a:p>
            <a:pPr lvl="1">
              <a:spcAft>
                <a:spcPts val="600"/>
              </a:spcAft>
            </a:pPr>
            <a:r>
              <a:rPr lang="cs-CZ" sz="1800" dirty="0" err="1"/>
              <a:t>Virtual</a:t>
            </a:r>
            <a:r>
              <a:rPr lang="cs-CZ" sz="1800" dirty="0"/>
              <a:t> </a:t>
            </a:r>
            <a:r>
              <a:rPr lang="cs-CZ" sz="1800" dirty="0" err="1"/>
              <a:t>Financial</a:t>
            </a:r>
            <a:r>
              <a:rPr lang="cs-CZ" sz="1800" dirty="0"/>
              <a:t> </a:t>
            </a:r>
            <a:r>
              <a:rPr lang="cs-CZ" sz="1800" dirty="0" err="1"/>
              <a:t>Asset</a:t>
            </a:r>
            <a:r>
              <a:rPr lang="cs-CZ" sz="1800" dirty="0"/>
              <a:t> </a:t>
            </a:r>
            <a:r>
              <a:rPr lang="cs-CZ" sz="1800" dirty="0" err="1"/>
              <a:t>Act</a:t>
            </a:r>
            <a:endParaRPr lang="cs-CZ" sz="1800" dirty="0"/>
          </a:p>
          <a:p>
            <a:pPr>
              <a:spcAft>
                <a:spcPts val="600"/>
              </a:spcAft>
            </a:pPr>
            <a:r>
              <a:rPr lang="cs-CZ" sz="2000" dirty="0"/>
              <a:t>Nejnižší korporátní daně pro mezinárodní společnosti v EU (5 procent)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Zavedené startupy přesidlovali na Maltu/LU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04191461-8B7D-4512-8260-5CCEA029C4BA}"/>
              </a:ext>
            </a:extLst>
          </p:cNvPr>
          <p:cNvSpPr txBox="1">
            <a:spLocks/>
          </p:cNvSpPr>
          <p:nvPr/>
        </p:nvSpPr>
        <p:spPr bwMode="auto">
          <a:xfrm>
            <a:off x="5004048" y="1399165"/>
            <a:ext cx="3682752" cy="5035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000" dirty="0"/>
              <a:t>Naopak problematická je byrokracie a administrativa kolem zakládání kryptoměnových startupů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Potíže mají startupy se zakládáním bankovních účtů</a:t>
            </a:r>
          </a:p>
          <a:p>
            <a:r>
              <a:rPr lang="cs-CZ" sz="2000" dirty="0" err="1"/>
              <a:t>IMF</a:t>
            </a:r>
            <a:r>
              <a:rPr lang="cs-CZ" sz="2000" dirty="0"/>
              <a:t> upozorňuje na riziko praní špinavých peněz a financování terorismu a mluví se také o nízké vymahatelnosti finanční kriminality na Maltě v minulosti</a:t>
            </a:r>
          </a:p>
        </p:txBody>
      </p:sp>
    </p:spTree>
    <p:extLst>
      <p:ext uri="{BB962C8B-B14F-4D97-AF65-F5344CB8AC3E}">
        <p14:creationId xmlns:p14="http://schemas.microsoft.com/office/powerpoint/2010/main" val="141038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18" y="423137"/>
            <a:ext cx="8229600" cy="1143000"/>
          </a:xfrm>
        </p:spPr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Regulace kryptoměn v jiných zemích EU</a:t>
            </a:r>
            <a:br>
              <a:rPr lang="cs-CZ" sz="2800" b="1" dirty="0">
                <a:solidFill>
                  <a:srgbClr val="144246"/>
                </a:solidFill>
              </a:rPr>
            </a:b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96752"/>
            <a:ext cx="3744416" cy="5238111"/>
          </a:xfrm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cs-CZ" sz="2000" u="sng" dirty="0"/>
              <a:t>Švédsko - „těžařská velmoc“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Guvernér švédské centrální banky - regulace jako reakci na kryptoměnovou libru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Záměr vydat první národní kryptoměnu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Dosud </a:t>
            </a:r>
            <a:r>
              <a:rPr lang="cs-CZ" sz="2000" dirty="0" err="1"/>
              <a:t>bitcoin</a:t>
            </a:r>
            <a:r>
              <a:rPr lang="cs-CZ" sz="2000" dirty="0"/>
              <a:t> nebyl považován za měnu a byl osvobozen od daně, vč. DPH</a:t>
            </a:r>
          </a:p>
          <a:p>
            <a:pPr lvl="1"/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F5376315-632C-44C1-85F9-B155112FC388}"/>
              </a:ext>
            </a:extLst>
          </p:cNvPr>
          <p:cNvSpPr txBox="1">
            <a:spLocks/>
          </p:cNvSpPr>
          <p:nvPr/>
        </p:nvSpPr>
        <p:spPr bwMode="auto">
          <a:xfrm>
            <a:off x="4860032" y="1196752"/>
            <a:ext cx="3744416" cy="523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cs-CZ" sz="2000" u="sng" dirty="0"/>
              <a:t>Velká Británie</a:t>
            </a:r>
          </a:p>
          <a:p>
            <a:r>
              <a:rPr lang="cs-CZ" sz="2000" dirty="0"/>
              <a:t>Britský </a:t>
            </a:r>
            <a:r>
              <a:rPr lang="cs-CZ" sz="2000" dirty="0" err="1"/>
              <a:t>FCA</a:t>
            </a:r>
            <a:r>
              <a:rPr lang="cs-CZ" sz="2000" dirty="0"/>
              <a:t> vydal pokyny k nakládání s „krypto-aktivy“</a:t>
            </a:r>
          </a:p>
          <a:p>
            <a:r>
              <a:rPr lang="cs-CZ" sz="2000" dirty="0"/>
              <a:t>Cílem je ochrana spotřebitele a integrity trhu, podpora hospodářské soutěže</a:t>
            </a:r>
          </a:p>
          <a:p>
            <a:r>
              <a:rPr lang="cs-CZ" sz="2000" dirty="0"/>
              <a:t>Rozdělení na neregulované a regulované tokeny v důsledku jejich kvalifikace jako specifické investiční nebo finanční nástroje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98733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581"/>
            <a:ext cx="8229600" cy="893334"/>
          </a:xfrm>
        </p:spPr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Regulace kryptoměn v jiných zemích EU</a:t>
            </a:r>
            <a:br>
              <a:rPr lang="cs-CZ" sz="2800" b="1" dirty="0">
                <a:solidFill>
                  <a:srgbClr val="144246"/>
                </a:solidFill>
              </a:rPr>
            </a:b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96752"/>
            <a:ext cx="3816424" cy="5256584"/>
          </a:xfrm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cs-CZ" sz="2000" u="sng" dirty="0"/>
              <a:t>Lucembursko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Krypto-startupy musí za určitých okolností požádat o licenci pro platební instituce/ speciální licence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Upozornění </a:t>
            </a:r>
            <a:r>
              <a:rPr lang="cs-CZ" sz="2000" dirty="0" err="1"/>
              <a:t>CSSF</a:t>
            </a:r>
            <a:r>
              <a:rPr lang="cs-CZ" sz="2000" dirty="0"/>
              <a:t> na volatilitu kryptoměn, náchylnost k páchání trestné činnosti a rizika spojená s ICO  </a:t>
            </a:r>
          </a:p>
          <a:p>
            <a:pPr lvl="1"/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89C6351-A048-450C-9F31-08B60A07417A}"/>
              </a:ext>
            </a:extLst>
          </p:cNvPr>
          <p:cNvSpPr txBox="1">
            <a:spLocks/>
          </p:cNvSpPr>
          <p:nvPr/>
        </p:nvSpPr>
        <p:spPr bwMode="auto">
          <a:xfrm>
            <a:off x="5014392" y="1196752"/>
            <a:ext cx="367240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cs-CZ" sz="2000" u="sng" dirty="0"/>
              <a:t>Nizozemsko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Bez právního rámce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Podpora rozvoje </a:t>
            </a:r>
            <a:r>
              <a:rPr lang="cs-CZ" sz="2000" dirty="0" err="1"/>
              <a:t>blockchainové</a:t>
            </a:r>
            <a:r>
              <a:rPr lang="cs-CZ" sz="2000" dirty="0"/>
              <a:t> technologie a požadavek na omezení rizik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Podléhá korporátní dani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Nizozemský regulátor spustil „Inovační a </a:t>
            </a:r>
            <a:r>
              <a:rPr lang="cs-CZ" sz="2000" dirty="0" err="1"/>
              <a:t>FinTech</a:t>
            </a:r>
            <a:r>
              <a:rPr lang="cs-CZ" sz="2000" dirty="0"/>
              <a:t> program“ se dvěma iniciativami: „</a:t>
            </a:r>
            <a:r>
              <a:rPr lang="cs-CZ" sz="2000" dirty="0" err="1"/>
              <a:t>InnovationHub</a:t>
            </a:r>
            <a:r>
              <a:rPr lang="cs-CZ" sz="2000" dirty="0"/>
              <a:t>“ a „</a:t>
            </a:r>
            <a:r>
              <a:rPr lang="cs-CZ" sz="2000" dirty="0" err="1"/>
              <a:t>Regulatory</a:t>
            </a:r>
            <a:r>
              <a:rPr lang="cs-CZ" sz="2000" dirty="0"/>
              <a:t> </a:t>
            </a:r>
            <a:r>
              <a:rPr lang="cs-CZ" sz="2000" dirty="0" err="1"/>
              <a:t>Sandbox</a:t>
            </a:r>
            <a:r>
              <a:rPr lang="cs-CZ" sz="2000" dirty="0"/>
              <a:t>“</a:t>
            </a:r>
          </a:p>
          <a:p>
            <a:pPr>
              <a:spcAft>
                <a:spcPts val="600"/>
              </a:spcAft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96894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72" y="274638"/>
            <a:ext cx="8229600" cy="1143000"/>
          </a:xfrm>
        </p:spPr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Krypto-aktiva v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84784"/>
            <a:ext cx="8136904" cy="4741987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Report </a:t>
            </a:r>
            <a:r>
              <a:rPr lang="cs-CZ" sz="2000" dirty="0" err="1"/>
              <a:t>EBA</a:t>
            </a:r>
            <a:r>
              <a:rPr lang="cs-CZ" sz="2000" dirty="0"/>
              <a:t>  (2019), Report </a:t>
            </a:r>
            <a:r>
              <a:rPr lang="cs-CZ" sz="2000" dirty="0" err="1"/>
              <a:t>ESMA</a:t>
            </a:r>
            <a:r>
              <a:rPr lang="cs-CZ" sz="2000" dirty="0"/>
              <a:t> (2019) , Digitální strategie </a:t>
            </a:r>
            <a:r>
              <a:rPr lang="cs-CZ" sz="2000" dirty="0" err="1"/>
              <a:t>EK</a:t>
            </a:r>
            <a:r>
              <a:rPr lang="cs-CZ" sz="2000" dirty="0"/>
              <a:t> (2020)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Identifikace systémových rizik a ochrana spotřebitele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Další kroky</a:t>
            </a:r>
          </a:p>
          <a:p>
            <a:pPr marL="908050" lvl="3" indent="-4508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Monitoring vývoje trhu krypto-aktiv</a:t>
            </a:r>
          </a:p>
          <a:p>
            <a:pPr marL="908050" lvl="3" indent="-4508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Monitoring marketingu krypto-aktiv, upozornění pro veřejnost</a:t>
            </a:r>
          </a:p>
          <a:p>
            <a:pPr marL="908050" lvl="3" indent="-4508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Regulatorní </a:t>
            </a:r>
            <a:r>
              <a:rPr lang="cs-CZ" sz="1800" dirty="0" err="1"/>
              <a:t>sand</a:t>
            </a:r>
            <a:r>
              <a:rPr lang="cs-CZ" sz="1800" dirty="0"/>
              <a:t>-boxy a dohled nad inovacemi</a:t>
            </a:r>
          </a:p>
          <a:p>
            <a:pPr marL="908050" lvl="3" indent="-4508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Krypto-aktiva jako investice mohou podléhat MiFID</a:t>
            </a:r>
          </a:p>
          <a:p>
            <a:pPr marL="444500" lvl="3" indent="-444500">
              <a:buFont typeface="Wingdings" panose="05000000000000000000" pitchFamily="2" charset="2"/>
              <a:buChar char="§"/>
            </a:pPr>
            <a:r>
              <a:rPr lang="cs-CZ" dirty="0"/>
              <a:t>Princip analogie </a:t>
            </a:r>
          </a:p>
          <a:p>
            <a:pPr marL="896938" lvl="3" indent="-444500">
              <a:buFont typeface="Arial" panose="020B0604020202020204" pitchFamily="34" charset="0"/>
              <a:buChar char="•"/>
            </a:pPr>
            <a:r>
              <a:rPr lang="cs-CZ" sz="1800" dirty="0"/>
              <a:t>Obdobná rizika a nástroje regulovat obdobně</a:t>
            </a:r>
          </a:p>
          <a:p>
            <a:pPr marL="896938" lvl="3" indent="-444500">
              <a:buFont typeface="Arial" panose="020B0604020202020204" pitchFamily="34" charset="0"/>
              <a:buChar char="•"/>
            </a:pPr>
            <a:r>
              <a:rPr lang="cs-CZ" sz="1800" dirty="0"/>
              <a:t>Maximální využití stávající regulace (UK </a:t>
            </a:r>
            <a:r>
              <a:rPr lang="cs-CZ" sz="1800" dirty="0" err="1"/>
              <a:t>FCA</a:t>
            </a:r>
            <a:r>
              <a:rPr lang="cs-CZ" sz="1800" dirty="0"/>
              <a:t>)</a:t>
            </a:r>
          </a:p>
          <a:p>
            <a:pPr marL="447675" lvl="3" indent="-444500">
              <a:buFont typeface="Arial" panose="020B0604020202020204" pitchFamily="34" charset="0"/>
              <a:buChar char="•"/>
            </a:pPr>
            <a:r>
              <a:rPr lang="cs-CZ" dirty="0"/>
              <a:t>Návrh nařízení o krypto aktivech</a:t>
            </a:r>
          </a:p>
          <a:p>
            <a:pPr marL="447675" lvl="3" indent="0">
              <a:buFont typeface="Arial" panose="020B0604020202020204" pitchFamily="34" charset="0"/>
              <a:buChar char="•"/>
            </a:pPr>
            <a:r>
              <a:rPr lang="cs-CZ" sz="1800" dirty="0"/>
              <a:t>         Analogie s investičními nástroji, investičními službami a veřejnou nabídkou </a:t>
            </a:r>
            <a:r>
              <a:rPr lang="cs-CZ" sz="1800" dirty="0" err="1"/>
              <a:t>CP</a:t>
            </a: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738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Crowdfunding</a:t>
            </a:r>
            <a:endParaRPr lang="cs-CZ" sz="2800" i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813169"/>
            <a:ext cx="7715200" cy="4525963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"Skupinové financování" - obvykle prostřednictvím internetových platforem </a:t>
            </a:r>
            <a:r>
              <a:rPr lang="cs-CZ" sz="2000" dirty="0"/>
              <a:t>(</a:t>
            </a:r>
            <a:r>
              <a:rPr lang="cs-CZ" sz="2000" dirty="0" err="1"/>
              <a:t>Kickstarter</a:t>
            </a:r>
            <a:r>
              <a:rPr lang="cs-CZ" sz="2000" dirty="0"/>
              <a:t>, </a:t>
            </a:r>
            <a:r>
              <a:rPr lang="cs-CZ" sz="2000" dirty="0" err="1"/>
              <a:t>HitHit</a:t>
            </a:r>
            <a:r>
              <a:rPr lang="cs-CZ" sz="2000" dirty="0"/>
              <a:t>, </a:t>
            </a:r>
            <a:r>
              <a:rPr lang="cs-CZ" sz="2000" dirty="0" err="1"/>
              <a:t>Startovač</a:t>
            </a:r>
            <a:r>
              <a:rPr lang="cs-CZ" sz="2000" dirty="0"/>
              <a:t> apod.)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4 modely crowdfundingu</a:t>
            </a:r>
          </a:p>
          <a:p>
            <a:pPr marL="908050" lvl="3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Darování</a:t>
            </a:r>
          </a:p>
          <a:p>
            <a:pPr marL="908050" lvl="3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Za protiplnění – věcné, ekonomické</a:t>
            </a:r>
          </a:p>
          <a:p>
            <a:pPr marL="908050" lvl="3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1" dirty="0"/>
              <a:t>Úvěr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/>
              <a:t>Investice </a:t>
            </a:r>
          </a:p>
          <a:p>
            <a:pPr marL="457200" lvl="3" indent="0">
              <a:spcAft>
                <a:spcPts val="600"/>
              </a:spcAft>
              <a:buNone/>
            </a:pPr>
            <a:endParaRPr lang="cs-CZ" sz="1800" b="1" dirty="0"/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Nařízení o evropských poskytovatelích služeb crowdfundingu pro podnikatele</a:t>
            </a:r>
            <a:endParaRPr lang="cs-CZ" sz="1800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450850" lvl="2" indent="-450850">
              <a:buFont typeface="Wingdings" panose="05000000000000000000" pitchFamily="2" charset="2"/>
              <a:buChar char="§"/>
            </a:pPr>
            <a:endParaRPr lang="cs-CZ" i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086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err="1">
                <a:solidFill>
                  <a:srgbClr val="144246"/>
                </a:solidFill>
              </a:rPr>
              <a:t>ICO</a:t>
            </a:r>
            <a:r>
              <a:rPr lang="cs-CZ" sz="2800" b="1" dirty="0">
                <a:solidFill>
                  <a:srgbClr val="144246"/>
                </a:solidFill>
              </a:rPr>
              <a:t>/ITO vs. Crowdfunding</a:t>
            </a:r>
            <a:endParaRPr lang="cs-CZ" sz="2800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606128"/>
            <a:ext cx="7427168" cy="4525963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Stejný cíl – 	</a:t>
            </a:r>
            <a:r>
              <a:rPr lang="cs-CZ" sz="2200" b="1" dirty="0"/>
              <a:t>získat finanční prostředky na určitý projekt od 		investorů/ veřejnosti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450850" lvl="2" indent="-450850">
              <a:buFont typeface="Wingdings" panose="05000000000000000000" pitchFamily="2" charset="2"/>
              <a:buChar char="§"/>
            </a:pPr>
            <a:endParaRPr lang="cs-CZ" i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474B61C1-216F-454C-A162-AA39810E554F}"/>
              </a:ext>
            </a:extLst>
          </p:cNvPr>
          <p:cNvSpPr txBox="1">
            <a:spLocks/>
          </p:cNvSpPr>
          <p:nvPr/>
        </p:nvSpPr>
        <p:spPr bwMode="auto">
          <a:xfrm>
            <a:off x="1259632" y="2780928"/>
            <a:ext cx="361074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spcAft>
                <a:spcPts val="600"/>
              </a:spcAft>
              <a:buNone/>
            </a:pPr>
            <a:r>
              <a:rPr lang="cs-CZ" sz="2200" b="1" u="sng" dirty="0"/>
              <a:t>ICO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Globální – </a:t>
            </a:r>
            <a:r>
              <a:rPr lang="cs-CZ" sz="1800" dirty="0" err="1"/>
              <a:t>blockchain</a:t>
            </a:r>
            <a:r>
              <a:rPr lang="cs-CZ" sz="1800" dirty="0"/>
              <a:t> technologie (výjimky)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Financování projektu zpravidla souvisejícího s </a:t>
            </a:r>
            <a:r>
              <a:rPr lang="cs-CZ" sz="1800" dirty="0" err="1"/>
              <a:t>blockchain</a:t>
            </a:r>
            <a:endParaRPr lang="cs-CZ" sz="1800" dirty="0"/>
          </a:p>
          <a:p>
            <a:pPr marL="450850" lvl="2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Odměnou jednotky virtuálních měny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Existuje sekundární trh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Investice – „investor“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450850" lvl="2" indent="-450850">
              <a:buFont typeface="Wingdings" panose="05000000000000000000" pitchFamily="2" charset="2"/>
              <a:buChar char="§"/>
            </a:pPr>
            <a:endParaRPr lang="cs-CZ" i="1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5B4D7446-C111-41EB-A552-C8F93576427B}"/>
              </a:ext>
            </a:extLst>
          </p:cNvPr>
          <p:cNvSpPr txBox="1">
            <a:spLocks/>
          </p:cNvSpPr>
          <p:nvPr/>
        </p:nvSpPr>
        <p:spPr bwMode="auto">
          <a:xfrm>
            <a:off x="5076056" y="2780928"/>
            <a:ext cx="361074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spcAft>
                <a:spcPts val="600"/>
              </a:spcAft>
              <a:buNone/>
            </a:pPr>
            <a:r>
              <a:rPr lang="cs-CZ" sz="2200" b="1" u="sng" dirty="0"/>
              <a:t>Crowdfunding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Primárně zaměřené na lokální trh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Financování jakéhokoli produktu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Různé formy odměny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Podpora projektu – „podporovatel“</a:t>
            </a:r>
          </a:p>
        </p:txBody>
      </p:sp>
    </p:spTree>
    <p:extLst>
      <p:ext uri="{BB962C8B-B14F-4D97-AF65-F5344CB8AC3E}">
        <p14:creationId xmlns:p14="http://schemas.microsoft.com/office/powerpoint/2010/main" val="1294825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Nařízení o Crowdfundingu</a:t>
            </a:r>
            <a:endParaRPr lang="cs-CZ" sz="2800" i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813169"/>
            <a:ext cx="7715200" cy="4525963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Regulace specifické části crowdfundingového trhu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Podnikatelské financování </a:t>
            </a:r>
          </a:p>
          <a:p>
            <a:pPr marL="0" lvl="2" indent="0">
              <a:spcAft>
                <a:spcPts val="600"/>
              </a:spcAft>
              <a:buNone/>
            </a:pPr>
            <a:r>
              <a:rPr lang="cs-CZ" sz="2200" dirty="0"/>
              <a:t>	- projekty do 5 mil. EUR (vs. veřejná nabídka)</a:t>
            </a:r>
          </a:p>
          <a:p>
            <a:pPr marL="0" lvl="2" indent="0">
              <a:spcAft>
                <a:spcPts val="600"/>
              </a:spcAft>
              <a:buNone/>
            </a:pPr>
            <a:r>
              <a:rPr lang="cs-CZ" sz="2200" dirty="0"/>
              <a:t>	-  vlastníci projektů (typicky </a:t>
            </a:r>
            <a:r>
              <a:rPr lang="cs-CZ" sz="2200" dirty="0" err="1"/>
              <a:t>SME</a:t>
            </a:r>
            <a:r>
              <a:rPr lang="cs-CZ" sz="2200" dirty="0"/>
              <a:t>)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Získávání prostředků od veřejnosti  - crowdfundingová platforma</a:t>
            </a:r>
            <a:endParaRPr lang="cs-CZ" sz="2000" dirty="0"/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Úvěrový a investiční crowdfunding (dluh a ekvita, </a:t>
            </a:r>
            <a:r>
              <a:rPr lang="cs-CZ" sz="2200"/>
              <a:t>„participace“)</a:t>
            </a:r>
            <a:endParaRPr lang="cs-CZ" sz="2200" dirty="0"/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Licence ČNB – obdoba </a:t>
            </a:r>
            <a:r>
              <a:rPr lang="cs-CZ" sz="2200" dirty="0" err="1"/>
              <a:t>OCP</a:t>
            </a:r>
            <a:endParaRPr lang="cs-CZ" sz="2200" dirty="0"/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Transparence nabídek – analogie s prospektem (zjednodušení)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450850" lvl="2" indent="-450850">
              <a:buFont typeface="Wingdings" panose="05000000000000000000" pitchFamily="2" charset="2"/>
              <a:buChar char="§"/>
            </a:pPr>
            <a:endParaRPr lang="cs-CZ" i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62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47142-2FDB-4DA9-8C86-A1FD0D2CE339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A319F5D-A48E-4004-B11C-CF16BF3FDDA9}"/>
              </a:ext>
            </a:extLst>
          </p:cNvPr>
          <p:cNvSpPr txBox="1">
            <a:spLocks/>
          </p:cNvSpPr>
          <p:nvPr/>
        </p:nvSpPr>
        <p:spPr bwMode="auto">
          <a:xfrm>
            <a:off x="1650504" y="475529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400" b="1" dirty="0">
                <a:solidFill>
                  <a:srgbClr val="D4B625"/>
                </a:solidFill>
                <a:latin typeface="+mn-lt"/>
              </a:rPr>
              <a:t>1. Koncepce nařízení o crowdfundingu</a:t>
            </a:r>
          </a:p>
          <a:p>
            <a:endParaRPr lang="cs-CZ" sz="2400" b="1" dirty="0">
              <a:solidFill>
                <a:srgbClr val="D4B625"/>
              </a:solidFill>
              <a:latin typeface="+mn-lt"/>
            </a:endParaRP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12A493D-729C-4FB0-AEAF-F8556E007F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075240" cy="532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Skupina 5">
            <a:extLst>
              <a:ext uri="{FF2B5EF4-FFF2-40B4-BE49-F238E27FC236}">
                <a16:creationId xmlns:a16="http://schemas.microsoft.com/office/drawing/2014/main" id="{92DD25F3-0FF5-477B-8445-D4CEA6427E33}"/>
              </a:ext>
            </a:extLst>
          </p:cNvPr>
          <p:cNvGrpSpPr/>
          <p:nvPr/>
        </p:nvGrpSpPr>
        <p:grpSpPr>
          <a:xfrm>
            <a:off x="493204" y="1600201"/>
            <a:ext cx="8003232" cy="392239"/>
            <a:chOff x="0" y="141743"/>
            <a:chExt cx="8003232" cy="392239"/>
          </a:xfrm>
        </p:grpSpPr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6C78E5A6-46C8-4F2B-B605-DB3F9D6A1228}"/>
                </a:ext>
              </a:extLst>
            </p:cNvPr>
            <p:cNvSpPr/>
            <p:nvPr/>
          </p:nvSpPr>
          <p:spPr>
            <a:xfrm>
              <a:off x="0" y="141743"/>
              <a:ext cx="8003232" cy="392239"/>
            </a:xfrm>
            <a:prstGeom prst="roundRect">
              <a:avLst/>
            </a:prstGeom>
            <a:solidFill>
              <a:srgbClr val="D4B62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: se zakulacenými rohy 4">
              <a:extLst>
                <a:ext uri="{FF2B5EF4-FFF2-40B4-BE49-F238E27FC236}">
                  <a16:creationId xmlns:a16="http://schemas.microsoft.com/office/drawing/2014/main" id="{2BEA3945-BCF4-42EB-AF2B-170D3FB65F88}"/>
                </a:ext>
              </a:extLst>
            </p:cNvPr>
            <p:cNvSpPr txBox="1"/>
            <p:nvPr/>
          </p:nvSpPr>
          <p:spPr>
            <a:xfrm>
              <a:off x="19148" y="160891"/>
              <a:ext cx="7964936" cy="353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200" dirty="0"/>
                <a:t>Platforma jako zprostředkovatel</a:t>
              </a:r>
              <a:endParaRPr lang="cs-CZ" sz="2200" kern="1200" dirty="0"/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5BEB64-08CD-45BE-A182-9721E36CD744}"/>
              </a:ext>
            </a:extLst>
          </p:cNvPr>
          <p:cNvSpPr txBox="1"/>
          <p:nvPr/>
        </p:nvSpPr>
        <p:spPr>
          <a:xfrm>
            <a:off x="512352" y="2132856"/>
            <a:ext cx="78040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Evropské nařízení o crowdfundingu je založeno na </a:t>
            </a:r>
            <a:r>
              <a:rPr lang="cs-CZ" sz="2000" b="1" dirty="0">
                <a:latin typeface="+mj-lt"/>
              </a:rPr>
              <a:t>oddělení rolí </a:t>
            </a:r>
            <a:r>
              <a:rPr lang="cs-CZ" sz="2000" dirty="0">
                <a:latin typeface="+mj-lt"/>
              </a:rPr>
              <a:t>provozovatele platformy a osoby, která na platformě nabízí projekty, do kterých mohou investoři investovat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Samotný provozovatel platformy </a:t>
            </a:r>
            <a:r>
              <a:rPr lang="cs-CZ" sz="2000" b="1" dirty="0">
                <a:latin typeface="+mj-lt"/>
              </a:rPr>
              <a:t>pouze propojuje </a:t>
            </a:r>
            <a:r>
              <a:rPr lang="cs-CZ" sz="2000" dirty="0">
                <a:latin typeface="+mj-lt"/>
              </a:rPr>
              <a:t>investory a vlastníky projektů a </a:t>
            </a:r>
            <a:r>
              <a:rPr lang="cs-CZ" sz="2000" b="1" dirty="0">
                <a:latin typeface="+mj-lt"/>
              </a:rPr>
              <a:t>sám nemůže </a:t>
            </a:r>
            <a:r>
              <a:rPr lang="cs-CZ" sz="2000" dirty="0">
                <a:latin typeface="+mj-lt"/>
              </a:rPr>
              <a:t>na své platformě nabízet vlastní projekty nebo do nich sám investovat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Pro provozování platformy podle nařízení </a:t>
            </a:r>
            <a:r>
              <a:rPr lang="cs-CZ" sz="2000" b="1" dirty="0">
                <a:latin typeface="+mj-lt"/>
              </a:rPr>
              <a:t>je nezbytné získat licenci do 10. 11. 2022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848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Fiat měna vs. </a:t>
            </a:r>
            <a:br>
              <a:rPr lang="cs-CZ" sz="2800" b="1" dirty="0">
                <a:solidFill>
                  <a:srgbClr val="144246"/>
                </a:solidFill>
              </a:rPr>
            </a:br>
            <a:r>
              <a:rPr lang="cs-CZ" sz="2800" b="1" dirty="0">
                <a:solidFill>
                  <a:srgbClr val="144246"/>
                </a:solidFill>
              </a:rPr>
              <a:t>digitální/virtuální/„krypto“ měny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8531EF15-74B4-45A1-A242-DFFAC4108A44}"/>
              </a:ext>
            </a:extLst>
          </p:cNvPr>
          <p:cNvSpPr txBox="1">
            <a:spLocks/>
          </p:cNvSpPr>
          <p:nvPr/>
        </p:nvSpPr>
        <p:spPr bwMode="auto">
          <a:xfrm>
            <a:off x="1259632" y="1417638"/>
            <a:ext cx="7427168" cy="5035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u="sng" dirty="0"/>
              <a:t>Fiat měna </a:t>
            </a:r>
          </a:p>
          <a:p>
            <a:pPr lvl="1"/>
            <a:r>
              <a:rPr lang="cs-CZ" sz="1800" dirty="0"/>
              <a:t>měna s </a:t>
            </a:r>
            <a:r>
              <a:rPr lang="cs-CZ" sz="1800" b="1" dirty="0"/>
              <a:t>nuceným oběhem, </a:t>
            </a:r>
            <a:r>
              <a:rPr lang="cs-CZ" sz="1800" dirty="0"/>
              <a:t>zákonná měna</a:t>
            </a:r>
          </a:p>
          <a:p>
            <a:pPr marL="457200" lvl="1" indent="0">
              <a:buNone/>
            </a:pPr>
            <a:endParaRPr lang="cs-CZ" sz="1800" dirty="0"/>
          </a:p>
          <a:p>
            <a:r>
              <a:rPr lang="cs-CZ" sz="2000" u="sng" dirty="0"/>
              <a:t>Digitální měna </a:t>
            </a:r>
            <a:endParaRPr lang="cs-CZ" sz="1800" dirty="0"/>
          </a:p>
          <a:p>
            <a:pPr lvl="1">
              <a:spcAft>
                <a:spcPts val="0"/>
              </a:spcAft>
            </a:pPr>
            <a:r>
              <a:rPr lang="cs-CZ" sz="1800" dirty="0"/>
              <a:t>majetková hodnota uchovávaná </a:t>
            </a:r>
            <a:r>
              <a:rPr lang="cs-CZ" sz="1800" b="1" dirty="0"/>
              <a:t>výlučně v digitální podobě</a:t>
            </a:r>
          </a:p>
          <a:p>
            <a:pPr lvl="1">
              <a:spcAft>
                <a:spcPts val="0"/>
              </a:spcAft>
            </a:pPr>
            <a:r>
              <a:rPr lang="cs-CZ" sz="1800" dirty="0"/>
              <a:t>jde o digitální vyjádření</a:t>
            </a:r>
            <a:r>
              <a:rPr lang="en-US" sz="1800" dirty="0"/>
              <a:t> </a:t>
            </a:r>
            <a:r>
              <a:rPr lang="cs-CZ" sz="1800" dirty="0"/>
              <a:t>"</a:t>
            </a:r>
            <a:r>
              <a:rPr lang="en-US" sz="1800" dirty="0" err="1"/>
              <a:t>peněz</a:t>
            </a:r>
            <a:r>
              <a:rPr lang="cs-CZ" sz="1800" dirty="0"/>
              <a:t>"</a:t>
            </a:r>
            <a:r>
              <a:rPr lang="en-US" sz="1800" dirty="0"/>
              <a:t> </a:t>
            </a:r>
            <a:r>
              <a:rPr lang="cs-CZ" sz="1800" dirty="0"/>
              <a:t>(prostředek směny)</a:t>
            </a:r>
          </a:p>
          <a:p>
            <a:pPr lvl="1">
              <a:spcAft>
                <a:spcPts val="0"/>
              </a:spcAft>
            </a:pPr>
            <a:r>
              <a:rPr lang="cs-CZ" sz="1800" dirty="0"/>
              <a:t>kurz digitálních měn může být vázán na kurz podkladového aktiva (</a:t>
            </a:r>
            <a:r>
              <a:rPr lang="cs-CZ" sz="1800" dirty="0" err="1"/>
              <a:t>fiat</a:t>
            </a:r>
            <a:r>
              <a:rPr lang="cs-CZ" sz="1800" dirty="0"/>
              <a:t> měny či komoditu (zlato </a:t>
            </a:r>
            <a:r>
              <a:rPr lang="cs-CZ" sz="1800" i="1" dirty="0"/>
              <a:t>E-Gold</a:t>
            </a:r>
            <a:r>
              <a:rPr lang="cs-CZ" sz="1800" dirty="0"/>
              <a:t>)), ale není podmínkou</a:t>
            </a:r>
          </a:p>
          <a:p>
            <a:pPr lvl="1">
              <a:spcAft>
                <a:spcPts val="0"/>
              </a:spcAft>
            </a:pPr>
            <a:r>
              <a:rPr lang="cs-CZ" sz="1800" dirty="0"/>
              <a:t>Virtuální měny</a:t>
            </a:r>
          </a:p>
          <a:p>
            <a:pPr marL="457200" lvl="1" indent="0">
              <a:spcAft>
                <a:spcPts val="0"/>
              </a:spcAft>
              <a:buNone/>
            </a:pPr>
            <a:endParaRPr lang="cs-CZ" sz="1800" dirty="0"/>
          </a:p>
          <a:p>
            <a:r>
              <a:rPr lang="cs-CZ" sz="2000" u="sng" dirty="0"/>
              <a:t>Virtuální měna</a:t>
            </a:r>
          </a:p>
          <a:p>
            <a:pPr marL="0" indent="0" algn="ctr">
              <a:buNone/>
            </a:pPr>
            <a:r>
              <a:rPr lang="cs-CZ" sz="1600" i="1" dirty="0"/>
              <a:t>„všechny virtuální měny jsou digitální, ale neplatí to obráceně“</a:t>
            </a:r>
          </a:p>
          <a:p>
            <a:pPr lvl="1"/>
            <a:r>
              <a:rPr lang="cs-CZ" sz="1800" dirty="0"/>
              <a:t>nevázaná na </a:t>
            </a:r>
            <a:r>
              <a:rPr lang="cs-CZ" sz="1800" dirty="0" err="1"/>
              <a:t>fiat</a:t>
            </a:r>
            <a:r>
              <a:rPr lang="cs-CZ" sz="1800" dirty="0"/>
              <a:t> měnu</a:t>
            </a:r>
          </a:p>
          <a:p>
            <a:pPr lvl="1"/>
            <a:r>
              <a:rPr lang="cs-CZ" sz="1800" dirty="0"/>
              <a:t>původně pouze prostředek placení v on-line hrách</a:t>
            </a:r>
          </a:p>
          <a:p>
            <a:pPr lvl="1"/>
            <a:r>
              <a:rPr lang="cs-CZ" sz="1800" dirty="0"/>
              <a:t>dnes i jako "obecný" prostředek směny</a:t>
            </a:r>
            <a:r>
              <a:rPr lang="cs-CZ" sz="1600" dirty="0"/>
              <a:t> =&gt; </a:t>
            </a:r>
            <a:r>
              <a:rPr lang="cs-CZ" sz="1600" b="1" dirty="0"/>
              <a:t>kryptoměny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115555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32A8CBA-198E-484F-BE76-A6268D314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2714" y="594022"/>
            <a:ext cx="6858000" cy="1241822"/>
          </a:xfrm>
        </p:spPr>
        <p:txBody>
          <a:bodyPr/>
          <a:lstStyle/>
          <a:p>
            <a:pPr algn="l"/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schéma </a:t>
            </a:r>
            <a:r>
              <a:rPr lang="cs-CZ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crowd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fundingu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dle nařízení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DDDC9BC-042E-4724-9210-0E0ABA937E8F}"/>
              </a:ext>
            </a:extLst>
          </p:cNvPr>
          <p:cNvSpPr/>
          <p:nvPr/>
        </p:nvSpPr>
        <p:spPr>
          <a:xfrm>
            <a:off x="2308032" y="3037369"/>
            <a:ext cx="1678841" cy="11035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BF19E1B-4834-439B-AE86-04AC60CA47D2}"/>
              </a:ext>
            </a:extLst>
          </p:cNvPr>
          <p:cNvSpPr txBox="1"/>
          <p:nvPr/>
        </p:nvSpPr>
        <p:spPr>
          <a:xfrm>
            <a:off x="2680857" y="3400873"/>
            <a:ext cx="14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Platforma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1B83BDD-2FE3-4823-BB88-089D74171361}"/>
              </a:ext>
            </a:extLst>
          </p:cNvPr>
          <p:cNvSpPr/>
          <p:nvPr/>
        </p:nvSpPr>
        <p:spPr>
          <a:xfrm>
            <a:off x="2339695" y="1671880"/>
            <a:ext cx="1600418" cy="83389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457E1E2-12DE-498E-A009-33E4CBFD2209}"/>
              </a:ext>
            </a:extLst>
          </p:cNvPr>
          <p:cNvSpPr txBox="1"/>
          <p:nvPr/>
        </p:nvSpPr>
        <p:spPr>
          <a:xfrm>
            <a:off x="2483769" y="1812298"/>
            <a:ext cx="145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Vlastník platformy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F3AF837-F8CB-4F34-B994-7082B58FD9B5}"/>
              </a:ext>
            </a:extLst>
          </p:cNvPr>
          <p:cNvSpPr/>
          <p:nvPr/>
        </p:nvSpPr>
        <p:spPr>
          <a:xfrm>
            <a:off x="2173076" y="2897043"/>
            <a:ext cx="4599933" cy="13695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CAA7526D-35E8-438E-A577-CFC6DC359053}"/>
              </a:ext>
            </a:extLst>
          </p:cNvPr>
          <p:cNvSpPr/>
          <p:nvPr/>
        </p:nvSpPr>
        <p:spPr>
          <a:xfrm>
            <a:off x="4983745" y="3019610"/>
            <a:ext cx="1652153" cy="11035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4ABD42C-12C0-46D0-87E8-5307E7D2A423}"/>
              </a:ext>
            </a:extLst>
          </p:cNvPr>
          <p:cNvSpPr txBox="1"/>
          <p:nvPr/>
        </p:nvSpPr>
        <p:spPr>
          <a:xfrm>
            <a:off x="5079209" y="3294405"/>
            <a:ext cx="159918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/>
              <a:t>Projekt nabízený na platformě (úvěrový či investiční nástroj)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BA1B7AE0-B5A0-4024-BB6A-8CB38AAE4205}"/>
              </a:ext>
            </a:extLst>
          </p:cNvPr>
          <p:cNvCxnSpPr>
            <a:cxnSpLocks/>
            <a:stCxn id="6" idx="4"/>
            <a:endCxn id="4" idx="0"/>
          </p:cNvCxnSpPr>
          <p:nvPr/>
        </p:nvCxnSpPr>
        <p:spPr>
          <a:xfrm>
            <a:off x="3139904" y="2505774"/>
            <a:ext cx="7549" cy="5315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Šipka: obousměrná vodorovná 15">
            <a:extLst>
              <a:ext uri="{FF2B5EF4-FFF2-40B4-BE49-F238E27FC236}">
                <a16:creationId xmlns:a16="http://schemas.microsoft.com/office/drawing/2014/main" id="{B503C48D-F5BF-4DA0-87F6-49054AD5B2B5}"/>
              </a:ext>
            </a:extLst>
          </p:cNvPr>
          <p:cNvSpPr/>
          <p:nvPr/>
        </p:nvSpPr>
        <p:spPr>
          <a:xfrm>
            <a:off x="3998938" y="3535714"/>
            <a:ext cx="984807" cy="76299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275558FA-FDCC-4565-B5CC-0D1565618706}"/>
              </a:ext>
            </a:extLst>
          </p:cNvPr>
          <p:cNvCxnSpPr>
            <a:cxnSpLocks/>
            <a:stCxn id="25" idx="4"/>
            <a:endCxn id="9" idx="0"/>
          </p:cNvCxnSpPr>
          <p:nvPr/>
        </p:nvCxnSpPr>
        <p:spPr>
          <a:xfrm>
            <a:off x="5809821" y="2498575"/>
            <a:ext cx="0" cy="5210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>
            <a:extLst>
              <a:ext uri="{FF2B5EF4-FFF2-40B4-BE49-F238E27FC236}">
                <a16:creationId xmlns:a16="http://schemas.microsoft.com/office/drawing/2014/main" id="{868F2FE9-9751-46B5-9554-A3B8006A4B9E}"/>
              </a:ext>
            </a:extLst>
          </p:cNvPr>
          <p:cNvSpPr/>
          <p:nvPr/>
        </p:nvSpPr>
        <p:spPr>
          <a:xfrm>
            <a:off x="5079209" y="1671881"/>
            <a:ext cx="1461225" cy="82669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0F1AAAFF-FEE0-4026-B735-D9ECD918DF97}"/>
              </a:ext>
            </a:extLst>
          </p:cNvPr>
          <p:cNvSpPr txBox="1"/>
          <p:nvPr/>
        </p:nvSpPr>
        <p:spPr>
          <a:xfrm>
            <a:off x="5216379" y="1804538"/>
            <a:ext cx="121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Vlastník projektu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741DA9A2-260E-48F2-9F89-6F30DBF264F3}"/>
              </a:ext>
            </a:extLst>
          </p:cNvPr>
          <p:cNvSpPr txBox="1"/>
          <p:nvPr/>
        </p:nvSpPr>
        <p:spPr>
          <a:xfrm>
            <a:off x="3933612" y="3272157"/>
            <a:ext cx="121573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75" b="1" dirty="0"/>
              <a:t>Tok financování</a:t>
            </a: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F77264C6-306C-4D76-9455-1A3062CFAD20}"/>
              </a:ext>
            </a:extLst>
          </p:cNvPr>
          <p:cNvSpPr/>
          <p:nvPr/>
        </p:nvSpPr>
        <p:spPr>
          <a:xfrm>
            <a:off x="3881657" y="4692118"/>
            <a:ext cx="1319645" cy="82669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1FF74F61-2D7A-4B1B-BAE7-96625B11D0DD}"/>
              </a:ext>
            </a:extLst>
          </p:cNvPr>
          <p:cNvSpPr txBox="1"/>
          <p:nvPr/>
        </p:nvSpPr>
        <p:spPr>
          <a:xfrm>
            <a:off x="4099216" y="4966964"/>
            <a:ext cx="121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Investoři</a:t>
            </a:r>
          </a:p>
        </p:txBody>
      </p:sp>
      <p:cxnSp>
        <p:nvCxnSpPr>
          <p:cNvPr id="58" name="Přímá spojnice se šipkou 57">
            <a:extLst>
              <a:ext uri="{FF2B5EF4-FFF2-40B4-BE49-F238E27FC236}">
                <a16:creationId xmlns:a16="http://schemas.microsoft.com/office/drawing/2014/main" id="{BA0FAACE-D0D7-4910-9A91-ADD10207387D}"/>
              </a:ext>
            </a:extLst>
          </p:cNvPr>
          <p:cNvCxnSpPr>
            <a:cxnSpLocks/>
            <a:stCxn id="9" idx="4"/>
            <a:endCxn id="53" idx="7"/>
          </p:cNvCxnSpPr>
          <p:nvPr/>
        </p:nvCxnSpPr>
        <p:spPr>
          <a:xfrm flipH="1">
            <a:off x="5008044" y="4123198"/>
            <a:ext cx="801777" cy="6899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>
            <a:extLst>
              <a:ext uri="{FF2B5EF4-FFF2-40B4-BE49-F238E27FC236}">
                <a16:creationId xmlns:a16="http://schemas.microsoft.com/office/drawing/2014/main" id="{67376F40-C56F-4210-A488-EF343D10CEC5}"/>
              </a:ext>
            </a:extLst>
          </p:cNvPr>
          <p:cNvCxnSpPr>
            <a:cxnSpLocks/>
            <a:stCxn id="53" idx="1"/>
            <a:endCxn id="4" idx="4"/>
          </p:cNvCxnSpPr>
          <p:nvPr/>
        </p:nvCxnSpPr>
        <p:spPr>
          <a:xfrm flipH="1" flipV="1">
            <a:off x="3147452" y="4140957"/>
            <a:ext cx="927462" cy="6722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38DC2476-12BA-426B-8ABF-60864C4DD0AA}"/>
              </a:ext>
            </a:extLst>
          </p:cNvPr>
          <p:cNvCxnSpPr>
            <a:cxnSpLocks/>
          </p:cNvCxnSpPr>
          <p:nvPr/>
        </p:nvCxnSpPr>
        <p:spPr>
          <a:xfrm>
            <a:off x="3265525" y="4148270"/>
            <a:ext cx="809390" cy="5803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E05523CD-B924-4C53-8F16-08E7A61D911C}"/>
              </a:ext>
            </a:extLst>
          </p:cNvPr>
          <p:cNvSpPr txBox="1"/>
          <p:nvPr/>
        </p:nvSpPr>
        <p:spPr>
          <a:xfrm rot="2175634">
            <a:off x="2740504" y="4669355"/>
            <a:ext cx="121573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75" b="1" dirty="0"/>
              <a:t>Tok financování (nákup, výnos, prodej)</a:t>
            </a: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0965AF56-7FAC-4C99-ABC6-A3905E3D42A9}"/>
              </a:ext>
            </a:extLst>
          </p:cNvPr>
          <p:cNvSpPr txBox="1"/>
          <p:nvPr/>
        </p:nvSpPr>
        <p:spPr>
          <a:xfrm rot="19079197">
            <a:off x="5093258" y="4451090"/>
            <a:ext cx="1575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00" b="1" dirty="0"/>
              <a:t>Získání zdroje prostředků na úvěrování  / investičního nástroje</a:t>
            </a:r>
          </a:p>
        </p:txBody>
      </p:sp>
    </p:spTree>
    <p:extLst>
      <p:ext uri="{BB962C8B-B14F-4D97-AF65-F5344CB8AC3E}">
        <p14:creationId xmlns:p14="http://schemas.microsoft.com/office/powerpoint/2010/main" val="1130581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47142-2FDB-4DA9-8C86-A1FD0D2CE339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A319F5D-A48E-4004-B11C-CF16BF3FDDA9}"/>
              </a:ext>
            </a:extLst>
          </p:cNvPr>
          <p:cNvSpPr txBox="1">
            <a:spLocks/>
          </p:cNvSpPr>
          <p:nvPr/>
        </p:nvSpPr>
        <p:spPr bwMode="auto">
          <a:xfrm>
            <a:off x="1650504" y="475529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400" b="1" dirty="0">
                <a:solidFill>
                  <a:srgbClr val="D4B625"/>
                </a:solidFill>
                <a:latin typeface="+mn-lt"/>
              </a:rPr>
              <a:t>2. Působnost a limity nařízení</a:t>
            </a:r>
          </a:p>
          <a:p>
            <a:endParaRPr lang="cs-CZ" sz="2400" b="1" dirty="0">
              <a:solidFill>
                <a:srgbClr val="D4B625"/>
              </a:solidFill>
              <a:latin typeface="+mn-lt"/>
            </a:endParaRP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12A493D-729C-4FB0-AEAF-F8556E007F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075240" cy="532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Skupina 5">
            <a:extLst>
              <a:ext uri="{FF2B5EF4-FFF2-40B4-BE49-F238E27FC236}">
                <a16:creationId xmlns:a16="http://schemas.microsoft.com/office/drawing/2014/main" id="{92DD25F3-0FF5-477B-8445-D4CEA6427E33}"/>
              </a:ext>
            </a:extLst>
          </p:cNvPr>
          <p:cNvGrpSpPr/>
          <p:nvPr/>
        </p:nvGrpSpPr>
        <p:grpSpPr>
          <a:xfrm>
            <a:off x="493204" y="1600201"/>
            <a:ext cx="8003232" cy="392239"/>
            <a:chOff x="0" y="141743"/>
            <a:chExt cx="8003232" cy="392239"/>
          </a:xfrm>
        </p:grpSpPr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6C78E5A6-46C8-4F2B-B605-DB3F9D6A1228}"/>
                </a:ext>
              </a:extLst>
            </p:cNvPr>
            <p:cNvSpPr/>
            <p:nvPr/>
          </p:nvSpPr>
          <p:spPr>
            <a:xfrm>
              <a:off x="0" y="141743"/>
              <a:ext cx="8003232" cy="392239"/>
            </a:xfrm>
            <a:prstGeom prst="roundRect">
              <a:avLst/>
            </a:prstGeom>
            <a:solidFill>
              <a:srgbClr val="D4B62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: se zakulacenými rohy 4">
              <a:extLst>
                <a:ext uri="{FF2B5EF4-FFF2-40B4-BE49-F238E27FC236}">
                  <a16:creationId xmlns:a16="http://schemas.microsoft.com/office/drawing/2014/main" id="{2BEA3945-BCF4-42EB-AF2B-170D3FB65F88}"/>
                </a:ext>
              </a:extLst>
            </p:cNvPr>
            <p:cNvSpPr txBox="1"/>
            <p:nvPr/>
          </p:nvSpPr>
          <p:spPr>
            <a:xfrm>
              <a:off x="19148" y="160891"/>
              <a:ext cx="7964936" cy="353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200" dirty="0"/>
                <a:t>Působnost nařízení, limity a požadavky na kapitál</a:t>
              </a:r>
              <a:endParaRPr lang="cs-CZ" sz="2200" kern="1200" dirty="0"/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5BEB64-08CD-45BE-A182-9721E36CD744}"/>
              </a:ext>
            </a:extLst>
          </p:cNvPr>
          <p:cNvSpPr txBox="1"/>
          <p:nvPr/>
        </p:nvSpPr>
        <p:spPr>
          <a:xfrm>
            <a:off x="512352" y="2132856"/>
            <a:ext cx="79649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Nařízení se </a:t>
            </a:r>
            <a:r>
              <a:rPr lang="cs-CZ" sz="2000" b="1" dirty="0">
                <a:latin typeface="+mj-lt"/>
              </a:rPr>
              <a:t>nevztahuje</a:t>
            </a:r>
            <a:r>
              <a:rPr lang="cs-CZ" sz="2000" dirty="0">
                <a:latin typeface="+mj-lt"/>
              </a:rPr>
              <a:t> na projekty o objemu převyšujícím 5 000 000 EUR ročně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Nařízení se </a:t>
            </a:r>
            <a:r>
              <a:rPr lang="cs-CZ" sz="2000" b="1" dirty="0">
                <a:latin typeface="+mj-lt"/>
              </a:rPr>
              <a:t>nevztahuje</a:t>
            </a:r>
            <a:r>
              <a:rPr lang="cs-CZ" sz="2000" dirty="0">
                <a:latin typeface="+mj-lt"/>
              </a:rPr>
              <a:t> na participace na spotřebitelských úvěrech, které se nadále budou řídit předpisy jednotlivých států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Provozovatel platformy a vlastník projektů musí být </a:t>
            </a:r>
            <a:r>
              <a:rPr lang="cs-CZ" sz="2000" b="1" dirty="0">
                <a:latin typeface="+mj-lt"/>
              </a:rPr>
              <a:t>majetkově a personálně oddělení</a:t>
            </a:r>
            <a:r>
              <a:rPr lang="cs-CZ" sz="2000" dirty="0">
                <a:latin typeface="+mj-lt"/>
              </a:rPr>
              <a:t> (je možné propojení pouze pod hranicí 20 % podílu společníka)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Provozovatel platformy musí plnit </a:t>
            </a:r>
            <a:r>
              <a:rPr lang="cs-CZ" sz="2000" b="1" dirty="0">
                <a:latin typeface="+mj-lt"/>
              </a:rPr>
              <a:t>obezřetnostní záruky</a:t>
            </a:r>
            <a:r>
              <a:rPr lang="cs-CZ" sz="2000" dirty="0">
                <a:latin typeface="+mj-lt"/>
              </a:rPr>
              <a:t>, které pokrývají riziko jeho selhání -  ty jsou ve výši 25 000 EUR nebo ¼ celkových fixních nákladů za předchozí rok (podle toho, které číslo je vyšší)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Obezřetnostní záruky musí mít podobu </a:t>
            </a:r>
            <a:r>
              <a:rPr lang="cs-CZ" sz="2000" b="1" dirty="0">
                <a:latin typeface="+mj-lt"/>
              </a:rPr>
              <a:t>kapitálu </a:t>
            </a:r>
            <a:r>
              <a:rPr lang="cs-CZ" sz="2000" b="1" dirty="0" err="1">
                <a:latin typeface="+mj-lt"/>
              </a:rPr>
              <a:t>tier</a:t>
            </a:r>
            <a:r>
              <a:rPr lang="cs-CZ" sz="2000" b="1" dirty="0">
                <a:latin typeface="+mj-lt"/>
              </a:rPr>
              <a:t> 1 nebo pojištění</a:t>
            </a:r>
          </a:p>
        </p:txBody>
      </p:sp>
    </p:spTree>
    <p:extLst>
      <p:ext uri="{BB962C8B-B14F-4D97-AF65-F5344CB8AC3E}">
        <p14:creationId xmlns:p14="http://schemas.microsoft.com/office/powerpoint/2010/main" val="3764581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47142-2FDB-4DA9-8C86-A1FD0D2CE339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A319F5D-A48E-4004-B11C-CF16BF3FDDA9}"/>
              </a:ext>
            </a:extLst>
          </p:cNvPr>
          <p:cNvSpPr txBox="1">
            <a:spLocks/>
          </p:cNvSpPr>
          <p:nvPr/>
        </p:nvSpPr>
        <p:spPr bwMode="auto">
          <a:xfrm>
            <a:off x="1650504" y="475529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400" b="1" dirty="0">
                <a:solidFill>
                  <a:srgbClr val="D4B625"/>
                </a:solidFill>
                <a:latin typeface="+mn-lt"/>
              </a:rPr>
              <a:t>3. Licenční požadavky</a:t>
            </a:r>
          </a:p>
          <a:p>
            <a:endParaRPr lang="cs-CZ" sz="2400" b="1" dirty="0">
              <a:solidFill>
                <a:srgbClr val="D4B625"/>
              </a:solidFill>
              <a:latin typeface="+mn-lt"/>
            </a:endParaRP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12A493D-729C-4FB0-AEAF-F8556E007F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075240" cy="532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Skupina 5">
            <a:extLst>
              <a:ext uri="{FF2B5EF4-FFF2-40B4-BE49-F238E27FC236}">
                <a16:creationId xmlns:a16="http://schemas.microsoft.com/office/drawing/2014/main" id="{92DD25F3-0FF5-477B-8445-D4CEA6427E33}"/>
              </a:ext>
            </a:extLst>
          </p:cNvPr>
          <p:cNvGrpSpPr/>
          <p:nvPr/>
        </p:nvGrpSpPr>
        <p:grpSpPr>
          <a:xfrm>
            <a:off x="493204" y="1600201"/>
            <a:ext cx="8003232" cy="392239"/>
            <a:chOff x="0" y="141743"/>
            <a:chExt cx="8003232" cy="392239"/>
          </a:xfrm>
        </p:grpSpPr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6C78E5A6-46C8-4F2B-B605-DB3F9D6A1228}"/>
                </a:ext>
              </a:extLst>
            </p:cNvPr>
            <p:cNvSpPr/>
            <p:nvPr/>
          </p:nvSpPr>
          <p:spPr>
            <a:xfrm>
              <a:off x="0" y="141743"/>
              <a:ext cx="8003232" cy="392239"/>
            </a:xfrm>
            <a:prstGeom prst="roundRect">
              <a:avLst/>
            </a:prstGeom>
            <a:solidFill>
              <a:srgbClr val="D4B62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: se zakulacenými rohy 4">
              <a:extLst>
                <a:ext uri="{FF2B5EF4-FFF2-40B4-BE49-F238E27FC236}">
                  <a16:creationId xmlns:a16="http://schemas.microsoft.com/office/drawing/2014/main" id="{2BEA3945-BCF4-42EB-AF2B-170D3FB65F88}"/>
                </a:ext>
              </a:extLst>
            </p:cNvPr>
            <p:cNvSpPr txBox="1"/>
            <p:nvPr/>
          </p:nvSpPr>
          <p:spPr>
            <a:xfrm>
              <a:off x="19148" y="160891"/>
              <a:ext cx="7964936" cy="353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200" dirty="0"/>
                <a:t>Některé licenční požadavky</a:t>
              </a:r>
              <a:endParaRPr lang="cs-CZ" sz="2200" kern="1200" dirty="0"/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5BEB64-08CD-45BE-A182-9721E36CD744}"/>
              </a:ext>
            </a:extLst>
          </p:cNvPr>
          <p:cNvSpPr txBox="1"/>
          <p:nvPr/>
        </p:nvSpPr>
        <p:spPr>
          <a:xfrm>
            <a:off x="512352" y="2132856"/>
            <a:ext cx="78040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Proces získání licence podle nařízení je jednodušší, pokud žadatel již disponuje licencí poskytovatele platebních služeb.</a:t>
            </a:r>
            <a:endParaRPr lang="cs-CZ" sz="20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Provozovatel platformy musí v žádosti o licenci předložit mj.: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Informace o typech služeb, které plánuje poskytovat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Informace o zajištění platebních služeb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Popis mechanismů pro řízení, popis postupů pro řízení rizik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Účetní postupy, systém pro ochranu dat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Plán kontinuity činnosti při vlastním selhání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Informace o způsobilosti odpovědných osob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Informace o provozních rizicích</a:t>
            </a:r>
          </a:p>
          <a:p>
            <a:endParaRPr lang="cs-CZ" sz="16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2287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12A493D-729C-4FB0-AEAF-F8556E007F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075240" cy="4637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47142-2FDB-4DA9-8C86-A1FD0D2CE339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92DD25F3-0FF5-477B-8445-D4CEA6427E33}"/>
              </a:ext>
            </a:extLst>
          </p:cNvPr>
          <p:cNvGrpSpPr/>
          <p:nvPr/>
        </p:nvGrpSpPr>
        <p:grpSpPr>
          <a:xfrm>
            <a:off x="539552" y="1772816"/>
            <a:ext cx="8003232" cy="392239"/>
            <a:chOff x="0" y="141743"/>
            <a:chExt cx="8003232" cy="392239"/>
          </a:xfrm>
        </p:grpSpPr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6C78E5A6-46C8-4F2B-B605-DB3F9D6A1228}"/>
                </a:ext>
              </a:extLst>
            </p:cNvPr>
            <p:cNvSpPr/>
            <p:nvPr/>
          </p:nvSpPr>
          <p:spPr>
            <a:xfrm>
              <a:off x="0" y="141743"/>
              <a:ext cx="8003232" cy="392239"/>
            </a:xfrm>
            <a:prstGeom prst="roundRect">
              <a:avLst/>
            </a:prstGeom>
            <a:solidFill>
              <a:srgbClr val="D4B62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: se zakulacenými rohy 4">
              <a:extLst>
                <a:ext uri="{FF2B5EF4-FFF2-40B4-BE49-F238E27FC236}">
                  <a16:creationId xmlns:a16="http://schemas.microsoft.com/office/drawing/2014/main" id="{2BEA3945-BCF4-42EB-AF2B-170D3FB65F88}"/>
                </a:ext>
              </a:extLst>
            </p:cNvPr>
            <p:cNvSpPr txBox="1"/>
            <p:nvPr/>
          </p:nvSpPr>
          <p:spPr>
            <a:xfrm>
              <a:off x="19148" y="160891"/>
              <a:ext cx="7964936" cy="353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200" kern="1200" dirty="0"/>
                <a:t>Povinnosti provozo</a:t>
              </a:r>
              <a:r>
                <a:rPr lang="cs-CZ" sz="2200" dirty="0"/>
                <a:t>vatele platformy k projektům a investorům</a:t>
              </a:r>
              <a:endParaRPr lang="cs-CZ" sz="2200" kern="1200" dirty="0"/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60FFF166-0FBC-47BB-BCBF-526D10B7982B}"/>
              </a:ext>
            </a:extLst>
          </p:cNvPr>
          <p:cNvSpPr txBox="1"/>
          <p:nvPr/>
        </p:nvSpPr>
        <p:spPr>
          <a:xfrm>
            <a:off x="539552" y="2360615"/>
            <a:ext cx="756084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Provozovatel platformy je povinen zejm.: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Provést vstupní test znalostí neprofesionálních investorů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Poskytnout investorům dokument s klíčovými informacemi pro každý projekt (zejm. varování před riziky)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Stanovit čtyřdenní předsmluvní lhůtu na rozmyšlenou (neprofesionální investor v ní může od investice odstoupit)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Zjistit, zda má osoba nabízející projekt trestní záznam nebo zda není usazena v nespolupracující jurisdikci (AML)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Zveřejnit míru selhání úvěrů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V rámci poskytování platebních služeb oddělit své prostředky a prostředky svých klientů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8147B3D3-6722-4B60-978F-B9E377CB1C83}"/>
              </a:ext>
            </a:extLst>
          </p:cNvPr>
          <p:cNvSpPr txBox="1">
            <a:spLocks/>
          </p:cNvSpPr>
          <p:nvPr/>
        </p:nvSpPr>
        <p:spPr bwMode="auto">
          <a:xfrm>
            <a:off x="1650504" y="475529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400" b="1" dirty="0">
                <a:solidFill>
                  <a:srgbClr val="D4B625"/>
                </a:solidFill>
                <a:latin typeface="+mn-lt"/>
              </a:rPr>
              <a:t>4. Povinnosti ve vztahu k projektům a investorům</a:t>
            </a:r>
          </a:p>
          <a:p>
            <a:endParaRPr lang="cs-CZ" sz="2400" b="1" dirty="0">
              <a:solidFill>
                <a:srgbClr val="D4B62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578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912A493D-729C-4FB0-AEAF-F8556E007FE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075240" cy="4637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47142-2FDB-4DA9-8C86-A1FD0D2CE339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92DD25F3-0FF5-477B-8445-D4CEA6427E33}"/>
              </a:ext>
            </a:extLst>
          </p:cNvPr>
          <p:cNvGrpSpPr/>
          <p:nvPr/>
        </p:nvGrpSpPr>
        <p:grpSpPr>
          <a:xfrm>
            <a:off x="539552" y="1772816"/>
            <a:ext cx="8003232" cy="392239"/>
            <a:chOff x="0" y="141743"/>
            <a:chExt cx="8003232" cy="392239"/>
          </a:xfrm>
        </p:grpSpPr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6C78E5A6-46C8-4F2B-B605-DB3F9D6A1228}"/>
                </a:ext>
              </a:extLst>
            </p:cNvPr>
            <p:cNvSpPr/>
            <p:nvPr/>
          </p:nvSpPr>
          <p:spPr>
            <a:xfrm>
              <a:off x="0" y="141743"/>
              <a:ext cx="8003232" cy="392239"/>
            </a:xfrm>
            <a:prstGeom prst="roundRect">
              <a:avLst/>
            </a:prstGeom>
            <a:solidFill>
              <a:srgbClr val="D4B62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bdélník: se zakulacenými rohy 4">
              <a:extLst>
                <a:ext uri="{FF2B5EF4-FFF2-40B4-BE49-F238E27FC236}">
                  <a16:creationId xmlns:a16="http://schemas.microsoft.com/office/drawing/2014/main" id="{2BEA3945-BCF4-42EB-AF2B-170D3FB65F88}"/>
                </a:ext>
              </a:extLst>
            </p:cNvPr>
            <p:cNvSpPr txBox="1"/>
            <p:nvPr/>
          </p:nvSpPr>
          <p:spPr>
            <a:xfrm>
              <a:off x="19148" y="160891"/>
              <a:ext cx="7964936" cy="353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cs-CZ" sz="2200" kern="1200" dirty="0"/>
                <a:t>Varianty stojící mimo nařízení o crowdfundingu</a:t>
              </a:r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60FFF166-0FBC-47BB-BCBF-526D10B7982B}"/>
              </a:ext>
            </a:extLst>
          </p:cNvPr>
          <p:cNvSpPr txBox="1"/>
          <p:nvPr/>
        </p:nvSpPr>
        <p:spPr>
          <a:xfrm>
            <a:off x="539552" y="2360615"/>
            <a:ext cx="798408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I bez existence specifické regulace crowdfundingu je u všech alternativních variant nutno brát v potaz existující omezující parametry.</a:t>
            </a: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Při zachování stávajícího modelu participací i po lhůtě pro získání licence podle nařízení o crowdfundingu lze očekávat možný zásah ČNB.</a:t>
            </a:r>
          </a:p>
          <a:p>
            <a:pPr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Mezi další varianty fungování může patřit: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Získávání úvěrů od investorů a následné úvěrování těchto prostředků dále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Kapitálový vstup menších investorů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Vydávání dluhopisů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8147B3D3-6722-4B60-978F-B9E377CB1C83}"/>
              </a:ext>
            </a:extLst>
          </p:cNvPr>
          <p:cNvSpPr txBox="1">
            <a:spLocks/>
          </p:cNvSpPr>
          <p:nvPr/>
        </p:nvSpPr>
        <p:spPr bwMode="auto">
          <a:xfrm>
            <a:off x="1650504" y="475529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400" b="1" dirty="0">
                <a:solidFill>
                  <a:srgbClr val="D4B625"/>
                </a:solidFill>
                <a:latin typeface="+mn-lt"/>
              </a:rPr>
              <a:t>6. Další varianty fungování</a:t>
            </a:r>
          </a:p>
        </p:txBody>
      </p:sp>
    </p:spTree>
    <p:extLst>
      <p:ext uri="{BB962C8B-B14F-4D97-AF65-F5344CB8AC3E}">
        <p14:creationId xmlns:p14="http://schemas.microsoft.com/office/powerpoint/2010/main" val="861518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D40F31-3538-4B9F-8D08-D19D385D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85211EA-F33A-4640-B93C-AB813B54C624}"/>
              </a:ext>
            </a:extLst>
          </p:cNvPr>
          <p:cNvSpPr txBox="1">
            <a:spLocks/>
          </p:cNvSpPr>
          <p:nvPr/>
        </p:nvSpPr>
        <p:spPr>
          <a:xfrm>
            <a:off x="827584" y="2418304"/>
            <a:ext cx="216024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cs-CZ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E6123DF7-2C0B-4F92-B39A-A9C3DC7D8638}"/>
              </a:ext>
            </a:extLst>
          </p:cNvPr>
          <p:cNvSpPr txBox="1">
            <a:spLocks/>
          </p:cNvSpPr>
          <p:nvPr/>
        </p:nvSpPr>
        <p:spPr>
          <a:xfrm>
            <a:off x="3347864" y="2418304"/>
            <a:ext cx="216024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endParaRPr lang="cs-CZ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Obrázek 11" descr="ZHU_uprava">
            <a:extLst>
              <a:ext uri="{FF2B5EF4-FFF2-40B4-BE49-F238E27FC236}">
                <a16:creationId xmlns:a16="http://schemas.microsoft.com/office/drawing/2014/main" id="{AC552079-01DC-4ACA-B2F1-4C0F8E4FE75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805560"/>
            <a:ext cx="623503" cy="934872"/>
          </a:xfrm>
          <a:prstGeom prst="rect">
            <a:avLst/>
          </a:prstGeom>
          <a:noFill/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8B2A0946-42E0-4CC5-B2BB-BFDC1F5A7C28}"/>
              </a:ext>
            </a:extLst>
          </p:cNvPr>
          <p:cNvSpPr/>
          <p:nvPr/>
        </p:nvSpPr>
        <p:spPr>
          <a:xfrm>
            <a:off x="1886036" y="1948944"/>
            <a:ext cx="2243572" cy="9387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cs-CZ" sz="1000" b="1" dirty="0">
                <a:solidFill>
                  <a:srgbClr val="828471"/>
                </a:solidFill>
                <a:latin typeface="+mn-lt"/>
              </a:rPr>
              <a:t>Zdeněk Husták, Partner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000" b="1" dirty="0" err="1">
                <a:solidFill>
                  <a:srgbClr val="828471"/>
                </a:solidFill>
                <a:latin typeface="+mn-lt"/>
              </a:rPr>
              <a:t>Head</a:t>
            </a:r>
            <a:r>
              <a:rPr lang="cs-CZ" sz="1000" b="1" dirty="0">
                <a:solidFill>
                  <a:srgbClr val="828471"/>
                </a:solidFill>
                <a:latin typeface="+mn-lt"/>
              </a:rPr>
              <a:t> of Regulation &amp; Compliance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000" dirty="0">
                <a:solidFill>
                  <a:srgbClr val="828471"/>
                </a:solidFill>
                <a:latin typeface="+mn-lt"/>
              </a:rPr>
              <a:t>Mob: +420 725 529 771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828471"/>
                </a:solidFill>
                <a:latin typeface="+mn-lt"/>
              </a:rPr>
              <a:t>E-mail:  </a:t>
            </a:r>
            <a:r>
              <a:rPr lang="cs-CZ" sz="1000" dirty="0">
                <a:solidFill>
                  <a:srgbClr val="828471"/>
                </a:solidFill>
                <a:latin typeface="+mn-lt"/>
                <a:hlinkClick r:id="rId4"/>
              </a:rPr>
              <a:t>ZHustak@bbh.cz</a:t>
            </a:r>
            <a:r>
              <a:rPr lang="cs-CZ" sz="1000" dirty="0">
                <a:solidFill>
                  <a:srgbClr val="828471"/>
                </a:solidFill>
                <a:latin typeface="+mn-lt"/>
              </a:rPr>
              <a:t> 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53B017BD-C508-494C-A509-91439354EC62}"/>
              </a:ext>
            </a:extLst>
          </p:cNvPr>
          <p:cNvSpPr txBox="1">
            <a:spLocks/>
          </p:cNvSpPr>
          <p:nvPr/>
        </p:nvSpPr>
        <p:spPr>
          <a:xfrm>
            <a:off x="457200" y="3717032"/>
            <a:ext cx="3672408" cy="2497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0" indent="0">
              <a:buNone/>
            </a:pPr>
            <a:endParaRPr lang="cs-CZ" sz="1300" dirty="0">
              <a:solidFill>
                <a:srgbClr val="D4B625"/>
              </a:solidFill>
              <a:latin typeface="Futura New Bold" pitchFamily="34" charset="0"/>
            </a:endParaRPr>
          </a:p>
          <a:p>
            <a:pPr marL="0" indent="0">
              <a:buNone/>
            </a:pPr>
            <a:r>
              <a:rPr lang="cs-CZ" sz="1300" dirty="0">
                <a:solidFill>
                  <a:srgbClr val="D4B625"/>
                </a:solidFill>
                <a:latin typeface="Futura New Bold" pitchFamily="34" charset="0"/>
              </a:rPr>
              <a:t>BBH, ADVOKÁTNÍ KANCELÁŘ, s.r.o.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828471"/>
                </a:solidFill>
              </a:rPr>
              <a:t>Klimentská 1207/10, 110 00 Praha 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828471"/>
                </a:solidFill>
              </a:rPr>
              <a:t>Tel.: +420 234 091 355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200" dirty="0">
                <a:solidFill>
                  <a:srgbClr val="828471"/>
                </a:solidFill>
              </a:rPr>
              <a:t>Fax: +420 234 091 366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828471"/>
                </a:solidFill>
              </a:rPr>
              <a:t>E-mail: 	</a:t>
            </a:r>
            <a:r>
              <a:rPr lang="cs-CZ" sz="1200" u="sng" dirty="0">
                <a:solidFill>
                  <a:srgbClr val="0000CC"/>
                </a:solidFill>
              </a:rPr>
              <a:t>legal@bbh.cz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828471"/>
                </a:solidFill>
              </a:rPr>
              <a:t>Web: 	</a:t>
            </a:r>
            <a:r>
              <a:rPr lang="cs-CZ" sz="1200" u="sng" dirty="0">
                <a:solidFill>
                  <a:srgbClr val="0000CC"/>
                </a:solidFill>
              </a:rPr>
              <a:t>www.bbh.cz</a:t>
            </a:r>
          </a:p>
        </p:txBody>
      </p:sp>
    </p:spTree>
    <p:extLst>
      <p:ext uri="{BB962C8B-B14F-4D97-AF65-F5344CB8AC3E}">
        <p14:creationId xmlns:p14="http://schemas.microsoft.com/office/powerpoint/2010/main" val="1877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Vlastnosti </a:t>
            </a:r>
            <a:r>
              <a:rPr lang="cs-CZ" sz="2800" b="1" dirty="0" err="1">
                <a:solidFill>
                  <a:srgbClr val="144246"/>
                </a:solidFill>
              </a:rPr>
              <a:t>kryptoměn</a:t>
            </a: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196752"/>
            <a:ext cx="7427168" cy="5303836"/>
          </a:xfrm>
        </p:spPr>
        <p:txBody>
          <a:bodyPr/>
          <a:lstStyle/>
          <a:p>
            <a:r>
              <a:rPr lang="cs-CZ" sz="1800" u="sng" dirty="0"/>
              <a:t>Decentralizace a bezprostřednost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díky technologii DLT (např. Blockchain); je to peer-to-peer síť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není žádná „autorita“, která vykonává centrální kontrolu</a:t>
            </a:r>
          </a:p>
          <a:p>
            <a:pPr lvl="1">
              <a:spcAft>
                <a:spcPts val="0"/>
              </a:spcAft>
            </a:pPr>
            <a:r>
              <a:rPr lang="cs-CZ" sz="1600" dirty="0"/>
              <a:t>Uzavřená/otevřená forma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1800" u="sng" dirty="0"/>
              <a:t>Globální použití</a:t>
            </a:r>
          </a:p>
          <a:p>
            <a:pPr lvl="1">
              <a:spcAft>
                <a:spcPts val="300"/>
              </a:spcAft>
            </a:pPr>
            <a:r>
              <a:rPr lang="cs-CZ" sz="1600" dirty="0"/>
              <a:t>lze obchodovat/platit z bodu A do bodu B kdekoliv na světě</a:t>
            </a:r>
          </a:p>
          <a:p>
            <a:r>
              <a:rPr lang="cs-CZ" sz="1800" u="sng" dirty="0"/>
              <a:t>Kryptografie</a:t>
            </a:r>
          </a:p>
          <a:p>
            <a:pPr lvl="1">
              <a:spcAft>
                <a:spcPts val="300"/>
              </a:spcAft>
            </a:pPr>
            <a:r>
              <a:rPr lang="cs-CZ" sz="1600" dirty="0"/>
              <a:t>zajišťuje </a:t>
            </a:r>
            <a:r>
              <a:rPr lang="cs-CZ" sz="1600" dirty="0" err="1"/>
              <a:t>neprolomitelnost</a:t>
            </a:r>
            <a:r>
              <a:rPr lang="cs-CZ" sz="1600" dirty="0"/>
              <a:t> sítě (šifrování)</a:t>
            </a:r>
            <a:endParaRPr lang="cs-CZ" sz="1200" dirty="0"/>
          </a:p>
          <a:p>
            <a:pPr lvl="0"/>
            <a:r>
              <a:rPr lang="cs-CZ" sz="1800" u="sng" dirty="0"/>
              <a:t>„Anonymita“</a:t>
            </a:r>
          </a:p>
          <a:p>
            <a:pPr lvl="1">
              <a:spcAft>
                <a:spcPts val="300"/>
              </a:spcAft>
            </a:pPr>
            <a:r>
              <a:rPr lang="cs-CZ" sz="1600" dirty="0"/>
              <a:t>uživatel je „definován“ jen tzv. public </a:t>
            </a:r>
            <a:r>
              <a:rPr lang="cs-CZ" sz="1600" dirty="0" err="1"/>
              <a:t>key</a:t>
            </a:r>
            <a:r>
              <a:rPr lang="cs-CZ" sz="1600" dirty="0"/>
              <a:t> a IP adresou počítače</a:t>
            </a:r>
          </a:p>
          <a:p>
            <a:pPr lvl="0"/>
            <a:r>
              <a:rPr lang="cs-CZ" sz="1800" u="sng" dirty="0"/>
              <a:t>Nízké náklady</a:t>
            </a:r>
          </a:p>
          <a:p>
            <a:pPr lvl="1"/>
            <a:r>
              <a:rPr lang="cs-CZ" sz="1600" dirty="0"/>
              <a:t>absence třetí strany, pouze dobrovolný poplatek (zatím)</a:t>
            </a:r>
          </a:p>
          <a:p>
            <a:r>
              <a:rPr lang="cs-CZ" sz="1800" u="sng" dirty="0"/>
              <a:t>Transparentnost</a:t>
            </a:r>
          </a:p>
          <a:p>
            <a:pPr lvl="1"/>
            <a:r>
              <a:rPr lang="cs-CZ" sz="1600" dirty="0"/>
              <a:t>Blockchain je veřejná databáze; veškeré transakce lze nalézt na blockchain.info</a:t>
            </a:r>
          </a:p>
          <a:p>
            <a:r>
              <a:rPr lang="cs-CZ" sz="1800" u="sng" dirty="0"/>
              <a:t>Nezměnitelnost transakce</a:t>
            </a:r>
          </a:p>
          <a:p>
            <a:pPr lvl="1"/>
            <a:r>
              <a:rPr lang="cs-CZ" sz="1600" dirty="0"/>
              <a:t>platba nemůže být po zapsání do Blockchainu zrušena ani odmítnuta</a:t>
            </a:r>
          </a:p>
          <a:p>
            <a:pPr lvl="1"/>
            <a:r>
              <a:rPr lang="cs-CZ" sz="1600" dirty="0"/>
              <a:t>nemůže dojít ani k </a:t>
            </a:r>
            <a:r>
              <a:rPr lang="cs-CZ" sz="1600" dirty="0" err="1"/>
              <a:t>chargebacku</a:t>
            </a:r>
            <a:r>
              <a:rPr lang="cs-CZ" sz="1600" dirty="0"/>
              <a:t> bankou či jinou institucí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0"/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9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Rozdíl mezi „Tokeny“ a „</a:t>
            </a:r>
            <a:r>
              <a:rPr lang="cs-CZ" sz="2800" b="1" dirty="0" err="1">
                <a:solidFill>
                  <a:srgbClr val="144246"/>
                </a:solidFill>
              </a:rPr>
              <a:t>Coiny</a:t>
            </a:r>
            <a:r>
              <a:rPr lang="cs-CZ" sz="2800" b="1" dirty="0">
                <a:solidFill>
                  <a:srgbClr val="144246"/>
                </a:solidFill>
              </a:rPr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896" y="1417637"/>
            <a:ext cx="7874583" cy="5085159"/>
          </a:xfrm>
        </p:spPr>
        <p:txBody>
          <a:bodyPr/>
          <a:lstStyle/>
          <a:p>
            <a:r>
              <a:rPr lang="cs-CZ" sz="2400" u="sng" dirty="0" err="1"/>
              <a:t>Coin</a:t>
            </a:r>
            <a:r>
              <a:rPr lang="cs-CZ" sz="2400" dirty="0"/>
              <a:t> </a:t>
            </a:r>
            <a:r>
              <a:rPr lang="cs-CZ" sz="1800" dirty="0"/>
              <a:t>(Bitcoin, </a:t>
            </a:r>
            <a:r>
              <a:rPr lang="cs-CZ" sz="1800" dirty="0" err="1"/>
              <a:t>Stellar</a:t>
            </a:r>
            <a:r>
              <a:rPr lang="cs-CZ" sz="1800" dirty="0"/>
              <a:t>, </a:t>
            </a:r>
            <a:r>
              <a:rPr lang="cs-CZ" sz="1800" dirty="0" err="1"/>
              <a:t>Ethereum</a:t>
            </a:r>
            <a:r>
              <a:rPr lang="cs-CZ" sz="1800" dirty="0"/>
              <a:t>, TRON apod.)</a:t>
            </a:r>
            <a:endParaRPr lang="cs-CZ" sz="1600" dirty="0"/>
          </a:p>
          <a:p>
            <a:pPr lvl="1"/>
            <a:r>
              <a:rPr lang="cs-CZ" sz="2000" dirty="0"/>
              <a:t>založeny na </a:t>
            </a:r>
            <a:r>
              <a:rPr lang="cs-CZ" sz="2000" b="1" dirty="0"/>
              <a:t>vlastní síti </a:t>
            </a:r>
            <a:r>
              <a:rPr lang="cs-CZ" sz="2000" b="1" dirty="0" err="1"/>
              <a:t>Blockchain</a:t>
            </a:r>
            <a:r>
              <a:rPr lang="cs-CZ" sz="2000" b="1" dirty="0"/>
              <a:t> </a:t>
            </a:r>
          </a:p>
          <a:p>
            <a:pPr lvl="1"/>
            <a:r>
              <a:rPr lang="cs-CZ" sz="2000" dirty="0"/>
              <a:t>využívají stejný protokol jako </a:t>
            </a:r>
            <a:r>
              <a:rPr lang="cs-CZ" sz="2000" dirty="0" err="1"/>
              <a:t>Bitcoin</a:t>
            </a:r>
            <a:r>
              <a:rPr lang="cs-CZ" sz="2000" dirty="0"/>
              <a:t> (fungují na stejném principu)</a:t>
            </a:r>
          </a:p>
          <a:p>
            <a:pPr lvl="1"/>
            <a:r>
              <a:rPr lang="cs-CZ" sz="2000" dirty="0"/>
              <a:t>slouží pouze </a:t>
            </a:r>
            <a:r>
              <a:rPr lang="cs-CZ" sz="2000" b="1" dirty="0"/>
              <a:t>jako prostředek směny</a:t>
            </a:r>
            <a:endParaRPr lang="cs-CZ" sz="2000" dirty="0"/>
          </a:p>
          <a:p>
            <a:r>
              <a:rPr lang="cs-CZ" sz="2400" u="sng" dirty="0"/>
              <a:t>Token</a:t>
            </a:r>
            <a:r>
              <a:rPr lang="cs-CZ" sz="2400" dirty="0"/>
              <a:t> </a:t>
            </a:r>
            <a:r>
              <a:rPr lang="cs-CZ" sz="1800" dirty="0"/>
              <a:t>(Golem, </a:t>
            </a:r>
            <a:r>
              <a:rPr lang="cs-CZ" sz="1800" dirty="0" err="1"/>
              <a:t>Tether</a:t>
            </a:r>
            <a:r>
              <a:rPr lang="cs-CZ" sz="1800" dirty="0"/>
              <a:t>, </a:t>
            </a:r>
            <a:r>
              <a:rPr lang="cs-CZ" sz="1800" dirty="0" err="1"/>
              <a:t>OmiseGo</a:t>
            </a:r>
            <a:r>
              <a:rPr lang="cs-CZ" sz="1800" dirty="0"/>
              <a:t>, Aurora apod.)</a:t>
            </a:r>
            <a:endParaRPr lang="cs-CZ" sz="1600" dirty="0"/>
          </a:p>
          <a:p>
            <a:pPr lvl="1"/>
            <a:r>
              <a:rPr lang="cs-CZ" sz="2000" dirty="0"/>
              <a:t>dnes založeny na technologii </a:t>
            </a:r>
            <a:r>
              <a:rPr lang="cs-CZ" sz="2000" b="1" dirty="0"/>
              <a:t>již existující sítě Blockchain </a:t>
            </a:r>
            <a:r>
              <a:rPr lang="cs-CZ" sz="2000" dirty="0"/>
              <a:t>(</a:t>
            </a:r>
            <a:r>
              <a:rPr lang="cs-CZ" sz="2000" dirty="0" err="1"/>
              <a:t>Ethereum</a:t>
            </a:r>
            <a:r>
              <a:rPr lang="cs-CZ" sz="2000" dirty="0"/>
              <a:t>) do budoucna i další</a:t>
            </a:r>
          </a:p>
          <a:p>
            <a:pPr lvl="1"/>
            <a:r>
              <a:rPr lang="cs-CZ" sz="2000" dirty="0"/>
              <a:t>fungují skrze tzv. </a:t>
            </a:r>
            <a:r>
              <a:rPr lang="cs-CZ" sz="2000" dirty="0" err="1"/>
              <a:t>smart</a:t>
            </a:r>
            <a:r>
              <a:rPr lang="cs-CZ" sz="2000" dirty="0"/>
              <a:t> </a:t>
            </a:r>
            <a:r>
              <a:rPr lang="cs-CZ" sz="2000" dirty="0" err="1"/>
              <a:t>contracts</a:t>
            </a:r>
            <a:r>
              <a:rPr lang="cs-CZ" sz="2000" dirty="0"/>
              <a:t> („standardizovaná smlouva“/“poukázka“)</a:t>
            </a:r>
          </a:p>
          <a:p>
            <a:pPr lvl="2"/>
            <a:r>
              <a:rPr lang="cs-CZ" sz="1600" dirty="0"/>
              <a:t>tvoření jednodušší než u </a:t>
            </a:r>
            <a:r>
              <a:rPr lang="cs-CZ" sz="1600" dirty="0" err="1"/>
              <a:t>coinů</a:t>
            </a:r>
            <a:r>
              <a:rPr lang="cs-CZ" sz="1600" dirty="0"/>
              <a:t> =&gt; stačí využít předepsaného protokolu</a:t>
            </a:r>
          </a:p>
          <a:p>
            <a:pPr lvl="1"/>
            <a:r>
              <a:rPr lang="cs-CZ" sz="2000" dirty="0"/>
              <a:t>využívají specifický protokol vzájemné komunikace jednotek v síti </a:t>
            </a:r>
          </a:p>
          <a:p>
            <a:pPr lvl="1"/>
            <a:r>
              <a:rPr lang="cs-CZ" sz="2000" dirty="0"/>
              <a:t>mají </a:t>
            </a:r>
            <a:r>
              <a:rPr lang="cs-CZ" sz="2000" b="1" dirty="0"/>
              <a:t>více možností uplatnění </a:t>
            </a:r>
          </a:p>
          <a:p>
            <a:pPr lvl="2"/>
            <a:r>
              <a:rPr lang="cs-CZ" sz="1600" dirty="0"/>
              <a:t>jakákoli směnitelné, zastupitelné či obchodovatelné aktivum</a:t>
            </a:r>
          </a:p>
          <a:p>
            <a:pPr lvl="2"/>
            <a:r>
              <a:rPr lang="cs-CZ" sz="1600" dirty="0"/>
              <a:t>komodity (výrobky, služby), věrnostní body, akcie, jiné měny, práva...</a:t>
            </a:r>
          </a:p>
          <a:p>
            <a:pPr lvl="1"/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43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Regulace kryptoměn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17638"/>
            <a:ext cx="7427168" cy="530383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Prozatím není komplexní regulace kryptoměn (EU/ČR)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Dílčí regulace - AML předpisy</a:t>
            </a:r>
          </a:p>
          <a:p>
            <a:pPr lvl="2"/>
            <a:r>
              <a:rPr lang="cs-CZ" sz="1600" dirty="0"/>
              <a:t>P</a:t>
            </a:r>
            <a:r>
              <a:rPr lang="en-US" sz="1600" dirty="0" err="1"/>
              <a:t>řipravovaná</a:t>
            </a:r>
            <a:r>
              <a:rPr lang="en-US" sz="1600" dirty="0"/>
              <a:t> </a:t>
            </a:r>
            <a:r>
              <a:rPr lang="en-US" sz="1600" dirty="0" err="1"/>
              <a:t>novela</a:t>
            </a:r>
            <a:r>
              <a:rPr lang="en-US" sz="1600" dirty="0"/>
              <a:t> AML </a:t>
            </a:r>
            <a:r>
              <a:rPr lang="en-US" sz="1600" dirty="0" err="1"/>
              <a:t>zákona</a:t>
            </a:r>
            <a:r>
              <a:rPr lang="cs-CZ" sz="1600" dirty="0"/>
              <a:t> (transpozice 5 </a:t>
            </a:r>
            <a:r>
              <a:rPr lang="cs-CZ" sz="1600" dirty="0" err="1"/>
              <a:t>AMLD</a:t>
            </a:r>
            <a:r>
              <a:rPr lang="cs-CZ" sz="1600" dirty="0"/>
              <a:t>)</a:t>
            </a:r>
          </a:p>
          <a:p>
            <a:pPr lvl="2"/>
            <a:r>
              <a:rPr lang="cs-CZ" sz="1600" dirty="0"/>
              <a:t>V</a:t>
            </a:r>
            <a:r>
              <a:rPr lang="en-US" sz="1600" dirty="0" err="1"/>
              <a:t>irtuálních</a:t>
            </a:r>
            <a:r>
              <a:rPr lang="en-US" sz="1600" dirty="0"/>
              <a:t> </a:t>
            </a:r>
            <a:r>
              <a:rPr lang="en-US" sz="1600" dirty="0" err="1"/>
              <a:t>měn</a:t>
            </a:r>
            <a:r>
              <a:rPr lang="cs-CZ" sz="1600" dirty="0"/>
              <a:t>y (Definice dle ECB)</a:t>
            </a:r>
            <a:r>
              <a:rPr lang="en-US" sz="1600" dirty="0"/>
              <a:t> -&gt; </a:t>
            </a:r>
            <a:r>
              <a:rPr lang="en-US" sz="1600" dirty="0" err="1"/>
              <a:t>snaha</a:t>
            </a:r>
            <a:r>
              <a:rPr lang="en-US" sz="1600" dirty="0"/>
              <a:t> </a:t>
            </a:r>
            <a:r>
              <a:rPr lang="en-US" sz="1600" dirty="0" err="1"/>
              <a:t>pokr</a:t>
            </a:r>
            <a:r>
              <a:rPr lang="cs-CZ" sz="1600" dirty="0"/>
              <a:t>ý</a:t>
            </a:r>
            <a:r>
              <a:rPr lang="en-US" sz="1600" dirty="0"/>
              <a:t>t co </a:t>
            </a:r>
            <a:r>
              <a:rPr lang="en-US" sz="1600" dirty="0" err="1"/>
              <a:t>nejširší</a:t>
            </a:r>
            <a:r>
              <a:rPr lang="en-US" sz="1600" dirty="0"/>
              <a:t> </a:t>
            </a:r>
            <a:r>
              <a:rPr lang="en-US" sz="1600" dirty="0" err="1"/>
              <a:t>možný</a:t>
            </a:r>
            <a:r>
              <a:rPr lang="en-US" sz="1600" dirty="0"/>
              <a:t> </a:t>
            </a:r>
            <a:r>
              <a:rPr lang="en-US" sz="1600" dirty="0" err="1"/>
              <a:t>okruh</a:t>
            </a:r>
            <a:r>
              <a:rPr lang="en-US" sz="1600" dirty="0"/>
              <a:t> </a:t>
            </a:r>
            <a:r>
              <a:rPr lang="en-US" sz="1600" dirty="0" err="1"/>
              <a:t>takových</a:t>
            </a:r>
            <a:r>
              <a:rPr lang="en-US" sz="1600" dirty="0"/>
              <a:t> </a:t>
            </a:r>
            <a:r>
              <a:rPr lang="en-US" sz="1600" dirty="0" err="1"/>
              <a:t>komodit</a:t>
            </a:r>
            <a:endParaRPr lang="cs-CZ" sz="1600" dirty="0"/>
          </a:p>
          <a:p>
            <a:pPr lvl="2"/>
            <a:r>
              <a:rPr lang="cs-CZ" sz="1600" dirty="0"/>
              <a:t>Dopady: </a:t>
            </a:r>
          </a:p>
          <a:p>
            <a:pPr lvl="3">
              <a:buFont typeface="+mj-lt"/>
              <a:buAutoNum type="arabicPeriod"/>
            </a:pPr>
            <a:r>
              <a:rPr lang="en-US" sz="1600" dirty="0" err="1"/>
              <a:t>ohlašovací</a:t>
            </a:r>
            <a:r>
              <a:rPr lang="en-US" sz="1600" dirty="0"/>
              <a:t> </a:t>
            </a:r>
            <a:r>
              <a:rPr lang="en-US" sz="1600" dirty="0" err="1"/>
              <a:t>povinnost</a:t>
            </a:r>
            <a:r>
              <a:rPr lang="en-US" sz="1600" dirty="0"/>
              <a:t> v </a:t>
            </a:r>
            <a:r>
              <a:rPr lang="en-US" sz="1600" dirty="0" err="1"/>
              <a:t>případě</a:t>
            </a:r>
            <a:r>
              <a:rPr lang="en-US" sz="1600" dirty="0"/>
              <a:t> </a:t>
            </a:r>
            <a:r>
              <a:rPr lang="en-US" sz="1600" dirty="0" err="1"/>
              <a:t>poskytování</a:t>
            </a:r>
            <a:r>
              <a:rPr lang="en-US" sz="1600" dirty="0"/>
              <a:t> </a:t>
            </a:r>
            <a:r>
              <a:rPr lang="en-US" sz="1600" dirty="0" err="1"/>
              <a:t>služeb</a:t>
            </a:r>
            <a:r>
              <a:rPr lang="en-US" sz="1600" dirty="0"/>
              <a:t> </a:t>
            </a:r>
            <a:r>
              <a:rPr lang="en-US" sz="1600" dirty="0" err="1"/>
              <a:t>spojených</a:t>
            </a:r>
            <a:r>
              <a:rPr lang="en-US" sz="1600" dirty="0"/>
              <a:t> s </a:t>
            </a:r>
            <a:r>
              <a:rPr lang="en-US" sz="1600" dirty="0" err="1"/>
              <a:t>virtuální</a:t>
            </a:r>
            <a:r>
              <a:rPr lang="en-US" sz="1600" dirty="0"/>
              <a:t> </a:t>
            </a:r>
            <a:r>
              <a:rPr lang="en-US" sz="1600" dirty="0" err="1"/>
              <a:t>měnou</a:t>
            </a:r>
            <a:r>
              <a:rPr lang="en-US" sz="1600" dirty="0"/>
              <a:t> </a:t>
            </a:r>
            <a:r>
              <a:rPr lang="en-US" sz="1600" dirty="0" err="1"/>
              <a:t>podle</a:t>
            </a:r>
            <a:r>
              <a:rPr lang="en-US" sz="1600" dirty="0"/>
              <a:t> AML </a:t>
            </a:r>
            <a:r>
              <a:rPr lang="en-US" sz="1600" dirty="0" err="1"/>
              <a:t>zákona</a:t>
            </a:r>
            <a:endParaRPr lang="cs-CZ" sz="1600" dirty="0"/>
          </a:p>
          <a:p>
            <a:pPr lvl="3">
              <a:buFont typeface="+mj-lt"/>
              <a:buAutoNum type="arabicPeriod"/>
            </a:pPr>
            <a:r>
              <a:rPr lang="cs-CZ" sz="1600" dirty="0"/>
              <a:t>nové</a:t>
            </a:r>
            <a:r>
              <a:rPr lang="en-US" sz="1600" dirty="0"/>
              <a:t> </a:t>
            </a:r>
            <a:r>
              <a:rPr lang="en-US" sz="1600" dirty="0" err="1"/>
              <a:t>povinnosti</a:t>
            </a:r>
            <a:r>
              <a:rPr lang="cs-CZ" sz="1600" dirty="0"/>
              <a:t> takových osob obchodujících/zprostředkující </a:t>
            </a:r>
            <a:r>
              <a:rPr lang="cs-CZ" sz="1600" dirty="0" err="1"/>
              <a:t>tranaskce</a:t>
            </a:r>
            <a:r>
              <a:rPr lang="cs-CZ" sz="1600" dirty="0"/>
              <a:t> s virtuálními měnami - </a:t>
            </a:r>
            <a:r>
              <a:rPr lang="en-US" sz="1600" dirty="0" err="1"/>
              <a:t>dokument</a:t>
            </a:r>
            <a:r>
              <a:rPr lang="cs-CZ" sz="1600" dirty="0" err="1"/>
              <a:t>ace</a:t>
            </a:r>
            <a:r>
              <a:rPr lang="en-US" sz="1600" dirty="0"/>
              <a:t> </a:t>
            </a:r>
            <a:r>
              <a:rPr lang="en-US" sz="1600" dirty="0" err="1"/>
              <a:t>postup</a:t>
            </a:r>
            <a:r>
              <a:rPr lang="cs-CZ" sz="1600" dirty="0"/>
              <a:t>ů prevence </a:t>
            </a:r>
            <a:r>
              <a:rPr lang="cs-CZ" sz="1600" dirty="0" err="1"/>
              <a:t>AMLFT</a:t>
            </a:r>
            <a:r>
              <a:rPr lang="cs-CZ" sz="1600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identifikace</a:t>
            </a:r>
            <a:r>
              <a:rPr lang="en-US" sz="1600" dirty="0"/>
              <a:t> a </a:t>
            </a:r>
            <a:r>
              <a:rPr lang="en-US" sz="1600" dirty="0" err="1"/>
              <a:t>kontrol</a:t>
            </a:r>
            <a:r>
              <a:rPr lang="cs-CZ" sz="1600" dirty="0"/>
              <a:t>a</a:t>
            </a:r>
            <a:r>
              <a:rPr lang="en-US" sz="1600" dirty="0"/>
              <a:t> </a:t>
            </a:r>
            <a:r>
              <a:rPr lang="en-US" sz="1600" dirty="0" err="1"/>
              <a:t>klientů</a:t>
            </a:r>
            <a:r>
              <a:rPr lang="cs-CZ" sz="1600" dirty="0"/>
              <a:t>,</a:t>
            </a:r>
            <a:r>
              <a:rPr lang="en-US" sz="1600" dirty="0"/>
              <a:t> a z</a:t>
            </a:r>
            <a:r>
              <a:rPr lang="cs-CZ" sz="1600" dirty="0" err="1"/>
              <a:t>přísněná</a:t>
            </a:r>
            <a:r>
              <a:rPr lang="cs-CZ" sz="1600" dirty="0"/>
              <a:t> </a:t>
            </a:r>
            <a:r>
              <a:rPr lang="cs-CZ" sz="1600" dirty="0" err="1"/>
              <a:t>kontrolaklientů</a:t>
            </a:r>
            <a:r>
              <a:rPr lang="cs-CZ" sz="1600" dirty="0"/>
              <a:t>/transakcí se</a:t>
            </a:r>
            <a:r>
              <a:rPr lang="en-US" sz="1600" dirty="0"/>
              <a:t> </a:t>
            </a:r>
            <a:r>
              <a:rPr lang="en-US" sz="1600" dirty="0" err="1"/>
              <a:t>zvýšeným</a:t>
            </a:r>
            <a:r>
              <a:rPr lang="en-US" sz="1600" dirty="0"/>
              <a:t> </a:t>
            </a:r>
            <a:r>
              <a:rPr lang="en-US" sz="1600" dirty="0" err="1"/>
              <a:t>rizikem</a:t>
            </a:r>
            <a:endParaRPr lang="cs-CZ" sz="1600" dirty="0"/>
          </a:p>
          <a:p>
            <a:pPr lvl="2"/>
            <a:endParaRPr lang="cs-CZ" sz="16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0"/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94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7C48C-3FEE-46F0-A896-3C369808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Právní rámec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EE133E-9BED-4669-83B9-3986A5B1A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17638"/>
            <a:ext cx="7427168" cy="5035698"/>
          </a:xfr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cs-CZ" sz="2000" u="sng" dirty="0"/>
              <a:t>Speciální právní úprava krypto-aktiv v ČR není</a:t>
            </a:r>
            <a:r>
              <a:rPr lang="cs-CZ" sz="2000" dirty="0"/>
              <a:t>, ale...</a:t>
            </a:r>
            <a:r>
              <a:rPr lang="cs-CZ" sz="2000" u="sng" dirty="0"/>
              <a:t> </a:t>
            </a:r>
          </a:p>
          <a:p>
            <a:pPr lvl="0">
              <a:spcAft>
                <a:spcPts val="600"/>
              </a:spcAft>
            </a:pPr>
            <a:r>
              <a:rPr lang="cs-CZ" sz="2000" dirty="0"/>
              <a:t>Zákon č. 89/2012 Sb., občanský zákoník („OZ“)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Zákon č. 253/2008 Sb., o některých opatřeních proti legalizaci výnosů z trestné činnosti a financování terorismu („AMLZ“)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Zákon č. 370/2017 Sb., o platebním styku („ZPS“)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Zákon č. 256/2004 Sb., o podnikání na kapitálovém trhu („ZPKT“)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Zákon č. 240/2013 Sb., o investičních společnostech a investičních fondech („ZISIF“)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Zákon č. 277/2013 Sb., o směnárenské činnosti („ZSČ“)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Zákon č. 634/1992 Sb., o ochraně spotřebitele ("</a:t>
            </a:r>
            <a:r>
              <a:rPr lang="cs-CZ" sz="2000" dirty="0" err="1"/>
              <a:t>ZOSp</a:t>
            </a:r>
            <a:r>
              <a:rPr lang="cs-CZ" sz="2000" dirty="0"/>
              <a:t>")</a:t>
            </a:r>
            <a:endParaRPr lang="cs-CZ" sz="16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16CD54-7833-4BB2-8BAD-C2221EE2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24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Právní rámec (2)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124744"/>
            <a:ext cx="7632848" cy="5596731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Nařízení o prospektu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Zajištění informací pro investory v případech, kdy jednotky </a:t>
            </a:r>
            <a:r>
              <a:rPr lang="cs-CZ" sz="1600" dirty="0" err="1"/>
              <a:t>kryptoměny</a:t>
            </a:r>
            <a:r>
              <a:rPr lang="cs-CZ" sz="1600" dirty="0"/>
              <a:t> budou (zahraničním) investičním cenným papírem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MiFID II 	</a:t>
            </a:r>
            <a:endParaRPr lang="cs-CZ" sz="1400" b="1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Regulace investičních služeb v případech, kdy </a:t>
            </a:r>
            <a:r>
              <a:rPr lang="cs-CZ" sz="1600" dirty="0" err="1"/>
              <a:t>kryptoměna</a:t>
            </a:r>
            <a:r>
              <a:rPr lang="cs-CZ" sz="1600" dirty="0"/>
              <a:t> naplní definici investičního nástroje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AIFMD</a:t>
            </a:r>
            <a:endParaRPr lang="cs-CZ" sz="1400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Regulace správců alternativních finančních fondů, kteří investují do </a:t>
            </a:r>
            <a:r>
              <a:rPr lang="cs-CZ" sz="1600" dirty="0" err="1"/>
              <a:t>kryptoměn</a:t>
            </a:r>
            <a:r>
              <a:rPr lang="cs-CZ" sz="1600" dirty="0"/>
              <a:t> (ICO)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 AMLD 	</a:t>
            </a:r>
            <a:endParaRPr lang="cs-CZ" sz="1400" dirty="0"/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Přísnější pravidla pro prevenci praní špinavých peněz a financování terorismu ve vztahu ke kryptoměnám</a:t>
            </a:r>
            <a:r>
              <a:rPr lang="cs-CZ" sz="2000" b="1" dirty="0"/>
              <a:t> </a:t>
            </a:r>
          </a:p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/>
              <a:t>Návrh nařízení o trzích </a:t>
            </a:r>
            <a:r>
              <a:rPr lang="cs-CZ" sz="2000" b="1" dirty="0" err="1"/>
              <a:t>kryptoaktivech</a:t>
            </a:r>
            <a:r>
              <a:rPr lang="cs-CZ" sz="2000" b="1" dirty="0"/>
              <a:t> (MiCA)	</a:t>
            </a:r>
            <a:endParaRPr lang="cs-CZ" sz="1600" dirty="0"/>
          </a:p>
          <a:p>
            <a:pPr marL="457200" lvl="3" indent="0">
              <a:buNone/>
            </a:pPr>
            <a:endParaRPr lang="cs-CZ" sz="1800" dirty="0"/>
          </a:p>
          <a:p>
            <a:pPr marL="457200" lvl="3" indent="0">
              <a:buNone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59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Právní povaha </a:t>
            </a:r>
            <a:r>
              <a:rPr lang="cs-CZ" sz="2800" b="1" dirty="0" err="1">
                <a:solidFill>
                  <a:srgbClr val="144246"/>
                </a:solidFill>
              </a:rPr>
              <a:t>kryptoaktiv</a:t>
            </a:r>
            <a:endParaRPr lang="cs-CZ" sz="2800" b="1" dirty="0">
              <a:solidFill>
                <a:srgbClr val="14424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700808"/>
            <a:ext cx="7427168" cy="4525963"/>
          </a:xfrm>
        </p:spPr>
        <p:txBody>
          <a:bodyPr/>
          <a:lstStyle/>
          <a:p>
            <a:pPr marL="450850" lvl="2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Jednotka </a:t>
            </a:r>
            <a:r>
              <a:rPr lang="cs-CZ" dirty="0" err="1"/>
              <a:t>kryptoměny</a:t>
            </a:r>
            <a:r>
              <a:rPr lang="cs-CZ" dirty="0"/>
              <a:t> je nehmotnou movitou věcí </a:t>
            </a:r>
          </a:p>
          <a:p>
            <a:pPr marL="450850" lvl="2" indent="-450850">
              <a:buFont typeface="Wingdings" panose="05000000000000000000" pitchFamily="2" charset="2"/>
              <a:buChar char="§"/>
            </a:pPr>
            <a:r>
              <a:rPr lang="cs-CZ" b="1" dirty="0"/>
              <a:t>Definice virtuální měny </a:t>
            </a:r>
            <a:r>
              <a:rPr lang="cs-CZ" dirty="0"/>
              <a:t>v </a:t>
            </a:r>
            <a:r>
              <a:rPr lang="cs-CZ" dirty="0" err="1"/>
              <a:t>AMLZ</a:t>
            </a:r>
            <a:r>
              <a:rPr lang="cs-CZ" dirty="0"/>
              <a:t> :</a:t>
            </a:r>
          </a:p>
          <a:p>
            <a:pPr marL="450850" lvl="2" indent="-450850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908050" lvl="3" indent="-450850">
              <a:buFont typeface="Wingdings" panose="05000000000000000000" pitchFamily="2" charset="2"/>
              <a:buChar char="§"/>
            </a:pPr>
            <a:r>
              <a:rPr lang="cs-CZ" dirty="0"/>
              <a:t>elektronicky uchovávaná jednotka </a:t>
            </a:r>
          </a:p>
          <a:p>
            <a:pPr marL="908050" lvl="3" indent="-450850">
              <a:buFont typeface="Wingdings" panose="05000000000000000000" pitchFamily="2" charset="2"/>
              <a:buChar char="§"/>
            </a:pPr>
            <a:r>
              <a:rPr lang="cs-CZ" dirty="0"/>
              <a:t>bez ohledu na to, zda má nebo nemá emitenta</a:t>
            </a:r>
          </a:p>
          <a:p>
            <a:pPr marL="908050" lvl="3" indent="-450850">
              <a:buFont typeface="Wingdings" panose="05000000000000000000" pitchFamily="2" charset="2"/>
              <a:buChar char="§"/>
            </a:pPr>
            <a:r>
              <a:rPr lang="cs-CZ" dirty="0"/>
              <a:t>která není peněžním prostředkem podle zákona o platebním styku, ale </a:t>
            </a:r>
          </a:p>
          <a:p>
            <a:pPr marL="908050" lvl="3" indent="-450850">
              <a:buFont typeface="Wingdings" panose="05000000000000000000" pitchFamily="2" charset="2"/>
              <a:buChar char="§"/>
            </a:pPr>
            <a:r>
              <a:rPr lang="cs-CZ" dirty="0"/>
              <a:t>je přijímána jako platba za zboží nebo služby i jinou osobou odlišnou od jejího emitenta</a:t>
            </a:r>
          </a:p>
          <a:p>
            <a:pPr marL="457200" lvl="3" indent="0">
              <a:buNone/>
            </a:pPr>
            <a:r>
              <a:rPr lang="cs-CZ" b="1" dirty="0" err="1"/>
              <a:t>Kryptoaktivum</a:t>
            </a:r>
            <a:r>
              <a:rPr lang="cs-CZ" b="1" dirty="0"/>
              <a:t> </a:t>
            </a:r>
            <a:r>
              <a:rPr lang="cs-CZ" dirty="0"/>
              <a:t>– návrh nařízení </a:t>
            </a:r>
            <a:r>
              <a:rPr lang="cs-CZ" dirty="0" err="1"/>
              <a:t>EK</a:t>
            </a:r>
            <a:r>
              <a:rPr lang="cs-CZ" dirty="0"/>
              <a:t>:</a:t>
            </a:r>
          </a:p>
          <a:p>
            <a:pPr marL="908050" lvl="3" indent="-450850">
              <a:buFont typeface="Wingdings" panose="05000000000000000000" pitchFamily="2" charset="2"/>
              <a:buChar char="§"/>
            </a:pPr>
            <a:r>
              <a:rPr lang="cs-CZ" sz="2000" dirty="0"/>
              <a:t>digitální zachycení hodnoty nebo práv</a:t>
            </a:r>
          </a:p>
          <a:p>
            <a:pPr marL="908050" lvl="3" indent="-450850">
              <a:buFont typeface="Wingdings" panose="05000000000000000000" pitchFamily="2" charset="2"/>
              <a:buChar char="§"/>
            </a:pPr>
            <a:r>
              <a:rPr lang="cs-CZ" sz="2000" dirty="0"/>
              <a:t> které může být převáděno a ukládáno elektronicky pomocí (i) technologie </a:t>
            </a:r>
            <a:r>
              <a:rPr lang="cs-CZ" sz="2000" dirty="0" err="1"/>
              <a:t>DLT</a:t>
            </a:r>
            <a:r>
              <a:rPr lang="cs-CZ" sz="2000" dirty="0"/>
              <a:t> nebo (</a:t>
            </a:r>
            <a:r>
              <a:rPr lang="cs-CZ" sz="2000" dirty="0" err="1"/>
              <a:t>ii</a:t>
            </a:r>
            <a:r>
              <a:rPr lang="cs-CZ" sz="2000" dirty="0"/>
              <a:t>) pomocí podobné technologie</a:t>
            </a:r>
          </a:p>
          <a:p>
            <a:pPr marL="457200" lvl="3" indent="0">
              <a:buNone/>
            </a:pPr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44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11F65-A033-41AE-8E82-FD59B9C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144246"/>
                </a:solidFill>
              </a:rPr>
              <a:t>Právní povaha </a:t>
            </a:r>
            <a:r>
              <a:rPr lang="cs-CZ" sz="2800" b="1" dirty="0" err="1">
                <a:solidFill>
                  <a:srgbClr val="144246"/>
                </a:solidFill>
              </a:rPr>
              <a:t>kryptoaktiv</a:t>
            </a:r>
            <a:r>
              <a:rPr lang="cs-CZ" sz="2800" b="1" dirty="0">
                <a:solidFill>
                  <a:srgbClr val="144246"/>
                </a:solidFill>
              </a:rPr>
              <a:t> (2)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5BC1-4B1E-4BD8-8E9B-40E886EE5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700808"/>
            <a:ext cx="7643192" cy="4525963"/>
          </a:xfrm>
        </p:spPr>
        <p:txBody>
          <a:bodyPr/>
          <a:lstStyle/>
          <a:p>
            <a:pPr marL="450850" lvl="2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dirty="0" err="1"/>
              <a:t>Kryptoměny</a:t>
            </a:r>
            <a:r>
              <a:rPr lang="cs-CZ" sz="2200" dirty="0"/>
              <a:t> </a:t>
            </a:r>
            <a:r>
              <a:rPr lang="cs-CZ" sz="2200" b="1" dirty="0"/>
              <a:t>nejsou elektronickými penězi </a:t>
            </a:r>
            <a:r>
              <a:rPr lang="cs-CZ" sz="2200" dirty="0"/>
              <a:t>ve smyslu   § 4 ZPS 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Nejsou pohledávkou vůči tomu, kdo je vydal 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Otázka centralizovaných kryptoměn (iniciativa ECB…)</a:t>
            </a:r>
          </a:p>
          <a:p>
            <a:pPr marL="450850" lvl="2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Směna kryptoměn za </a:t>
            </a:r>
            <a:r>
              <a:rPr lang="cs-CZ" sz="2200" dirty="0" err="1"/>
              <a:t>fiat</a:t>
            </a:r>
            <a:r>
              <a:rPr lang="cs-CZ" sz="2200" dirty="0"/>
              <a:t> měnu </a:t>
            </a:r>
            <a:r>
              <a:rPr lang="cs-CZ" sz="2200" b="1" dirty="0"/>
              <a:t>není směnárenskou činností</a:t>
            </a:r>
            <a:r>
              <a:rPr lang="cs-CZ" sz="2200" dirty="0"/>
              <a:t> podle </a:t>
            </a:r>
            <a:r>
              <a:rPr lang="cs-CZ" sz="2200" dirty="0" err="1"/>
              <a:t>ZSČ</a:t>
            </a:r>
            <a:r>
              <a:rPr lang="cs-CZ" sz="2200" dirty="0"/>
              <a:t> ani konverzí měn dle ZPS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Nejedná se o směnu mincí, bankovek ani šeků znějících na určitou hodnotu (§ 2 odst. 1 ZSČ)</a:t>
            </a:r>
          </a:p>
          <a:p>
            <a:pPr marL="450850" lvl="2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Kryptoměny </a:t>
            </a:r>
            <a:r>
              <a:rPr lang="cs-CZ" sz="2200" b="1" dirty="0"/>
              <a:t>patrně nejsou cenným papírem </a:t>
            </a:r>
            <a:r>
              <a:rPr lang="cs-CZ" sz="2200" dirty="0"/>
              <a:t>podle OZ, ani pokud je v nich inkorporováno právo, typicky ani investičním nástrojem dle ZPKT</a:t>
            </a:r>
          </a:p>
          <a:p>
            <a:pPr marL="908050" lvl="3" indent="-4508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Nejsou listinným ani zaknihovaným cenným papírem (§ 514, § 525 OZ)</a:t>
            </a:r>
          </a:p>
          <a:p>
            <a:pPr marL="908050" lvl="3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err="1"/>
              <a:t>MPO</a:t>
            </a:r>
            <a:r>
              <a:rPr lang="cs-CZ" sz="1800" dirty="0"/>
              <a:t>/</a:t>
            </a:r>
            <a:r>
              <a:rPr lang="cs-CZ" sz="1800" dirty="0" err="1"/>
              <a:t>MSp</a:t>
            </a:r>
            <a:r>
              <a:rPr lang="cs-CZ" sz="1800" dirty="0"/>
              <a:t> – úvahy o elektronickém ekvivalentu cenného papíru, který není investičním nástrojem</a:t>
            </a:r>
          </a:p>
          <a:p>
            <a:pPr marL="457200" lvl="3" indent="0">
              <a:spcAft>
                <a:spcPts val="600"/>
              </a:spcAft>
              <a:buNone/>
            </a:pPr>
            <a:endParaRPr lang="cs-CZ" dirty="0"/>
          </a:p>
          <a:p>
            <a:pPr marL="908050" lvl="3" indent="-450850"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457200" lvl="3" indent="0">
              <a:buNone/>
            </a:pPr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A9C41A-B216-475D-8458-C4F2A522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17C-AC31-4FC1-8FDF-5BA8425F7738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694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23589</TotalTime>
  <Words>2140</Words>
  <Application>Microsoft Office PowerPoint</Application>
  <PresentationFormat>Předvádění na obrazovce (4:3)</PresentationFormat>
  <Paragraphs>303</Paragraphs>
  <Slides>25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Futura New Bold</vt:lpstr>
      <vt:lpstr>Times New Roman</vt:lpstr>
      <vt:lpstr>Wingdings</vt:lpstr>
      <vt:lpstr>Motiv systému Office</vt:lpstr>
      <vt:lpstr>Digitální aktiva a Crowdfuding  BBH, advokátní kancelář, s.r.o.   Brno, 5. května 2022</vt:lpstr>
      <vt:lpstr>Fiat měna vs.  digitální/virtuální/„krypto“ měny</vt:lpstr>
      <vt:lpstr>Vlastnosti kryptoměn</vt:lpstr>
      <vt:lpstr>Rozdíl mezi „Tokeny“ a „Coiny“</vt:lpstr>
      <vt:lpstr>Regulace kryptoměn</vt:lpstr>
      <vt:lpstr>Právní rámec</vt:lpstr>
      <vt:lpstr>Právní rámec (2)</vt:lpstr>
      <vt:lpstr>Právní povaha kryptoaktiv</vt:lpstr>
      <vt:lpstr>Právní povaha kryptoaktiv (2)</vt:lpstr>
      <vt:lpstr>Regulace vydávání a obchodování  s kryptoaktivy</vt:lpstr>
      <vt:lpstr>Další povinnosti při vydávání a obchodování  s kryptoaktivy</vt:lpstr>
      <vt:lpstr>Regulace kryptoměn v jiných zemích EU </vt:lpstr>
      <vt:lpstr>Regulace kryptoměn v jiných zemích EU </vt:lpstr>
      <vt:lpstr>Regulace kryptoměn v jiných zemích EU </vt:lpstr>
      <vt:lpstr>Krypto-aktiva v EU</vt:lpstr>
      <vt:lpstr>Crowdfunding</vt:lpstr>
      <vt:lpstr>ICO/ITO vs. Crowdfunding</vt:lpstr>
      <vt:lpstr>Nařízení o Crowdfundingu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KLIDNĚ DELŠÍ PREZENTACE BBH</dc:title>
  <dc:creator>Stanislav Kuba</dc:creator>
  <cp:lastModifiedBy>Autor</cp:lastModifiedBy>
  <cp:revision>783</cp:revision>
  <cp:lastPrinted>2018-11-19T15:31:43Z</cp:lastPrinted>
  <dcterms:created xsi:type="dcterms:W3CDTF">2013-05-23T12:04:55Z</dcterms:created>
  <dcterms:modified xsi:type="dcterms:W3CDTF">2022-05-05T11:07:13Z</dcterms:modified>
</cp:coreProperties>
</file>