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sldIdLst>
    <p:sldId id="256" r:id="rId5"/>
    <p:sldId id="257" r:id="rId6"/>
    <p:sldId id="276" r:id="rId7"/>
    <p:sldId id="275" r:id="rId8"/>
    <p:sldId id="368" r:id="rId9"/>
    <p:sldId id="277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70" r:id="rId18"/>
    <p:sldId id="280" r:id="rId19"/>
    <p:sldId id="281" r:id="rId20"/>
    <p:sldId id="369" r:id="rId21"/>
    <p:sldId id="282" r:id="rId22"/>
    <p:sldId id="283" r:id="rId23"/>
    <p:sldId id="285" r:id="rId24"/>
    <p:sldId id="286" r:id="rId25"/>
    <p:sldId id="287" r:id="rId26"/>
    <p:sldId id="288" r:id="rId27"/>
    <p:sldId id="289" r:id="rId28"/>
    <p:sldId id="266" r:id="rId29"/>
    <p:sldId id="267" r:id="rId30"/>
    <p:sldId id="268" r:id="rId31"/>
    <p:sldId id="269" r:id="rId32"/>
    <p:sldId id="271" r:id="rId33"/>
    <p:sldId id="272" r:id="rId34"/>
    <p:sldId id="258" r:id="rId35"/>
    <p:sldId id="273" r:id="rId36"/>
    <p:sldId id="278" r:id="rId37"/>
    <p:sldId id="371" r:id="rId38"/>
    <p:sldId id="274" r:id="rId39"/>
    <p:sldId id="366" r:id="rId40"/>
    <p:sldId id="372" r:id="rId4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AD6CCF0-48F7-499A-910A-F924CC6A56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C21E1-150F-4392-865A-D9022B7CDC5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55709-37C2-445A-9917-59DE69856DD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B0C9C-B003-4D26-8A47-A5DC0C37EA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280AC-97E0-4052-984A-6C5CEEA81F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2E4E9-85C1-486C-92A7-D1618B72B33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F11B9-71DB-4EAE-8568-F59881FCF42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157FB-8DCB-45E4-8F2A-C3B33349154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02FBA-C909-4D49-B77E-B3D6BEFB93F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5EF08-1C8B-407B-BD71-A15C637D93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5F275-4B28-4489-BA91-2B517B95703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368BB25-5A27-44E5-90F8-B69982C934A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tejtenazemi.cz/cenia/index.php?p=trvale_udrzitelny_rozvoj&amp;site=spotreb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2030.cz/strategie/wp-content/uploads/sites/2/2018/05/N%C3%A1stroje-UR-pro-ve%C5%99ejnou-spr%C3%A1vu2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2030.cz/strategie/wp-content/uploads/sites/2/2018/05/N%C3%A1stroje-UR-pro-ve%C5%99ejnou-spr%C3%A1vu2.pdf" TargetMode="External"/><Relationship Id="rId2" Type="http://schemas.openxmlformats.org/officeDocument/2006/relationships/hyperlink" Target="https://www.mzp.cz/C1257458002F0DC7/cz/ceska_republika_2030/$FILE/OUR_Strategicky_ramec_20181015.pdf.002.002.pdf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derniobec.cz/jak-merit-a-hodnotit-kvalitu-verejnych-sluzeb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5200"/>
              <a:t>Manažerské metody uplatňované ve veřejné správě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114800"/>
            <a:ext cx="6400800" cy="1250950"/>
          </a:xfrm>
        </p:spPr>
        <p:txBody>
          <a:bodyPr/>
          <a:lstStyle/>
          <a:p>
            <a:pPr algn="r" eaLnBrk="1" hangingPunct="1"/>
            <a:r>
              <a:rPr lang="cs-CZ" altLang="cs-CZ" sz="1900" b="1"/>
              <a:t>Ing. Eva Tomášková, Ph.D.</a:t>
            </a:r>
          </a:p>
          <a:p>
            <a:pPr algn="r" eaLnBrk="1" hangingPunct="1"/>
            <a:endParaRPr lang="cs-CZ" altLang="cs-CZ" sz="1700" b="1"/>
          </a:p>
          <a:p>
            <a:pPr algn="r" eaLnBrk="1" hangingPunct="1"/>
            <a:r>
              <a:rPr lang="cs-CZ" altLang="cs-CZ" sz="1500"/>
              <a:t>Katedra finančního práva a národního hospodářství</a:t>
            </a:r>
          </a:p>
          <a:p>
            <a:pPr algn="r" eaLnBrk="1" hangingPunct="1"/>
            <a:r>
              <a:rPr lang="cs-CZ" altLang="cs-CZ" sz="1500" b="1"/>
              <a:t>Eva.Tomaskova@law.muni.cz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Common Assessment Framework (CAF)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„Společný hodnotící rámec“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Vychází z principů TQM a je odvozen od EFQM modelu excelence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Vyvinut speciálně pro měření kvality ve veřejné správě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Jednoduchý nástroj zlepšování fungování organizace prostřednictvím sebehodnocení (předem vyškolený tým pracovníků úřadů)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založen na předpokladu, že vynikajících výsledků v činnosti organizace, ve vztahu občan/zákazník, případně lidé versus společnost, lze dosáhnout pomocí strategie a plánování, vedení, lidí, partnerství, zdrojů a procesů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Common Assessment Framework (CAF)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4 hlavní cíle: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Zavést do veřejné správy zásady TQM a postupně naučit její pracovníky používat je, a také pochopit, v čem spočívá sebehodnocení (od stávajícího „plánuj a dělej“ k „plánuj-dělej-zkontroluj-jednej“)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Usnadnit sebehodnocení v organizacích veřejné správy, vedoucí ke stanovení diagnózy a nápravného opatření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Působit jako můstek mezi odlišnými modely použitými v řízení kvality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Usnadnit posuzování kritérií v organizacích veřejného sektoru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Nejcennější je zapojení všech zaměstnanců do projektu – jedná se o propojení vedení organizace s jeho zaměstnanci; může být cestou ke zlepšení výkonnosti i pracovních procesů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Po provedení sebehodnocení by měl následovat benchmarking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Benchmarking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„porovnání s ostatními“ za účelem nalezení dobré praxe a jejího uplatnění</a:t>
            </a:r>
          </a:p>
          <a:p>
            <a:pPr eaLnBrk="1" hangingPunct="1"/>
            <a:r>
              <a:rPr lang="cs-CZ" altLang="cs-CZ" sz="2400"/>
              <a:t>Nejde o kopírování lepších výsledků, důraz kladen na přizpůsobení se vlastním specifickým podmínkám</a:t>
            </a:r>
          </a:p>
          <a:p>
            <a:pPr eaLnBrk="1" hangingPunct="1"/>
            <a:r>
              <a:rPr lang="cs-CZ" altLang="cs-CZ" sz="2400"/>
              <a:t>Proces určování „kdo je nejlepší, kdo určuje standard pro porovnání a jaký je tento standard“</a:t>
            </a:r>
          </a:p>
          <a:p>
            <a:pPr eaLnBrk="1" hangingPunct="1"/>
            <a:r>
              <a:rPr lang="cs-CZ" altLang="cs-CZ" sz="2400"/>
              <a:t>Neustále opakující se proces</a:t>
            </a:r>
          </a:p>
          <a:p>
            <a:pPr eaLnBrk="1" hangingPunct="1"/>
            <a:r>
              <a:rPr lang="cs-CZ" altLang="cs-CZ" sz="2400"/>
              <a:t>Způsob řízení změn a cesta k trvalému zlepšování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Benchmarking</a:t>
            </a:r>
          </a:p>
        </p:txBody>
      </p:sp>
      <p:pic>
        <p:nvPicPr>
          <p:cNvPr id="1433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2125" y="1600200"/>
            <a:ext cx="5619750" cy="4530725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Posloupnost na sebe navazujících kroků</a:t>
            </a:r>
          </a:p>
          <a:p>
            <a:pPr lvl="1" eaLnBrk="1" hangingPunct="1"/>
            <a:r>
              <a:rPr lang="cs-CZ" altLang="cs-CZ"/>
              <a:t>Vymezení poslání organizace</a:t>
            </a:r>
          </a:p>
          <a:p>
            <a:pPr lvl="1" eaLnBrk="1" hangingPunct="1"/>
            <a:r>
              <a:rPr lang="cs-CZ" altLang="cs-CZ"/>
              <a:t>Vymezení vize a strategických cílů</a:t>
            </a:r>
          </a:p>
          <a:p>
            <a:pPr lvl="1" eaLnBrk="1" hangingPunct="1"/>
            <a:r>
              <a:rPr lang="cs-CZ" altLang="cs-CZ"/>
              <a:t>Provedení strategické analýzy</a:t>
            </a:r>
          </a:p>
          <a:p>
            <a:pPr lvl="1" eaLnBrk="1" hangingPunct="1"/>
            <a:r>
              <a:rPr lang="cs-CZ" altLang="cs-CZ"/>
              <a:t>Formulace možných strategií a výběr strategie</a:t>
            </a:r>
          </a:p>
          <a:p>
            <a:pPr lvl="1" eaLnBrk="1" hangingPunct="1"/>
            <a:r>
              <a:rPr lang="cs-CZ" altLang="cs-CZ"/>
              <a:t>Implementace strategie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Vize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7638"/>
            <a:ext cx="7821612" cy="4748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odraz budoucnosti, který je natolik pozitivní, aby byl motivující a dostatečně srozumitelný, aby udal dlouhodobý směr pro budoucí plánování, stanovení cílů a silnou image firmy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Pro realizaci vize je nutné identifikovat bariéry, formulovat kroky potřebné k jejich odstranění a vybrat nejvhodnější řešení.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274638"/>
            <a:ext cx="7991475" cy="1143000"/>
          </a:xfrm>
        </p:spPr>
        <p:txBody>
          <a:bodyPr/>
          <a:lstStyle/>
          <a:p>
            <a:pPr eaLnBrk="1" hangingPunct="1"/>
            <a:r>
              <a:rPr lang="cs-CZ" altLang="cs-CZ"/>
              <a:t>Příklady vize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263" y="1665288"/>
            <a:ext cx="7991475" cy="4643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Vytvořit prostředí uspokojující potřeby zákazníků.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Bezpečná budoucnost pro společnost.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Technický a geografický růst ve světě.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en-US" altLang="cs-CZ" sz="2000"/>
              <a:t>Our vision is to be the world's best quick service restaurant</a:t>
            </a:r>
            <a:r>
              <a:rPr lang="cs-CZ" altLang="cs-CZ" sz="2000"/>
              <a:t>. </a:t>
            </a:r>
            <a:r>
              <a:rPr lang="en-US" altLang="cs-CZ" sz="2000"/>
              <a:t>(McDonald's)</a:t>
            </a: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en-US" altLang="cs-CZ" sz="2000"/>
          </a:p>
          <a:p>
            <a:pPr eaLnBrk="1" hangingPunct="1">
              <a:lnSpc>
                <a:spcPct val="90000"/>
              </a:lnSpc>
            </a:pPr>
            <a:r>
              <a:rPr lang="en-US" altLang="cs-CZ" sz="2000"/>
              <a:t>To make the automobile accessible to every American</a:t>
            </a:r>
            <a:r>
              <a:rPr lang="cs-CZ" altLang="cs-CZ" sz="2000">
                <a:solidFill>
                  <a:schemeClr val="bg1"/>
                </a:solidFill>
              </a:rPr>
              <a:t>.</a:t>
            </a:r>
            <a:r>
              <a:rPr lang="en-US" altLang="cs-CZ" sz="2000">
                <a:solidFill>
                  <a:schemeClr val="bg1"/>
                </a:solidFill>
              </a:rPr>
              <a:t> </a:t>
            </a:r>
            <a:r>
              <a:rPr lang="en-US" altLang="cs-CZ" sz="2000"/>
              <a:t>(Henry Ford)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Uveďte příklady vize v oblasti veřejné správy a stručně ji zanalyzujte. </a:t>
            </a:r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796604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5613"/>
            <a:ext cx="7859712" cy="885825"/>
          </a:xfrm>
        </p:spPr>
        <p:txBody>
          <a:bodyPr/>
          <a:lstStyle/>
          <a:p>
            <a:pPr eaLnBrk="1" hangingPunct="1"/>
            <a:r>
              <a:rPr lang="cs-CZ" altLang="cs-CZ"/>
              <a:t>Bariéry vize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524000"/>
            <a:ext cx="8137525" cy="4932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zainteresovanost na interních procesech podniku (vhodnější zvolit externistu)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snaha realizovat změny za každou cenu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neuvědomění si potřeby stanovit vizi a strategický plán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nedostatečný důraz kladený na realizaci změn, příp. neschopnost provést změny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nedostatečné znalosti externího, oborového a interního prostředí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74638"/>
            <a:ext cx="8208963" cy="1143000"/>
          </a:xfrm>
        </p:spPr>
        <p:txBody>
          <a:bodyPr/>
          <a:lstStyle/>
          <a:p>
            <a:pPr eaLnBrk="1" hangingPunct="1"/>
            <a:r>
              <a:rPr lang="cs-CZ" altLang="cs-CZ"/>
              <a:t>Mise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844675"/>
            <a:ext cx="7812088" cy="43561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/>
              <a:t>způsob, jak dosáhnout vize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1600" dirty="0"/>
              <a:t>nazýváno občas etické hodnoty podniku, podle kterých společnost směřuje své aktivity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endParaRPr lang="cs-CZ" altLang="cs-CZ" sz="1600" dirty="0"/>
          </a:p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/>
              <a:t>Otázky mise: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Kdo jsou naši zákazníci?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Jaký je hlavní produkt podniku?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Který trh (z hlediska geografického) chce obhospodařovat?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Má podnik k dispozici nejnovější technologie?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Je podnik založený na zdravém růstu a finanční stabilitě?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jsou základní očekávání, hodnoty a etické priority?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jsou hlavní konkurenční výhody podniku?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má podnik image na veřejnosti?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Jsou zaměstnanci cennými aktivy podniku?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Cíl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Zvyšovat kvalitu života občanů prostřednictvím výkonné a kvalitní veřejné služby</a:t>
            </a:r>
          </a:p>
          <a:p>
            <a:pPr eaLnBrk="1" hangingPunct="1"/>
            <a:r>
              <a:rPr lang="cs-CZ" altLang="cs-CZ" sz="2400"/>
              <a:t>3 kritéria hodnocení:</a:t>
            </a:r>
          </a:p>
          <a:p>
            <a:pPr lvl="1" eaLnBrk="1" hangingPunct="1"/>
            <a:r>
              <a:rPr lang="cs-CZ" altLang="cs-CZ" sz="2000"/>
              <a:t>Kvalita veřejné služby pro zákazníka/občana</a:t>
            </a:r>
          </a:p>
          <a:p>
            <a:pPr lvl="1" eaLnBrk="1" hangingPunct="1"/>
            <a:r>
              <a:rPr lang="cs-CZ" altLang="cs-CZ" sz="2000"/>
              <a:t>Výkonnost veřejné služby </a:t>
            </a:r>
          </a:p>
          <a:p>
            <a:pPr lvl="2" eaLnBrk="1" hangingPunct="1"/>
            <a:r>
              <a:rPr lang="cs-CZ" altLang="cs-CZ" sz="1600"/>
              <a:t>např. Definované indikátory výkonnosti pro jednotlivé typy služeb</a:t>
            </a:r>
          </a:p>
          <a:p>
            <a:pPr lvl="1" eaLnBrk="1" hangingPunct="1"/>
            <a:r>
              <a:rPr lang="cs-CZ" altLang="cs-CZ" sz="2000"/>
              <a:t>Náklady vynaložené na veřejnou službu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000"/>
              <a:t>+ 4. kritérium: spokojenost zákazníků i zaměstnanců</a:t>
            </a:r>
          </a:p>
          <a:p>
            <a:pPr eaLnBrk="1" hangingPunct="1"/>
            <a:r>
              <a:rPr lang="cs-CZ" altLang="cs-CZ" sz="2400"/>
              <a:t>Praxe:</a:t>
            </a:r>
          </a:p>
          <a:p>
            <a:pPr lvl="1" eaLnBrk="1" hangingPunct="1"/>
            <a:r>
              <a:rPr lang="cs-CZ" altLang="cs-CZ" sz="2000"/>
              <a:t>Ani jedno kritérium se dostatečně neměří nebo nemonitoruje</a:t>
            </a:r>
          </a:p>
          <a:p>
            <a:pPr lvl="1" eaLnBrk="1" hangingPunct="1"/>
            <a:r>
              <a:rPr lang="cs-CZ" altLang="cs-CZ" sz="2000"/>
              <a:t>Pokud se měří (např. náklady), tak na úrovni úřadu a ne na úrovni jednotlivé služby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55000" cy="1143000"/>
          </a:xfrm>
        </p:spPr>
        <p:txBody>
          <a:bodyPr/>
          <a:lstStyle/>
          <a:p>
            <a:pPr eaLnBrk="1" hangingPunct="1"/>
            <a:r>
              <a:rPr lang="cs-CZ" altLang="cs-CZ"/>
              <a:t>Druhy misí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8163"/>
            <a:ext cx="8255000" cy="4429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Firma Gumotex: „Budeme ve spolupráci s regionální institucí pomáhat snížení míry nezaměstnanosti v regionu.“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Janáčkovo divadlo: „Usilujeme o to, stát se srdcem uměleckého a kulturního života města Brna a národa.“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en-US" altLang="cs-CZ" sz="2400"/>
              <a:t>McDonald's: „Be the best employer for our people in each community around the world and deliver operational excellence to our customers in each of our restaurants.</a:t>
            </a:r>
            <a:r>
              <a:rPr lang="cs-CZ" altLang="cs-CZ" sz="2400"/>
              <a:t>“</a:t>
            </a:r>
            <a:r>
              <a:rPr lang="en-US" altLang="cs-CZ" sz="24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33400"/>
            <a:ext cx="8291513" cy="814388"/>
          </a:xfrm>
        </p:spPr>
        <p:txBody>
          <a:bodyPr/>
          <a:lstStyle/>
          <a:p>
            <a:pPr eaLnBrk="1" hangingPunct="1"/>
            <a:r>
              <a:rPr lang="cs-CZ" altLang="cs-CZ"/>
              <a:t>Cíle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91513" cy="5219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čeho chce podnik dosáhnout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jsou pomocníkem pro formulaci strategie</a:t>
            </a:r>
          </a:p>
          <a:p>
            <a:pPr eaLnBrk="1" hangingPunct="1">
              <a:lnSpc>
                <a:spcPct val="80000"/>
              </a:lnSpc>
            </a:pPr>
            <a:endParaRPr lang="cs-CZ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obecné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musí být v souladu s misí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Např.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/>
              <a:t>Chceme se stát v oboru výroby sanitárního zboží jedničkou na trhu.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/>
              <a:t>Staneme se vzorem servisních služeb v našem oboru.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konkrétní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obsahují návody k jednotlivým krokům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nutí pracovníky přemýšlet, jak dosáhnout lepších výsledků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musí být SMART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50006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/>
              <a:t>SMART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447800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S: specifický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každý mu musí rozumět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např. Čeho přesně chceme na trhu dosáhnout?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M: měřitelný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kolik toho chceme dosáhnout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A: akceptovatelný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těmi, kteří jej budou implementovat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R: realistický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je dostatečně náročný?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stanovit si jednoduchý cíl není dobré – nemotivuje k vyšším výkonům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T: časově omezený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do kdy chceme tento cíl dosáhnout?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Příklady cílů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Zvýšit podíl na trhu o 5 % do konce roku 2008.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Zvýšit celkový zisk ze 2 % na 5 % během tří let.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Chceme se do konce roku stát jedničkou na trhu.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Chceme spojit zájmy našeho dodavatele s našimi zájmy do konce roku.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návrh a realizace konceptu, který dosáhne předem stanoveného cíle</a:t>
            </a:r>
          </a:p>
          <a:p>
            <a:pPr eaLnBrk="1" hangingPunct="1">
              <a:buFontTx/>
              <a:buNone/>
            </a:pPr>
            <a:endParaRPr lang="cs-CZ" altLang="cs-CZ"/>
          </a:p>
          <a:p>
            <a:pPr eaLnBrk="1" hangingPunct="1"/>
            <a:r>
              <a:rPr lang="cs-CZ" altLang="cs-CZ"/>
              <a:t>strategické myšlení musí být dynamické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Vznik v roce 1992 (Kaplan a Norton)</a:t>
            </a:r>
          </a:p>
          <a:p>
            <a:pPr eaLnBrk="1" hangingPunct="1"/>
            <a:r>
              <a:rPr lang="cs-CZ" altLang="cs-CZ"/>
              <a:t>Také známá jako metoda „vyvážených ukazatelů“ nebo „vyvážený úspěch“</a:t>
            </a:r>
          </a:p>
          <a:p>
            <a:pPr eaLnBrk="1" hangingPunct="1"/>
            <a:r>
              <a:rPr lang="cs-CZ" altLang="cs-CZ"/>
              <a:t>Založena na procesním přístupu, vhodně se doplňuje s benchmarkingem</a:t>
            </a:r>
          </a:p>
          <a:p>
            <a:pPr eaLnBrk="1" hangingPunct="1"/>
            <a:r>
              <a:rPr lang="cs-CZ" altLang="cs-CZ"/>
              <a:t>Před jejím uplatněním nutno vyjasnit vizi a strategické priority</a:t>
            </a:r>
          </a:p>
          <a:p>
            <a:pPr eaLnBrk="1" hangingPunct="1"/>
            <a:r>
              <a:rPr lang="cs-CZ" altLang="cs-CZ"/>
              <a:t>Úkolem není stanovit vizi a strategii, ale zajistit jejich naplnění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4 perspektivy (finanční a nefinanční měřítka)</a:t>
            </a:r>
          </a:p>
          <a:p>
            <a:pPr lvl="1" eaLnBrk="1" hangingPunct="1"/>
            <a:r>
              <a:rPr lang="cs-CZ" altLang="cs-CZ"/>
              <a:t>Finanční</a:t>
            </a:r>
          </a:p>
          <a:p>
            <a:pPr lvl="1" eaLnBrk="1" hangingPunct="1"/>
            <a:r>
              <a:rPr lang="cs-CZ" altLang="cs-CZ"/>
              <a:t>Zákaznická – organizace veřejné správy musí pokrýt celou společnost</a:t>
            </a:r>
          </a:p>
          <a:p>
            <a:pPr lvl="1" eaLnBrk="1" hangingPunct="1"/>
            <a:r>
              <a:rPr lang="cs-CZ" altLang="cs-CZ"/>
              <a:t>Interních procesů</a:t>
            </a:r>
          </a:p>
          <a:p>
            <a:pPr lvl="1" eaLnBrk="1" hangingPunct="1"/>
            <a:r>
              <a:rPr lang="cs-CZ" altLang="cs-CZ"/>
              <a:t>Učení se a růst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676400" y="1481138"/>
          <a:ext cx="5486400" cy="488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6526740" imgH="5806914" progId="">
                  <p:embed/>
                </p:oleObj>
              </mc:Choice>
              <mc:Fallback>
                <p:oleObj r:id="rId3" imgW="6526740" imgH="5806914" progId="">
                  <p:embed/>
                  <p:pic>
                    <p:nvPicPr>
                      <p:cNvPr id="276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81138"/>
                        <a:ext cx="5486400" cy="488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pic>
        <p:nvPicPr>
          <p:cNvPr id="2867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Procesní přístup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Proces – soubor vzájemně souvisejících nebo vzájemně působících činností, který přeměňuje vstupy na výstupy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3 skupiny procesů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Hlavní (klíčové)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Řídící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Podpůrné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Umožňuje: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Najít kritická místa v rámci jednotlivých procesů, které snižují výkonnost (tzv. úzká místa)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Najít příliš drahé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Zlepšit odpovědnost pracovníků za jednotlivé části procesů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 veřejné služby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Kvalita komunikace</a:t>
            </a:r>
          </a:p>
          <a:p>
            <a:pPr lvl="1" eaLnBrk="1" hangingPunct="1"/>
            <a:r>
              <a:rPr lang="cs-CZ" dirty="0"/>
              <a:t>efektivní komunikace s uživatelem</a:t>
            </a:r>
          </a:p>
          <a:p>
            <a:pPr eaLnBrk="1" hangingPunct="1"/>
            <a:r>
              <a:rPr lang="cs-CZ" dirty="0"/>
              <a:t>Kvalita specifikace a vymezení služby</a:t>
            </a:r>
          </a:p>
          <a:p>
            <a:pPr lvl="1" eaLnBrk="1" hangingPunct="1"/>
            <a:r>
              <a:rPr lang="cs-CZ" dirty="0"/>
              <a:t>standard a definované priority</a:t>
            </a:r>
          </a:p>
          <a:p>
            <a:pPr eaLnBrk="1" hangingPunct="1"/>
            <a:r>
              <a:rPr lang="cs-CZ" dirty="0"/>
              <a:t>Kvalita poskytování </a:t>
            </a:r>
          </a:p>
          <a:p>
            <a:pPr lvl="1" eaLnBrk="1" hangingPunct="1"/>
            <a:r>
              <a:rPr lang="cs-CZ" dirty="0"/>
              <a:t>způsob poskytování</a:t>
            </a:r>
          </a:p>
          <a:p>
            <a:pPr eaLnBrk="1" hangingPunct="1"/>
            <a:r>
              <a:rPr lang="cs-CZ" dirty="0"/>
              <a:t>Kvalita personálu a systému </a:t>
            </a:r>
          </a:p>
          <a:p>
            <a:pPr lvl="1" eaLnBrk="1" hangingPunct="1"/>
            <a:r>
              <a:rPr lang="cs-CZ" dirty="0"/>
              <a:t>přístup zaměstnanců a personálu (vyškolený a příjemný personál, který je zapojen do výběru standardů a tím je i motivován k jejich dodržování)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dle ISO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Certifikační norma ISO 9001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Vyžadováno řízení organizace systematickým a jasným (i protikorupčním) způsobem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Normy vychází z osmi zásad kvalitního řízení: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Zaměření na zákazníka/občana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Vedení a řízení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Zapojení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Procesní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Systémový přístup k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Neustálé zlepšování – učící se organizace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Přístup k rozhodování zakládající se na faktech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Vzájemně prospěšné dodavatelské (a partnerské) vztahy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Agenda 21 (MA 21)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Program konkrétních obcí, měst a regionů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Nástroj pro uplatnění principů udržitelného rozvoje na místní a regionální úrovni v praxi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Cílem zajištění dlouhodobě vysoké kvality života a životního prostředí na daném místě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Vychází z dokumentu OSN (Agenda 21), který byl přijat na konferenci o životním prostředí v Rio de Janeiro v roce 1992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Agenda 21 (MA 21)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MA 21 lze zavést akcí v rámci zastupitelstev: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Výkon a provoz místní správy směřující k udržitelnosti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Začleňování principů udržitelného rozvoje mezi priority samosprávy a do dokumentů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MA 21 lze provádět i dalšími aktivitami v rámci širších společenství a celků: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Zvyšování povědomí o trvale udržitelném rozvoji, vzdělávání a výchova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Poradenství, konzultační a informační činnost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Zapojování veřejnosti do rozhodování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Spolupráce, partnerství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Vytvoření místní strategie udržitelného rozvoje a akčního plánu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Umožňuje realizaci projektu „Zdravé město“ (např. kampaně „Den Země“, „Dny bez úrazu“, „Den bez tabáku“, „Týden mobility“, „Dny zdraví“, „Den bez aut“)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Trvalá udržitelnost</a:t>
            </a:r>
          </a:p>
        </p:txBody>
      </p:sp>
      <p:pic>
        <p:nvPicPr>
          <p:cNvPr id="33795" name="Picture 2" descr="Obr. 2 VzÃ¡jemnÃ© propojenÃ­ jednotlivÃ½ch oblastÃ­ a principÅ¯ udrÅ¾itelnÃ©ho rozvo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76375"/>
            <a:ext cx="5213350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533400" y="642302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</a:t>
            </a:r>
            <a:r>
              <a:rPr lang="cs-CZ" sz="1200" b="1"/>
              <a:t> </a:t>
            </a:r>
            <a:r>
              <a:rPr lang="cs-CZ" sz="1200"/>
              <a:t>Vzájemné propojení jednotlivých oblastí a principů udržitelného rozvoje. Vítejte na Zemi Dostupné z: </a:t>
            </a:r>
            <a:r>
              <a:rPr lang="cs-CZ" sz="1200">
                <a:hlinkClick r:id="rId3"/>
              </a:rPr>
              <a:t>http://www.vitejtenazemi.cz/cenia/index.php?p=trvale_udrzitelny_rozvoj&amp;site=spotreba</a:t>
            </a:r>
            <a:r>
              <a:rPr lang="cs-CZ" sz="1200"/>
              <a:t>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Uveďte příklady aplikace trvalé udržitelnosti ve veřejné správě. </a:t>
            </a:r>
          </a:p>
          <a:p>
            <a:endParaRPr lang="cs-CZ" altLang="cs-CZ" sz="2100" dirty="0"/>
          </a:p>
          <a:p>
            <a:r>
              <a:rPr lang="cs-CZ" altLang="cs-CZ" sz="2100" dirty="0"/>
              <a:t>Např. Nástroje udržitelného rozvoje pro veřejnou správu. </a:t>
            </a:r>
            <a:r>
              <a:rPr lang="cs-CZ" sz="2100" dirty="0">
                <a:hlinkClick r:id="rId2"/>
              </a:rPr>
              <a:t>Nástroje-UR-pro-veřejnou-správu2.pdf (cr2030.cz)</a:t>
            </a:r>
            <a:endParaRPr lang="cs-CZ" altLang="cs-CZ" sz="2100" dirty="0"/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2407314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Další doporučované manažerské metody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Štíhlá veřejná správa</a:t>
            </a:r>
          </a:p>
          <a:p>
            <a:pPr lvl="1" eaLnBrk="1" hangingPunct="1"/>
            <a:r>
              <a:rPr lang="cs-CZ" altLang="cs-CZ" sz="2000"/>
              <a:t>odstranění či eliminace všech druhů plýtvání </a:t>
            </a:r>
          </a:p>
          <a:p>
            <a:pPr eaLnBrk="1" hangingPunct="1"/>
            <a:r>
              <a:rPr lang="cs-CZ" altLang="cs-CZ" sz="2400"/>
              <a:t>Řízení dle cílů (MBO) </a:t>
            </a:r>
          </a:p>
          <a:p>
            <a:pPr lvl="1" eaLnBrk="1" hangingPunct="1"/>
            <a:r>
              <a:rPr lang="cs-CZ" altLang="cs-CZ" sz="2000"/>
              <a:t>orientace každé pracovní funkce na cíle celé organizace </a:t>
            </a:r>
          </a:p>
          <a:p>
            <a:pPr eaLnBrk="1" hangingPunct="1"/>
            <a:r>
              <a:rPr lang="cs-CZ" altLang="cs-CZ" sz="2400"/>
              <a:t>Reengineering</a:t>
            </a:r>
          </a:p>
          <a:p>
            <a:pPr lvl="1" eaLnBrk="1" hangingPunct="1"/>
            <a:r>
              <a:rPr lang="cs-CZ" altLang="cs-CZ" sz="2000"/>
              <a:t>radikální způsob přestavby procesů v rámci organizace </a:t>
            </a:r>
          </a:p>
          <a:p>
            <a:pPr eaLnBrk="1" hangingPunct="1"/>
            <a:r>
              <a:rPr lang="cs-CZ" altLang="cs-CZ" sz="2400"/>
              <a:t>Knowledge management</a:t>
            </a:r>
          </a:p>
          <a:p>
            <a:pPr lvl="1" eaLnBrk="1" hangingPunct="1"/>
            <a:r>
              <a:rPr lang="cs-CZ" altLang="cs-CZ" sz="2000"/>
              <a:t>Management znalostí (P. Drucker – řízení pracovníků disponujících znalostmi)</a:t>
            </a:r>
          </a:p>
          <a:p>
            <a:pPr lvl="1" eaLnBrk="1" hangingPunct="1"/>
            <a:r>
              <a:rPr lang="cs-CZ" altLang="cs-CZ" sz="2000"/>
              <a:t>Znalostní management (soubor opatření a nástrojů pro management a organizační řízení podniku)</a:t>
            </a:r>
          </a:p>
          <a:p>
            <a:pPr eaLnBrk="1" hangingPunct="1"/>
            <a:r>
              <a:rPr lang="cs-CZ" altLang="cs-CZ" sz="2400"/>
              <a:t>Metody moderního personálního managementu</a:t>
            </a:r>
          </a:p>
          <a:p>
            <a:pPr eaLnBrk="1" hangingPunct="1"/>
            <a:r>
              <a:rPr lang="cs-CZ" altLang="cs-CZ" sz="2400"/>
              <a:t>Městský či regionální marketing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Kerlinová</a:t>
            </a:r>
            <a:r>
              <a:rPr lang="cs-CZ" dirty="0"/>
              <a:t>, A. a Tomášková, E. Management veřejné správy, 2014.</a:t>
            </a:r>
          </a:p>
          <a:p>
            <a:r>
              <a:rPr lang="cs-CZ" dirty="0"/>
              <a:t>Strategický rámec Česká republika 2030. </a:t>
            </a:r>
            <a:r>
              <a:rPr lang="cs-CZ" dirty="0">
                <a:hlinkClick r:id="rId2"/>
              </a:rPr>
              <a:t>OUR_Strategicky_ramec_20181015.pdf.002.002.pdf (mzp.cz)</a:t>
            </a:r>
            <a:endParaRPr lang="cs-CZ" dirty="0"/>
          </a:p>
          <a:p>
            <a:r>
              <a:rPr lang="cs-CZ" altLang="cs-CZ" dirty="0"/>
              <a:t>Nástroje udržitelného rozvoje pro veřejnou správu. </a:t>
            </a:r>
            <a:r>
              <a:rPr lang="cs-CZ" dirty="0">
                <a:hlinkClick r:id="rId3"/>
              </a:rPr>
              <a:t>Nástroje-UR-pro-veřejnou-správu2.pdf (cr2030.cz)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sz="1600" dirty="0"/>
              <a:t>Ing. Eva Tomášková, Ph.D.</a:t>
            </a:r>
          </a:p>
          <a:p>
            <a:pPr marL="0" indent="0" algn="r">
              <a:buNone/>
            </a:pPr>
            <a:r>
              <a:rPr lang="cs-CZ" sz="1350" i="1" dirty="0"/>
              <a:t>Eva.Tomaskova@law.muni.cz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 veřejné služby</a:t>
            </a:r>
          </a:p>
        </p:txBody>
      </p:sp>
      <p:pic>
        <p:nvPicPr>
          <p:cNvPr id="6147" name="Picture 2" descr="https://moderniobec.cz/wp-content/uploads/sites/22/2003/12/Mo0312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1905000"/>
            <a:ext cx="4095750" cy="3071813"/>
          </a:xfrm>
          <a:noFill/>
        </p:spPr>
      </p:pic>
      <p:sp>
        <p:nvSpPr>
          <p:cNvPr id="6148" name="TextovéPole 3"/>
          <p:cNvSpPr txBox="1">
            <a:spLocks noChangeArrowheads="1"/>
          </p:cNvSpPr>
          <p:nvPr/>
        </p:nvSpPr>
        <p:spPr bwMode="auto">
          <a:xfrm>
            <a:off x="1524000" y="5257800"/>
            <a:ext cx="601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Provazníková, R. Jak měřit a hodnotit kvalitu veřejných služeb? Moderní obec, 2003. Dostupné z: </a:t>
            </a:r>
            <a:r>
              <a:rPr lang="cs-CZ" sz="1200">
                <a:hlinkClick r:id="rId3"/>
              </a:rPr>
              <a:t>https://moderniobec.cz/jak-merit-a-hodnotit-kvalitu-verejnych-sluzeb/</a:t>
            </a:r>
            <a:r>
              <a:rPr lang="cs-CZ" sz="12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</a:t>
            </a:r>
            <a:r>
              <a:rPr lang="en-US" dirty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Vyberte nějakou veřejnou službu a zhodnoťte její kvalitu - zkuste v několika větách shrnout Vaši zkušenost. Je pozitivní či negativní? Proč?</a:t>
            </a:r>
          </a:p>
          <a:p>
            <a:endParaRPr lang="cs-CZ" altLang="cs-CZ" sz="2100" dirty="0"/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287305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Nástroje manažerského řízení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Systém managementu kvality dle ISO </a:t>
            </a:r>
          </a:p>
          <a:p>
            <a:pPr lvl="1" eaLnBrk="1" hangingPunct="1"/>
            <a:r>
              <a:rPr lang="cs-CZ" sz="2000" dirty="0"/>
              <a:t>je systémem kontrol, prevencí a zlepšování dle mezinárodní normy ISO 9001 </a:t>
            </a:r>
          </a:p>
          <a:p>
            <a:pPr eaLnBrk="1" hangingPunct="1"/>
            <a:r>
              <a:rPr lang="cs-CZ" sz="2400" dirty="0"/>
              <a:t>TQM, Model EFQM, CAF </a:t>
            </a:r>
          </a:p>
          <a:p>
            <a:pPr lvl="1" eaLnBrk="1" hangingPunct="1"/>
            <a:r>
              <a:rPr lang="cs-CZ" sz="2000" dirty="0"/>
              <a:t>Měření kvality ve veřejné správě, je určen pro všechny složky veřejného sektoru a pro veřejnoprávní organizace na národní, regionální a místní úrovni </a:t>
            </a:r>
          </a:p>
          <a:p>
            <a:pPr eaLnBrk="1" hangingPunct="1"/>
            <a:r>
              <a:rPr lang="cs-CZ" sz="2400" dirty="0"/>
              <a:t>Strategické řízení </a:t>
            </a:r>
          </a:p>
          <a:p>
            <a:pPr lvl="1" eaLnBrk="1" hangingPunct="1"/>
            <a:r>
              <a:rPr lang="cs-CZ" sz="2000" dirty="0" err="1"/>
              <a:t>Balanced</a:t>
            </a:r>
            <a:r>
              <a:rPr lang="cs-CZ" sz="2000" dirty="0"/>
              <a:t> </a:t>
            </a:r>
            <a:r>
              <a:rPr lang="cs-CZ" sz="2000" dirty="0" err="1"/>
              <a:t>Scorecard</a:t>
            </a:r>
            <a:endParaRPr lang="cs-CZ" sz="1600" dirty="0"/>
          </a:p>
          <a:p>
            <a:pPr eaLnBrk="1" hangingPunct="1"/>
            <a:r>
              <a:rPr lang="cs-CZ" sz="2400" dirty="0" err="1"/>
              <a:t>Benchmarking</a:t>
            </a:r>
            <a:endParaRPr lang="cs-CZ" sz="2400" dirty="0"/>
          </a:p>
          <a:p>
            <a:pPr eaLnBrk="1" hangingPunct="1"/>
            <a:r>
              <a:rPr lang="cs-CZ" sz="2400" dirty="0"/>
              <a:t>Procesní přístup </a:t>
            </a:r>
          </a:p>
          <a:p>
            <a:pPr eaLnBrk="1" hangingPunct="1"/>
            <a:r>
              <a:rPr lang="cs-CZ" sz="2400" dirty="0"/>
              <a:t>Místní Agenda 21 (MA 21) </a:t>
            </a:r>
          </a:p>
          <a:p>
            <a:pPr lvl="1" eaLnBrk="1" hangingPunct="1"/>
            <a:r>
              <a:rPr lang="cs-CZ" sz="2000" dirty="0"/>
              <a:t>nástroj pro </a:t>
            </a:r>
            <a:r>
              <a:rPr lang="cs-CZ" sz="2000" dirty="0" err="1"/>
              <a:t>uplatnení</a:t>
            </a:r>
            <a:r>
              <a:rPr lang="cs-CZ" sz="2000" dirty="0"/>
              <a:t> principu udržitelného rozvoje na místní a regionální úrovni v praxi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Total Quality Management (TQM)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Systém principů, koncepcí, metod a nástrojů sloužících k trvalému zlepšování jedinců, procesů a celých organizací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Základní principy TQM: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Orientace na zákazníka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Vedení a týmová práce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Partnerství s dodavateli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Rozvoj a angažovanost lidí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Orientace na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Neustálé zlepšování a inovace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Měřitelnost výsledků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Odpovědnost vůči okolí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Excelence EFQM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Jako excelence chápáno vynikající působení v oblasti managementu organizace a dosahovaných výsledcích vycházející ze zvládnutí principu TQM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Podoba konkrétních doporučení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Aplikace ve třech základních směrech: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Jako inspirace pro organizace, které hledají cestu ke zdokonalování svých manažerských systémů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Jako báze pro oceňování organizací, které se ucházejí o Evropskou cenu za jakost nebo Cenu ČR za jakost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Pro účely sebehodnocení, tj. systematického a všezahrnujícího procesu odhalování silných a slabých stránek a příležitostí ke zlepšování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excelence EFQM</a:t>
            </a:r>
          </a:p>
        </p:txBody>
      </p:sp>
      <p:pic>
        <p:nvPicPr>
          <p:cNvPr id="1024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981200"/>
            <a:ext cx="8534400" cy="3659188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2" ma:contentTypeDescription="Vytvoří nový dokument" ma:contentTypeScope="" ma:versionID="d547e69c8c0a6e89b0e84eeef19463a7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63a2f46773f78f9dfb55148278c4e1d8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469503-7856-48FF-857F-80DC9F24A9A8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e251ee69-b189-4fdc-8ba3-2e78a89a3814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6DCD105-2906-42F3-8A7A-3E438AA7BB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E38CB0-CD94-47E3-BA7B-A036208B40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61</TotalTime>
  <Words>1826</Words>
  <Application>Microsoft Office PowerPoint</Application>
  <PresentationFormat>Předvádění na obrazovce (4:3)</PresentationFormat>
  <Paragraphs>259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Garamond</vt:lpstr>
      <vt:lpstr>Times New Roman</vt:lpstr>
      <vt:lpstr>Verdana</vt:lpstr>
      <vt:lpstr>Wingdings</vt:lpstr>
      <vt:lpstr>Linky</vt:lpstr>
      <vt:lpstr>Manažerské metody uplatňované ve veřejné správě</vt:lpstr>
      <vt:lpstr>Cíl veřejné správy</vt:lpstr>
      <vt:lpstr>Kvalita veřejné služby</vt:lpstr>
      <vt:lpstr>Kvalita veřejné služby</vt:lpstr>
      <vt:lpstr>Úkol 1</vt:lpstr>
      <vt:lpstr>Nástroje manažerského řízení</vt:lpstr>
      <vt:lpstr>Total Quality Management (TQM)</vt:lpstr>
      <vt:lpstr>Model Excelence EFQM</vt:lpstr>
      <vt:lpstr>Model excelence EFQM</vt:lpstr>
      <vt:lpstr>Common Assessment Framework (CAF)</vt:lpstr>
      <vt:lpstr>Common Assessment Framework (CAF)</vt:lpstr>
      <vt:lpstr>Benchmarking</vt:lpstr>
      <vt:lpstr>Benchmarking</vt:lpstr>
      <vt:lpstr>Strategický management</vt:lpstr>
      <vt:lpstr>Vize</vt:lpstr>
      <vt:lpstr>Příklady vize</vt:lpstr>
      <vt:lpstr>Úkol 2</vt:lpstr>
      <vt:lpstr>Bariéry vize</vt:lpstr>
      <vt:lpstr>Mise</vt:lpstr>
      <vt:lpstr>Druhy misí</vt:lpstr>
      <vt:lpstr>Cíle</vt:lpstr>
      <vt:lpstr>SMART </vt:lpstr>
      <vt:lpstr>Příklady cílů</vt:lpstr>
      <vt:lpstr>Strategie</vt:lpstr>
      <vt:lpstr>Balanced Scorecard (BSC)</vt:lpstr>
      <vt:lpstr>Balanced Scorecard (BSC)</vt:lpstr>
      <vt:lpstr>Balanced Scorecard (BSC)</vt:lpstr>
      <vt:lpstr>Balanced Scorecard (BSC)</vt:lpstr>
      <vt:lpstr>Procesní přístup</vt:lpstr>
      <vt:lpstr>Řízení dle ISO</vt:lpstr>
      <vt:lpstr>Místní Agenda 21 (MA 21)</vt:lpstr>
      <vt:lpstr>Místní Agenda 21 (MA 21)</vt:lpstr>
      <vt:lpstr>Trvalá udržitelnost</vt:lpstr>
      <vt:lpstr>Úkol 3</vt:lpstr>
      <vt:lpstr>Další doporučované manažerské metody</vt:lpstr>
      <vt:lpstr>Doporučená literatura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Eva Tomášková</cp:lastModifiedBy>
  <cp:revision>25</cp:revision>
  <cp:lastPrinted>1601-01-01T00:00:00Z</cp:lastPrinted>
  <dcterms:created xsi:type="dcterms:W3CDTF">1601-01-01T00:00:00Z</dcterms:created>
  <dcterms:modified xsi:type="dcterms:W3CDTF">2022-02-18T09:54:20Z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0x010100DEA37E93C4DA3442BC9B5879976E27A0</vt:lpwstr>
  </property>
</Properties>
</file>