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ceska_republika_2030/$FILE/OUR_Strategicky_ramec_20181015.pdf.002.002.pdf" TargetMode="External"/><Relationship Id="rId2" Type="http://schemas.openxmlformats.org/officeDocument/2006/relationships/hyperlink" Target="https://www.dataplan.info/img_upload/7bdb1584e3b8a53d337518d988763f8d/cz-strategicky-ramec-rozvoje-verejne-spravy-2014-202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plan.info/img_upload/7bdb1584e3b8a53d337518d988763f8d/cz-strategicky-ramec-rozvoje-verejne-spravy-2014-2020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r:id="rId3" imgW="3934919" imgH="3826933" progId="">
                  <p:embed/>
                </p:oleObj>
              </mc:Choice>
              <mc:Fallback>
                <p:oleObj r:id="rId3" imgW="3934919" imgH="3826933" progId="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343275" cy="325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5" imgW="3916993" imgH="4546803" progId="">
                  <p:embed/>
                </p:oleObj>
              </mc:Choice>
              <mc:Fallback>
                <p:oleObj r:id="rId5" imgW="3916993" imgH="4546803" progId="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3295650" cy="381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Všechny zainteresované skupiny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Dělat (vybrat a prosadit) „správné věci“</a:t>
            </a:r>
          </a:p>
          <a:p>
            <a:pPr eaLnBrk="1" hangingPunct="1"/>
            <a:r>
              <a:rPr lang="cs-CZ" altLang="cs-CZ" dirty="0"/>
              <a:t>Provádět tyto „správné věci“ správným způsobem</a:t>
            </a:r>
          </a:p>
          <a:p>
            <a:pPr eaLnBrk="1" hangingPunct="1"/>
            <a:r>
              <a:rPr lang="cs-CZ" altLang="cs-CZ" dirty="0"/>
              <a:t>Správně komunikovat s veřejností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	</a:t>
            </a:r>
            <a:r>
              <a:rPr lang="cs-CZ" altLang="cs-CZ" dirty="0">
                <a:solidFill>
                  <a:srgbClr val="FF0000"/>
                </a:solidFill>
              </a:rPr>
              <a:t>Příklady, kde se tak neděje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Strategie a strategický management = dělat správné věci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„Efektivní veřejná správa a přátelské veřejné služby: Strategie realizace Smart </a:t>
            </a:r>
            <a:r>
              <a:rPr lang="cs-CZ" altLang="cs-CZ" sz="2800" dirty="0" err="1"/>
              <a:t>Administration</a:t>
            </a:r>
            <a:r>
              <a:rPr lang="cs-CZ" altLang="cs-CZ" sz="2800" dirty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/>
              <a:t>Dokument </a:t>
            </a:r>
            <a:r>
              <a:rPr lang="cs-CZ" sz="1600" dirty="0"/>
              <a:t>EFEKTIVNÍ VEŘEJNÁ SPRÁVA A PŘÁTELSKÉ VEŘEJNÉ SLUŽBY</a:t>
            </a:r>
            <a:endParaRPr lang="cs-CZ" altLang="cs-CZ" sz="1600" dirty="0"/>
          </a:p>
          <a:p>
            <a:pPr lvl="2" eaLnBrk="1" hangingPunct="1"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>
                <a:hlinkClick r:id="rId2"/>
              </a:rPr>
              <a:t>https://www.dataplan.info/img_upload/7bdb1584e3b8a53d337518d988763f8d/cz-strategicky-ramec-rozvoje-verejne-spravy-2014-2020.pdf</a:t>
            </a:r>
            <a:endParaRPr lang="cs-CZ" altLang="cs-CZ" sz="1600" dirty="0"/>
          </a:p>
          <a:p>
            <a:pPr eaLnBrk="1" hangingPunct="1">
              <a:defRPr/>
            </a:pPr>
            <a:r>
              <a:rPr lang="cs-CZ" sz="2800" dirty="0"/>
              <a:t>Strategický rámec Česká republika 2030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OUR_Strategicky_ramec_20181015.pdf.002.002.pdf (mzp.cz)</a:t>
            </a:r>
            <a:r>
              <a:rPr lang="cs-CZ" sz="1600" dirty="0"/>
              <a:t>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/>
              <a:t>Zpracování dobrovolnou záležitostí</a:t>
            </a:r>
          </a:p>
          <a:p>
            <a:pPr eaLnBrk="1" hangingPunct="1"/>
            <a:r>
              <a:rPr lang="cs-CZ" altLang="cs-CZ"/>
              <a:t>Neexistuje žádná konkrétní forma zpracování</a:t>
            </a:r>
          </a:p>
          <a:p>
            <a:pPr eaLnBrk="1" hangingPunct="1"/>
            <a:r>
              <a:rPr lang="cs-CZ" altLang="cs-CZ"/>
              <a:t>Odbor regionálního rozvoje obcí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Neochota aktualizovat plán při změně vnějších podmínek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3" imgW="6872597" imgH="4532715" progId="">
                  <p:embed/>
                </p:oleObj>
              </mc:Choice>
              <mc:Fallback>
                <p:oleObj r:id="rId3" imgW="6872597" imgH="4532715" progId="">
                  <p:embed/>
                  <p:pic>
                    <p:nvPicPr>
                      <p:cNvPr id="215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11338"/>
                        <a:ext cx="6553200" cy="431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založen na strategickém managementu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7052644" imgH="4892514" progId="">
                  <p:embed/>
                </p:oleObj>
              </mc:Choice>
              <mc:Fallback>
                <p:oleObj r:id="rId3" imgW="7052644" imgH="4892514" progId="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4038600" cy="360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5" imgW="7052644" imgH="4892514" progId="">
                  <p:embed/>
                </p:oleObj>
              </mc:Choice>
              <mc:Fallback>
                <p:oleObj r:id="rId5" imgW="7052644" imgH="4892514" progId="">
                  <p:embed/>
                  <p:pic>
                    <p:nvPicPr>
                      <p:cNvPr id="22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4038600" cy="361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3" imgW="6526740" imgH="5986814" progId="">
                  <p:embed/>
                </p:oleObj>
              </mc:Choice>
              <mc:Fallback>
                <p:oleObj r:id="rId3" imgW="6526740" imgH="5986814" progId="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257800" cy="482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Kerlinová</a:t>
            </a:r>
            <a:r>
              <a:rPr lang="cs-CZ" sz="2800" dirty="0"/>
              <a:t>, A. a Tomášková, E. Management veřejné správy, 2014.</a:t>
            </a:r>
          </a:p>
          <a:p>
            <a:r>
              <a:rPr lang="cs-CZ" sz="2800" dirty="0"/>
              <a:t>Strategický rámec Česká republika 2030. </a:t>
            </a:r>
            <a:r>
              <a:rPr lang="cs-CZ" sz="1800" dirty="0">
                <a:hlinkClick r:id="rId2"/>
              </a:rPr>
              <a:t>OUR_Strategicky_ramec_20181015.pdf.002.002.pdf (mzp.cz)</a:t>
            </a:r>
            <a:endParaRPr lang="cs-CZ" sz="18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None/>
              <a:defRPr/>
            </a:pPr>
            <a:r>
              <a:rPr lang="cs-CZ" altLang="cs-CZ" sz="1800" dirty="0">
                <a:hlinkClick r:id="rId3"/>
              </a:rPr>
              <a:t>https://www.dataplan.info/img_upload/7bdb1584e3b8a53d337518d988763f8d/cz-strategicky-ramec-rozvoje-verejne-spravy-2014-2020.pdf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Původně vyvinut pro potřeby soukromého sektoru</a:t>
            </a:r>
          </a:p>
          <a:p>
            <a:pPr eaLnBrk="1" hangingPunct="1"/>
            <a:r>
              <a:rPr lang="cs-CZ" altLang="cs-CZ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/>
              <a:t>Orientace na cíl a výsledek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Způsob, jak dosáhnout stanovených cílů</a:t>
            </a:r>
          </a:p>
          <a:p>
            <a:pPr eaLnBrk="1" hangingPunct="1"/>
            <a:r>
              <a:rPr lang="cs-CZ" altLang="cs-CZ" sz="280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/>
              <a:t>Tvorba strategie </a:t>
            </a:r>
          </a:p>
          <a:p>
            <a:pPr lvl="1" eaLnBrk="1" hangingPunct="1"/>
            <a:r>
              <a:rPr lang="cs-CZ" altLang="cs-CZ" sz="230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/>
              <a:t>Vhodné založit orgán (komisi) pro strategický rozvoj</a:t>
            </a:r>
          </a:p>
          <a:p>
            <a:pPr lvl="1" eaLnBrk="1" hangingPunct="1"/>
            <a:r>
              <a:rPr lang="cs-CZ" altLang="cs-CZ" sz="2300"/>
              <a:t>Limitovaný prostor pro tvorbu strategie (některé činnosti dány zákonem)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Existuje konkurence při získávání zdrojů (dotace)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umožňuje:</a:t>
            </a:r>
          </a:p>
          <a:p>
            <a:pPr lvl="1" eaLnBrk="1" hangingPunct="1"/>
            <a:r>
              <a:rPr lang="cs-CZ" altLang="cs-CZ"/>
              <a:t>Identifikovat trendy a faktory ovlivňující místní prostředí</a:t>
            </a:r>
          </a:p>
          <a:p>
            <a:pPr lvl="1" eaLnBrk="1" hangingPunct="1"/>
            <a:r>
              <a:rPr lang="cs-CZ" altLang="cs-CZ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/>
              <a:t>Připravit podmínky pro ekonomický rozvoj a přilákat investory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Poslání, vize, strategický cíl</a:t>
            </a:r>
          </a:p>
          <a:p>
            <a:pPr eaLnBrk="1" hangingPunct="1"/>
            <a:r>
              <a:rPr lang="cs-CZ" altLang="cs-CZ"/>
              <a:t>Strategie</a:t>
            </a:r>
          </a:p>
          <a:p>
            <a:pPr eaLnBrk="1" hangingPunct="1"/>
            <a:r>
              <a:rPr lang="cs-CZ" altLang="cs-CZ"/>
              <a:t>Strategické plánování</a:t>
            </a:r>
          </a:p>
          <a:p>
            <a:pPr eaLnBrk="1" hangingPunct="1"/>
            <a:r>
              <a:rPr lang="cs-CZ" altLang="cs-CZ"/>
              <a:t>Strategický management</a:t>
            </a:r>
          </a:p>
          <a:p>
            <a:pPr eaLnBrk="1" hangingPunct="1"/>
            <a:endParaRPr lang="cs-CZ" altLang="cs-CZ"/>
          </a:p>
          <a:p>
            <a:pPr lvl="1" eaLnBrk="1" hangingPunct="1"/>
            <a:r>
              <a:rPr lang="cs-CZ" altLang="cs-CZ"/>
              <a:t>Strategické plánování </a:t>
            </a:r>
            <a:r>
              <a:rPr lang="cs-CZ" altLang="cs-CZ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Pět fází vývoje:</a:t>
            </a:r>
          </a:p>
          <a:p>
            <a:pPr lvl="1" eaLnBrk="1" hangingPunct="1"/>
            <a:r>
              <a:rPr lang="cs-CZ" altLang="cs-CZ"/>
              <a:t>Plánování (1945 – 1960)</a:t>
            </a:r>
          </a:p>
          <a:p>
            <a:pPr lvl="1" eaLnBrk="1" hangingPunct="1"/>
            <a:r>
              <a:rPr lang="cs-CZ" altLang="cs-CZ"/>
              <a:t>Dlouhodobé plánování (1960 – 1973)</a:t>
            </a:r>
          </a:p>
          <a:p>
            <a:pPr lvl="1" eaLnBrk="1" hangingPunct="1"/>
            <a:r>
              <a:rPr lang="cs-CZ" altLang="cs-CZ"/>
              <a:t>Strategické plánování (1973 – 1980)</a:t>
            </a:r>
          </a:p>
          <a:p>
            <a:pPr lvl="1" eaLnBrk="1" hangingPunct="1"/>
            <a:r>
              <a:rPr lang="cs-CZ" altLang="cs-CZ"/>
              <a:t>Strategický management do roku 1995</a:t>
            </a:r>
          </a:p>
          <a:p>
            <a:pPr lvl="1" eaLnBrk="1" hangingPunct="1"/>
            <a:r>
              <a:rPr lang="cs-CZ" altLang="cs-CZ"/>
              <a:t>Strategický management po roce 1995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6" ma:contentTypeDescription="Vytvoří nový dokument" ma:contentTypeScope="" ma:versionID="21892876a8dc4e9c443124095af4537a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dfedb68be375c041a0a831269ac72ab7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CF6A1F-3754-49EA-9671-F66C1229A2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F30A4-4B41-458F-89EF-04D2AE491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25E2C8-0F85-4429-81C6-2A21AAD7687C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251ee69-b189-4fdc-8ba3-2e78a89a381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232</TotalTime>
  <Words>1035</Words>
  <Application>Microsoft Office PowerPoint</Application>
  <PresentationFormat>Předvádění na obrazovce (4:3)</PresentationFormat>
  <Paragraphs>133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Vodotisk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16</cp:revision>
  <cp:lastPrinted>1601-01-01T00:00:00Z</cp:lastPrinted>
  <dcterms:created xsi:type="dcterms:W3CDTF">1601-01-01T00:00:00Z</dcterms:created>
  <dcterms:modified xsi:type="dcterms:W3CDTF">2022-03-10T12:34:12Z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