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307" r:id="rId2"/>
    <p:sldId id="308" r:id="rId3"/>
    <p:sldId id="355" r:id="rId4"/>
    <p:sldId id="321" r:id="rId5"/>
    <p:sldId id="357" r:id="rId6"/>
    <p:sldId id="310" r:id="rId7"/>
    <p:sldId id="311" r:id="rId8"/>
    <p:sldId id="358" r:id="rId9"/>
    <p:sldId id="256" r:id="rId10"/>
    <p:sldId id="257" r:id="rId11"/>
    <p:sldId id="260" r:id="rId12"/>
    <p:sldId id="258" r:id="rId1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0000CC"/>
    <a:srgbClr val="0000FF"/>
    <a:srgbClr val="CCECFF"/>
    <a:srgbClr val="FF99FF"/>
    <a:srgbClr val="FF66FF"/>
    <a:srgbClr val="FF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DA9540-D170-4B23-92B3-1950717C33E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3B04B9-859B-4477-AAC1-78F455EF9E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B9B7ACB-F624-44E1-9641-0EC314977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1195076-EBED-4A1D-9323-A256A6DF5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151E80-13A7-4727-9202-10B2617F7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F984E4-4793-4AEE-BB51-C851684B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6BC6F2C-1AA6-4A12-A88A-561397F0F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B13874B-3AEA-440A-A988-D5B7788A8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CA8402F9-F33E-43B1-8B36-170B7B9151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53275E5-9DE0-46D5-9B1B-60790CC86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63451-261C-453F-A813-1D92A2ED94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B633B-F59C-49DC-87BA-6DD15C1A32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02A0B-609B-4A17-BC4D-7A040E1885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CD6-F4BE-41C1-B6AC-E8BF9EA79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5265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1B591-97E0-4FB2-9958-377FE4096A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E4028-EDF5-4B82-8C3E-17CCF6DF06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2E93E-C43F-4E01-AFBC-200F146261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8F6F-7ED6-4F68-86F1-19314D77ACB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8628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A938-7CFB-4DC5-8D64-A8BB62B223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C164D-F3D6-4141-9067-C1634E923E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CC40C-1DDB-45CF-9638-CD5FF0A80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1E39-EACE-4DFB-9AD5-BDB5343D0B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1897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9887EB-298F-410B-8720-38C0C022D6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1DD6A-0951-47B4-902F-B58E6FE86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15C51-6323-4718-9F68-0E1B7E17A1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0C14-54A4-41EB-B361-06CD89216A0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4788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8C020A-136B-4029-8DF5-4D25B4F42C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E0BCF-9939-435E-992A-D5D645DC6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A49978-504E-46E8-A4F5-77D370D66D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48D9-409E-4E5A-B6C4-18BE96525AD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0493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85CB-BF8D-4D0B-A63A-E8E456807F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3FC0C-8110-4898-8418-CF94D5B2EC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712E8-D154-4F2B-B591-4EF2500E36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E20E-71EE-431E-8806-08BAF6792FC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61878-D7AE-4A60-A72A-8E86BD9B9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2314F-163D-4912-BADE-5AAD519EDA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CA86B5-847A-4362-9D62-4046F2842B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A949-C46F-4A0B-82E9-E63A609672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34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1D5E32-528E-440D-B887-583023FE89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93DD1-4A0F-46DE-B5DA-09F918C7D6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CC2B4E1-B6B6-4599-968B-AB0448DB68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AF47-9B0F-4B15-98AD-5826347BD0E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3357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3201B5E-17F6-4B1F-A13B-FD14E885A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EA3297-DE3E-4A44-9F09-BA819B0148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424F905-0572-4C07-AAFC-04DF05386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8C3F-95E5-455F-A885-60C040C587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452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2C030C-0DE5-448D-B903-EA80F62C5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C20BF2-D3DA-43B9-B0B3-1B536CA44A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7BB46-D283-4629-B0A7-A03FE986B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1E0C-B0C2-498C-9E67-7E748BFDB67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2388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CFE32F4-84CA-46B1-82D6-A4CD85C05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D468BC-EA32-489A-9C3E-BAD96789A8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272AF-3E3F-43B9-8F38-AAD5AA34723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6F59D-7219-4344-AC21-64FF7C33B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12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31D966-6731-4B9B-B9A0-EB5A758387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DA61C5-59B5-4676-8BED-470D68CDA9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5DBFCB-D85A-445E-AFDB-4191B1E356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B530-DDB7-481D-99E4-4BE33D57024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8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DB656B-FF43-46A3-996B-1423F1E66D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348DBE-3F80-4736-A191-0AB9E64C1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64307D-4861-478F-9D43-BEBC9E61D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F8F9-E2C2-4045-89F0-4C1E113C1FB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512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FEE0321-259A-42B0-91B2-446791A76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8627D13-6AE3-4FF7-B5D1-CEEC71BCB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8AC9F1-B582-4A5F-B821-527A48C7AE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D081C4-1390-4B1D-81A4-B21E1F30BB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9F321C-D59B-4E48-9014-F836BAC8A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CE7502-DEBF-4E80-AF55-F34487DE9A8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CAF284-9526-45C1-85ED-8E331CF13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 dirty="0">
                <a:solidFill>
                  <a:srgbClr val="CC0066"/>
                </a:solidFill>
              </a:rPr>
              <a:t>Vývoj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b="1" dirty="0">
                <a:solidFill>
                  <a:srgbClr val="CC0066"/>
                </a:solidFill>
              </a:rPr>
              <a:t>Evropských společenství a Evropské unie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i="1" dirty="0">
                <a:solidFill>
                  <a:srgbClr val="CC0066"/>
                </a:solidFill>
              </a:rPr>
              <a:t>+ </a:t>
            </a:r>
            <a:r>
              <a:rPr lang="cs-CZ" altLang="cs-CZ" i="1">
                <a:solidFill>
                  <a:srgbClr val="CC0066"/>
                </a:solidFill>
              </a:rPr>
              <a:t>primární právo</a:t>
            </a:r>
            <a:endParaRPr lang="cs-CZ" altLang="cs-CZ" i="1" dirty="0">
              <a:solidFill>
                <a:srgbClr val="CC0066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9A9583-F904-4B63-B320-EC038736D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0FBD981F-3BF6-418D-AD68-7A01E2C4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80728"/>
            <a:ext cx="7129462" cy="4959697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18DA9FD-32E6-4692-AD7F-7846D66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55CE4405-0B0C-4787-B44D-34E5D071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22A2AC7-5D30-45E5-8C14-C57C0923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CEA117E4-9F08-4F45-8F2C-6627C4F7F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CDD4B43B-46FB-4D2F-B80B-3CFD7A0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7FFA0DEC-620C-4929-9D0F-08CFF5E2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599F188F-2920-4F89-B39F-5C0996C63D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6F99941F-C549-4533-BC6C-3F755A8D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CFADC391-DF30-4288-B82D-9380603E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534915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dirty="0"/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Evropská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unie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dirty="0" err="1"/>
              <a:t>podle</a:t>
            </a:r>
            <a:r>
              <a:rPr lang="en-GB" altLang="cs-CZ" sz="1800" dirty="0"/>
              <a:t> </a:t>
            </a:r>
            <a:r>
              <a:rPr lang="en-GB" altLang="cs-CZ" sz="1800" dirty="0" err="1"/>
              <a:t>Lisabonské</a:t>
            </a:r>
            <a:r>
              <a:rPr lang="en-GB" altLang="cs-CZ" sz="1800" dirty="0"/>
              <a:t> </a:t>
            </a:r>
            <a:r>
              <a:rPr lang="en-GB" altLang="cs-CZ" sz="1800" dirty="0" err="1"/>
              <a:t>smlouvy</a:t>
            </a:r>
            <a:r>
              <a:rPr lang="cs-CZ" altLang="cs-CZ" sz="1800" dirty="0"/>
              <a:t> </a:t>
            </a:r>
            <a:r>
              <a:rPr lang="cs-CZ" altLang="cs-CZ" sz="1800" b="1" dirty="0">
                <a:solidFill>
                  <a:srgbClr val="C00000"/>
                </a:solidFill>
              </a:rPr>
              <a:t>DNES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 dirty="0"/>
              <a:t>(od 2009)</a:t>
            </a:r>
            <a:endParaRPr lang="en-GB" altLang="cs-CZ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2FF20C4-5735-4E08-917F-E7F10B058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AA6D8FE-D0A2-4773-A2B8-75308E550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5A3BDDF-D8D6-4669-976D-B3940842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A10244-8382-4F0E-BE76-B17E827A6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7414" name="Line 5">
            <a:extLst>
              <a:ext uri="{FF2B5EF4-FFF2-40B4-BE49-F238E27FC236}">
                <a16:creationId xmlns:a16="http://schemas.microsoft.com/office/drawing/2014/main" id="{6B12E5F4-93C7-4633-BD7F-9EEDC8ADD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5" name="Line 6">
            <a:extLst>
              <a:ext uri="{FF2B5EF4-FFF2-40B4-BE49-F238E27FC236}">
                <a16:creationId xmlns:a16="http://schemas.microsoft.com/office/drawing/2014/main" id="{15FD2CAF-4694-455C-82FE-84FD970B41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CBB11A1F-9CE2-41F3-B778-3F7ADC61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742951"/>
            <a:ext cx="544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BDE15658-9B80-46FB-8EC7-4B0E80F9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08E8EEB5-98D0-4814-A4AB-108F908E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4A6FAC3C-07F0-4702-8562-8E509144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EF133204-3695-450E-8E3C-084ABE916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A40F15D1-21D3-43B7-A648-38A38E9A5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B0CEEE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cs-CZ" sz="1800" b="1">
                <a:latin typeface="Arial Unicode MS" pitchFamily="34" charset="-128"/>
              </a:rPr>
              <a:t>parlament</a:t>
            </a:r>
            <a:r>
              <a:rPr lang="en-GB" altLang="cs-CZ" sz="18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669A105-F44A-419B-A5BC-B36965FB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k o m i s 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5F7952A-AC4F-4CC5-84E8-63229E095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cs-CZ" altLang="cs-CZ" sz="1800" b="1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Times New Roman" panose="02020603050405020304" pitchFamily="18" charset="0"/>
              </a:rPr>
              <a:t>R </a:t>
            </a:r>
            <a:r>
              <a:rPr lang="en-GB" altLang="cs-CZ" sz="1800" b="1">
                <a:latin typeface="Times New Roman" panose="02020603050405020304" pitchFamily="18" charset="0"/>
              </a:rPr>
              <a:t>a d a   E U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D638933-2681-47BA-8E7E-53DD9115B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B0CEEE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EU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40FBA85-B376-4890-A93E-9E6DAF6C8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8C52E7F3-0925-40C2-A9B3-F0F948DC7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2966584A-2017-4E84-8EAF-DC38527BB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00CC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Arial Unicode MS" pitchFamily="34" charset="-128"/>
              </a:rPr>
              <a:t>Evropská rada</a:t>
            </a:r>
          </a:p>
        </p:txBody>
      </p:sp>
      <p:sp>
        <p:nvSpPr>
          <p:cNvPr id="19465" name="Line 8">
            <a:extLst>
              <a:ext uri="{FF2B5EF4-FFF2-40B4-BE49-F238E27FC236}">
                <a16:creationId xmlns:a16="http://schemas.microsoft.com/office/drawing/2014/main" id="{1EDE9788-796C-4854-B296-90F10A72A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04AA1BA2-3F00-4119-877F-3587270CE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58F8CAB7-6646-4584-8C04-2DA5874EC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E8C9C573-15AB-4D70-812E-683B311B0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86A6389F-C8DB-4CFE-96F5-D3AD711F08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68C1DD79-FA50-456E-8A71-374F76EFB9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D2FA3087-F60F-4DE7-9238-D413ECB0A0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2" name="Line 15">
            <a:extLst>
              <a:ext uri="{FF2B5EF4-FFF2-40B4-BE49-F238E27FC236}">
                <a16:creationId xmlns:a16="http://schemas.microsoft.com/office/drawing/2014/main" id="{93D5EF24-A872-4037-ACA7-8AF0B32C5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3" name="Line 16">
            <a:extLst>
              <a:ext uri="{FF2B5EF4-FFF2-40B4-BE49-F238E27FC236}">
                <a16:creationId xmlns:a16="http://schemas.microsoft.com/office/drawing/2014/main" id="{77AE133E-D8F3-4483-99A8-8AE999C44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4" name="Line 17">
            <a:extLst>
              <a:ext uri="{FF2B5EF4-FFF2-40B4-BE49-F238E27FC236}">
                <a16:creationId xmlns:a16="http://schemas.microsoft.com/office/drawing/2014/main" id="{68AA41F0-76B2-46A1-935A-4DE5E9374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5" name="Text Box 18">
            <a:extLst>
              <a:ext uri="{FF2B5EF4-FFF2-40B4-BE49-F238E27FC236}">
                <a16:creationId xmlns:a16="http://schemas.microsoft.com/office/drawing/2014/main" id="{B59FCB4C-1E55-44AE-BA6B-5CE3F00DB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79" y="534839"/>
            <a:ext cx="8916521" cy="463846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EU</a:t>
            </a:r>
            <a:r>
              <a:rPr lang="cs-CZ" altLang="cs-CZ" sz="2400" b="1">
                <a:latin typeface="Arial Unicode MS" pitchFamily="34" charset="-128"/>
              </a:rPr>
              <a:t> (hlavní orgány – instituce)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3600" b="1" dirty="0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553491"/>
            <a:ext cx="8928992" cy="50298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2.-3</a:t>
            </a:r>
            <a:r>
              <a:rPr lang="cs-CZ" altLang="cs-CZ" u="sng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4000" i="1" u="sng" dirty="0"/>
              <a:t> (o zřízení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b="1" i="1" dirty="0">
                <a:solidFill>
                  <a:srgbClr val="0000FF"/>
                </a:solidFill>
              </a:rPr>
              <a:t>a Euratomu</a:t>
            </a:r>
            <a:r>
              <a:rPr lang="cs-CZ" altLang="cs-CZ" i="1" dirty="0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6</a:t>
            </a:r>
            <a:r>
              <a:rPr lang="cs-CZ" altLang="cs-CZ" sz="4000" i="1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Maastrichtská</a:t>
            </a:r>
            <a:r>
              <a:rPr lang="cs-CZ" altLang="cs-CZ" sz="4000" i="1" u="sng" dirty="0"/>
              <a:t> </a:t>
            </a:r>
            <a:r>
              <a:rPr lang="cs-CZ" altLang="cs-CZ" sz="4000" i="1" u="sng" dirty="0">
                <a:solidFill>
                  <a:srgbClr val="0000CC"/>
                </a:solidFill>
              </a:rPr>
              <a:t>smlouva o</a:t>
            </a:r>
            <a:r>
              <a:rPr lang="cs-CZ" altLang="cs-CZ" sz="4000" i="1" u="sng" dirty="0"/>
              <a:t>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4000" i="1" u="sng" dirty="0"/>
              <a:t> </a:t>
            </a:r>
            <a:r>
              <a:rPr lang="cs-CZ" altLang="cs-CZ" sz="4000" i="1" dirty="0"/>
              <a:t>(1992/1993) </a:t>
            </a:r>
            <a:r>
              <a:rPr lang="cs-CZ" altLang="cs-CZ" dirty="0"/>
              <a:t> </a:t>
            </a:r>
            <a:r>
              <a:rPr lang="cs-CZ" altLang="cs-CZ" b="1" dirty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					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opustilo Evropskou unii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9AC7A2-AEE7-4E73-952E-EEE9C4B06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F24EB1-D7E8-4FF1-8D84-4BADADA2A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1952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ESUO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1958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EHS a </a:t>
            </a:r>
            <a:r>
              <a:rPr lang="cs-CZ" altLang="cs-CZ" b="1" dirty="0" err="1">
                <a:solidFill>
                  <a:srgbClr val="CC0000"/>
                </a:solidFill>
              </a:rPr>
              <a:t>EURATOMu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1993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EU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= </a:t>
            </a:r>
            <a:r>
              <a:rPr lang="cs-CZ" altLang="cs-CZ" dirty="0">
                <a:solidFill>
                  <a:srgbClr val="0000FF"/>
                </a:solidFill>
              </a:rPr>
              <a:t>zastřešení</a:t>
            </a:r>
            <a:r>
              <a:rPr lang="cs-CZ" altLang="cs-CZ" dirty="0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EHS je přejmenováno na </a:t>
            </a:r>
            <a:r>
              <a:rPr lang="cs-CZ" altLang="cs-CZ" b="1" dirty="0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4623B8-6CB1-46E7-BA7D-D32BB917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AB9C43-DEC2-41A2-8ED3-3A28E3F67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64096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 dirty="0"/>
              <a:t>2002</a:t>
            </a:r>
            <a:r>
              <a:rPr lang="cs-CZ" altLang="cs-CZ" sz="3600" dirty="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2009</a:t>
            </a:r>
            <a:r>
              <a:rPr lang="cs-CZ" altLang="cs-CZ" dirty="0"/>
              <a:t> - </a:t>
            </a:r>
            <a:r>
              <a:rPr lang="cs-CZ" altLang="cs-CZ" b="1" dirty="0">
                <a:solidFill>
                  <a:srgbClr val="CC0000"/>
                </a:solidFill>
              </a:rPr>
              <a:t>ES zaniká</a:t>
            </a:r>
            <a:r>
              <a:rPr lang="cs-CZ" altLang="cs-CZ" dirty="0"/>
              <a:t>, resp. přeměňuje se v </a:t>
            </a:r>
            <a:r>
              <a:rPr lang="cs-CZ" altLang="cs-CZ" b="1" dirty="0">
                <a:solidFill>
                  <a:srgbClr val="CC0000"/>
                </a:solidFill>
              </a:rPr>
              <a:t>novou EU,</a:t>
            </a:r>
            <a:r>
              <a:rPr lang="cs-CZ" altLang="cs-CZ" dirty="0"/>
              <a:t> ta ztrácí charakter pouhého zastřešení a stává se </a:t>
            </a:r>
            <a:r>
              <a:rPr lang="cs-CZ" altLang="cs-CZ" dirty="0">
                <a:solidFill>
                  <a:srgbClr val="0000FF"/>
                </a:solidFill>
              </a:rPr>
              <a:t>nadstátní organizací</a:t>
            </a:r>
            <a:r>
              <a:rPr lang="cs-CZ" altLang="cs-CZ" dirty="0"/>
              <a:t>, jakou bylo dosud ES. EU je sukcesorem ES.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b="1" i="1" dirty="0">
                <a:solidFill>
                  <a:srgbClr val="0000FF"/>
                </a:solidFill>
              </a:rPr>
              <a:t>Smlouva o založení EHS (Římská smlouva) se nově nazývá </a:t>
            </a:r>
            <a:r>
              <a:rPr lang="cs-CZ" altLang="cs-CZ" sz="2800" b="1" i="1" u="sng" dirty="0">
                <a:solidFill>
                  <a:srgbClr val="0000FF"/>
                </a:solidFill>
              </a:rPr>
              <a:t>Smlouva o fungování EU</a:t>
            </a:r>
          </a:p>
          <a:p>
            <a:pPr>
              <a:lnSpc>
                <a:spcPct val="80000"/>
              </a:lnSpc>
            </a:pPr>
            <a:r>
              <a:rPr lang="cs-CZ" sz="2800" u="sng" dirty="0">
                <a:solidFill>
                  <a:srgbClr val="FF0000"/>
                </a:solidFill>
              </a:rPr>
              <a:t>Spojené království Velké Británie a Severního Irska opustilo Evropskou unii 31. ledna 2020</a:t>
            </a:r>
            <a:endParaRPr lang="cs-CZ" altLang="cs-CZ" sz="28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800" i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085B7-B7CA-41B3-AAE3-77F77E82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CC4F5-8AC7-4B06-A8E4-F2AD78A50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Smlouvy základní, trvale platné:</a:t>
            </a:r>
          </a:p>
          <a:p>
            <a:r>
              <a:rPr lang="cs-CZ" sz="2400" b="1" i="1">
                <a:solidFill>
                  <a:srgbClr val="C00000"/>
                </a:solidFill>
              </a:rPr>
              <a:t>1. Smlouva o fungování EU (býv. Smlouva o založení EHS/ES)</a:t>
            </a:r>
          </a:p>
          <a:p>
            <a:r>
              <a:rPr lang="cs-CZ" sz="2400" b="1" i="1">
                <a:solidFill>
                  <a:srgbClr val="C00000"/>
                </a:solidFill>
              </a:rPr>
              <a:t>2. Smlouva o EU (Maastrichtská)</a:t>
            </a:r>
          </a:p>
          <a:p>
            <a:r>
              <a:rPr lang="cs-CZ" sz="2400"/>
              <a:t>(3. Smlouva o EURATOMu)</a:t>
            </a:r>
          </a:p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Smlouvy revizní, jejichž funkce končí zapracováním jejich obsahu do smluv základních:</a:t>
            </a:r>
          </a:p>
          <a:p>
            <a:r>
              <a:rPr lang="cs-CZ" sz="2400"/>
              <a:t>= všechny ostatní </a:t>
            </a:r>
            <a:r>
              <a:rPr lang="cs-CZ" sz="2400" i="1"/>
              <a:t>(Slučovací smlouva, Jednotný evropský akt, Amsterodamská, Niceská, Lisabonská)</a:t>
            </a:r>
          </a:p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Všechny přístupové smlouvy</a:t>
            </a:r>
          </a:p>
        </p:txBody>
      </p:sp>
    </p:spTree>
    <p:extLst>
      <p:ext uri="{BB962C8B-B14F-4D97-AF65-F5344CB8AC3E}">
        <p14:creationId xmlns:p14="http://schemas.microsoft.com/office/powerpoint/2010/main" val="116657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66928FDC-1151-4FDB-9F3A-CC9D3DD8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43779D9-295B-4C0A-AE77-FB3462C4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E8D7E2E-E641-4102-9436-E7B48B62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91B9A733-6A92-4B49-B10F-4CB5812B4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E0DF433C-41BE-45A8-9A8B-DDB2E117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F49DD75-5ECB-49C9-BA30-CA1E9607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D2FA690A-4737-45EE-A8D3-31ED7186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778EF3D9-62EF-4AE3-96A4-F015BB0B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5578E2CE-7DA4-46C9-BEAA-6F25D922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1358EAA9-844A-4AAA-ADDA-EF53745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94AF9D0-42E0-4F16-A91E-C6620219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FC6AEAD6-3B1E-4CF0-B1B6-5AD7BFBEF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F7F12C4B-1410-49B0-8D56-F92C05D58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4DF2D49E-0587-414C-8BD1-79926A19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84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(do r.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615</Words>
  <Application>Microsoft Office PowerPoint</Application>
  <PresentationFormat>Předvádění na obrazovce (4:3)</PresentationFormat>
  <Paragraphs>98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Arial Unicode MS</vt:lpstr>
      <vt:lpstr>Times New Roman</vt:lpstr>
      <vt:lpstr>Výchozí návrh</vt:lpstr>
      <vt:lpstr>Vývoj Evropských společenství a Evropské unie + primární právo</vt:lpstr>
      <vt:lpstr>Vývoj základních smluvních dokumentů ES a EU - 1</vt:lpstr>
      <vt:lpstr>Vývoj členství do Maastrichtu</vt:lpstr>
      <vt:lpstr>Vývoj základních smluvních dokumentů ES a EU - 2</vt:lpstr>
      <vt:lpstr>Vývoj členství po Maastrichtu</vt:lpstr>
      <vt:lpstr>Přehled vývoje ES a EU - 1</vt:lpstr>
      <vt:lpstr>Přehled vývoje ES a EU - 2</vt:lpstr>
      <vt:lpstr>Současný stav smluv primárního práva</vt:lpstr>
      <vt:lpstr>Prezentace aplikace PowerPoint</vt:lpstr>
      <vt:lpstr>Prezentace aplikace PowerPoint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43</cp:revision>
  <dcterms:modified xsi:type="dcterms:W3CDTF">2022-03-16T20:03:43Z</dcterms:modified>
</cp:coreProperties>
</file>