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57" r:id="rId1"/>
  </p:sldMasterIdLst>
  <p:notesMasterIdLst>
    <p:notesMasterId r:id="rId54"/>
  </p:notesMasterIdLst>
  <p:handoutMasterIdLst>
    <p:handoutMasterId r:id="rId55"/>
  </p:handoutMasterIdLst>
  <p:sldIdLst>
    <p:sldId id="349" r:id="rId2"/>
    <p:sldId id="257" r:id="rId3"/>
    <p:sldId id="277" r:id="rId4"/>
    <p:sldId id="335" r:id="rId5"/>
    <p:sldId id="281" r:id="rId6"/>
    <p:sldId id="285" r:id="rId7"/>
    <p:sldId id="286" r:id="rId8"/>
    <p:sldId id="287" r:id="rId9"/>
    <p:sldId id="288" r:id="rId10"/>
    <p:sldId id="289" r:id="rId11"/>
    <p:sldId id="290" r:id="rId12"/>
    <p:sldId id="282" r:id="rId13"/>
    <p:sldId id="351" r:id="rId14"/>
    <p:sldId id="292" r:id="rId15"/>
    <p:sldId id="293" r:id="rId16"/>
    <p:sldId id="336" r:id="rId17"/>
    <p:sldId id="297" r:id="rId18"/>
    <p:sldId id="303" r:id="rId19"/>
    <p:sldId id="304" r:id="rId20"/>
    <p:sldId id="305" r:id="rId21"/>
    <p:sldId id="299" r:id="rId22"/>
    <p:sldId id="306" r:id="rId23"/>
    <p:sldId id="300" r:id="rId24"/>
    <p:sldId id="308" r:id="rId25"/>
    <p:sldId id="307" r:id="rId26"/>
    <p:sldId id="309" r:id="rId27"/>
    <p:sldId id="310" r:id="rId28"/>
    <p:sldId id="311" r:id="rId29"/>
    <p:sldId id="301" r:id="rId30"/>
    <p:sldId id="312" r:id="rId31"/>
    <p:sldId id="337" r:id="rId32"/>
    <p:sldId id="313" r:id="rId33"/>
    <p:sldId id="314" r:id="rId34"/>
    <p:sldId id="350" r:id="rId35"/>
    <p:sldId id="319" r:id="rId36"/>
    <p:sldId id="320" r:id="rId37"/>
    <p:sldId id="321" r:id="rId38"/>
    <p:sldId id="322" r:id="rId39"/>
    <p:sldId id="323" r:id="rId40"/>
    <p:sldId id="324" r:id="rId41"/>
    <p:sldId id="325" r:id="rId42"/>
    <p:sldId id="316" r:id="rId43"/>
    <p:sldId id="328" r:id="rId44"/>
    <p:sldId id="329" r:id="rId45"/>
    <p:sldId id="330" r:id="rId46"/>
    <p:sldId id="331" r:id="rId47"/>
    <p:sldId id="332" r:id="rId48"/>
    <p:sldId id="333" r:id="rId49"/>
    <p:sldId id="334" r:id="rId50"/>
    <p:sldId id="338" r:id="rId51"/>
    <p:sldId id="347" r:id="rId52"/>
    <p:sldId id="348" r:id="rId53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608" autoAdjust="0"/>
    <p:restoredTop sz="93883" autoAdjust="0"/>
  </p:normalViewPr>
  <p:slideViewPr>
    <p:cSldViewPr snapToGrid="0">
      <p:cViewPr varScale="1">
        <p:scale>
          <a:sx n="68" d="100"/>
          <a:sy n="68" d="100"/>
        </p:scale>
        <p:origin x="896" y="6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932" y="0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997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932" y="9372997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5373" y="0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577" y="4686499"/>
            <a:ext cx="5388610" cy="44398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285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5373" y="9371285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348319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383304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071180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197026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0" i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628720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6544821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4780981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3581894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3632820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0" i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0881549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749377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599039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4166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849247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5006997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4316850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6238718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5865016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i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5853260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0" i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148587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cs-CZ" sz="1200" i="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9252116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272831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5890878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2184905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6515973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0" i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96437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i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7243614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3460190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7002908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2454254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1116718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2171590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139472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16914444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33484551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00929710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i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79719596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65149056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33746701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31282748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49392289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i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10935727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56633905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50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252964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93493905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51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13867928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52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009303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i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12533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i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770738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i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248198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51012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cs-CZ" altLang="cs-CZ" noProof="0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876" y="2900365"/>
            <a:ext cx="8521200" cy="1171580"/>
          </a:xfrm>
        </p:spPr>
        <p:txBody>
          <a:bodyPr anchor="t"/>
          <a:lstStyle>
            <a:lvl1pPr algn="l">
              <a:lnSpc>
                <a:spcPts val="4399"/>
              </a:lnSpc>
              <a:defRPr sz="4399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876" y="4116404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109" indent="0" algn="ctr">
              <a:buNone/>
              <a:defRPr sz="2000"/>
            </a:lvl2pPr>
            <a:lvl3pPr marL="914217" indent="0" algn="ctr">
              <a:buNone/>
              <a:defRPr sz="1800"/>
            </a:lvl3pPr>
            <a:lvl4pPr marL="1371326" indent="0" algn="ctr">
              <a:buNone/>
              <a:defRPr sz="1600"/>
            </a:lvl4pPr>
            <a:lvl5pPr marL="1828434" indent="0" algn="ctr">
              <a:buNone/>
              <a:defRPr sz="1600"/>
            </a:lvl5pPr>
            <a:lvl6pPr marL="2285543" indent="0" algn="ctr">
              <a:buNone/>
              <a:defRPr sz="1600"/>
            </a:lvl6pPr>
            <a:lvl7pPr marL="2742651" indent="0" algn="ctr">
              <a:buNone/>
              <a:defRPr sz="1600"/>
            </a:lvl7pPr>
            <a:lvl8pPr marL="3199760" indent="0" algn="ctr">
              <a:buNone/>
              <a:defRPr sz="1600"/>
            </a:lvl8pPr>
            <a:lvl9pPr marL="3656868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00" y="414001"/>
            <a:ext cx="1546674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686723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61E9EBF3-084A-4E95-84B1-2E19A6608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7641" y="-366074"/>
            <a:ext cx="7518400" cy="266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ts val="4399"/>
              </a:lnSpc>
              <a:spcBef>
                <a:spcPct val="0"/>
              </a:spcBef>
              <a:spcAft>
                <a:spcPct val="0"/>
              </a:spcAft>
              <a:defRPr sz="4399" b="1">
                <a:solidFill>
                  <a:srgbClr val="00287D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/>
            <a:br>
              <a:rPr lang="cs-CZ" u="sng" kern="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br>
              <a:rPr lang="cs-CZ" u="sng" kern="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br>
              <a:rPr lang="cs-CZ" u="sng" kern="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u="sng" kern="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/>
            <a:r>
              <a:rPr lang="cs-CZ" sz="3600" b="0" kern="0" dirty="0"/>
              <a:t>NV201K  Správní trestání</a:t>
            </a:r>
            <a:br>
              <a:rPr lang="cs-CZ" sz="2800" u="sng" kern="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sz="2800" u="sng" kern="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/>
            <a:r>
              <a:rPr lang="cs-CZ" u="sng" dirty="0"/>
              <a:t>3. přednáška</a:t>
            </a:r>
            <a:endParaRPr lang="cs-CZ" sz="2800" u="sng" kern="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/>
            <a:br>
              <a:rPr lang="cs-CZ" sz="2800" u="sng" kern="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800" dirty="0"/>
              <a:t>Přestupky</a:t>
            </a:r>
          </a:p>
          <a:p>
            <a:pPr algn="ctr">
              <a:lnSpc>
                <a:spcPct val="100000"/>
              </a:lnSpc>
            </a:pPr>
            <a:r>
              <a:rPr lang="cs-CZ" sz="1800" b="0" i="1" dirty="0"/>
              <a:t>systematika právní úpravy v oblasti přestupků; pojem přestupku, hmotněprávní úprava přestupků, základy odpovědnosti za přestupek, vznik a zánik odpovědnosti za přestupek a znaky přestupku</a:t>
            </a:r>
            <a:br>
              <a:rPr lang="cs-CZ" sz="2800" u="sng" kern="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br>
              <a:rPr lang="cs-CZ" sz="2800" u="sng" kern="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altLang="cs-CZ" sz="2800" b="0" kern="0" dirty="0"/>
              <a:t>JUDr. David Hejč, Ph.D.</a:t>
            </a:r>
            <a:br>
              <a:rPr lang="cs-CZ" altLang="cs-CZ" sz="2800" b="0" kern="0" dirty="0"/>
            </a:br>
            <a:br>
              <a:rPr lang="cs-CZ" u="sng" kern="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br>
              <a:rPr lang="cs-CZ" altLang="cs-CZ" kern="0" dirty="0"/>
            </a:br>
            <a:endParaRPr lang="cs-CZ" altLang="cs-CZ" kern="0" dirty="0"/>
          </a:p>
        </p:txBody>
      </p:sp>
    </p:spTree>
    <p:extLst>
      <p:ext uri="{BB962C8B-B14F-4D97-AF65-F5344CB8AC3E}">
        <p14:creationId xmlns:p14="http://schemas.microsoft.com/office/powerpoint/2010/main" val="33587116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878796"/>
            <a:ext cx="8086635" cy="647700"/>
          </a:xfrm>
        </p:spPr>
        <p:txBody>
          <a:bodyPr/>
          <a:lstStyle/>
          <a:p>
            <a:r>
              <a:rPr lang="cs-CZ" altLang="cs-CZ" dirty="0"/>
              <a:t>Zákon č. 250/2016 Sb.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640342"/>
            <a:ext cx="8082321" cy="5217658"/>
          </a:xfrm>
        </p:spPr>
        <p:txBody>
          <a:bodyPr/>
          <a:lstStyle/>
          <a:p>
            <a:r>
              <a:rPr lang="cs-CZ" sz="1700" dirty="0"/>
              <a:t>srov. NSS 3 As 11/2012 ze 23. 5. 2012</a:t>
            </a:r>
          </a:p>
          <a:p>
            <a:pPr marL="0" indent="0" algn="just">
              <a:buNone/>
            </a:pPr>
            <a:r>
              <a:rPr lang="cs-CZ" sz="1700" i="1" dirty="0"/>
              <a:t>Rozhodnutí Poslanecké sněmovny o odvolání proti usnesení mandátového a imunitního výboru o uložení sankce za disciplinární provinění spočívající v urážlivých projevech učiněných ve Sněmovně není rozhodnutím správního orgánu ve smyslu § 65 odst. 1 s. ř. s., a je tak vyloučeno z přezkumu ve správním soudnictví</a:t>
            </a:r>
            <a:endParaRPr lang="cs-CZ" sz="1700" dirty="0"/>
          </a:p>
          <a:p>
            <a:r>
              <a:rPr lang="cs-CZ" sz="1700" dirty="0" err="1"/>
              <a:t>Pl</a:t>
            </a:r>
            <a:r>
              <a:rPr lang="cs-CZ" sz="1700" dirty="0"/>
              <a:t>. ÚS 17/14 ze 13. 1. 2015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1700" i="1" dirty="0"/>
              <a:t>Rozhodnutí, jimiž parlamentní orgány rozhodují v disciplinárním řízení o přestupcích poslanců a senátorů, patří mezi ta rozhodnutí, která jsou výrazem autonomie Parlamentu jako zákonodárného sboru a jež nepodléhají kontrole Ústavního soudu. Jinými slovy řečeno, taková rozhodnutí nemohou být napadena ústavní stížností.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1700" i="1" dirty="0"/>
              <a:t>Orgány komor Parlamentu při výkonu disciplinární pravomoci nerozhodují v postavení orgánů veřejné správy a jejich rozhodnutí nepodléhají soudnímu přezkumu podle čl. 36 odst. 2 Listiny. V tomto úsudku se Ústavní soud ztotožňuje se závěry, vyslovenými v judikatuře správních soudů, které odmítají přezkum rozhodnutí parlamentních orgánů vydaných při výkonu jejich disciplinární pravomoci v systému správního soudnictví.</a:t>
            </a:r>
            <a:endParaRPr lang="cs-CZ" sz="1700" dirty="0"/>
          </a:p>
          <a:p>
            <a:pPr marL="0" indent="0" algn="just">
              <a:buNone/>
            </a:pPr>
            <a:endParaRPr lang="cs-CZ" sz="1500" dirty="0"/>
          </a:p>
          <a:p>
            <a:pPr marL="0" indent="0">
              <a:buNone/>
            </a:pPr>
            <a:endParaRPr lang="cs-CZ" sz="1500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cs-CZ" sz="1500" i="1" dirty="0"/>
          </a:p>
          <a:p>
            <a:pPr marL="0" indent="0">
              <a:buNone/>
            </a:pPr>
            <a:endParaRPr lang="cs-CZ" sz="15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538216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Zákon č. 250/2016 Sb.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2017712"/>
            <a:ext cx="8082321" cy="4687887"/>
          </a:xfrm>
        </p:spPr>
        <p:txBody>
          <a:bodyPr/>
          <a:lstStyle/>
          <a:p>
            <a:pPr algn="just"/>
            <a:r>
              <a:rPr lang="cs-CZ" sz="2100" dirty="0"/>
              <a:t>Osobami požívajícími výsad a imunit podle </a:t>
            </a:r>
            <a:r>
              <a:rPr lang="cs-CZ" sz="2100" b="1" dirty="0"/>
              <a:t>mezinárodního práva </a:t>
            </a:r>
            <a:r>
              <a:rPr lang="cs-CZ" sz="2100" dirty="0"/>
              <a:t>jsou především ty osoby, na něž se vztahují tzv. Vídeňské úmluvy o diplomatických a konzulárních stycích a další mezinárodní dokumenty a mezinárodní obyčejové právo.</a:t>
            </a:r>
          </a:p>
          <a:p>
            <a:pPr algn="just"/>
            <a:r>
              <a:rPr lang="cs-CZ" sz="2100" b="1" dirty="0"/>
              <a:t>Podle jiných zákonů </a:t>
            </a:r>
            <a:r>
              <a:rPr lang="cs-CZ" sz="2100" dirty="0"/>
              <a:t>se projedná (jako </a:t>
            </a:r>
            <a:r>
              <a:rPr lang="cs-CZ" sz="2100" b="1" dirty="0"/>
              <a:t>disciplinární</a:t>
            </a:r>
            <a:r>
              <a:rPr lang="cs-CZ" sz="2100" dirty="0"/>
              <a:t>/kázeňský delikt) jednání, které má </a:t>
            </a:r>
            <a:r>
              <a:rPr lang="cs-CZ" sz="2100" b="1" dirty="0"/>
              <a:t>znaky přestupku</a:t>
            </a:r>
            <a:r>
              <a:rPr lang="cs-CZ" sz="2100" dirty="0"/>
              <a:t>, dopustí-li se jej</a:t>
            </a:r>
          </a:p>
          <a:p>
            <a:pPr marL="0" indent="0" algn="just">
              <a:buNone/>
            </a:pPr>
            <a:r>
              <a:rPr lang="cs-CZ" sz="2100" dirty="0"/>
              <a:t>a) </a:t>
            </a:r>
            <a:r>
              <a:rPr lang="cs-CZ" sz="2100" b="1" dirty="0"/>
              <a:t>příslušník bezpečnostního sboru </a:t>
            </a:r>
            <a:r>
              <a:rPr lang="cs-CZ" sz="2100" dirty="0"/>
              <a:t>(zákona č. 361/2003 Sb., o služebním poměru příslušníků bezpečnostních sborů)</a:t>
            </a:r>
          </a:p>
          <a:p>
            <a:pPr marL="0" indent="0" algn="just">
              <a:buNone/>
            </a:pPr>
            <a:r>
              <a:rPr lang="cs-CZ" sz="2100" dirty="0"/>
              <a:t>b) osoba podléhající </a:t>
            </a:r>
            <a:r>
              <a:rPr lang="cs-CZ" sz="2100" b="1" dirty="0"/>
              <a:t>vojenské kázeňské pravomoci</a:t>
            </a:r>
            <a:r>
              <a:rPr lang="cs-CZ" sz="2100" dirty="0"/>
              <a:t> (zákona č. 221/1999 Sb., o vojácích z povolání)</a:t>
            </a:r>
          </a:p>
          <a:p>
            <a:pPr marL="0" indent="0" algn="just">
              <a:buNone/>
            </a:pPr>
            <a:r>
              <a:rPr lang="cs-CZ" sz="2100" dirty="0"/>
              <a:t>c) osoba během </a:t>
            </a:r>
            <a:r>
              <a:rPr lang="cs-CZ" sz="2100" b="1" dirty="0"/>
              <a:t>výkonu vazby, trestu odnětí svobody nebo zabezpečovací detence </a:t>
            </a:r>
            <a:r>
              <a:rPr lang="cs-CZ" sz="2100" dirty="0"/>
              <a:t>(zákona č. 293/1993 Sb., o výkonu vazby, zákona č. 169/1999 Sb., o výkonu trestu odnětí svobody, a zákona č. 129/2008 Sb., o výkonu zabezpečovací detence)</a:t>
            </a:r>
          </a:p>
          <a:p>
            <a:pPr lvl="1" algn="just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195579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Pojem přestupku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9589" y="2017712"/>
            <a:ext cx="8082321" cy="4840288"/>
          </a:xfrm>
        </p:spPr>
        <p:txBody>
          <a:bodyPr/>
          <a:lstStyle/>
          <a:p>
            <a:pPr algn="just"/>
            <a:r>
              <a:rPr lang="cs-CZ" altLang="cs-CZ" sz="1800" b="1" dirty="0"/>
              <a:t>§ 5 a přestupek</a:t>
            </a:r>
          </a:p>
          <a:p>
            <a:pPr algn="just"/>
            <a:r>
              <a:rPr lang="cs-CZ" altLang="cs-CZ" sz="1800" i="1" dirty="0"/>
              <a:t>Přestupkem je 1) společensky škodlivý 2) protiprávní čin, který je 3) v zákoně za přestupek výslovně označen a který 4) vykazuje znaky stanovení zákonem, 5) nejde-li o trestný čin.</a:t>
            </a:r>
          </a:p>
          <a:p>
            <a:pPr marL="0" indent="0" algn="just">
              <a:buNone/>
            </a:pPr>
            <a:endParaRPr lang="cs-CZ" altLang="cs-CZ" sz="1800" i="1" dirty="0"/>
          </a:p>
          <a:p>
            <a:pPr algn="just"/>
            <a:r>
              <a:rPr lang="cs-CZ" altLang="cs-CZ" sz="1800" b="1" dirty="0"/>
              <a:t>Pozitivní a negativní vymezení přestupku</a:t>
            </a:r>
          </a:p>
          <a:p>
            <a:pPr algn="just"/>
            <a:r>
              <a:rPr lang="cs-CZ" altLang="cs-CZ" sz="1800" b="1" dirty="0"/>
              <a:t>Formálně – materiální (společenská škodlivost) </a:t>
            </a:r>
            <a:r>
              <a:rPr lang="cs-CZ" altLang="cs-CZ" sz="1800" dirty="0"/>
              <a:t>pojetí:</a:t>
            </a:r>
          </a:p>
          <a:p>
            <a:pPr marL="0" indent="0" algn="just">
              <a:buNone/>
            </a:pPr>
            <a:r>
              <a:rPr lang="cs-CZ" altLang="cs-CZ" sz="1800" dirty="0"/>
              <a:t>NSS sp. zn. 5 As 104/2008: </a:t>
            </a:r>
            <a:r>
              <a:rPr lang="cs-CZ" altLang="cs-CZ" sz="1800" i="1" dirty="0"/>
              <a:t>Pokud se k okolnostem jednání, jež naplní formální znaky skutkové podstaty přestupku, přidruží takové další významné okolnosti, které vylučují, aby takovým jednáním byl porušen nebo ohrožen právem chráněný zájem společnosti, nedojde k naplnění materiálního znaku přestupku a takové jednání potom nemůže být označeno za přestupek</a:t>
            </a:r>
            <a:endParaRPr lang="cs-CZ" altLang="cs-CZ" sz="1800" dirty="0"/>
          </a:p>
          <a:p>
            <a:pPr marL="0" indent="0"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249981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632054"/>
            <a:ext cx="8086635" cy="647700"/>
          </a:xfrm>
        </p:spPr>
        <p:txBody>
          <a:bodyPr/>
          <a:lstStyle/>
          <a:p>
            <a:r>
              <a:rPr lang="cs-CZ" dirty="0"/>
              <a:t>Formální znaky skutkové podstaty přestupku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279754"/>
            <a:ext cx="8082321" cy="4852759"/>
          </a:xfrm>
        </p:spPr>
        <p:txBody>
          <a:bodyPr/>
          <a:lstStyle/>
          <a:p>
            <a:pPr lvl="0" algn="just"/>
            <a:r>
              <a:rPr lang="cs-CZ" sz="2200" b="1" dirty="0"/>
              <a:t>objekt přestupku </a:t>
            </a:r>
            <a:r>
              <a:rPr lang="cs-CZ" sz="2200" dirty="0"/>
              <a:t>– obecný (zájem na řádném výkonu veřejné správy); druhový (oblast či odvětví); individuální (dle jednotlivých skutkových podstat)</a:t>
            </a:r>
          </a:p>
          <a:p>
            <a:pPr lvl="0" algn="just"/>
            <a:r>
              <a:rPr lang="cs-CZ" sz="2200" b="1" dirty="0"/>
              <a:t>objektivní stránka – </a:t>
            </a:r>
            <a:r>
              <a:rPr lang="cs-CZ" sz="2200" dirty="0"/>
              <a:t>jednání, následek a příčinná souvislost mezi jednání a následkem – jednání/opomenutí (§ 10)</a:t>
            </a:r>
          </a:p>
          <a:p>
            <a:pPr lvl="0" algn="just"/>
            <a:r>
              <a:rPr lang="cs-CZ" sz="2200" b="1" dirty="0"/>
              <a:t>subjekt přestupku – </a:t>
            </a:r>
            <a:r>
              <a:rPr lang="cs-CZ" sz="2200" dirty="0"/>
              <a:t>osoba, která za delikt odpovídá. U přestupků jí může být jak fyzická, tak právnická osoba, u některých přestupků pak fyzická nebo právnická osoba ve zvláštním postavení (přestupky se speciálním subjektem) + spolupachatel (§ 12)</a:t>
            </a:r>
          </a:p>
          <a:p>
            <a:pPr lvl="0" algn="just"/>
            <a:r>
              <a:rPr lang="cs-CZ" sz="2200" b="1" dirty="0"/>
              <a:t>subjektivní stránka – </a:t>
            </a:r>
            <a:r>
              <a:rPr lang="cs-CZ" sz="2200" dirty="0"/>
              <a:t>vnitřní psychický vztah pachatele k protiprávnímu jednání – zavinění (úmysl/nedbalost)</a:t>
            </a:r>
          </a:p>
          <a:p>
            <a:endParaRPr lang="cs-CZ" altLang="cs-CZ" b="1" dirty="0"/>
          </a:p>
          <a:p>
            <a:endParaRPr lang="cs-CZ" altLang="cs-CZ" b="1" dirty="0"/>
          </a:p>
          <a:p>
            <a:endParaRPr lang="cs-CZ" altLang="cs-CZ" b="1" dirty="0"/>
          </a:p>
          <a:p>
            <a:endParaRPr lang="cs-CZ" altLang="cs-CZ" b="1" dirty="0"/>
          </a:p>
          <a:p>
            <a:endParaRPr lang="cs-CZ" altLang="cs-CZ" b="1" dirty="0"/>
          </a:p>
          <a:p>
            <a:endParaRPr lang="cs-CZ" altLang="cs-CZ" b="1" dirty="0"/>
          </a:p>
          <a:p>
            <a:r>
              <a:rPr lang="cs-CZ" altLang="cs-CZ" b="1" dirty="0"/>
              <a:t>Není zavinění </a:t>
            </a:r>
            <a:r>
              <a:rPr lang="cs-CZ" altLang="cs-CZ" dirty="0"/>
              <a:t>(ale je u </a:t>
            </a:r>
            <a:r>
              <a:rPr lang="cs-CZ" altLang="cs-CZ" dirty="0" err="1"/>
              <a:t>FO</a:t>
            </a:r>
            <a:r>
              <a:rPr lang="cs-CZ" altLang="cs-CZ" dirty="0"/>
              <a:t> v § 15), kombinace subjektivní a objektivní odpovědnosti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2134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Pokus přestupku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2017713"/>
            <a:ext cx="8082321" cy="4528230"/>
          </a:xfrm>
        </p:spPr>
        <p:txBody>
          <a:bodyPr/>
          <a:lstStyle/>
          <a:p>
            <a:pPr algn="just"/>
            <a:r>
              <a:rPr lang="cs-CZ" dirty="0"/>
              <a:t>Pokus přestupku je jednání fyzické osoby, které bezprostředně </a:t>
            </a:r>
            <a:r>
              <a:rPr lang="cs-CZ" b="1" dirty="0"/>
              <a:t>směřuje k dokonání přestupku </a:t>
            </a:r>
            <a:r>
              <a:rPr lang="cs-CZ" dirty="0"/>
              <a:t>a kterého se fyzická osoba dopustila v úmyslu přestupek spáchat, jestliže </a:t>
            </a:r>
            <a:r>
              <a:rPr lang="cs-CZ" b="1" dirty="0"/>
              <a:t>k dokonání přestupku nedošlo</a:t>
            </a:r>
            <a:endParaRPr lang="cs-CZ" dirty="0"/>
          </a:p>
          <a:p>
            <a:pPr algn="just"/>
            <a:r>
              <a:rPr lang="cs-CZ" dirty="0"/>
              <a:t>U právnické nebo podnikající fyzické osoby není podmínkou úmysl přestupek spáchat</a:t>
            </a:r>
          </a:p>
          <a:p>
            <a:pPr algn="just"/>
            <a:r>
              <a:rPr lang="cs-CZ" dirty="0"/>
              <a:t>Pokus přestupku je trestný, </a:t>
            </a:r>
            <a:r>
              <a:rPr lang="cs-CZ" b="1" dirty="0"/>
              <a:t>pokud tak stanoví zákon</a:t>
            </a:r>
            <a:r>
              <a:rPr lang="cs-CZ" dirty="0"/>
              <a:t>, a to stejně jako dokonaný přestupek.</a:t>
            </a:r>
          </a:p>
          <a:p>
            <a:pPr algn="just"/>
            <a:r>
              <a:rPr lang="cs-CZ" dirty="0"/>
              <a:t>Odpovědnost za pokus přestupku </a:t>
            </a:r>
            <a:r>
              <a:rPr lang="cs-CZ" b="1" dirty="0"/>
              <a:t>zanikne</a:t>
            </a:r>
            <a:r>
              <a:rPr lang="cs-CZ" dirty="0"/>
              <a:t>, jestliže pachatel od dokonání přestupku dobrovolně upustil a odstranil nebezpečí.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647759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5275" y="632053"/>
            <a:ext cx="8086635" cy="647700"/>
          </a:xfrm>
        </p:spPr>
        <p:txBody>
          <a:bodyPr/>
          <a:lstStyle/>
          <a:p>
            <a:r>
              <a:rPr lang="cs-CZ" dirty="0"/>
              <a:t>Přestupek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5275" y="1393597"/>
            <a:ext cx="8194465" cy="4963659"/>
          </a:xfrm>
        </p:spPr>
        <p:txBody>
          <a:bodyPr/>
          <a:lstStyle/>
          <a:p>
            <a:r>
              <a:rPr lang="cs-CZ" b="1" dirty="0"/>
              <a:t>Pokračování v přestupku</a:t>
            </a:r>
          </a:p>
          <a:p>
            <a:pPr marL="0" indent="0">
              <a:buNone/>
            </a:pPr>
            <a:r>
              <a:rPr lang="cs-CZ" sz="2000" i="1" dirty="0"/>
              <a:t>jednání, jehož jednotlivé dílčí útoky </a:t>
            </a:r>
            <a:r>
              <a:rPr lang="cs-CZ" sz="2000" b="1" i="1" dirty="0"/>
              <a:t>vedené jednotným záměrem </a:t>
            </a:r>
            <a:r>
              <a:rPr lang="cs-CZ" sz="2000" i="1" dirty="0"/>
              <a:t>naplňují skutkovou podstatu stejného přestupku, jsou spojeny stejným nebo podobným způsobem provedení, blízkou souvislostí časovou a souvislostí v předmětu útoku </a:t>
            </a:r>
            <a:r>
              <a:rPr lang="cs-CZ" sz="2000" dirty="0"/>
              <a:t>(§ 7)</a:t>
            </a:r>
          </a:p>
          <a:p>
            <a:pPr marL="0" indent="0">
              <a:buNone/>
            </a:pPr>
            <a:r>
              <a:rPr lang="cs-CZ" sz="2000" dirty="0"/>
              <a:t>X </a:t>
            </a:r>
            <a:r>
              <a:rPr lang="cs-CZ" sz="2000" u="sng" dirty="0"/>
              <a:t>opakování</a:t>
            </a:r>
            <a:r>
              <a:rPr lang="cs-CZ" sz="2000" dirty="0"/>
              <a:t> jsou dva přestupky </a:t>
            </a:r>
          </a:p>
          <a:p>
            <a:r>
              <a:rPr lang="cs-CZ" i="1" dirty="0"/>
              <a:t>Jízda bez řidičského oprávnění v rozporu s § 3 odst. 3 písm. a) zákona o silničním provozu je pokračujícím přestupkem, kdy každou dílčí jízdou se řidič dopouští dalšího protiprávního jednání ve smyslu § 125c odst. 1 písm. e) bod 1 téhož zákona.</a:t>
            </a:r>
          </a:p>
          <a:p>
            <a:r>
              <a:rPr lang="cs-CZ" b="1" dirty="0"/>
              <a:t>(rozsudek Nejvyššího správního soudu ze dne 27.1.2016, čj. 4 As 268/2015-27)</a:t>
            </a:r>
          </a:p>
          <a:p>
            <a:pPr lvl="1"/>
            <a:endParaRPr lang="cs-CZ" b="1" dirty="0"/>
          </a:p>
          <a:p>
            <a:pPr marL="0" indent="0">
              <a:buNone/>
            </a:pPr>
            <a:endParaRPr lang="cs-CZ" sz="2000" i="1" dirty="0"/>
          </a:p>
          <a:p>
            <a:pPr marL="0" indent="0">
              <a:buNone/>
            </a:pPr>
            <a:endParaRPr lang="cs-CZ" sz="2000" i="1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646846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80123" y="105877"/>
            <a:ext cx="8086635" cy="647700"/>
          </a:xfrm>
        </p:spPr>
        <p:txBody>
          <a:bodyPr/>
          <a:lstStyle/>
          <a:p>
            <a:r>
              <a:rPr lang="cs-CZ" dirty="0"/>
              <a:t>Přestupek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949309"/>
            <a:ext cx="8082321" cy="4114800"/>
          </a:xfrm>
        </p:spPr>
        <p:txBody>
          <a:bodyPr/>
          <a:lstStyle/>
          <a:p>
            <a:r>
              <a:rPr lang="cs-CZ" b="1" dirty="0"/>
              <a:t>Trvající přestupek</a:t>
            </a:r>
          </a:p>
          <a:p>
            <a:pPr marL="0" indent="0" algn="just">
              <a:buNone/>
            </a:pPr>
            <a:r>
              <a:rPr lang="cs-CZ" i="1" dirty="0"/>
              <a:t>přestupek, jehož znakem je jednání pachatele spočívající ve vyvolání a následném udržování protiprávního stavu nebo jednání pachatele spočívající v udržování protiprávního stavu, který nebyl pachatelem vyvolán </a:t>
            </a:r>
            <a:r>
              <a:rPr lang="cs-CZ" dirty="0"/>
              <a:t>(§ 8)</a:t>
            </a:r>
          </a:p>
          <a:p>
            <a:pPr lvl="1" algn="just"/>
            <a:r>
              <a:rPr lang="cs-CZ" dirty="0"/>
              <a:t>např. provozování linkové osobní dopravy bez licence nebo povolení</a:t>
            </a:r>
          </a:p>
          <a:p>
            <a:r>
              <a:rPr lang="cs-CZ" b="1" dirty="0"/>
              <a:t>Hromadný přestupek</a:t>
            </a:r>
          </a:p>
          <a:p>
            <a:pPr marL="0" indent="0" algn="just">
              <a:buNone/>
            </a:pPr>
            <a:r>
              <a:rPr lang="cs-CZ" i="1" dirty="0"/>
              <a:t>přestupek, u kterého zákon vyžaduje pro vznik odpovědnosti za přestupek více útoků spojených společným záměrem </a:t>
            </a:r>
            <a:r>
              <a:rPr lang="cs-CZ" dirty="0"/>
              <a:t>(§ 8)</a:t>
            </a:r>
          </a:p>
          <a:p>
            <a:pPr lvl="1" algn="just"/>
            <a:r>
              <a:rPr lang="cs-CZ" dirty="0"/>
              <a:t>např. fyzická osoba dopustí přestupku tím, že uskutečňuje zlomyslná volání.</a:t>
            </a:r>
          </a:p>
          <a:p>
            <a:pPr lvl="1" algn="just"/>
            <a:endParaRPr lang="cs-CZ" i="1" dirty="0"/>
          </a:p>
          <a:p>
            <a:pPr lvl="1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836200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13903" y="557942"/>
            <a:ext cx="8086635" cy="647700"/>
          </a:xfrm>
        </p:spPr>
        <p:txBody>
          <a:bodyPr/>
          <a:lstStyle/>
          <a:p>
            <a:r>
              <a:rPr lang="pl-PL" dirty="0"/>
              <a:t>ODPOVĚDNOST FYZICKÉ OSOBY ZA PŘESTUPEK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217" y="1325564"/>
            <a:ext cx="8181523" cy="5129212"/>
          </a:xfrm>
        </p:spPr>
        <p:txBody>
          <a:bodyPr/>
          <a:lstStyle/>
          <a:p>
            <a:pPr algn="just"/>
            <a:r>
              <a:rPr lang="cs-CZ" sz="2000" dirty="0" err="1"/>
              <a:t>FO</a:t>
            </a:r>
            <a:r>
              <a:rPr lang="cs-CZ" sz="2000" dirty="0"/>
              <a:t> může být subjektem, resp. pachatelem přestupku pouze osoba:</a:t>
            </a:r>
          </a:p>
          <a:p>
            <a:pPr lvl="1" algn="just"/>
            <a:r>
              <a:rPr lang="cs-CZ" sz="2000" dirty="0"/>
              <a:t>odpovídajícího </a:t>
            </a:r>
            <a:r>
              <a:rPr lang="cs-CZ" sz="2000" b="1" dirty="0"/>
              <a:t>věku</a:t>
            </a:r>
            <a:r>
              <a:rPr lang="cs-CZ" sz="2000" dirty="0"/>
              <a:t> – </a:t>
            </a:r>
            <a:r>
              <a:rPr lang="cs-CZ" sz="2000" i="1" dirty="0"/>
              <a:t>dovršení patnáctého roku věku </a:t>
            </a:r>
            <a:r>
              <a:rPr lang="cs-CZ" sz="2000" dirty="0"/>
              <a:t>= den následující po 15. narozeninách (§ 18)</a:t>
            </a:r>
          </a:p>
          <a:p>
            <a:pPr lvl="1" algn="just"/>
            <a:r>
              <a:rPr lang="cs-CZ" sz="2000" b="1" dirty="0"/>
              <a:t>příčetná</a:t>
            </a:r>
            <a:r>
              <a:rPr lang="cs-CZ" sz="2000" dirty="0"/>
              <a:t> X duševní porucha v době spáchání přestupku neumožňující rozpoznat protiprávnost jednání nebo  jednání ovládat X t</a:t>
            </a:r>
            <a:r>
              <a:rPr lang="it-IT" sz="2000" dirty="0"/>
              <a:t>en, kdo se do stavu nepříčetnosti přivedl, byť i z nedbalosti</a:t>
            </a:r>
            <a:r>
              <a:rPr lang="cs-CZ" sz="2000" dirty="0"/>
              <a:t> (§ 19)</a:t>
            </a:r>
          </a:p>
          <a:p>
            <a:pPr algn="just"/>
            <a:r>
              <a:rPr lang="cs-CZ" sz="2000" dirty="0" err="1"/>
              <a:t>FO</a:t>
            </a:r>
            <a:r>
              <a:rPr lang="cs-CZ" sz="2000" dirty="0"/>
              <a:t> je </a:t>
            </a:r>
            <a:r>
              <a:rPr lang="cs-CZ" sz="2000" b="1" dirty="0"/>
              <a:t>pachatelem</a:t>
            </a:r>
            <a:r>
              <a:rPr lang="cs-CZ" sz="2000" dirty="0"/>
              <a:t>, jestliže svým </a:t>
            </a:r>
            <a:r>
              <a:rPr lang="cs-CZ" sz="2000" b="1" dirty="0"/>
              <a:t>zaviněným</a:t>
            </a:r>
            <a:r>
              <a:rPr lang="cs-CZ" sz="2000" dirty="0"/>
              <a:t> jednáním naplnila </a:t>
            </a:r>
            <a:r>
              <a:rPr lang="cs-CZ" sz="2000" b="1" dirty="0"/>
              <a:t>znaky přestupku </a:t>
            </a:r>
            <a:r>
              <a:rPr lang="cs-CZ" sz="2000" dirty="0"/>
              <a:t>nebo jeho </a:t>
            </a:r>
            <a:r>
              <a:rPr lang="cs-CZ" sz="2000" b="1" dirty="0"/>
              <a:t>pokusu</a:t>
            </a:r>
            <a:r>
              <a:rPr lang="cs-CZ" sz="2000" dirty="0"/>
              <a:t>, je-li trestný (§ 13 odst. 1)</a:t>
            </a:r>
          </a:p>
          <a:p>
            <a:pPr algn="just"/>
            <a:r>
              <a:rPr lang="cs-CZ" sz="2000" b="1" dirty="0"/>
              <a:t>nepřímý pachatel - </a:t>
            </a:r>
            <a:r>
              <a:rPr lang="cs-CZ" sz="2000" dirty="0"/>
              <a:t> k provedení činu užita jiná fyzická osoba (§ 13/2), která však nebude moci být odpovědná za přestupek (nedostatek věku nebo pro nepříčetnost nebo proto, že jednala za okolnosti vylučující protiprávnost) - tzv. „živý nástroj“ + „nástrojem“ může být i PO, která </a:t>
            </a:r>
            <a:r>
              <a:rPr lang="cs-CZ" sz="2000" b="1" dirty="0"/>
              <a:t>není za přestupek sama odpovědná </a:t>
            </a:r>
            <a:r>
              <a:rPr lang="cs-CZ" sz="2000" dirty="0"/>
              <a:t>(§ 13/3)</a:t>
            </a:r>
          </a:p>
          <a:p>
            <a:pPr algn="just"/>
            <a:r>
              <a:rPr lang="cs-CZ" sz="2000" dirty="0"/>
              <a:t>Pachatelem další fyzické osoby (</a:t>
            </a:r>
            <a:r>
              <a:rPr lang="cs-CZ" sz="2000" b="1" dirty="0"/>
              <a:t>úmyslné </a:t>
            </a:r>
            <a:r>
              <a:rPr lang="cs-CZ" sz="2000" dirty="0"/>
              <a:t>jednání)</a:t>
            </a:r>
            <a:r>
              <a:rPr lang="cs-CZ" sz="2000" b="1" dirty="0"/>
              <a:t>:</a:t>
            </a:r>
          </a:p>
          <a:p>
            <a:pPr lvl="1" algn="just"/>
            <a:r>
              <a:rPr lang="cs-CZ" sz="2000" dirty="0"/>
              <a:t>organizátor; návodce; pomocník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91498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ODPOVĚDNOST FYZICKÉ OSOBY ZA PŘESTUPEK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K odpovědnosti fyzické osoby za přestupek se vyžaduje </a:t>
            </a:r>
            <a:r>
              <a:rPr lang="cs-CZ" b="1" dirty="0"/>
              <a:t>zavinění</a:t>
            </a:r>
            <a:r>
              <a:rPr lang="cs-CZ" dirty="0"/>
              <a:t> – subjektivní stránka – formy zavinění:</a:t>
            </a:r>
          </a:p>
          <a:p>
            <a:pPr lvl="1" algn="just"/>
            <a:r>
              <a:rPr lang="cs-CZ" dirty="0"/>
              <a:t>úmysl – přímý, nepřímý</a:t>
            </a:r>
          </a:p>
          <a:p>
            <a:pPr lvl="1" algn="just"/>
            <a:r>
              <a:rPr lang="cs-CZ" dirty="0"/>
              <a:t>nedbalost – vědomá, nevědomá</a:t>
            </a:r>
          </a:p>
          <a:p>
            <a:pPr algn="just"/>
            <a:r>
              <a:rPr lang="cs-CZ" dirty="0"/>
              <a:t>postačí zavinění z </a:t>
            </a:r>
            <a:r>
              <a:rPr lang="cs-CZ" b="1" dirty="0"/>
              <a:t>nedbalosti</a:t>
            </a:r>
            <a:r>
              <a:rPr lang="cs-CZ" dirty="0"/>
              <a:t>, nestanoví-li </a:t>
            </a:r>
            <a:r>
              <a:rPr lang="cs-CZ" b="1" dirty="0"/>
              <a:t>zákon</a:t>
            </a:r>
            <a:r>
              <a:rPr lang="cs-CZ" dirty="0"/>
              <a:t> výslovně, že je třeba </a:t>
            </a:r>
            <a:r>
              <a:rPr lang="cs-CZ" b="1" dirty="0"/>
              <a:t>úmyslného</a:t>
            </a:r>
            <a:r>
              <a:rPr lang="cs-CZ" dirty="0"/>
              <a:t> zavinění</a:t>
            </a:r>
          </a:p>
          <a:p>
            <a:pPr algn="just"/>
            <a:r>
              <a:rPr lang="cs-CZ" dirty="0"/>
              <a:t>Forma zavinění může mít význam při určení druhu správního trestu a jeho výměry (§ 37)</a:t>
            </a:r>
          </a:p>
          <a:p>
            <a:pPr lvl="1" algn="just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253792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ODPOVĚDNOST PRÁVNICKÉ OSOBY ZA PŘESTUPEK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 je subjektem, resp. pachatelem přestupku, jestliže:</a:t>
            </a:r>
          </a:p>
          <a:p>
            <a:pPr lvl="1" algn="just"/>
            <a:r>
              <a:rPr lang="cs-CZ" dirty="0"/>
              <a:t>k naplnění znaků přestupku došlo jednáním </a:t>
            </a:r>
            <a:r>
              <a:rPr lang="cs-CZ" dirty="0" err="1"/>
              <a:t>FO</a:t>
            </a:r>
            <a:r>
              <a:rPr lang="cs-CZ" dirty="0"/>
              <a:t>, které je přičitatelné PO</a:t>
            </a:r>
          </a:p>
          <a:p>
            <a:pPr lvl="1" algn="just"/>
            <a:r>
              <a:rPr lang="cs-CZ" dirty="0"/>
              <a:t>byla porušena právní povinnost uložená PO (nebo organizační složce nebo jinému útvaru, který je součástí PO), a to:</a:t>
            </a:r>
          </a:p>
          <a:p>
            <a:pPr marL="1257300" lvl="2" indent="-342900" algn="just">
              <a:buFontTx/>
              <a:buChar char="-"/>
            </a:pPr>
            <a:r>
              <a:rPr lang="cs-CZ" dirty="0"/>
              <a:t>při činnosti PO, </a:t>
            </a:r>
          </a:p>
          <a:p>
            <a:pPr marL="1257300" lvl="2" indent="-342900" algn="just">
              <a:buFontTx/>
              <a:buChar char="-"/>
            </a:pPr>
            <a:r>
              <a:rPr lang="cs-CZ" dirty="0"/>
              <a:t>v přímé souvislosti s činností PO</a:t>
            </a:r>
          </a:p>
          <a:p>
            <a:pPr marL="1257300" lvl="2" indent="-342900" algn="just">
              <a:buFontTx/>
              <a:buChar char="-"/>
            </a:pPr>
            <a:r>
              <a:rPr lang="cs-CZ" dirty="0"/>
              <a:t>nebo ku prospěchu PO nebo v jejím zájmu;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77590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810075" y="597262"/>
            <a:ext cx="8086635" cy="647700"/>
          </a:xfrm>
        </p:spPr>
        <p:txBody>
          <a:bodyPr/>
          <a:lstStyle/>
          <a:p>
            <a:r>
              <a:rPr lang="cs-CZ" dirty="0"/>
              <a:t>Systematika právní úpravy (hmotněprávní)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9589" y="979055"/>
            <a:ext cx="8082321" cy="5153458"/>
          </a:xfrm>
        </p:spPr>
        <p:txBody>
          <a:bodyPr/>
          <a:lstStyle/>
          <a:p>
            <a:pPr algn="just"/>
            <a:endParaRPr lang="cs-CZ" altLang="cs-CZ" b="1" u="sng" dirty="0"/>
          </a:p>
          <a:p>
            <a:pPr algn="just"/>
            <a:r>
              <a:rPr lang="cs-CZ" altLang="cs-CZ" b="1" u="sng" dirty="0"/>
              <a:t>Zákon č. 250/2016 Sb.</a:t>
            </a:r>
            <a:r>
              <a:rPr lang="cs-CZ" altLang="cs-CZ" dirty="0"/>
              <a:t>  – základní hmotněprávní úprava (</a:t>
            </a:r>
            <a:r>
              <a:rPr lang="cs-CZ" altLang="cs-CZ" i="1" dirty="0"/>
              <a:t>podmínky odpovědnosti za přestupek, druhy správních trestů a ochranných opatření a zásady pro jejich ukládání)</a:t>
            </a:r>
            <a:r>
              <a:rPr lang="cs-CZ" altLang="cs-CZ" dirty="0"/>
              <a:t>  - </a:t>
            </a:r>
            <a:r>
              <a:rPr lang="cs-CZ" altLang="cs-CZ" b="1" i="1" dirty="0"/>
              <a:t>lex </a:t>
            </a:r>
            <a:r>
              <a:rPr lang="cs-CZ" altLang="cs-CZ" b="1" i="1" dirty="0" err="1"/>
              <a:t>generalis</a:t>
            </a:r>
            <a:endParaRPr lang="cs-CZ" altLang="cs-CZ" b="1" i="1" dirty="0"/>
          </a:p>
          <a:p>
            <a:pPr algn="just"/>
            <a:r>
              <a:rPr lang="cs-CZ" altLang="cs-CZ" b="1" u="sng" dirty="0"/>
              <a:t>Zákon č. 251/2016 Sb.,</a:t>
            </a:r>
            <a:r>
              <a:rPr lang="cs-CZ" altLang="cs-CZ" dirty="0"/>
              <a:t> obsahuje </a:t>
            </a:r>
            <a:r>
              <a:rPr lang="cs-CZ" altLang="cs-CZ" b="1" dirty="0"/>
              <a:t>některé skutkové podstaty přestupků</a:t>
            </a:r>
            <a:r>
              <a:rPr lang="cs-CZ" altLang="cs-CZ" dirty="0"/>
              <a:t>, které nebylo lze přesunout do zvláštní zákona k povinnosti, která má být porušena (</a:t>
            </a:r>
            <a:r>
              <a:rPr lang="cs-CZ" altLang="cs-CZ" b="1" i="1" dirty="0"/>
              <a:t>lex specialis 1</a:t>
            </a:r>
            <a:r>
              <a:rPr lang="cs-CZ" altLang="cs-CZ" dirty="0"/>
              <a:t>)</a:t>
            </a:r>
          </a:p>
          <a:p>
            <a:pPr algn="just"/>
            <a:r>
              <a:rPr lang="cs-CZ" altLang="cs-CZ" b="1" u="sng" dirty="0"/>
              <a:t>Zvláštní zákony</a:t>
            </a:r>
            <a:r>
              <a:rPr lang="cs-CZ" altLang="cs-CZ" b="1" dirty="0"/>
              <a:t> </a:t>
            </a:r>
            <a:r>
              <a:rPr lang="cs-CZ" altLang="cs-CZ" dirty="0"/>
              <a:t>– skutkové podstaty jednotlivých přestupků + mohou vyloučit či modifikovat obecná ustanovení z lex </a:t>
            </a:r>
            <a:r>
              <a:rPr lang="cs-CZ" altLang="cs-CZ" dirty="0" err="1"/>
              <a:t>generalis</a:t>
            </a:r>
            <a:r>
              <a:rPr lang="cs-CZ" altLang="cs-CZ" dirty="0"/>
              <a:t> – např. ohledně sankcí nebo prekluzivní lhůty pro zánik odpovědnosti (</a:t>
            </a:r>
            <a:r>
              <a:rPr lang="cs-CZ" altLang="cs-CZ" b="1" i="1" dirty="0"/>
              <a:t>lex specialis 2</a:t>
            </a:r>
            <a:r>
              <a:rPr lang="cs-CZ" altLang="cs-CZ" b="1" dirty="0"/>
              <a:t>)</a:t>
            </a:r>
            <a:endParaRPr lang="cs-CZ" alt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634651"/>
            <a:ext cx="8086635" cy="647700"/>
          </a:xfrm>
        </p:spPr>
        <p:txBody>
          <a:bodyPr/>
          <a:lstStyle/>
          <a:p>
            <a:r>
              <a:rPr lang="pl-PL" dirty="0"/>
              <a:t>ODPOVĚDNOST PRÁVNICKÉ OSOBY ZA PŘESTUPEK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282351"/>
            <a:ext cx="8082321" cy="4600801"/>
          </a:xfrm>
        </p:spPr>
        <p:txBody>
          <a:bodyPr/>
          <a:lstStyle/>
          <a:p>
            <a:pPr algn="just"/>
            <a:r>
              <a:rPr lang="cs-CZ" dirty="0"/>
              <a:t>Osoby, jejichž jednání je přičitatelné PO:</a:t>
            </a:r>
          </a:p>
          <a:p>
            <a:pPr lvl="1" algn="just"/>
            <a:r>
              <a:rPr lang="cs-CZ" dirty="0"/>
              <a:t>statutární orgán nebo člen statutárního orgánu,</a:t>
            </a:r>
          </a:p>
          <a:p>
            <a:pPr lvl="1" algn="just"/>
            <a:r>
              <a:rPr lang="cs-CZ" dirty="0"/>
              <a:t>jiný orgán PO nebo jeho člen,</a:t>
            </a:r>
          </a:p>
          <a:p>
            <a:pPr lvl="1" algn="just"/>
            <a:r>
              <a:rPr lang="cs-CZ" dirty="0"/>
              <a:t>zaměstnanec nebo osoba v obdobném postavení při plnění úkolů vyplývajících z tohoto postavení,</a:t>
            </a:r>
          </a:p>
          <a:p>
            <a:pPr lvl="1" algn="just"/>
            <a:r>
              <a:rPr lang="cs-CZ" dirty="0" err="1"/>
              <a:t>FO</a:t>
            </a:r>
            <a:r>
              <a:rPr lang="cs-CZ" dirty="0"/>
              <a:t>, která plní úkoly PO,</a:t>
            </a:r>
          </a:p>
          <a:p>
            <a:pPr lvl="1" algn="just"/>
            <a:r>
              <a:rPr lang="cs-CZ" dirty="0" err="1"/>
              <a:t>FO</a:t>
            </a:r>
            <a:r>
              <a:rPr lang="cs-CZ" dirty="0"/>
              <a:t>, kterou PO používá při své činnosti,</a:t>
            </a:r>
          </a:p>
          <a:p>
            <a:pPr lvl="1" algn="just"/>
            <a:r>
              <a:rPr lang="cs-CZ" dirty="0"/>
              <a:t>FO, která za PO jednala, jestliže PO výsledku takového jednání využila</a:t>
            </a:r>
          </a:p>
          <a:p>
            <a:pPr marL="457200" lvl="1" indent="0" algn="just">
              <a:buNone/>
            </a:pPr>
            <a:endParaRPr lang="cs-CZ" dirty="0"/>
          </a:p>
          <a:p>
            <a:pPr algn="just"/>
            <a:r>
              <a:rPr lang="cs-CZ" dirty="0"/>
              <a:t>Objektivní odpovědnost PO – možnost liberace = </a:t>
            </a:r>
            <a:r>
              <a:rPr lang="cs-CZ" b="1" dirty="0"/>
              <a:t>Zproštění odpovědnosti právnické osoby za přestupek (§ 21)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73746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858253"/>
            <a:ext cx="8086635" cy="647700"/>
          </a:xfrm>
        </p:spPr>
        <p:txBody>
          <a:bodyPr/>
          <a:lstStyle/>
          <a:p>
            <a:r>
              <a:rPr lang="pl-PL" dirty="0"/>
              <a:t>ODPOVĚDNOST PODNIKAJÍCÍ FYZICKÉ OSOBY ZA PŘESTUPEK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505953"/>
            <a:ext cx="7973229" cy="5352047"/>
          </a:xfrm>
        </p:spPr>
        <p:txBody>
          <a:bodyPr/>
          <a:lstStyle/>
          <a:p>
            <a:r>
              <a:rPr lang="cs-CZ" sz="2200" dirty="0"/>
              <a:t>Podnikající FO je pachatelem (</a:t>
            </a:r>
            <a:r>
              <a:rPr lang="cs-CZ" sz="2200" b="1" dirty="0"/>
              <a:t>případ kdy jedná sama)</a:t>
            </a:r>
            <a:r>
              <a:rPr lang="cs-CZ" sz="2200" dirty="0"/>
              <a:t>, jestliže:</a:t>
            </a:r>
          </a:p>
          <a:p>
            <a:pPr lvl="1" algn="just"/>
            <a:r>
              <a:rPr lang="cs-CZ" sz="2200" dirty="0"/>
              <a:t>k naplnění znaků přestupku došlo při jejím podnikání nebo v přímé souvislosti s ním a</a:t>
            </a:r>
          </a:p>
          <a:p>
            <a:pPr lvl="1" algn="just"/>
            <a:r>
              <a:rPr lang="cs-CZ" sz="2200" dirty="0"/>
              <a:t>byla porušena právní povinnost uložená FO/podnikající</a:t>
            </a:r>
          </a:p>
          <a:p>
            <a:pPr marL="457200" lvl="1" indent="0" algn="just">
              <a:buNone/>
            </a:pPr>
            <a:r>
              <a:rPr lang="cs-CZ" sz="2200" dirty="0"/>
              <a:t>= Podnikající FO je též pachatelem (</a:t>
            </a:r>
            <a:r>
              <a:rPr lang="cs-CZ" sz="2200" b="1" dirty="0"/>
              <a:t>jedná prostřednictvím</a:t>
            </a:r>
            <a:r>
              <a:rPr lang="cs-CZ" sz="2200" dirty="0"/>
              <a:t>)</a:t>
            </a:r>
            <a:r>
              <a:rPr lang="cs-CZ" sz="2200" b="1" dirty="0"/>
              <a:t>,</a:t>
            </a:r>
            <a:r>
              <a:rPr lang="cs-CZ" sz="2200" dirty="0"/>
              <a:t> jestliže:</a:t>
            </a:r>
          </a:p>
          <a:p>
            <a:pPr lvl="1"/>
            <a:r>
              <a:rPr lang="cs-CZ" sz="2200" dirty="0"/>
              <a:t>k naplnění znaků přestupku došlo jednáním FO, které je přičitatelné podnikající FO</a:t>
            </a:r>
          </a:p>
          <a:p>
            <a:pPr lvl="1"/>
            <a:r>
              <a:rPr lang="cs-CZ" sz="2200" dirty="0"/>
              <a:t>byla porušena právní povinnost uložená FO/podnikající a to:</a:t>
            </a:r>
          </a:p>
          <a:p>
            <a:pPr marL="1257300" lvl="2" indent="-342900" algn="just">
              <a:buFontTx/>
              <a:buChar char="-"/>
            </a:pPr>
            <a:r>
              <a:rPr lang="cs-CZ" sz="2200" dirty="0"/>
              <a:t>při podnikání FO, </a:t>
            </a:r>
          </a:p>
          <a:p>
            <a:pPr marL="1257300" lvl="2" indent="-342900" algn="just">
              <a:buFontTx/>
              <a:buChar char="-"/>
            </a:pPr>
            <a:r>
              <a:rPr lang="cs-CZ" sz="2200" dirty="0"/>
              <a:t>v přímé souvislosti s podnikáním FO, nebo</a:t>
            </a:r>
          </a:p>
          <a:p>
            <a:pPr marL="1257300" lvl="2" indent="-342900" algn="just">
              <a:buFontTx/>
              <a:buChar char="-"/>
            </a:pPr>
            <a:r>
              <a:rPr lang="cs-CZ" sz="2200" dirty="0"/>
              <a:t>ku prospěchu podnikající FO nebo v jejím zájmu</a:t>
            </a:r>
          </a:p>
          <a:p>
            <a:pPr lvl="2"/>
            <a:endParaRPr lang="cs-CZ" sz="2200" dirty="0"/>
          </a:p>
          <a:p>
            <a:pPr lvl="2"/>
            <a:endParaRPr lang="cs-CZ" sz="2200" dirty="0"/>
          </a:p>
          <a:p>
            <a:pPr lvl="1"/>
            <a:endParaRPr lang="cs-CZ" sz="22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129155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858253"/>
            <a:ext cx="8086635" cy="647700"/>
          </a:xfrm>
        </p:spPr>
        <p:txBody>
          <a:bodyPr/>
          <a:lstStyle/>
          <a:p>
            <a:r>
              <a:rPr lang="pl-PL" dirty="0"/>
              <a:t>ODPOVĚDNOST PODNIKAJÍCÍ FYZICKÉ OSOBY ZA PŘESTUPEK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505953"/>
            <a:ext cx="7973229" cy="5352047"/>
          </a:xfrm>
        </p:spPr>
        <p:txBody>
          <a:bodyPr/>
          <a:lstStyle/>
          <a:p>
            <a:pPr algn="just"/>
            <a:r>
              <a:rPr lang="cs-CZ" dirty="0"/>
              <a:t>Osoby, jejichž jednání je </a:t>
            </a:r>
            <a:r>
              <a:rPr lang="cs-CZ" b="1" dirty="0"/>
              <a:t>přičitatelné</a:t>
            </a:r>
            <a:r>
              <a:rPr lang="cs-CZ" dirty="0"/>
              <a:t> podnikající FO:</a:t>
            </a:r>
          </a:p>
          <a:p>
            <a:pPr lvl="1" algn="just"/>
            <a:r>
              <a:rPr lang="cs-CZ" sz="2200" dirty="0"/>
              <a:t>zaměstnanec nebo osoba v obdobném postavení při plnění úkolů vyplývajících z tohoto postavení,</a:t>
            </a:r>
          </a:p>
          <a:p>
            <a:pPr lvl="1" algn="just"/>
            <a:r>
              <a:rPr lang="cs-CZ" sz="2200" dirty="0"/>
              <a:t>fyzická osoba, která plní úkoly podnikající fyzické osoby,</a:t>
            </a:r>
          </a:p>
          <a:p>
            <a:pPr lvl="1" algn="just"/>
            <a:r>
              <a:rPr lang="cs-CZ" sz="2200" dirty="0"/>
              <a:t>fyzická osoba, kterou podnikající fyzická osoba používá při své činnosti, nebo</a:t>
            </a:r>
          </a:p>
          <a:p>
            <a:pPr lvl="1" algn="just"/>
            <a:r>
              <a:rPr lang="cs-CZ" sz="2200" dirty="0"/>
              <a:t>fyzická osoba, která za podnikající fyzickou osobu jednala, jestliže podnikající fyzická osoba výsledku takového jednání využila.</a:t>
            </a:r>
          </a:p>
          <a:p>
            <a:pPr algn="just"/>
            <a:r>
              <a:rPr lang="cs-CZ" sz="2200" b="1" dirty="0"/>
              <a:t>Obdobné použití</a:t>
            </a:r>
            <a:r>
              <a:rPr lang="cs-CZ" sz="2200" dirty="0"/>
              <a:t> právní úpravy odpovědnosti právnických osob, s výslovnými výjimkami, zohledňujícími odlišné povahy (podnikající) fyzické osoby a právnické osoby</a:t>
            </a:r>
          </a:p>
          <a:p>
            <a:pPr algn="just"/>
            <a:r>
              <a:rPr lang="cs-CZ" sz="2200" b="1" dirty="0"/>
              <a:t>Objektivní odpovědnost </a:t>
            </a:r>
            <a:r>
              <a:rPr lang="cs-CZ" sz="2200" dirty="0"/>
              <a:t>– možnost liberace</a:t>
            </a:r>
          </a:p>
          <a:p>
            <a:pPr algn="just"/>
            <a:r>
              <a:rPr lang="cs-CZ" sz="2200" dirty="0"/>
              <a:t>Odpovědnost </a:t>
            </a:r>
            <a:r>
              <a:rPr lang="cs-CZ" sz="2200" b="1" dirty="0"/>
              <a:t>nezaniká</a:t>
            </a:r>
            <a:r>
              <a:rPr lang="cs-CZ" sz="2200" dirty="0"/>
              <a:t> přestane-li FO podnikat (§ 23/2)</a:t>
            </a:r>
          </a:p>
          <a:p>
            <a:pPr lvl="1"/>
            <a:endParaRPr lang="cs-CZ" sz="22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991430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661305"/>
            <a:ext cx="8086635" cy="647700"/>
          </a:xfrm>
        </p:spPr>
        <p:txBody>
          <a:bodyPr/>
          <a:lstStyle/>
          <a:p>
            <a:r>
              <a:rPr lang="pl-PL" dirty="0"/>
              <a:t>OKOLNOSTI VYLUČUJÍCÍ PROTIPRÁVNOST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420837"/>
            <a:ext cx="8082321" cy="4711676"/>
          </a:xfrm>
        </p:spPr>
        <p:txBody>
          <a:bodyPr/>
          <a:lstStyle/>
          <a:p>
            <a:pPr algn="just"/>
            <a:r>
              <a:rPr lang="cs-CZ" dirty="0"/>
              <a:t>Případy, kdy jednání naplňující </a:t>
            </a:r>
            <a:r>
              <a:rPr lang="cs-CZ" b="1" dirty="0"/>
              <a:t>formální znaky </a:t>
            </a:r>
            <a:r>
              <a:rPr lang="cs-CZ" dirty="0"/>
              <a:t>přestupkem </a:t>
            </a:r>
            <a:r>
              <a:rPr lang="cs-CZ" b="1" dirty="0"/>
              <a:t>přesto (ze zákonných důvodů) není</a:t>
            </a:r>
            <a:r>
              <a:rPr lang="cs-CZ" dirty="0"/>
              <a:t> – patří k </a:t>
            </a:r>
            <a:r>
              <a:rPr lang="cs-CZ" b="1" dirty="0"/>
              <a:t>negativnímu vymezení</a:t>
            </a:r>
            <a:r>
              <a:rPr lang="cs-CZ" dirty="0"/>
              <a:t> přestupku: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i="1" dirty="0"/>
              <a:t>Čin jinak trestný jako přestupek není přestupkem, </a:t>
            </a:r>
            <a:r>
              <a:rPr lang="cs-CZ" dirty="0"/>
              <a:t>v případě:</a:t>
            </a:r>
          </a:p>
          <a:p>
            <a:pPr lvl="1" algn="just"/>
            <a:r>
              <a:rPr lang="cs-CZ" dirty="0"/>
              <a:t>Krajní nouze</a:t>
            </a:r>
          </a:p>
          <a:p>
            <a:pPr lvl="1" algn="just"/>
            <a:r>
              <a:rPr lang="cs-CZ" dirty="0"/>
              <a:t>Nutné obrany</a:t>
            </a:r>
          </a:p>
          <a:p>
            <a:pPr lvl="1" algn="just"/>
            <a:r>
              <a:rPr lang="cs-CZ" dirty="0"/>
              <a:t>Svolení poškozeného</a:t>
            </a:r>
          </a:p>
          <a:p>
            <a:pPr lvl="1" algn="just"/>
            <a:r>
              <a:rPr lang="cs-CZ" dirty="0"/>
              <a:t>Přípustného riziko</a:t>
            </a:r>
          </a:p>
          <a:p>
            <a:pPr lvl="1" algn="just"/>
            <a:r>
              <a:rPr lang="cs-CZ" dirty="0"/>
              <a:t>Oprávněné použití zbraně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703047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661305"/>
            <a:ext cx="8086635" cy="647700"/>
          </a:xfrm>
        </p:spPr>
        <p:txBody>
          <a:bodyPr/>
          <a:lstStyle/>
          <a:p>
            <a:r>
              <a:rPr lang="pl-PL" dirty="0"/>
              <a:t>OKOLNOSTI VYLUČUJÍCÍ PROTIPRÁVNOST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420836"/>
            <a:ext cx="8082321" cy="5437163"/>
          </a:xfrm>
        </p:spPr>
        <p:txBody>
          <a:bodyPr/>
          <a:lstStyle/>
          <a:p>
            <a:pPr algn="just"/>
            <a:r>
              <a:rPr lang="cs-CZ" dirty="0"/>
              <a:t>Nutná obrana (§ 25)</a:t>
            </a:r>
          </a:p>
          <a:p>
            <a:pPr algn="just"/>
            <a:endParaRPr lang="cs-CZ" dirty="0"/>
          </a:p>
          <a:p>
            <a:pPr marL="0" indent="0" algn="just">
              <a:buNone/>
            </a:pPr>
            <a:r>
              <a:rPr lang="cs-CZ" i="1" dirty="0"/>
              <a:t>jestliže se odvrací </a:t>
            </a:r>
            <a:r>
              <a:rPr lang="cs-CZ" b="1" i="1" dirty="0"/>
              <a:t>přímo</a:t>
            </a:r>
            <a:r>
              <a:rPr lang="cs-CZ" i="1" dirty="0"/>
              <a:t> hrozící nebo trvající útok na zájem chráněný zákonem</a:t>
            </a:r>
          </a:p>
          <a:p>
            <a:pPr algn="just"/>
            <a:r>
              <a:rPr lang="cs-CZ" dirty="0"/>
              <a:t>Útok musí bezprostředně hrozit nebo trvat. Jestliže byl útok ukončen nebo přerušen a nebezpečí již přímo nehrozí, </a:t>
            </a:r>
            <a:r>
              <a:rPr lang="cs-CZ" b="1" dirty="0"/>
              <a:t>nepřichází nutná obrana v úvahu</a:t>
            </a:r>
            <a:r>
              <a:rPr lang="cs-CZ" dirty="0"/>
              <a:t>.</a:t>
            </a:r>
          </a:p>
          <a:p>
            <a:pPr marL="0" indent="0" algn="just">
              <a:buNone/>
            </a:pPr>
            <a:r>
              <a:rPr lang="cs-CZ" i="1" dirty="0"/>
              <a:t>nejde o nutnou obranu, byla-li tato obrana </a:t>
            </a:r>
            <a:r>
              <a:rPr lang="cs-CZ" b="1" i="1" dirty="0"/>
              <a:t>zcela zjevně nepřiměřená</a:t>
            </a:r>
            <a:r>
              <a:rPr lang="cs-CZ" i="1" dirty="0"/>
              <a:t> způsobu útoku</a:t>
            </a:r>
          </a:p>
          <a:p>
            <a:r>
              <a:rPr lang="cs-CZ" dirty="0"/>
              <a:t>obrana tak může být tak intenzivní, aby útok jistě a </a:t>
            </a:r>
            <a:r>
              <a:rPr lang="cs-CZ" b="1" dirty="0"/>
              <a:t>bez rizika pro napadeného odvrátila</a:t>
            </a:r>
            <a:r>
              <a:rPr lang="cs-CZ" dirty="0"/>
              <a:t>, tj. může být silnější než útok, avšak nesmí být </a:t>
            </a:r>
            <a:r>
              <a:rPr lang="cs-CZ" b="1" dirty="0"/>
              <a:t>zcela zjevně přehnaná (exces)</a:t>
            </a:r>
            <a:endParaRPr lang="cs-CZ" b="1" i="1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621233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661305"/>
            <a:ext cx="8086635" cy="647700"/>
          </a:xfrm>
        </p:spPr>
        <p:txBody>
          <a:bodyPr/>
          <a:lstStyle/>
          <a:p>
            <a:r>
              <a:rPr lang="pl-PL" dirty="0"/>
              <a:t>OKOLNOSTI VYLUČUJÍCÍ PROTIPRÁVNOST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420836"/>
            <a:ext cx="8086635" cy="5284763"/>
          </a:xfrm>
        </p:spPr>
        <p:txBody>
          <a:bodyPr/>
          <a:lstStyle/>
          <a:p>
            <a:pPr algn="just"/>
            <a:r>
              <a:rPr lang="cs-CZ" sz="2300" dirty="0"/>
              <a:t>Krajní nouze (§ 24)</a:t>
            </a:r>
          </a:p>
          <a:p>
            <a:pPr marL="0" indent="0" algn="just">
              <a:buNone/>
            </a:pPr>
            <a:r>
              <a:rPr lang="cs-CZ" sz="2300" i="1" dirty="0"/>
              <a:t>jestliže se odvrací </a:t>
            </a:r>
            <a:r>
              <a:rPr lang="cs-CZ" sz="2300" b="1" i="1" dirty="0"/>
              <a:t>nebezpečí</a:t>
            </a:r>
            <a:r>
              <a:rPr lang="cs-CZ" sz="2300" i="1" dirty="0"/>
              <a:t> přímo hrozící zájmu chráněnému zákonem</a:t>
            </a:r>
          </a:p>
          <a:p>
            <a:pPr algn="just"/>
            <a:r>
              <a:rPr lang="cs-CZ" sz="2300" dirty="0"/>
              <a:t>Nebezpečí musí hrozit přímo, bezprostředně. O případ krajní nouze by se nejednalo, pokud by nebezpečí již pominulo, nebo by hrozilo teprve v budoucnu, ale nikoli v bezprostřední budoucnosti</a:t>
            </a:r>
            <a:endParaRPr lang="cs-CZ" sz="2300" i="1" dirty="0"/>
          </a:p>
          <a:p>
            <a:pPr marL="0" indent="0" algn="just">
              <a:buNone/>
            </a:pPr>
            <a:r>
              <a:rPr lang="cs-CZ" sz="2300" i="1" dirty="0"/>
              <a:t>Nejde o krajní nouzi, jestliže </a:t>
            </a:r>
            <a:r>
              <a:rPr lang="cs-CZ" sz="2300" dirty="0"/>
              <a:t>(</a:t>
            </a:r>
            <a:r>
              <a:rPr lang="cs-CZ" sz="2300" b="1" dirty="0"/>
              <a:t>exces</a:t>
            </a:r>
            <a:r>
              <a:rPr lang="cs-CZ" sz="2300" dirty="0"/>
              <a:t>)</a:t>
            </a:r>
            <a:r>
              <a:rPr lang="cs-CZ" sz="2300" i="1" dirty="0"/>
              <a:t> </a:t>
            </a:r>
          </a:p>
          <a:p>
            <a:pPr algn="just"/>
            <a:r>
              <a:rPr lang="cs-CZ" sz="2300" i="1" dirty="0"/>
              <a:t>toto nebezpečí bylo možno za daných okolností odvrátit jinak </a:t>
            </a:r>
            <a:r>
              <a:rPr lang="cs-CZ" sz="2300" dirty="0"/>
              <a:t>( požadavek </a:t>
            </a:r>
            <a:r>
              <a:rPr lang="cs-CZ" sz="2300" b="1" dirty="0"/>
              <a:t>subsidiarity</a:t>
            </a:r>
            <a:r>
              <a:rPr lang="cs-CZ" sz="2300" dirty="0"/>
              <a:t>) </a:t>
            </a:r>
            <a:r>
              <a:rPr lang="cs-CZ" sz="2300" i="1" dirty="0"/>
              <a:t>nebo </a:t>
            </a:r>
          </a:p>
          <a:p>
            <a:pPr algn="just"/>
            <a:r>
              <a:rPr lang="cs-CZ" sz="2300" i="1" dirty="0"/>
              <a:t>následek tímto odvracením způsobený je zřejmě stejně závažný nebo ještě závažnější než ten, který hrozil, </a:t>
            </a:r>
            <a:r>
              <a:rPr lang="cs-CZ" sz="2300" dirty="0"/>
              <a:t>(požadavek </a:t>
            </a:r>
            <a:r>
              <a:rPr lang="cs-CZ" sz="2300" b="1" dirty="0"/>
              <a:t>proporcionality</a:t>
            </a:r>
            <a:r>
              <a:rPr lang="cs-CZ" sz="2300" dirty="0"/>
              <a:t>) </a:t>
            </a:r>
            <a:r>
              <a:rPr lang="cs-CZ" sz="2300" i="1" dirty="0"/>
              <a:t>anebo </a:t>
            </a:r>
          </a:p>
          <a:p>
            <a:pPr algn="just"/>
            <a:r>
              <a:rPr lang="cs-CZ" sz="2300" i="1" dirty="0"/>
              <a:t>byl-li ten, komu nebezpečí hrozilo, povinen je </a:t>
            </a:r>
            <a:r>
              <a:rPr lang="cs-CZ" sz="2300" b="1" i="1" dirty="0"/>
              <a:t>snášet</a:t>
            </a:r>
            <a:endParaRPr lang="cs-CZ" sz="2300" i="1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867817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661305"/>
            <a:ext cx="8086635" cy="647700"/>
          </a:xfrm>
        </p:spPr>
        <p:txBody>
          <a:bodyPr/>
          <a:lstStyle/>
          <a:p>
            <a:r>
              <a:rPr lang="pl-PL" dirty="0"/>
              <a:t>OKOLNOSTI VYLUČUJÍCÍ PROTIPRÁVNOST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420836"/>
            <a:ext cx="8086635" cy="5284763"/>
          </a:xfrm>
        </p:spPr>
        <p:txBody>
          <a:bodyPr/>
          <a:lstStyle/>
          <a:p>
            <a:pPr lvl="1" algn="just"/>
            <a:r>
              <a:rPr lang="cs-CZ" dirty="0"/>
              <a:t>Svolení poškozeného (§ 26)</a:t>
            </a:r>
          </a:p>
          <a:p>
            <a:pPr marL="57150" indent="0" algn="just">
              <a:buNone/>
            </a:pPr>
            <a:r>
              <a:rPr lang="cs-CZ" i="1" dirty="0"/>
              <a:t>jestliže někdo jedná na základě svolení osoby, jejíž zájmy, o nichž tato osoba </a:t>
            </a:r>
            <a:r>
              <a:rPr lang="cs-CZ" b="1" i="1" dirty="0"/>
              <a:t>může bez omezení oprávněně rozhodovat</a:t>
            </a:r>
            <a:r>
              <a:rPr lang="cs-CZ" i="1" dirty="0"/>
              <a:t>, jsou činem dotčeny</a:t>
            </a:r>
          </a:p>
          <a:p>
            <a:pPr marL="57150" indent="0" algn="just">
              <a:buNone/>
            </a:pPr>
            <a:endParaRPr lang="cs-CZ" i="1" dirty="0"/>
          </a:p>
          <a:p>
            <a:pPr marL="57150" indent="0" algn="just">
              <a:buNone/>
            </a:pPr>
            <a:r>
              <a:rPr lang="cs-CZ" dirty="0"/>
              <a:t>Svolení musí být dáno:</a:t>
            </a:r>
          </a:p>
          <a:p>
            <a:pPr marL="400050" algn="just"/>
            <a:r>
              <a:rPr lang="cs-CZ" dirty="0"/>
              <a:t>předem nebo současně s jednáním X jinak podmínka (§26/2)</a:t>
            </a:r>
          </a:p>
          <a:p>
            <a:pPr marL="400050" algn="just"/>
            <a:r>
              <a:rPr lang="cs-CZ" dirty="0"/>
              <a:t>dobrovolně, určitě, vážně a srozumitelně</a:t>
            </a:r>
          </a:p>
          <a:p>
            <a:pPr marL="57150" indent="0" algn="just">
              <a:buNone/>
            </a:pPr>
            <a:endParaRPr lang="cs-CZ" dirty="0"/>
          </a:p>
          <a:p>
            <a:pPr marL="57150" indent="0" algn="just">
              <a:buNone/>
            </a:pPr>
            <a:r>
              <a:rPr lang="cs-CZ" dirty="0"/>
              <a:t>Vyloučen souhlas k </a:t>
            </a:r>
            <a:r>
              <a:rPr lang="cs-CZ" b="1" dirty="0"/>
              <a:t>ublížení na zdraví</a:t>
            </a:r>
            <a:r>
              <a:rPr lang="cs-CZ" dirty="0"/>
              <a:t>, ledaže jde svolení k lékařským zákrokům (v souladu s právním řádem a poznatky lékařské vědy a praxe - </a:t>
            </a:r>
            <a:r>
              <a:rPr lang="cs-CZ" i="1" dirty="0"/>
              <a:t>lege </a:t>
            </a:r>
            <a:r>
              <a:rPr lang="cs-CZ" i="1" dirty="0" err="1"/>
              <a:t>artis</a:t>
            </a:r>
            <a:r>
              <a:rPr lang="cs-CZ" dirty="0"/>
              <a:t>)</a:t>
            </a:r>
            <a:endParaRPr lang="cs-CZ" i="1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5149009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661305"/>
            <a:ext cx="8086635" cy="647700"/>
          </a:xfrm>
        </p:spPr>
        <p:txBody>
          <a:bodyPr/>
          <a:lstStyle/>
          <a:p>
            <a:r>
              <a:rPr lang="pl-PL" dirty="0"/>
              <a:t>OKOLNOSTI VYLUČUJÍCÍ PROTIPRÁVNOST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420837"/>
            <a:ext cx="8082321" cy="4711676"/>
          </a:xfrm>
        </p:spPr>
        <p:txBody>
          <a:bodyPr/>
          <a:lstStyle/>
          <a:p>
            <a:pPr algn="just"/>
            <a:r>
              <a:rPr lang="cs-CZ" dirty="0"/>
              <a:t>Přípustné riziko (§ 27)</a:t>
            </a:r>
          </a:p>
          <a:p>
            <a:pPr marL="0" indent="0" algn="just">
              <a:buNone/>
            </a:pPr>
            <a:r>
              <a:rPr lang="cs-CZ" dirty="0"/>
              <a:t>Znaky:</a:t>
            </a:r>
          </a:p>
          <a:p>
            <a:pPr lvl="1" algn="just"/>
            <a:r>
              <a:rPr lang="cs-CZ" sz="2000" dirty="0"/>
              <a:t>v souladu s dosaženým </a:t>
            </a:r>
            <a:r>
              <a:rPr lang="cs-CZ" sz="2000" b="1" dirty="0"/>
              <a:t>stavem poznání a informacemi</a:t>
            </a:r>
            <a:r>
              <a:rPr lang="cs-CZ" sz="2000" dirty="0"/>
              <a:t>,</a:t>
            </a:r>
          </a:p>
          <a:p>
            <a:pPr lvl="1" algn="just"/>
            <a:r>
              <a:rPr lang="cs-CZ" sz="2000" dirty="0"/>
              <a:t>v době rozhodování o </a:t>
            </a:r>
            <a:r>
              <a:rPr lang="cs-CZ" sz="2000" b="1" dirty="0"/>
              <a:t>dalším postupu</a:t>
            </a:r>
            <a:r>
              <a:rPr lang="cs-CZ" sz="2000" dirty="0"/>
              <a:t>,</a:t>
            </a:r>
          </a:p>
          <a:p>
            <a:pPr lvl="1" algn="just"/>
            <a:r>
              <a:rPr lang="cs-CZ" sz="2000" dirty="0"/>
              <a:t>v rámci </a:t>
            </a:r>
            <a:r>
              <a:rPr lang="cs-CZ" sz="2000" b="1" dirty="0"/>
              <a:t>zaměstnání, povolání, postavení nebo funkce</a:t>
            </a:r>
            <a:r>
              <a:rPr lang="cs-CZ" sz="2000" dirty="0"/>
              <a:t>,</a:t>
            </a:r>
          </a:p>
          <a:p>
            <a:pPr lvl="1" algn="just"/>
            <a:r>
              <a:rPr lang="cs-CZ" sz="2000" b="1" dirty="0"/>
              <a:t>společensky prospěšnou</a:t>
            </a:r>
            <a:r>
              <a:rPr lang="cs-CZ" sz="2000" dirty="0"/>
              <a:t>,</a:t>
            </a:r>
          </a:p>
          <a:p>
            <a:pPr lvl="1" algn="just"/>
            <a:r>
              <a:rPr lang="cs-CZ" sz="2000" dirty="0"/>
              <a:t>při níž dochází k </a:t>
            </a:r>
            <a:r>
              <a:rPr lang="cs-CZ" sz="2000" b="1" dirty="0"/>
              <a:t>ohrožení nebo porušení zájmu </a:t>
            </a:r>
            <a:r>
              <a:rPr lang="cs-CZ" sz="2000" dirty="0"/>
              <a:t>chráněného zákonem,</a:t>
            </a:r>
          </a:p>
          <a:p>
            <a:pPr lvl="1" algn="just"/>
            <a:r>
              <a:rPr lang="cs-CZ" sz="2000" dirty="0"/>
              <a:t>jestliže společensky prospěšného výsledku </a:t>
            </a:r>
            <a:r>
              <a:rPr lang="cs-CZ" sz="2000" b="1" dirty="0"/>
              <a:t>nelze dosáhnout jinak</a:t>
            </a:r>
          </a:p>
          <a:p>
            <a:pPr lvl="1" algn="just"/>
            <a:endParaRPr lang="cs-CZ" sz="2000" b="1" dirty="0"/>
          </a:p>
          <a:p>
            <a:pPr marL="57150" indent="0" algn="just">
              <a:buNone/>
            </a:pPr>
            <a:r>
              <a:rPr lang="cs-CZ" dirty="0"/>
              <a:t>Meze přípustného rizika – viz § 27/2</a:t>
            </a:r>
            <a:endParaRPr lang="cs-CZ" sz="2000" b="1" dirty="0"/>
          </a:p>
          <a:p>
            <a:pPr marL="0" indent="0" algn="just"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8978168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661305"/>
            <a:ext cx="8086635" cy="647700"/>
          </a:xfrm>
        </p:spPr>
        <p:txBody>
          <a:bodyPr/>
          <a:lstStyle/>
          <a:p>
            <a:r>
              <a:rPr lang="pl-PL" dirty="0"/>
              <a:t>OKOLNOSTI VYLUČUJÍCÍ PROTIPRÁVNOST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420837"/>
            <a:ext cx="8082321" cy="4711676"/>
          </a:xfrm>
        </p:spPr>
        <p:txBody>
          <a:bodyPr/>
          <a:lstStyle/>
          <a:p>
            <a:pPr algn="just"/>
            <a:r>
              <a:rPr lang="cs-CZ" dirty="0"/>
              <a:t>Oprávněné použití zbraně (28)</a:t>
            </a:r>
          </a:p>
          <a:p>
            <a:pPr marL="0" indent="0" algn="just">
              <a:buNone/>
            </a:pPr>
            <a:r>
              <a:rPr lang="cs-CZ" i="1" dirty="0"/>
              <a:t>přestupek nespáchá, kdo použije zbraně v mezích stanovených </a:t>
            </a:r>
            <a:r>
              <a:rPr lang="cs-CZ" b="1" i="1" dirty="0"/>
              <a:t>jiným právním předpisem</a:t>
            </a:r>
          </a:p>
          <a:p>
            <a:pPr marL="0" indent="0" algn="just">
              <a:buNone/>
            </a:pPr>
            <a:endParaRPr lang="cs-CZ" b="1" i="1" dirty="0"/>
          </a:p>
          <a:p>
            <a:pPr lvl="1" algn="just"/>
            <a:r>
              <a:rPr lang="cs-CZ" dirty="0"/>
              <a:t>Zákon č. 273/2008 Sb., o Policii České republiky - § 51</a:t>
            </a:r>
          </a:p>
          <a:p>
            <a:pPr lvl="1" algn="just"/>
            <a:r>
              <a:rPr lang="pl-PL" dirty="0"/>
              <a:t>Zákon č. 553/1991 Sb., o obecní policii - § 20</a:t>
            </a:r>
          </a:p>
          <a:p>
            <a:pPr lvl="1" algn="just"/>
            <a:r>
              <a:rPr lang="cs-CZ" dirty="0"/>
              <a:t>Zákon č. 154/1994 Sb., o Bezpečnostní informační službě - § 5</a:t>
            </a:r>
          </a:p>
          <a:p>
            <a:pPr lvl="1" algn="just"/>
            <a:r>
              <a:rPr lang="cs-CZ" dirty="0"/>
              <a:t>Zákon č. 219/1999 Sb., o ozbrojených silách České republiky - § 42</a:t>
            </a:r>
          </a:p>
          <a:p>
            <a:pPr lvl="1" algn="just"/>
            <a:r>
              <a:rPr lang="cs-CZ" dirty="0"/>
              <a:t>…</a:t>
            </a:r>
          </a:p>
          <a:p>
            <a:pPr lvl="1" algn="just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4417393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ZÁNIK ODPOVĚDNOSTI ZA PŘESTUPEK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Odpovědnost za přestupek zaniká:</a:t>
            </a:r>
          </a:p>
          <a:p>
            <a:pPr lvl="1"/>
            <a:r>
              <a:rPr lang="cs-CZ" dirty="0"/>
              <a:t>uplynutím „promlčecí“ doby,</a:t>
            </a:r>
          </a:p>
          <a:p>
            <a:pPr lvl="1"/>
            <a:r>
              <a:rPr lang="cs-CZ" dirty="0"/>
              <a:t>smrtí </a:t>
            </a:r>
            <a:r>
              <a:rPr lang="cs-CZ" dirty="0" err="1"/>
              <a:t>FO</a:t>
            </a:r>
            <a:r>
              <a:rPr lang="cs-CZ" dirty="0"/>
              <a:t>,</a:t>
            </a:r>
          </a:p>
          <a:p>
            <a:pPr lvl="1"/>
            <a:r>
              <a:rPr lang="cs-CZ" dirty="0"/>
              <a:t>zánikem PO, nemá-li právního nástupce, nebo</a:t>
            </a:r>
          </a:p>
          <a:p>
            <a:pPr lvl="1"/>
            <a:r>
              <a:rPr lang="cs-CZ" dirty="0"/>
              <a:t>vyhlášením amnestie</a:t>
            </a:r>
          </a:p>
          <a:p>
            <a:pPr lvl="1"/>
            <a:endParaRPr lang="cs-CZ" dirty="0"/>
          </a:p>
          <a:p>
            <a:pPr algn="just"/>
            <a:r>
              <a:rPr lang="cs-CZ" dirty="0"/>
              <a:t>Jedná se o okolnosti, které nastanou </a:t>
            </a:r>
            <a:r>
              <a:rPr lang="cs-CZ" b="1" dirty="0"/>
              <a:t>po spáchání přestupku</a:t>
            </a:r>
            <a:r>
              <a:rPr lang="cs-CZ" dirty="0"/>
              <a:t>, ale dříve </a:t>
            </a:r>
            <a:r>
              <a:rPr lang="cs-CZ" b="1" dirty="0"/>
              <a:t>než je o něm pravomocně rozhodnuto</a:t>
            </a:r>
            <a:r>
              <a:rPr lang="cs-CZ" dirty="0"/>
              <a:t> X Je nutno je odlišit od okolností vylučujících protiprávnost, kdy se o přestupek vůbec nejedná.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58516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3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422694" y="449264"/>
            <a:ext cx="8086635" cy="647700"/>
          </a:xfrm>
        </p:spPr>
        <p:txBody>
          <a:bodyPr/>
          <a:lstStyle/>
          <a:p>
            <a:r>
              <a:rPr lang="cs-CZ" dirty="0"/>
              <a:t>Systematika právní úpravy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7008" y="1096964"/>
            <a:ext cx="8082321" cy="4114800"/>
          </a:xfrm>
        </p:spPr>
        <p:txBody>
          <a:bodyPr/>
          <a:lstStyle/>
          <a:p>
            <a:pPr marL="0" indent="0" algn="just">
              <a:buNone/>
            </a:pPr>
            <a:r>
              <a:rPr lang="cs-CZ" altLang="cs-CZ" b="1" dirty="0"/>
              <a:t>Zákon č. 250/2016</a:t>
            </a:r>
          </a:p>
          <a:p>
            <a:pPr algn="just"/>
            <a:r>
              <a:rPr lang="cs-CZ" sz="1600" dirty="0"/>
              <a:t>ČÁST PRVNÍ - OBECNÁ USTANOVENÍ (§ 1 - § 4)</a:t>
            </a:r>
          </a:p>
          <a:p>
            <a:pPr algn="just"/>
            <a:r>
              <a:rPr lang="cs-CZ" sz="1600" dirty="0"/>
              <a:t>ČÁST DRUHÁ - ZÁKLADY ODPOVĚDNOSTI ZA PŘESTUPEK (§ 5 - § 59)</a:t>
            </a:r>
          </a:p>
          <a:p>
            <a:pPr lvl="1" algn="just"/>
            <a:r>
              <a:rPr lang="cs-CZ" sz="1600" dirty="0"/>
              <a:t>HLAVA I - SPOLEČNÁ USTANOVENÍ PRO FYZICKOU OSOBU, PRÁVNICKOU OSOBU A PODNIKAJÍCÍ FYZICKOU OSOBU (§ 5 - § 12)</a:t>
            </a:r>
          </a:p>
          <a:p>
            <a:pPr lvl="1" algn="just"/>
            <a:r>
              <a:rPr lang="cs-CZ" sz="1600" dirty="0"/>
              <a:t>HLAVA II - ODPOVĚDNOST FYZICKÉ OSOBY ZA PŘESTUPEK (§ 13 - § 19)</a:t>
            </a:r>
          </a:p>
          <a:p>
            <a:pPr lvl="1" algn="just"/>
            <a:r>
              <a:rPr lang="cs-CZ" sz="1600" dirty="0"/>
              <a:t>HLAVA III - ODPOVĚDNOST PRÁVNICKÉ OSOBY ZA PŘESTUPEK </a:t>
            </a:r>
          </a:p>
          <a:p>
            <a:pPr marL="457200" lvl="1" indent="0" algn="just">
              <a:buNone/>
            </a:pPr>
            <a:r>
              <a:rPr lang="cs-CZ" sz="1600" dirty="0"/>
              <a:t>		(§ 20 - § 21)</a:t>
            </a:r>
          </a:p>
          <a:p>
            <a:pPr lvl="1" algn="just"/>
            <a:r>
              <a:rPr lang="cs-CZ" sz="1600" dirty="0"/>
              <a:t>HLAVA IV - ODPOVĚDNOST PODNIKAJÍCÍ FYZICKÉ OSOBY ZA PŘESTUPEK (§ 22 - § 23)</a:t>
            </a:r>
          </a:p>
          <a:p>
            <a:pPr lvl="1" algn="just"/>
            <a:r>
              <a:rPr lang="cs-CZ" sz="1600" dirty="0"/>
              <a:t>HLAVA V - OKOLNOSTI VYLUČUJÍCÍ PROTIPRÁVNOST (§ 24 - § 28)</a:t>
            </a:r>
          </a:p>
          <a:p>
            <a:pPr lvl="1" algn="just"/>
            <a:r>
              <a:rPr lang="cs-CZ" sz="1600" dirty="0"/>
              <a:t>HLAVA VI - ZÁNIK ODPOVĚDNOSTI ZA PŘESTUPEK A ODPOVĚDNOST PRÁVNÍHO NÁSTUPCE (§ 29 - § 34)</a:t>
            </a:r>
          </a:p>
          <a:p>
            <a:pPr lvl="1" algn="just"/>
            <a:r>
              <a:rPr lang="cs-CZ" sz="1600" dirty="0"/>
              <a:t>HLAVA VII - SPRÁVNÍ TRESTY A JEJICH UKLÁDÁNÍ (§ 35 - § 50)</a:t>
            </a:r>
          </a:p>
          <a:p>
            <a:pPr lvl="1" algn="just"/>
            <a:r>
              <a:rPr lang="cs-CZ" sz="1600" dirty="0"/>
              <a:t>HLAVA VIII - OCHRANNÁ OPATŘENÍ (§ 51 - § 54)</a:t>
            </a:r>
          </a:p>
          <a:p>
            <a:pPr lvl="1" algn="just"/>
            <a:r>
              <a:rPr lang="cs-CZ" sz="1600" dirty="0"/>
              <a:t>HLAVA IX - ZVLÁŠTNÍ USTANOVENÍ O MLADISTVÝCH (§ 55 - § 59)</a:t>
            </a:r>
          </a:p>
          <a:p>
            <a:pPr algn="just"/>
            <a:r>
              <a:rPr lang="cs-CZ" sz="1600" dirty="0"/>
              <a:t>ČÁST TŘETÍ - ŘÍZENÍ O PŘESTUPCÍCH (§ 60 - § 102)</a:t>
            </a:r>
          </a:p>
          <a:p>
            <a:pPr algn="just"/>
            <a:r>
              <a:rPr lang="cs-CZ" sz="1600" dirty="0"/>
              <a:t>ČÁST ČTVRTÁ - SPOLEČNÁ, PŘECHODNÁ A ZÁVĚREČNÁ USTANOVENÍ </a:t>
            </a:r>
          </a:p>
          <a:p>
            <a:pPr marL="0" indent="0" algn="just">
              <a:buNone/>
            </a:pPr>
            <a:r>
              <a:rPr lang="cs-CZ" sz="1600" dirty="0"/>
              <a:t>		  (§ 103 - § 112)</a:t>
            </a:r>
            <a:endParaRPr lang="cs-CZ" altLang="cs-CZ" sz="1600" b="1" dirty="0"/>
          </a:p>
        </p:txBody>
      </p:sp>
    </p:spTree>
    <p:extLst>
      <p:ext uri="{BB962C8B-B14F-4D97-AF65-F5344CB8AC3E}">
        <p14:creationId xmlns:p14="http://schemas.microsoft.com/office/powerpoint/2010/main" val="350903386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630239"/>
            <a:ext cx="8086635" cy="647700"/>
          </a:xfrm>
        </p:spPr>
        <p:txBody>
          <a:bodyPr/>
          <a:lstStyle/>
          <a:p>
            <a:r>
              <a:rPr lang="pl-PL" dirty="0"/>
              <a:t>ZÁNIK ODPOVĚDNOSTI ZA PŘESTUPEK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419224"/>
            <a:ext cx="8190151" cy="5159375"/>
          </a:xfrm>
        </p:spPr>
        <p:txBody>
          <a:bodyPr/>
          <a:lstStyle/>
          <a:p>
            <a:r>
              <a:rPr lang="cs-CZ" b="1" dirty="0"/>
              <a:t>Smrtí </a:t>
            </a:r>
            <a:r>
              <a:rPr lang="cs-CZ" b="1" dirty="0" err="1"/>
              <a:t>FO</a:t>
            </a:r>
            <a:r>
              <a:rPr lang="cs-CZ" b="1" dirty="0"/>
              <a:t> </a:t>
            </a:r>
          </a:p>
          <a:p>
            <a:pPr>
              <a:buFontTx/>
              <a:buChar char="-"/>
            </a:pPr>
            <a:r>
              <a:rPr lang="cs-CZ" dirty="0"/>
              <a:t>zánik právní osobnosti (§ 23 OZ),</a:t>
            </a:r>
          </a:p>
          <a:p>
            <a:pPr>
              <a:buFontTx/>
              <a:buChar char="-"/>
            </a:pPr>
            <a:r>
              <a:rPr lang="cs-CZ" dirty="0"/>
              <a:t> prohlášení člověka za mrtvého určí soud v rozhodnutí den, který platí za den smrti (§ 26 občanského zákoníku)</a:t>
            </a:r>
          </a:p>
          <a:p>
            <a:r>
              <a:rPr lang="cs-CZ" b="1" dirty="0"/>
              <a:t>zánikem PO</a:t>
            </a:r>
          </a:p>
          <a:p>
            <a:pPr algn="just">
              <a:buFontTx/>
              <a:buChar char="-"/>
            </a:pPr>
            <a:r>
              <a:rPr lang="cs-CZ" dirty="0"/>
              <a:t>zaniká dnem výmazu z veřejného rejstříku, pokud je v něm zapsaná, jinak skončením likvidace (§ 185 OZ</a:t>
            </a:r>
          </a:p>
          <a:p>
            <a:pPr algn="just">
              <a:buFontTx/>
              <a:buChar char="-"/>
            </a:pPr>
            <a:r>
              <a:rPr lang="cs-CZ" dirty="0"/>
              <a:t>s výjimkou přechodu odpovědnosti za přestupek na právního nástupce</a:t>
            </a:r>
          </a:p>
          <a:p>
            <a:pPr algn="just"/>
            <a:r>
              <a:rPr lang="cs-CZ" b="1" dirty="0"/>
              <a:t>amnestie </a:t>
            </a:r>
            <a:r>
              <a:rPr lang="cs-CZ" dirty="0"/>
              <a:t>(§ 104)</a:t>
            </a:r>
            <a:endParaRPr lang="cs-CZ" b="1" dirty="0"/>
          </a:p>
          <a:p>
            <a:pPr algn="just">
              <a:buFontTx/>
              <a:buChar char="-"/>
            </a:pPr>
            <a:r>
              <a:rPr lang="cs-CZ" dirty="0"/>
              <a:t>uděluje prezident republiky</a:t>
            </a:r>
          </a:p>
          <a:p>
            <a:pPr algn="just">
              <a:buFontTx/>
              <a:buChar char="-"/>
            </a:pPr>
            <a:r>
              <a:rPr lang="cs-CZ" dirty="0"/>
              <a:t>nabývá účinnosti dnem vyhlášení ve Sbírce zákonů.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5308579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674965"/>
            <a:ext cx="8086635" cy="647700"/>
          </a:xfrm>
        </p:spPr>
        <p:txBody>
          <a:bodyPr/>
          <a:lstStyle/>
          <a:p>
            <a:r>
              <a:rPr lang="cs-CZ" dirty="0"/>
              <a:t>Přechod odpovědnosti PO/podnikající FO za přestupek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8" y="1441589"/>
            <a:ext cx="7958551" cy="5118237"/>
          </a:xfrm>
        </p:spPr>
        <p:txBody>
          <a:bodyPr/>
          <a:lstStyle/>
          <a:p>
            <a:pPr algn="just"/>
            <a:r>
              <a:rPr lang="cs-CZ" sz="2100" b="1" dirty="0"/>
              <a:t>Cílem</a:t>
            </a:r>
            <a:r>
              <a:rPr lang="cs-CZ" sz="2100" dirty="0"/>
              <a:t> </a:t>
            </a:r>
            <a:r>
              <a:rPr lang="cs-CZ" sz="2100" i="1" dirty="0"/>
              <a:t>je zabránit, aby právnická osoba, která spáchá přestupek, unikla odpovědnosti například tím, že účelově dobrovolně zanikne a způsobí tak přechod práv a povinností na nový subjekt, svého právního nástupce, který by jinak nebylo možno za přestupek postihnout</a:t>
            </a:r>
            <a:r>
              <a:rPr lang="cs-CZ" sz="2100" dirty="0"/>
              <a:t>.</a:t>
            </a:r>
          </a:p>
          <a:p>
            <a:pPr algn="just"/>
            <a:r>
              <a:rPr lang="cs-CZ" sz="2100" b="1" dirty="0"/>
              <a:t>PO</a:t>
            </a:r>
          </a:p>
          <a:p>
            <a:pPr lvl="1" algn="just"/>
            <a:r>
              <a:rPr lang="cs-CZ" sz="2100" dirty="0"/>
              <a:t>Odpovědnost přechází na právního nástupce, pokud jich je víc, </a:t>
            </a:r>
            <a:r>
              <a:rPr lang="pl-PL" sz="2100" dirty="0"/>
              <a:t>odpovídá za přestupek každý z nich, jako by přestupek spáchal sám.</a:t>
            </a:r>
          </a:p>
          <a:p>
            <a:pPr algn="just"/>
            <a:r>
              <a:rPr lang="pl-PL" sz="2100" b="1" dirty="0"/>
              <a:t>Podnikající FO</a:t>
            </a:r>
          </a:p>
          <a:p>
            <a:pPr lvl="1" algn="just"/>
            <a:r>
              <a:rPr lang="cs-CZ" sz="2100" dirty="0"/>
              <a:t>přechází v případě její smrti na osobu, která pokračuje v její podnikatelské činnosti – pokud jich je více obdobně jako PO </a:t>
            </a:r>
            <a:r>
              <a:rPr lang="cs-CZ" sz="2100" b="1" dirty="0"/>
              <a:t>X</a:t>
            </a:r>
            <a:r>
              <a:rPr lang="cs-CZ" sz="2100" dirty="0"/>
              <a:t> v případě, že podnikající fyzická osoba nezemře, avšak přestane podnikat, odpovídá i nadále jako podnikající fyzická osoba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5270165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86002" y="0"/>
            <a:ext cx="8086635" cy="647700"/>
          </a:xfrm>
        </p:spPr>
        <p:txBody>
          <a:bodyPr/>
          <a:lstStyle/>
          <a:p>
            <a:r>
              <a:rPr lang="pl-PL" dirty="0"/>
              <a:t>ZÁNIK ODPOVĚDNOSTI ZA PŘESTUPEK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0079" y="909014"/>
            <a:ext cx="8190150" cy="5438776"/>
          </a:xfrm>
        </p:spPr>
        <p:txBody>
          <a:bodyPr/>
          <a:lstStyle/>
          <a:p>
            <a:r>
              <a:rPr lang="cs-CZ" b="1" dirty="0"/>
              <a:t>Uplynutím „promlčecí“ doby</a:t>
            </a:r>
          </a:p>
          <a:p>
            <a:pPr marL="0" indent="0" algn="just">
              <a:buNone/>
            </a:pPr>
            <a:r>
              <a:rPr lang="cs-CZ" dirty="0"/>
              <a:t> - de facto se jedná o </a:t>
            </a:r>
            <a:r>
              <a:rPr lang="cs-CZ" b="1" dirty="0"/>
              <a:t>prekluzivní</a:t>
            </a:r>
            <a:r>
              <a:rPr lang="cs-CZ" dirty="0"/>
              <a:t> lhůtu, neboť se k ní přihlíží z úřední povinnosti (tedy nikoli na základě námitky účastníka řízení) a jejím uplynutím odpovědnost za přestupek zaniká</a:t>
            </a:r>
          </a:p>
          <a:p>
            <a:pPr algn="just"/>
            <a:r>
              <a:rPr lang="cs-CZ" b="1" dirty="0"/>
              <a:t>Promlčecí doba činí</a:t>
            </a:r>
          </a:p>
          <a:p>
            <a:pPr marL="0" indent="0" algn="just">
              <a:buNone/>
            </a:pPr>
            <a:r>
              <a:rPr lang="cs-CZ" dirty="0"/>
              <a:t> - 1 rok, nebo</a:t>
            </a:r>
          </a:p>
          <a:p>
            <a:pPr marL="0" indent="0" algn="just">
              <a:buNone/>
            </a:pPr>
            <a:r>
              <a:rPr lang="cs-CZ" dirty="0"/>
              <a:t> - 3 roky, jde-li o přestupek, za který zákon stanoví sazbu pokuty, jejíž horní hranice je alespoň 100 000 Kč</a:t>
            </a:r>
          </a:p>
          <a:p>
            <a:pPr algn="just"/>
            <a:r>
              <a:rPr lang="cs-CZ" b="1" dirty="0"/>
              <a:t>Počíná </a:t>
            </a:r>
            <a:r>
              <a:rPr lang="cs-CZ" dirty="0"/>
              <a:t>běžet</a:t>
            </a:r>
            <a:r>
              <a:rPr lang="cs-CZ" b="1" dirty="0"/>
              <a:t> </a:t>
            </a:r>
            <a:r>
              <a:rPr lang="cs-CZ" dirty="0"/>
              <a:t>dnem následujícím </a:t>
            </a:r>
            <a:r>
              <a:rPr lang="cs-CZ" b="1" dirty="0"/>
              <a:t>po dni spáchání </a:t>
            </a:r>
            <a:r>
              <a:rPr lang="cs-CZ" dirty="0"/>
              <a:t>přestupku – tj. kdy došlo k ukončení jednání/kdy nastal účinek, je-li to znakem přestupku</a:t>
            </a:r>
          </a:p>
          <a:p>
            <a:pPr algn="just"/>
            <a:r>
              <a:rPr lang="cs-CZ" dirty="0"/>
              <a:t>Zvláštní úprava počátku běhu promlčecí doby u </a:t>
            </a:r>
            <a:r>
              <a:rPr lang="cs-CZ" b="1" dirty="0"/>
              <a:t>pokračujícího, hromadného a trvajícího přestupku </a:t>
            </a:r>
            <a:r>
              <a:rPr lang="cs-CZ" dirty="0"/>
              <a:t>- § 31/2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8335616" y="6347790"/>
            <a:ext cx="364123" cy="357809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7206343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ZÁNIK ODPOVĚDNOSTI ZA PŘESTUPEK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2017712"/>
            <a:ext cx="8086635" cy="4687887"/>
          </a:xfrm>
        </p:spPr>
        <p:txBody>
          <a:bodyPr/>
          <a:lstStyle/>
          <a:p>
            <a:r>
              <a:rPr lang="cs-CZ" b="1" dirty="0"/>
              <a:t>Stavení</a:t>
            </a:r>
            <a:r>
              <a:rPr lang="cs-CZ" dirty="0"/>
              <a:t> promlčecí doby:</a:t>
            </a:r>
          </a:p>
          <a:p>
            <a:pPr marL="0" indent="0" algn="just">
              <a:buNone/>
            </a:pPr>
            <a:r>
              <a:rPr lang="cs-CZ" dirty="0"/>
              <a:t>po dobu, po kterou trvá určitá překážka uvedená v zákoně, promlčecí doba neběží, avšak po odpadnutí překážky její běh pokračuje – tato doba se do promlčení nezapočítává – viz § 32/1</a:t>
            </a:r>
          </a:p>
          <a:p>
            <a:pPr marL="0" indent="0" algn="just">
              <a:buNone/>
            </a:pPr>
            <a:endParaRPr lang="cs-CZ" dirty="0"/>
          </a:p>
          <a:p>
            <a:r>
              <a:rPr lang="cs-CZ" b="1" dirty="0"/>
              <a:t>Přerušení</a:t>
            </a:r>
            <a:r>
              <a:rPr lang="cs-CZ" dirty="0"/>
              <a:t> promlčení doby:</a:t>
            </a:r>
          </a:p>
          <a:p>
            <a:pPr marL="0" indent="0" algn="just">
              <a:buNone/>
            </a:pPr>
            <a:r>
              <a:rPr lang="cs-CZ" dirty="0"/>
              <a:t>okolnost, která brání správnímu orgánu vést řízení o přestupku – viz § 32/2; přerušením promlčecí doby počíná promlčecí doba, která je stanovena jako objektivní v délce max. 3 roky nebo 5 let od spáchání, jejímž uplynutím odpovědnost za přestupek definitivně zaniká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9800127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8DC500F-A1AB-447C-AE0F-3A1D813E03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839" y="471717"/>
            <a:ext cx="8082321" cy="4114800"/>
          </a:xfrm>
        </p:spPr>
        <p:txBody>
          <a:bodyPr/>
          <a:lstStyle/>
          <a:p>
            <a:pPr marL="0" indent="0" algn="ctr">
              <a:buNone/>
            </a:pPr>
            <a:br>
              <a:rPr lang="cs-CZ" sz="3600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sz="5400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 algn="ctr">
              <a:buNone/>
            </a:pPr>
            <a:r>
              <a:rPr lang="cs-CZ" sz="4000" u="sng" dirty="0"/>
              <a:t>4. přednáška</a:t>
            </a:r>
            <a:endParaRPr lang="cs-CZ" sz="5400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 algn="ctr">
              <a:buNone/>
            </a:pPr>
            <a:br>
              <a:rPr lang="cs-CZ" sz="3600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3600" dirty="0"/>
              <a:t>Přestupky</a:t>
            </a:r>
          </a:p>
          <a:p>
            <a:pPr marL="0" indent="0" algn="ctr">
              <a:lnSpc>
                <a:spcPct val="100000"/>
              </a:lnSpc>
              <a:buNone/>
            </a:pPr>
            <a:endParaRPr lang="cs-CZ" dirty="0"/>
          </a:p>
          <a:p>
            <a:pPr marL="0" indent="0" algn="ctr">
              <a:lnSpc>
                <a:spcPct val="100000"/>
              </a:lnSpc>
              <a:buNone/>
            </a:pPr>
            <a:r>
              <a:rPr lang="cs-CZ" i="1" dirty="0"/>
              <a:t>následky odpovědnosti za přestupek, správní tresty a podmínky pro ukládání správních trestů, ochranná opatření; evidence přestupků</a:t>
            </a:r>
            <a:br>
              <a:rPr lang="cs-CZ" sz="3600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2980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625026"/>
            <a:ext cx="8086635" cy="647700"/>
          </a:xfrm>
        </p:spPr>
        <p:txBody>
          <a:bodyPr/>
          <a:lstStyle/>
          <a:p>
            <a:r>
              <a:rPr lang="cs-CZ" dirty="0"/>
              <a:t>SPRÁVNÍ TRESTY A JEJICH UKLÁDÁNÍ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416619"/>
            <a:ext cx="8086635" cy="5288981"/>
          </a:xfrm>
        </p:spPr>
        <p:txBody>
          <a:bodyPr/>
          <a:lstStyle/>
          <a:p>
            <a:r>
              <a:rPr lang="cs-CZ" dirty="0"/>
              <a:t>Správní trest/sankce je považována za právní </a:t>
            </a:r>
            <a:r>
              <a:rPr lang="cs-CZ" b="1" dirty="0"/>
              <a:t>následek</a:t>
            </a:r>
            <a:r>
              <a:rPr lang="cs-CZ" dirty="0"/>
              <a:t> spáchání přestupku</a:t>
            </a:r>
          </a:p>
          <a:p>
            <a:r>
              <a:rPr lang="cs-CZ" b="1" i="1" dirty="0" err="1"/>
              <a:t>Nulla</a:t>
            </a:r>
            <a:r>
              <a:rPr lang="cs-CZ" b="1" i="1" dirty="0"/>
              <a:t> </a:t>
            </a:r>
            <a:r>
              <a:rPr lang="cs-CZ" b="1" i="1" dirty="0" err="1"/>
              <a:t>poena</a:t>
            </a:r>
            <a:r>
              <a:rPr lang="cs-CZ" b="1" i="1" dirty="0"/>
              <a:t> sine lege</a:t>
            </a:r>
            <a:endParaRPr lang="cs-CZ" i="1" dirty="0"/>
          </a:p>
          <a:p>
            <a:r>
              <a:rPr lang="cs-CZ" b="1" dirty="0"/>
              <a:t>Druhy</a:t>
            </a:r>
            <a:r>
              <a:rPr lang="cs-CZ" dirty="0"/>
              <a:t> správních trestů:</a:t>
            </a:r>
          </a:p>
          <a:p>
            <a:pPr lvl="1"/>
            <a:r>
              <a:rPr lang="cs-CZ" b="1" dirty="0"/>
              <a:t>napomenutí,</a:t>
            </a:r>
          </a:p>
          <a:p>
            <a:pPr lvl="1"/>
            <a:r>
              <a:rPr lang="cs-CZ" b="1" dirty="0"/>
              <a:t>pokuta,</a:t>
            </a:r>
          </a:p>
          <a:p>
            <a:pPr lvl="1"/>
            <a:r>
              <a:rPr lang="cs-CZ" b="1" dirty="0"/>
              <a:t>zákaz činnosti,</a:t>
            </a:r>
          </a:p>
          <a:p>
            <a:pPr lvl="1"/>
            <a:r>
              <a:rPr lang="cs-CZ" b="1" dirty="0"/>
              <a:t>propadnutí věci nebo náhradní hodnoty,</a:t>
            </a:r>
          </a:p>
          <a:p>
            <a:pPr lvl="1"/>
            <a:r>
              <a:rPr lang="cs-CZ" b="1" u="sng" dirty="0"/>
              <a:t>zveřejnění rozhodnutí o přestupku</a:t>
            </a:r>
            <a:r>
              <a:rPr lang="cs-CZ" b="1" dirty="0"/>
              <a:t> (nově)</a:t>
            </a:r>
            <a:endParaRPr lang="cs-CZ" b="1" u="sng" dirty="0"/>
          </a:p>
          <a:p>
            <a:pPr lvl="1"/>
            <a:r>
              <a:rPr lang="cs-CZ" b="1" strike="sngStrike" dirty="0"/>
              <a:t>zákazu pobytu </a:t>
            </a:r>
            <a:r>
              <a:rPr lang="cs-CZ" b="1" dirty="0"/>
              <a:t>(předchozí právní úprava)</a:t>
            </a:r>
            <a:endParaRPr lang="cs-CZ" b="1" u="sng" strike="sngStrike" dirty="0"/>
          </a:p>
          <a:p>
            <a:r>
              <a:rPr lang="cs-CZ" dirty="0"/>
              <a:t>lze uložit </a:t>
            </a:r>
            <a:r>
              <a:rPr lang="cs-CZ" b="1" dirty="0"/>
              <a:t>samostatně nebo spolu s jinými X napomenutí nelze uložit spolu s pokutou.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9076174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2961" y="596150"/>
            <a:ext cx="8086635" cy="647700"/>
          </a:xfrm>
        </p:spPr>
        <p:txBody>
          <a:bodyPr/>
          <a:lstStyle/>
          <a:p>
            <a:r>
              <a:rPr lang="cs-CZ" dirty="0"/>
              <a:t>Jednotlivé správní tresty a jejich výkon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7275" y="1440197"/>
            <a:ext cx="8272465" cy="4950978"/>
          </a:xfrm>
        </p:spPr>
        <p:txBody>
          <a:bodyPr/>
          <a:lstStyle/>
          <a:p>
            <a:r>
              <a:rPr lang="cs-CZ" b="1" dirty="0"/>
              <a:t>Napomenutí</a:t>
            </a:r>
          </a:p>
          <a:p>
            <a:pPr lvl="1"/>
            <a:r>
              <a:rPr lang="cs-CZ" dirty="0"/>
              <a:t>méně povaha sankční, více </a:t>
            </a:r>
            <a:r>
              <a:rPr lang="cs-CZ" b="1" dirty="0"/>
              <a:t>výchovná</a:t>
            </a:r>
          </a:p>
          <a:p>
            <a:pPr marL="457200" lvl="1" indent="0">
              <a:buNone/>
            </a:pPr>
            <a:endParaRPr lang="cs-CZ" b="1" dirty="0"/>
          </a:p>
          <a:p>
            <a:pPr lvl="1"/>
            <a:r>
              <a:rPr lang="cs-CZ" b="1" dirty="0"/>
              <a:t>nejmírnějším</a:t>
            </a:r>
            <a:r>
              <a:rPr lang="cs-CZ" dirty="0"/>
              <a:t> správním trestem, který je prostředkem morálního odsouzení</a:t>
            </a:r>
          </a:p>
          <a:p>
            <a:pPr marL="457200" lvl="1" indent="0">
              <a:buNone/>
            </a:pPr>
            <a:endParaRPr lang="cs-CZ" dirty="0"/>
          </a:p>
          <a:p>
            <a:pPr lvl="1"/>
            <a:r>
              <a:rPr lang="cs-CZ" dirty="0"/>
              <a:t>zejména při řešení přestupků vykazujících </a:t>
            </a:r>
            <a:r>
              <a:rPr lang="cs-CZ" b="1" dirty="0"/>
              <a:t>nižší míru </a:t>
            </a:r>
            <a:r>
              <a:rPr lang="cs-CZ" dirty="0"/>
              <a:t>společenské škodlivosti</a:t>
            </a:r>
          </a:p>
          <a:p>
            <a:pPr marL="457200" lvl="1" indent="0">
              <a:buNone/>
            </a:pPr>
            <a:endParaRPr lang="cs-CZ" dirty="0"/>
          </a:p>
          <a:p>
            <a:pPr lvl="1"/>
            <a:r>
              <a:rPr lang="cs-CZ" dirty="0"/>
              <a:t>zpravidla </a:t>
            </a:r>
            <a:r>
              <a:rPr lang="cs-CZ" b="1" dirty="0"/>
              <a:t>ústně</a:t>
            </a:r>
            <a:r>
              <a:rPr lang="cs-CZ" dirty="0"/>
              <a:t>, ale není vyloučena ani </a:t>
            </a:r>
            <a:r>
              <a:rPr lang="cs-CZ" b="1" dirty="0"/>
              <a:t>písemná</a:t>
            </a:r>
            <a:r>
              <a:rPr lang="cs-CZ" dirty="0"/>
              <a:t> forma, pokud to bude vhodnější</a:t>
            </a:r>
          </a:p>
          <a:p>
            <a:pPr lvl="1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4287668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Jednotlivé správní tresty a jejich výkon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2017712"/>
            <a:ext cx="8086635" cy="4497387"/>
          </a:xfrm>
        </p:spPr>
        <p:txBody>
          <a:bodyPr/>
          <a:lstStyle/>
          <a:p>
            <a:r>
              <a:rPr lang="cs-CZ" b="1" dirty="0"/>
              <a:t>Pokuta</a:t>
            </a:r>
          </a:p>
          <a:p>
            <a:pPr lvl="1"/>
            <a:r>
              <a:rPr lang="cs-CZ" sz="2200" b="1" dirty="0"/>
              <a:t>nejtypičtějším a nejfrekventovanějším </a:t>
            </a:r>
            <a:r>
              <a:rPr lang="cs-CZ" sz="2200" dirty="0"/>
              <a:t>správním trestem</a:t>
            </a:r>
          </a:p>
          <a:p>
            <a:pPr lvl="1"/>
            <a:r>
              <a:rPr lang="cs-CZ" sz="2200" b="1" dirty="0"/>
              <a:t>základní</a:t>
            </a:r>
            <a:r>
              <a:rPr lang="cs-CZ" sz="2200" dirty="0"/>
              <a:t> horní hranicí je 1 000 Kč, nestanoví-li zvláštní zákon jinak</a:t>
            </a:r>
          </a:p>
          <a:p>
            <a:pPr lvl="1" algn="just"/>
            <a:r>
              <a:rPr lang="cs-CZ" sz="2200" dirty="0"/>
              <a:t>u </a:t>
            </a:r>
            <a:r>
              <a:rPr lang="cs-CZ" sz="2200" b="1" dirty="0"/>
              <a:t>mladistvého</a:t>
            </a:r>
            <a:r>
              <a:rPr lang="cs-CZ" sz="2200" dirty="0"/>
              <a:t> se horní hranice snižuje na polovinu – nikdy však nesmí přesahovat 5 000 Kč; to neplatí, je-li mladistvý podnikající fyzickou osobou.</a:t>
            </a:r>
          </a:p>
          <a:p>
            <a:pPr lvl="1" algn="just"/>
            <a:r>
              <a:rPr lang="cs-CZ" sz="2200" b="1" dirty="0"/>
              <a:t>splatná</a:t>
            </a:r>
            <a:r>
              <a:rPr lang="cs-CZ" sz="2200" dirty="0"/>
              <a:t> je do 30 dnů ode dne, kdy rozhodnutí o přestupku nabylo právní moci, pokud správní orgán (nebo zvláštní zákon nestanoví lhůtu jinou)</a:t>
            </a:r>
          </a:p>
          <a:p>
            <a:pPr lvl="1" algn="just"/>
            <a:r>
              <a:rPr lang="cs-CZ" sz="2200" b="1" dirty="0"/>
              <a:t>Příkazem na místě</a:t>
            </a:r>
            <a:r>
              <a:rPr lang="cs-CZ" sz="2200" dirty="0"/>
              <a:t> lze uložit pokutu nejvýše 10 000 Kč. Mladistvému obviněnému nejvýše 2 500 Kč; to neplatí, je-li mladistvý podnikající fyzickou osobou.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1277415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Jednotlivé správní tresty a jejich výkon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2017712"/>
            <a:ext cx="8082321" cy="4840287"/>
          </a:xfrm>
        </p:spPr>
        <p:txBody>
          <a:bodyPr/>
          <a:lstStyle/>
          <a:p>
            <a:r>
              <a:rPr lang="cs-CZ" sz="2000" b="1" dirty="0"/>
              <a:t>Zákaz činnosti</a:t>
            </a:r>
          </a:p>
          <a:p>
            <a:pPr lvl="1" algn="just"/>
            <a:r>
              <a:rPr lang="cs-CZ" sz="2000" dirty="0"/>
              <a:t>zakázat lze činnost: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ke které je třeba </a:t>
            </a:r>
            <a:r>
              <a:rPr lang="cs-CZ" sz="2000" b="1" dirty="0"/>
              <a:t>veřejnoprávního oprávnění </a:t>
            </a:r>
            <a:r>
              <a:rPr lang="cs-CZ" sz="2000" dirty="0"/>
              <a:t>nebo kterou pachatel vykonává v </a:t>
            </a:r>
            <a:r>
              <a:rPr lang="cs-CZ" sz="2000" b="1" dirty="0"/>
              <a:t>pracovním nebo jiném obdobném poměru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došlo-li k přestupku </a:t>
            </a:r>
            <a:r>
              <a:rPr lang="cs-CZ" sz="2000" b="1" dirty="0"/>
              <a:t>při výkonu této činnosti </a:t>
            </a:r>
            <a:r>
              <a:rPr lang="cs-CZ" sz="2000" dirty="0"/>
              <a:t>nebo v přímé souvislosti s ní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pl-PL" sz="2000" dirty="0"/>
              <a:t>jen tehdy, </a:t>
            </a:r>
            <a:r>
              <a:rPr lang="pl-PL" sz="2000" b="1" dirty="0"/>
              <a:t>je-li to stanoveno zákonem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cs-CZ" sz="2000" b="1" dirty="0"/>
              <a:t>nejdéle</a:t>
            </a:r>
            <a:r>
              <a:rPr lang="cs-CZ" sz="2000" dirty="0"/>
              <a:t> na 3 roky, nestanoví-li zákon jinak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cs-CZ" sz="2000" dirty="0"/>
              <a:t>po uplynutí poloviny doby, </a:t>
            </a:r>
            <a:r>
              <a:rPr lang="cs-CZ" sz="2000" b="1" dirty="0"/>
              <a:t>může</a:t>
            </a:r>
            <a:r>
              <a:rPr lang="cs-CZ" sz="2000" dirty="0"/>
              <a:t> být od zbytku </a:t>
            </a:r>
            <a:r>
              <a:rPr lang="cs-CZ" sz="2000" b="1" dirty="0"/>
              <a:t>upuštěno</a:t>
            </a:r>
            <a:r>
              <a:rPr lang="cs-CZ" sz="2000" dirty="0"/>
              <a:t>, prokáže-li pachatel, že způsobem svého života nebo provedením účinných opatření, že jeho další výkon není potřebný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cs-CZ" sz="2000" dirty="0"/>
              <a:t>zakázat nelze takovou činnost, jejíž výkon zákon ukládá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7912100" y="6197600"/>
            <a:ext cx="787640" cy="508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38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1036850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596150"/>
            <a:ext cx="8086635" cy="647700"/>
          </a:xfrm>
        </p:spPr>
        <p:txBody>
          <a:bodyPr/>
          <a:lstStyle/>
          <a:p>
            <a:r>
              <a:rPr lang="cs-CZ" dirty="0"/>
              <a:t>Jednotlivé správní tresty a jejich výkon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92100" y="1420946"/>
            <a:ext cx="8304124" cy="4586287"/>
          </a:xfrm>
        </p:spPr>
        <p:txBody>
          <a:bodyPr/>
          <a:lstStyle/>
          <a:p>
            <a:r>
              <a:rPr lang="cs-CZ" b="1" dirty="0"/>
              <a:t>Propadnutí věci</a:t>
            </a:r>
          </a:p>
          <a:p>
            <a:pPr lvl="1"/>
            <a:r>
              <a:rPr lang="cs-CZ" dirty="0"/>
              <a:t>pouze tehdy, jde-li o věc náležející pachateli</a:t>
            </a:r>
          </a:p>
          <a:p>
            <a:pPr lvl="1"/>
            <a:r>
              <a:rPr lang="cs-CZ" dirty="0"/>
              <a:t>jen, jde-li o </a:t>
            </a:r>
            <a:r>
              <a:rPr lang="cs-CZ" b="1" dirty="0"/>
              <a:t>věc</a:t>
            </a:r>
            <a:r>
              <a:rPr lang="cs-CZ" dirty="0"/>
              <a:t>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b="1" dirty="0"/>
              <a:t>užita</a:t>
            </a:r>
            <a:r>
              <a:rPr lang="cs-CZ" dirty="0"/>
              <a:t> nebo určena ke spáchání přestupku,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b="1" dirty="0"/>
              <a:t>získána</a:t>
            </a:r>
            <a:r>
              <a:rPr lang="cs-CZ" dirty="0"/>
              <a:t> </a:t>
            </a:r>
            <a:r>
              <a:rPr lang="pl-PL" dirty="0"/>
              <a:t>přestupkem nebo jako odměna za něj, nebo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b="1" dirty="0"/>
              <a:t>nabyta</a:t>
            </a:r>
            <a:r>
              <a:rPr lang="cs-CZ" dirty="0"/>
              <a:t> za věc získanou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cs-CZ" dirty="0"/>
              <a:t>Význam </a:t>
            </a:r>
            <a:r>
              <a:rPr lang="cs-CZ" b="1" dirty="0"/>
              <a:t>hodnoty věci - </a:t>
            </a:r>
            <a:r>
              <a:rPr lang="cs-CZ" dirty="0"/>
              <a:t>nelze uložit, je-li hodnota věci v nápadném nepoměru k povaze přestupku</a:t>
            </a:r>
            <a:r>
              <a:rPr lang="cs-CZ" b="1" dirty="0"/>
              <a:t>, ledaže</a:t>
            </a:r>
            <a:r>
              <a:rPr lang="cs-CZ" dirty="0"/>
              <a:t> to vyžaduje bezpečnost osob nebo majetku nebo jiný obdobný </a:t>
            </a:r>
            <a:r>
              <a:rPr lang="cs-CZ" b="1" dirty="0"/>
              <a:t>obecný zájem </a:t>
            </a:r>
            <a:r>
              <a:rPr lang="cs-CZ" dirty="0"/>
              <a:t>(např. jde-li například o zbraně, jedy, výbušniny, omamné a psychotropní látky)</a:t>
            </a:r>
          </a:p>
          <a:p>
            <a:pPr lvl="1"/>
            <a:endParaRPr lang="cs-CZ" b="1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8596224" y="6451599"/>
            <a:ext cx="370216" cy="380999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39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39318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4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422694" y="449264"/>
            <a:ext cx="8086635" cy="647700"/>
          </a:xfrm>
        </p:spPr>
        <p:txBody>
          <a:bodyPr/>
          <a:lstStyle/>
          <a:p>
            <a:r>
              <a:rPr lang="cs-CZ" dirty="0"/>
              <a:t>Systematika právní úpravy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7008" y="1096964"/>
            <a:ext cx="8082321" cy="4114800"/>
          </a:xfrm>
        </p:spPr>
        <p:txBody>
          <a:bodyPr/>
          <a:lstStyle/>
          <a:p>
            <a:pPr marL="0" indent="0" algn="just">
              <a:buNone/>
            </a:pPr>
            <a:r>
              <a:rPr lang="cs-CZ" altLang="cs-CZ" b="1" dirty="0"/>
              <a:t>Zákon č. 251/2016</a:t>
            </a:r>
          </a:p>
          <a:p>
            <a:r>
              <a:rPr lang="cs-CZ" sz="1800" dirty="0"/>
              <a:t>§ 1 - Předmět úpravy</a:t>
            </a:r>
          </a:p>
          <a:p>
            <a:r>
              <a:rPr lang="cs-CZ" sz="1800" dirty="0"/>
              <a:t>§ 2 - Přestupky proti pořádku ve státní správě vyskytující se na více úsecích státní správy</a:t>
            </a:r>
          </a:p>
          <a:p>
            <a:r>
              <a:rPr lang="cs-CZ" sz="1800" dirty="0"/>
              <a:t>§ 3 - Přestupky na úseku všeobecné vnitřní správy</a:t>
            </a:r>
          </a:p>
          <a:p>
            <a:r>
              <a:rPr lang="cs-CZ" sz="1800" dirty="0"/>
              <a:t>§ 4 - Přestupky proti pořádku ve státní správě a přestupky proti pořádku v územní samosprávě</a:t>
            </a:r>
          </a:p>
          <a:p>
            <a:r>
              <a:rPr lang="cs-CZ" sz="1800" dirty="0"/>
              <a:t>§ 5 - Přestupky proti veřejnému pořádku</a:t>
            </a:r>
          </a:p>
          <a:p>
            <a:r>
              <a:rPr lang="cs-CZ" sz="1800" dirty="0"/>
              <a:t>§ 6 - Přestupek křivého vysvětlení</a:t>
            </a:r>
          </a:p>
          <a:p>
            <a:r>
              <a:rPr lang="cs-CZ" sz="1800" dirty="0"/>
              <a:t>§ 7 - Přestupky proti občanskému soužití</a:t>
            </a:r>
          </a:p>
          <a:p>
            <a:r>
              <a:rPr lang="cs-CZ" sz="1800" dirty="0"/>
              <a:t>§ 8 - Přestupky proti majetku</a:t>
            </a:r>
          </a:p>
          <a:p>
            <a:r>
              <a:rPr lang="cs-CZ" sz="1800" dirty="0"/>
              <a:t>§ 9 - Přestupky na úseku podnikání</a:t>
            </a:r>
          </a:p>
          <a:p>
            <a:r>
              <a:rPr lang="cs-CZ" sz="1800" dirty="0"/>
              <a:t>§ 10 - Přestupky na úseku porušování práv k obchodní firmě</a:t>
            </a:r>
          </a:p>
          <a:p>
            <a:r>
              <a:rPr lang="cs-CZ" sz="1800" dirty="0"/>
              <a:t>§ 11 - Přestupek na úseku zdravotnictví</a:t>
            </a:r>
          </a:p>
          <a:p>
            <a:r>
              <a:rPr lang="cs-CZ" sz="1800" dirty="0"/>
              <a:t>§ 12 - Evidence přestupků</a:t>
            </a:r>
          </a:p>
          <a:p>
            <a:r>
              <a:rPr lang="cs-CZ" sz="1800" dirty="0"/>
              <a:t>§ 13 - Opakované spáchání přestupku</a:t>
            </a:r>
          </a:p>
          <a:p>
            <a:r>
              <a:rPr lang="cs-CZ" sz="1800" dirty="0"/>
              <a:t>§ 14 - Účinnost</a:t>
            </a:r>
            <a:endParaRPr lang="cs-CZ" altLang="cs-CZ" sz="1800" b="1" dirty="0"/>
          </a:p>
        </p:txBody>
      </p:sp>
    </p:spTree>
    <p:extLst>
      <p:ext uri="{BB962C8B-B14F-4D97-AF65-F5344CB8AC3E}">
        <p14:creationId xmlns:p14="http://schemas.microsoft.com/office/powerpoint/2010/main" val="425514084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Jednotlivé správní tresty a jejich výkon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2017712"/>
            <a:ext cx="8082321" cy="4459287"/>
          </a:xfrm>
        </p:spPr>
        <p:txBody>
          <a:bodyPr/>
          <a:lstStyle/>
          <a:p>
            <a:r>
              <a:rPr lang="cs-CZ" b="1" dirty="0"/>
              <a:t>Zveřejnění rozhodnutí o přestupku</a:t>
            </a:r>
          </a:p>
          <a:p>
            <a:pPr lvl="1" algn="just"/>
            <a:r>
              <a:rPr lang="cs-CZ" sz="2000" dirty="0"/>
              <a:t>lze uložit právnické nebo podnikající fyzické osobě, </a:t>
            </a:r>
            <a:r>
              <a:rPr lang="cs-CZ" sz="2000" b="1" dirty="0"/>
              <a:t>stanoví-li tak zákon</a:t>
            </a:r>
          </a:p>
          <a:p>
            <a:pPr lvl="1" algn="just"/>
            <a:r>
              <a:rPr lang="cs-CZ" sz="2000" dirty="0"/>
              <a:t>zásah do soukromí pachatele musí být </a:t>
            </a:r>
            <a:r>
              <a:rPr lang="cs-CZ" sz="2000" b="1" dirty="0"/>
              <a:t>přiměřený povaze a závažnosti přestupku</a:t>
            </a:r>
          </a:p>
          <a:p>
            <a:pPr lvl="1" algn="just"/>
            <a:r>
              <a:rPr lang="cs-CZ" sz="2000" dirty="0"/>
              <a:t>rozhodnutí o přestupku – jeho </a:t>
            </a:r>
            <a:r>
              <a:rPr lang="cs-CZ" sz="2000" b="1" dirty="0"/>
              <a:t>výroková část </a:t>
            </a:r>
            <a:r>
              <a:rPr lang="cs-CZ" sz="2000" dirty="0"/>
              <a:t>lze zveřejnit až po nabytí právní moci</a:t>
            </a:r>
          </a:p>
          <a:p>
            <a:pPr lvl="1" algn="just"/>
            <a:r>
              <a:rPr lang="cs-CZ" sz="2000" b="1" dirty="0"/>
              <a:t>lhůta</a:t>
            </a:r>
            <a:r>
              <a:rPr lang="cs-CZ" sz="2000" dirty="0"/>
              <a:t>, ve které se musí rozhodnutí zveřejnit (tedy kdykoliv během této lhůty) = 2 až 6 měsíců a počíná právní mocí rozhodnutí </a:t>
            </a:r>
            <a:r>
              <a:rPr lang="cs-CZ" sz="2000" b="1" dirty="0"/>
              <a:t>X</a:t>
            </a:r>
            <a:r>
              <a:rPr lang="cs-CZ" sz="2000" dirty="0"/>
              <a:t> </a:t>
            </a:r>
            <a:r>
              <a:rPr lang="cs-CZ" sz="2000" b="1" dirty="0"/>
              <a:t>doba</a:t>
            </a:r>
            <a:r>
              <a:rPr lang="cs-CZ" sz="2000" dirty="0"/>
              <a:t>, po kterou musí být rozhodnutí zveřejněno vyvěšením (tedy po celou tuto dobu)</a:t>
            </a:r>
          </a:p>
          <a:p>
            <a:pPr lvl="1" algn="just"/>
            <a:r>
              <a:rPr lang="cs-CZ" sz="2000" dirty="0"/>
              <a:t>provádí se zveřejněním ve </a:t>
            </a:r>
            <a:r>
              <a:rPr lang="cs-CZ" sz="2000" b="1" dirty="0"/>
              <a:t>veřejném sdělovacím prostředku </a:t>
            </a:r>
            <a:r>
              <a:rPr lang="cs-CZ" sz="2000" dirty="0"/>
              <a:t>a </a:t>
            </a:r>
            <a:r>
              <a:rPr lang="cs-CZ" sz="2000" b="1" dirty="0"/>
              <a:t>vyvěšením na úřední desce </a:t>
            </a:r>
            <a:r>
              <a:rPr lang="cs-CZ" sz="2000" dirty="0"/>
              <a:t>správního orgánu</a:t>
            </a:r>
          </a:p>
          <a:p>
            <a:pPr lvl="1" algn="just"/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226286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Určení druhu a výměry správního trestu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2017712"/>
            <a:ext cx="8082321" cy="4687887"/>
          </a:xfrm>
        </p:spPr>
        <p:txBody>
          <a:bodyPr/>
          <a:lstStyle/>
          <a:p>
            <a:r>
              <a:rPr lang="cs-CZ" b="1" dirty="0"/>
              <a:t>Určení druhu a výměry správního trestu</a:t>
            </a:r>
          </a:p>
          <a:p>
            <a:pPr lvl="1"/>
            <a:r>
              <a:rPr lang="cs-CZ" altLang="cs-CZ" sz="2200" dirty="0"/>
              <a:t>§ 37 demonstrativní výčet – tzn. přihlédne se zejména: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it-IT" sz="2200" dirty="0"/>
              <a:t>k povaze a závažnosti přestupku</a:t>
            </a:r>
            <a:endParaRPr lang="cs-CZ" sz="2200" dirty="0"/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200" dirty="0"/>
              <a:t>k přitěžujícím a polehčujícím okolnostem, atd.</a:t>
            </a:r>
          </a:p>
          <a:p>
            <a:endParaRPr lang="cs-CZ" sz="2200" dirty="0"/>
          </a:p>
          <a:p>
            <a:r>
              <a:rPr lang="cs-CZ" sz="2200" dirty="0"/>
              <a:t>Povaha a závažnost přestupku je dána zejména – viz § 38</a:t>
            </a:r>
          </a:p>
          <a:p>
            <a:r>
              <a:rPr lang="cs-CZ" sz="2200" dirty="0"/>
              <a:t>Jako k polehčující okolnosti se přihlédne zejména k – viz § 39</a:t>
            </a:r>
          </a:p>
          <a:p>
            <a:r>
              <a:rPr lang="cs-CZ" sz="2200" dirty="0"/>
              <a:t>Jako k přitěžující okolnosti se přihlédne zejména k – viz § 40</a:t>
            </a:r>
          </a:p>
          <a:p>
            <a:pPr marL="0" indent="0">
              <a:buNone/>
            </a:pPr>
            <a:endParaRPr lang="cs-CZ" sz="2200" dirty="0"/>
          </a:p>
          <a:p>
            <a:r>
              <a:rPr lang="cs-CZ" altLang="cs-CZ" dirty="0"/>
              <a:t>Nutnost se řádně vypořádat </a:t>
            </a:r>
            <a:r>
              <a:rPr lang="cs-CZ" altLang="cs-CZ" b="1" dirty="0"/>
              <a:t>v odůvodnění </a:t>
            </a:r>
            <a:r>
              <a:rPr lang="cs-CZ" altLang="cs-CZ" dirty="0"/>
              <a:t>rozhodnutí</a:t>
            </a:r>
            <a:endParaRPr lang="cs-CZ" sz="22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4431960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Určení druhu a výměry správního trestu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cs-CZ" b="1" dirty="0"/>
              <a:t>správní uvážení – </a:t>
            </a:r>
            <a:r>
              <a:rPr lang="cs-CZ" dirty="0"/>
              <a:t>možnost výběru vhodného řešení na základě zákonného zmocnění</a:t>
            </a:r>
          </a:p>
          <a:p>
            <a:pPr algn="just">
              <a:defRPr/>
            </a:pPr>
            <a:r>
              <a:rPr lang="cs-CZ" dirty="0"/>
              <a:t>musí být </a:t>
            </a:r>
            <a:r>
              <a:rPr lang="cs-CZ" b="1" dirty="0"/>
              <a:t>přezkoumatelné </a:t>
            </a:r>
            <a:r>
              <a:rPr lang="cs-CZ" dirty="0"/>
              <a:t>(NSS </a:t>
            </a:r>
            <a:r>
              <a:rPr lang="cs-CZ" dirty="0" err="1"/>
              <a:t>sp</a:t>
            </a:r>
            <a:r>
              <a:rPr lang="cs-CZ" dirty="0"/>
              <a:t>. </a:t>
            </a:r>
            <a:r>
              <a:rPr lang="cs-CZ" dirty="0" err="1"/>
              <a:t>zn</a:t>
            </a:r>
            <a:r>
              <a:rPr lang="cs-CZ" dirty="0"/>
              <a:t> 3 As 24/2004)</a:t>
            </a:r>
          </a:p>
          <a:p>
            <a:pPr algn="just">
              <a:defRPr/>
            </a:pPr>
            <a:r>
              <a:rPr lang="cs-CZ" b="1" dirty="0"/>
              <a:t>vázanost </a:t>
            </a:r>
            <a:r>
              <a:rPr lang="cs-CZ" dirty="0"/>
              <a:t>základními principy správního rozhodování (NSS </a:t>
            </a:r>
            <a:r>
              <a:rPr lang="cs-CZ" dirty="0" err="1"/>
              <a:t>sp</a:t>
            </a:r>
            <a:r>
              <a:rPr lang="cs-CZ" dirty="0"/>
              <a:t>. zn. 8 As 5/2005)</a:t>
            </a:r>
            <a:endParaRPr lang="cs-CZ" altLang="cs-CZ" dirty="0"/>
          </a:p>
          <a:p>
            <a:pPr algn="just">
              <a:defRPr/>
            </a:pPr>
            <a:r>
              <a:rPr lang="cs-CZ" altLang="cs-CZ" b="1" dirty="0"/>
              <a:t>preventivní</a:t>
            </a:r>
            <a:r>
              <a:rPr lang="cs-CZ" altLang="cs-CZ" dirty="0"/>
              <a:t> úloha postihu</a:t>
            </a:r>
            <a:r>
              <a:rPr lang="cs-CZ" altLang="cs-CZ" i="1" dirty="0"/>
              <a:t> </a:t>
            </a:r>
            <a:r>
              <a:rPr lang="cs-CZ" altLang="cs-CZ" dirty="0"/>
              <a:t>(</a:t>
            </a:r>
            <a:r>
              <a:rPr lang="cs-CZ" altLang="cs-CZ" dirty="0" err="1"/>
              <a:t>MěS</a:t>
            </a:r>
            <a:r>
              <a:rPr lang="cs-CZ" altLang="cs-CZ" dirty="0"/>
              <a:t> Praha </a:t>
            </a:r>
            <a:r>
              <a:rPr lang="cs-CZ" altLang="cs-CZ" dirty="0" err="1"/>
              <a:t>sp</a:t>
            </a:r>
            <a:r>
              <a:rPr lang="cs-CZ" altLang="cs-CZ" dirty="0"/>
              <a:t>. zn. 10 Ca 250/2003).</a:t>
            </a:r>
          </a:p>
          <a:p>
            <a:pPr algn="just">
              <a:defRPr/>
            </a:pPr>
            <a:r>
              <a:rPr lang="cs-CZ" dirty="0"/>
              <a:t>pokuta může být i </a:t>
            </a:r>
            <a:r>
              <a:rPr lang="cs-CZ" b="1" dirty="0"/>
              <a:t>ojedinělá a nebývale vysoká </a:t>
            </a:r>
            <a:r>
              <a:rPr lang="cs-CZ" dirty="0"/>
              <a:t>(NSS </a:t>
            </a:r>
            <a:r>
              <a:rPr lang="cs-CZ" dirty="0" err="1"/>
              <a:t>sp</a:t>
            </a:r>
            <a:r>
              <a:rPr lang="cs-CZ" dirty="0"/>
              <a:t>. zn. 7 As 188/2012)</a:t>
            </a:r>
            <a:endParaRPr lang="cs-CZ" b="1" dirty="0"/>
          </a:p>
          <a:p>
            <a:pPr marL="0" indent="0" algn="just">
              <a:buNone/>
              <a:defRPr/>
            </a:pPr>
            <a:r>
              <a:rPr lang="cs-CZ" i="1" dirty="0"/>
              <a:t>    </a:t>
            </a:r>
            <a:r>
              <a:rPr lang="cs-CZ" b="1" i="1" dirty="0"/>
              <a:t>x</a:t>
            </a:r>
            <a:r>
              <a:rPr lang="cs-CZ" i="1" dirty="0"/>
              <a:t> </a:t>
            </a:r>
            <a:r>
              <a:rPr lang="cs-CZ" dirty="0"/>
              <a:t>nesmí mít „</a:t>
            </a:r>
            <a:r>
              <a:rPr lang="cs-CZ" b="1" dirty="0"/>
              <a:t>likvidační charakter</a:t>
            </a:r>
            <a:r>
              <a:rPr lang="cs-CZ" dirty="0"/>
              <a:t>“ ( NSS </a:t>
            </a:r>
            <a:r>
              <a:rPr lang="cs-CZ" dirty="0" err="1"/>
              <a:t>sp</a:t>
            </a:r>
            <a:r>
              <a:rPr lang="cs-CZ" dirty="0"/>
              <a:t>. zn. 7 As 188/2012)</a:t>
            </a:r>
          </a:p>
          <a:p>
            <a:pPr marL="0" indent="0" algn="just">
              <a:buNone/>
              <a:defRPr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9271260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60306" y="-173254"/>
            <a:ext cx="8086635" cy="647700"/>
          </a:xfrm>
        </p:spPr>
        <p:txBody>
          <a:bodyPr/>
          <a:lstStyle/>
          <a:p>
            <a:r>
              <a:rPr lang="cs-CZ" dirty="0"/>
              <a:t>Určení druhu a výměry správního trestu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28682" y="474446"/>
            <a:ext cx="8086635" cy="4894261"/>
          </a:xfrm>
        </p:spPr>
        <p:txBody>
          <a:bodyPr/>
          <a:lstStyle/>
          <a:p>
            <a:pPr algn="just">
              <a:defRPr/>
            </a:pPr>
            <a:r>
              <a:rPr lang="cs-CZ" sz="2000" b="1" dirty="0"/>
              <a:t>Ukládání správních trestů za více přestupků</a:t>
            </a:r>
          </a:p>
          <a:p>
            <a:pPr lvl="1" algn="just">
              <a:defRPr/>
            </a:pPr>
            <a:r>
              <a:rPr lang="cs-CZ" altLang="cs-CZ" sz="2000" dirty="0"/>
              <a:t>§ 41 – </a:t>
            </a:r>
            <a:r>
              <a:rPr lang="cs-CZ" altLang="cs-CZ" sz="2000" b="1" dirty="0"/>
              <a:t>souběh</a:t>
            </a:r>
            <a:r>
              <a:rPr lang="cs-CZ" altLang="cs-CZ" sz="2000" dirty="0"/>
              <a:t> více přestupků, stejný pachatel, </a:t>
            </a:r>
          </a:p>
          <a:p>
            <a:pPr marL="457200" lvl="1" indent="0" algn="just">
              <a:buNone/>
              <a:defRPr/>
            </a:pPr>
            <a:r>
              <a:rPr lang="cs-CZ" altLang="cs-CZ" sz="2000" b="1" dirty="0"/>
              <a:t>	         </a:t>
            </a:r>
            <a:r>
              <a:rPr lang="cs-CZ" altLang="cs-CZ" sz="2000" dirty="0"/>
              <a:t>projednáváno ve </a:t>
            </a:r>
            <a:r>
              <a:rPr lang="cs-CZ" altLang="cs-CZ" sz="2000" b="1" dirty="0"/>
              <a:t>společné řízení </a:t>
            </a:r>
            <a:r>
              <a:rPr lang="cs-CZ" altLang="cs-CZ" sz="2000" dirty="0"/>
              <a:t>(§ 88) = </a:t>
            </a:r>
            <a:r>
              <a:rPr lang="cs-CZ" altLang="cs-CZ" sz="2000" b="1" dirty="0"/>
              <a:t>úhrnný trest</a:t>
            </a:r>
            <a:r>
              <a:rPr lang="cs-CZ" altLang="cs-CZ" sz="2000" dirty="0"/>
              <a:t>, </a:t>
            </a:r>
          </a:p>
          <a:p>
            <a:pPr marL="457200" lvl="1" indent="0" algn="just">
              <a:buNone/>
              <a:defRPr/>
            </a:pPr>
            <a:r>
              <a:rPr lang="cs-CZ" altLang="cs-CZ" sz="2000" b="1" dirty="0"/>
              <a:t>	         </a:t>
            </a:r>
            <a:r>
              <a:rPr lang="cs-CZ" altLang="cs-CZ" sz="2000" dirty="0"/>
              <a:t>odst. 1 </a:t>
            </a:r>
            <a:r>
              <a:rPr lang="cs-CZ" altLang="cs-CZ" sz="2000" b="1" dirty="0"/>
              <a:t>absorpční zásada</a:t>
            </a:r>
            <a:r>
              <a:rPr lang="cs-CZ" altLang="cs-CZ" sz="2000" dirty="0"/>
              <a:t>, </a:t>
            </a:r>
          </a:p>
          <a:p>
            <a:pPr marL="457200" lvl="1" indent="0" algn="just">
              <a:buNone/>
              <a:defRPr/>
            </a:pPr>
            <a:r>
              <a:rPr lang="cs-CZ" altLang="cs-CZ" sz="2000" b="1" dirty="0"/>
              <a:t>	         </a:t>
            </a:r>
            <a:r>
              <a:rPr lang="cs-CZ" altLang="cs-CZ" sz="2000" dirty="0"/>
              <a:t>odst. 2 </a:t>
            </a:r>
            <a:r>
              <a:rPr lang="cs-CZ" altLang="cs-CZ" sz="2000" b="1" dirty="0" err="1"/>
              <a:t>asperace</a:t>
            </a:r>
            <a:endParaRPr lang="cs-CZ" altLang="cs-CZ" sz="2000" dirty="0"/>
          </a:p>
          <a:p>
            <a:pPr algn="just">
              <a:defRPr/>
            </a:pPr>
            <a:r>
              <a:rPr lang="cs-CZ" altLang="cs-CZ" sz="2000" b="1" u="sng" dirty="0"/>
              <a:t>Podmíněné</a:t>
            </a:r>
            <a:r>
              <a:rPr lang="cs-CZ" altLang="cs-CZ" sz="2000" b="1" dirty="0"/>
              <a:t> upuštění od uložení správního trestu</a:t>
            </a:r>
          </a:p>
          <a:p>
            <a:pPr lvl="1" algn="just">
              <a:defRPr/>
            </a:pPr>
            <a:r>
              <a:rPr lang="cs-CZ" altLang="cs-CZ" sz="2000" dirty="0"/>
              <a:t>§ 42 – lze-li důvodně očekávat, že již samotné projednání věci před správním orgánem postačí k jeho nápravě a to pouze v případě škody nebo bezdůvodného obohacení, </a:t>
            </a:r>
            <a:r>
              <a:rPr lang="cs-CZ" altLang="cs-CZ" sz="2000" b="1" dirty="0">
                <a:solidFill>
                  <a:srgbClr val="FF0000"/>
                </a:solidFill>
              </a:rPr>
              <a:t>je ale vinen</a:t>
            </a:r>
          </a:p>
          <a:p>
            <a:pPr lvl="1" algn="just">
              <a:defRPr/>
            </a:pPr>
            <a:r>
              <a:rPr lang="cs-CZ" sz="2000" dirty="0"/>
              <a:t>uloží se, aby ve stanovené lhůtě nahradil škodu, nebo vydal bezdůvodné obohacení X jinak se správní trest uloží</a:t>
            </a:r>
          </a:p>
          <a:p>
            <a:pPr algn="just">
              <a:defRPr/>
            </a:pPr>
            <a:r>
              <a:rPr lang="cs-CZ" altLang="cs-CZ" sz="2000" b="1" dirty="0"/>
              <a:t>Upuštění od uložení správního trestu - </a:t>
            </a:r>
            <a:r>
              <a:rPr lang="cs-CZ" altLang="cs-CZ" sz="2000" b="1" dirty="0">
                <a:solidFill>
                  <a:srgbClr val="FF0000"/>
                </a:solidFill>
              </a:rPr>
              <a:t>je ale vinen</a:t>
            </a:r>
            <a:endParaRPr lang="cs-CZ" altLang="cs-CZ" sz="2000" b="1" dirty="0"/>
          </a:p>
          <a:p>
            <a:pPr lvl="1" algn="just">
              <a:defRPr/>
            </a:pPr>
            <a:r>
              <a:rPr lang="cs-CZ" altLang="cs-CZ" sz="2000" dirty="0"/>
              <a:t>§ 43 </a:t>
            </a:r>
            <a:r>
              <a:rPr lang="cs-CZ" altLang="cs-CZ" sz="2000" b="1" dirty="0">
                <a:solidFill>
                  <a:srgbClr val="FF0000"/>
                </a:solidFill>
              </a:rPr>
              <a:t>; </a:t>
            </a:r>
            <a:r>
              <a:rPr lang="cs-CZ" altLang="cs-CZ" sz="2000" dirty="0"/>
              <a:t>v případě souběhu bez společného řízení a úhrnného trestu, </a:t>
            </a:r>
          </a:p>
          <a:p>
            <a:pPr lvl="1" algn="just">
              <a:defRPr/>
            </a:pPr>
            <a:r>
              <a:rPr lang="cs-CZ" altLang="cs-CZ" sz="2000" dirty="0"/>
              <a:t>nebo postačí k nápravě prosté projednání</a:t>
            </a:r>
          </a:p>
          <a:p>
            <a:pPr algn="just">
              <a:defRPr/>
            </a:pPr>
            <a:r>
              <a:rPr lang="cs-CZ" altLang="cs-CZ" sz="2000" b="1" dirty="0"/>
              <a:t>Mimořádné snížení výměry pokuty</a:t>
            </a:r>
          </a:p>
          <a:p>
            <a:pPr lvl="1" algn="just">
              <a:defRPr/>
            </a:pPr>
            <a:r>
              <a:rPr lang="cs-CZ" altLang="cs-CZ" sz="2000" dirty="0"/>
              <a:t>§ 44 –v případě dolních hranic pokut, jsou-li nepřiměřené, alespoň 20%</a:t>
            </a:r>
          </a:p>
          <a:p>
            <a:pPr lvl="1" algn="just">
              <a:defRPr/>
            </a:pPr>
            <a:endParaRPr lang="cs-CZ" altLang="cs-CZ" sz="2000" b="1" dirty="0"/>
          </a:p>
          <a:p>
            <a:pPr lvl="1" algn="just">
              <a:defRPr/>
            </a:pPr>
            <a:endParaRPr lang="cs-CZ" altLang="cs-CZ" sz="2000" b="1" dirty="0"/>
          </a:p>
          <a:p>
            <a:pPr algn="just">
              <a:defRPr/>
            </a:pPr>
            <a:endParaRPr lang="cs-CZ" sz="2000" dirty="0"/>
          </a:p>
          <a:p>
            <a:pPr lvl="1" algn="just">
              <a:defRPr/>
            </a:pPr>
            <a:endParaRPr lang="cs-CZ" altLang="cs-CZ" b="1" dirty="0">
              <a:solidFill>
                <a:srgbClr val="FF0000"/>
              </a:solidFill>
            </a:endParaRPr>
          </a:p>
          <a:p>
            <a:pPr lvl="1" algn="just">
              <a:defRPr/>
            </a:pPr>
            <a:endParaRPr lang="cs-CZ" altLang="cs-CZ" b="1" dirty="0"/>
          </a:p>
          <a:p>
            <a:pPr lvl="1" algn="just">
              <a:defRPr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1569713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OCHRANNÁ OPATŘENÍ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953419"/>
            <a:ext cx="8082321" cy="4114800"/>
          </a:xfrm>
        </p:spPr>
        <p:txBody>
          <a:bodyPr/>
          <a:lstStyle/>
          <a:p>
            <a:r>
              <a:rPr lang="cs-CZ" dirty="0"/>
              <a:t>nejsou správním trestem, ale mohou mít sankční povahu</a:t>
            </a:r>
          </a:p>
          <a:p>
            <a:r>
              <a:rPr lang="cs-CZ" dirty="0"/>
              <a:t>podstatou je prevence (ne represe)</a:t>
            </a:r>
          </a:p>
          <a:p>
            <a:r>
              <a:rPr lang="cs-CZ" dirty="0"/>
              <a:t>výchovná a zabezpečovací úloha</a:t>
            </a:r>
          </a:p>
          <a:p>
            <a:r>
              <a:rPr lang="cs-CZ" b="1" dirty="0"/>
              <a:t>druhy</a:t>
            </a:r>
            <a:r>
              <a:rPr lang="cs-CZ" dirty="0"/>
              <a:t> ochranných opatření:</a:t>
            </a:r>
          </a:p>
          <a:p>
            <a:pPr lvl="1"/>
            <a:r>
              <a:rPr lang="cs-CZ" dirty="0"/>
              <a:t>omezující opatření a</a:t>
            </a:r>
          </a:p>
          <a:p>
            <a:pPr lvl="1"/>
            <a:r>
              <a:rPr lang="cs-CZ" dirty="0"/>
              <a:t>zabrání věci nebo náhradní hodnoty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7043463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OCHRANNÁ OPATŘENÍ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953419"/>
            <a:ext cx="8082321" cy="4114800"/>
          </a:xfrm>
        </p:spPr>
        <p:txBody>
          <a:bodyPr/>
          <a:lstStyle/>
          <a:p>
            <a:r>
              <a:rPr lang="cs-CZ" sz="2000" b="1" dirty="0"/>
              <a:t>Omezující opatření:</a:t>
            </a:r>
          </a:p>
          <a:p>
            <a:pPr algn="just"/>
            <a:r>
              <a:rPr lang="cs-CZ" sz="2000" dirty="0"/>
              <a:t>zákaz </a:t>
            </a:r>
            <a:r>
              <a:rPr lang="cs-CZ" sz="2000" b="1" dirty="0"/>
              <a:t>navštěvovat</a:t>
            </a:r>
            <a:r>
              <a:rPr lang="cs-CZ" sz="2000" dirty="0"/>
              <a:t> určená veřejně přístupná místa nebo místa, kde se konají sportovní, kulturní a jiné společenské akce, </a:t>
            </a:r>
          </a:p>
          <a:p>
            <a:pPr algn="just"/>
            <a:r>
              <a:rPr lang="cs-CZ" sz="2000" dirty="0"/>
              <a:t>povinnost zdržet se </a:t>
            </a:r>
            <a:r>
              <a:rPr lang="cs-CZ" sz="2000" b="1" dirty="0"/>
              <a:t>styku</a:t>
            </a:r>
            <a:r>
              <a:rPr lang="cs-CZ" sz="2000" dirty="0"/>
              <a:t> s určitou osobou nebo vymezeným okruhem osob </a:t>
            </a:r>
          </a:p>
          <a:p>
            <a:pPr algn="just"/>
            <a:r>
              <a:rPr lang="cs-CZ" sz="2000" dirty="0"/>
              <a:t>nebo v povinnosti podrobit se vhodnému </a:t>
            </a:r>
            <a:r>
              <a:rPr lang="cs-CZ" sz="2000" b="1" dirty="0"/>
              <a:t>programu</a:t>
            </a:r>
            <a:r>
              <a:rPr lang="cs-CZ" sz="2000" dirty="0"/>
              <a:t> pro zvládání agrese nebo násilného chování</a:t>
            </a:r>
          </a:p>
          <a:p>
            <a:pPr algn="just"/>
            <a:r>
              <a:rPr lang="cs-CZ" sz="2000" dirty="0"/>
              <a:t>musí být </a:t>
            </a:r>
            <a:r>
              <a:rPr lang="cs-CZ" sz="2000" b="1" dirty="0"/>
              <a:t>přiměřené</a:t>
            </a:r>
            <a:r>
              <a:rPr lang="cs-CZ" sz="2000" dirty="0"/>
              <a:t> povaze a závažnosti spáchaného přestupku a osobním poměrům pachatele; lze je uložit </a:t>
            </a:r>
            <a:r>
              <a:rPr lang="cs-CZ" sz="2000" b="1" dirty="0"/>
              <a:t>pouze spolu se správním trestem</a:t>
            </a:r>
            <a:r>
              <a:rPr lang="cs-CZ" sz="2000" dirty="0"/>
              <a:t>, a to nejdéle na dobu </a:t>
            </a:r>
            <a:r>
              <a:rPr lang="cs-CZ" sz="2000" b="1" dirty="0"/>
              <a:t>1 roku</a:t>
            </a:r>
            <a:r>
              <a:rPr lang="cs-CZ" sz="2000" dirty="0"/>
              <a:t>.</a:t>
            </a:r>
          </a:p>
          <a:p>
            <a:pPr algn="just"/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9306043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OCHRANNÁ OPATŘENÍ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953418"/>
            <a:ext cx="8082321" cy="5031582"/>
          </a:xfrm>
        </p:spPr>
        <p:txBody>
          <a:bodyPr/>
          <a:lstStyle/>
          <a:p>
            <a:pPr algn="just"/>
            <a:r>
              <a:rPr lang="cs-CZ" sz="2000" b="1" dirty="0"/>
              <a:t>Zabrání věci:</a:t>
            </a:r>
          </a:p>
          <a:p>
            <a:pPr marL="0" indent="0" algn="just">
              <a:buNone/>
            </a:pPr>
            <a:r>
              <a:rPr lang="cs-CZ" sz="1900" dirty="0"/>
              <a:t>Nebylo-li uloženo </a:t>
            </a:r>
            <a:r>
              <a:rPr lang="cs-CZ" sz="1900" b="1" dirty="0"/>
              <a:t>propadnutí</a:t>
            </a:r>
            <a:r>
              <a:rPr lang="cs-CZ" sz="1900" dirty="0"/>
              <a:t> věci (subsidiarita)</a:t>
            </a:r>
          </a:p>
          <a:p>
            <a:pPr lvl="1" algn="just"/>
            <a:r>
              <a:rPr lang="cs-CZ" sz="1900" dirty="0"/>
              <a:t>náleží pachateli, proti němuž nelze vést řízení o přestupku nebo jemuž za přestupek </a:t>
            </a:r>
            <a:r>
              <a:rPr lang="cs-CZ" sz="1900" b="1" dirty="0"/>
              <a:t>nelze uložit správní trest</a:t>
            </a:r>
            <a:r>
              <a:rPr lang="cs-CZ" sz="1900" dirty="0"/>
              <a:t>,</a:t>
            </a:r>
          </a:p>
          <a:p>
            <a:pPr lvl="1" algn="just"/>
            <a:r>
              <a:rPr lang="cs-CZ" sz="1900" dirty="0"/>
              <a:t>náleží pachateli, u něhož bylo od uložení správního trestu za přestupek </a:t>
            </a:r>
            <a:r>
              <a:rPr lang="cs-CZ" sz="1900" b="1" dirty="0"/>
              <a:t>upuštěno nebo podmíněně upuštěno</a:t>
            </a:r>
            <a:r>
              <a:rPr lang="cs-CZ" sz="1900" dirty="0"/>
              <a:t>,</a:t>
            </a:r>
          </a:p>
          <a:p>
            <a:pPr lvl="1" algn="just"/>
            <a:r>
              <a:rPr lang="cs-CZ" sz="1900" dirty="0"/>
              <a:t> </a:t>
            </a:r>
            <a:r>
              <a:rPr lang="cs-CZ" sz="1900" b="1" dirty="0"/>
              <a:t>nenáleží</a:t>
            </a:r>
            <a:r>
              <a:rPr lang="cs-CZ" sz="1900" dirty="0"/>
              <a:t> pachateli nebo mu nenáleží zcela, nebo</a:t>
            </a:r>
          </a:p>
          <a:p>
            <a:pPr lvl="1" algn="just"/>
            <a:r>
              <a:rPr lang="cs-CZ" sz="1900" dirty="0"/>
              <a:t> vlastník věci </a:t>
            </a:r>
            <a:r>
              <a:rPr lang="cs-CZ" sz="1900" b="1" dirty="0"/>
              <a:t>není znám</a:t>
            </a:r>
            <a:endParaRPr lang="cs-CZ" sz="1900" dirty="0"/>
          </a:p>
          <a:p>
            <a:pPr lvl="1" algn="just"/>
            <a:r>
              <a:rPr lang="cs-CZ" sz="1900" b="1" dirty="0"/>
              <a:t>nezjistí se </a:t>
            </a:r>
            <a:r>
              <a:rPr lang="cs-CZ" sz="1900" dirty="0"/>
              <a:t>skutečnosti odůvodňující zahájení řízení o přestupku proti určité osobě, a to do 60 dnů ode dne, kdy přestupek vyšel najevo</a:t>
            </a:r>
          </a:p>
          <a:p>
            <a:pPr marL="57150" indent="0" algn="just">
              <a:buNone/>
            </a:pPr>
            <a:r>
              <a:rPr lang="cs-CZ" sz="1900" dirty="0"/>
              <a:t>a jestliže to vyžaduje bezpečnost osob nebo majetku anebo jiný obdobný obecný zájem.</a:t>
            </a:r>
          </a:p>
          <a:p>
            <a:pPr marL="57150" indent="0" algn="just">
              <a:buNone/>
            </a:pPr>
            <a:r>
              <a:rPr lang="cs-CZ" sz="2000" b="1" dirty="0"/>
              <a:t>i bez splnění podmínek </a:t>
            </a:r>
            <a:r>
              <a:rPr lang="cs-CZ" sz="1900" dirty="0"/>
              <a:t>v případě, že je výnosem přestupku, byť nikoli bezprostředním.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9326933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808039"/>
            <a:ext cx="8086635" cy="647700"/>
          </a:xfrm>
        </p:spPr>
        <p:txBody>
          <a:bodyPr/>
          <a:lstStyle/>
          <a:p>
            <a:r>
              <a:rPr lang="cs-CZ" dirty="0"/>
              <a:t>OCHRANNÁ OPATŘENÍ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598613"/>
            <a:ext cx="8082321" cy="4114800"/>
          </a:xfrm>
        </p:spPr>
        <p:txBody>
          <a:bodyPr/>
          <a:lstStyle/>
          <a:p>
            <a:r>
              <a:rPr lang="cs-CZ" b="1" dirty="0"/>
              <a:t>Zabrání náhradní hodnoty</a:t>
            </a:r>
          </a:p>
          <a:p>
            <a:endParaRPr lang="cs-CZ" b="1" dirty="0"/>
          </a:p>
          <a:p>
            <a:pPr algn="just"/>
            <a:r>
              <a:rPr lang="cs-CZ" i="1" dirty="0"/>
              <a:t>Jestliže ten, komu náleží věc, která by mohla být zabrána, ji před zabráním zničí, poškodí, zcizí, zatají, učiní neupotřebitelnou nebo zužitkuje, nebo jestliže jinak </a:t>
            </a:r>
            <a:r>
              <a:rPr lang="cs-CZ" b="1" i="1" dirty="0"/>
              <a:t>zabrání takové věci zmaří</a:t>
            </a:r>
            <a:r>
              <a:rPr lang="cs-CZ" i="1" dirty="0"/>
              <a:t>, může mu být uloženo zabrání náhradní hodnoty až do výše, která odpovídá hodnotě takové věci.</a:t>
            </a:r>
          </a:p>
          <a:p>
            <a:pPr algn="just"/>
            <a:r>
              <a:rPr lang="cs-CZ" i="1" dirty="0"/>
              <a:t> Vlastníkem zabrané náhradní hodnoty se stává stát.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5264963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ZVLÁŠTNÍ USTANOVENÍ O MLADISTVÝCH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3903" y="1449388"/>
            <a:ext cx="8082321" cy="4799011"/>
          </a:xfrm>
        </p:spPr>
        <p:txBody>
          <a:bodyPr/>
          <a:lstStyle/>
          <a:p>
            <a:r>
              <a:rPr lang="cs-CZ" b="1" dirty="0"/>
              <a:t>Mladistvý</a:t>
            </a:r>
          </a:p>
          <a:p>
            <a:pPr lvl="1" algn="just"/>
            <a:r>
              <a:rPr lang="cs-CZ" dirty="0"/>
              <a:t>v době spáchání přestupku dovršil </a:t>
            </a:r>
            <a:r>
              <a:rPr lang="cs-CZ" b="1" dirty="0"/>
              <a:t>patnáctý</a:t>
            </a:r>
            <a:r>
              <a:rPr lang="cs-CZ" dirty="0"/>
              <a:t> rok a nepřekročil osmnáctý rok svého věku</a:t>
            </a:r>
          </a:p>
          <a:p>
            <a:pPr lvl="1" algn="just"/>
            <a:r>
              <a:rPr lang="cs-CZ" dirty="0"/>
              <a:t>přihlíží k jeho osobnosti včetně jeho věku a rozumové a mravní vyspělosti, jakož i k jeho osobním poměrům tak, </a:t>
            </a:r>
            <a:r>
              <a:rPr lang="cs-CZ" b="1" dirty="0"/>
              <a:t>aby jeho další vývoj byl co nejméně ohrožen</a:t>
            </a:r>
          </a:p>
          <a:p>
            <a:pPr lvl="1" algn="just"/>
            <a:r>
              <a:rPr lang="cs-CZ" dirty="0"/>
              <a:t>Horní hranice sazby pokuty se u mladistvého </a:t>
            </a:r>
            <a:r>
              <a:rPr lang="cs-CZ" b="1" dirty="0"/>
              <a:t>snižuje</a:t>
            </a:r>
          </a:p>
          <a:p>
            <a:pPr lvl="1" algn="just"/>
            <a:r>
              <a:rPr lang="cs-CZ" b="1" dirty="0"/>
              <a:t>zákaz činnosti</a:t>
            </a:r>
            <a:r>
              <a:rPr lang="cs-CZ" dirty="0"/>
              <a:t> max. na 1 rok + nelze uložit, jestliže by to bránilo přípravě na jeho povolání</a:t>
            </a:r>
          </a:p>
          <a:p>
            <a:pPr lvl="1" algn="just"/>
            <a:r>
              <a:rPr lang="cs-CZ" dirty="0"/>
              <a:t>Od uložení správního trestu lze </a:t>
            </a:r>
            <a:r>
              <a:rPr lang="cs-CZ" b="1" dirty="0"/>
              <a:t>též upustit </a:t>
            </a:r>
            <a:r>
              <a:rPr lang="cs-CZ" dirty="0"/>
              <a:t>za podmínky  v § 59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9135218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Evidence přestupků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/>
              <a:t>Stanoví-li tak zákon</a:t>
            </a:r>
            <a:r>
              <a:rPr lang="cs-CZ" dirty="0"/>
              <a:t>, pravomocná rozhodnutí o přestupku a pravomocná rozhodnutí o účasti na amnestii se zapisují do </a:t>
            </a:r>
            <a:r>
              <a:rPr lang="cs-CZ" b="1" dirty="0"/>
              <a:t>evidence přestupků</a:t>
            </a:r>
          </a:p>
          <a:p>
            <a:pPr algn="just"/>
            <a:r>
              <a:rPr lang="cs-CZ" b="1" dirty="0"/>
              <a:t>zapisuje</a:t>
            </a:r>
            <a:r>
              <a:rPr lang="cs-CZ" dirty="0"/>
              <a:t> správní orgán, který o přestupku rozhodoval v posledním stupni</a:t>
            </a:r>
          </a:p>
          <a:p>
            <a:pPr algn="just"/>
            <a:r>
              <a:rPr lang="cs-CZ" dirty="0"/>
              <a:t>dotčená osoba  může u správního orgánu, který zápis provedl, proti zápisu </a:t>
            </a:r>
            <a:r>
              <a:rPr lang="cs-CZ" b="1" dirty="0"/>
              <a:t>námitku</a:t>
            </a:r>
            <a:r>
              <a:rPr lang="cs-CZ" dirty="0"/>
              <a:t> =) oprava zápisu</a:t>
            </a:r>
          </a:p>
          <a:p>
            <a:pPr algn="just"/>
            <a:r>
              <a:rPr lang="cs-CZ" dirty="0"/>
              <a:t>správní orgán může při rozhodování zohlednit </a:t>
            </a:r>
            <a:r>
              <a:rPr lang="cs-CZ" b="1" dirty="0"/>
              <a:t>recidivu</a:t>
            </a:r>
            <a:r>
              <a:rPr lang="cs-CZ" dirty="0"/>
              <a:t> pachatele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58705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5</a:t>
            </a:fld>
            <a:endParaRPr lang="cs-CZ" altLang="cs-CZ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dirty="0"/>
              <a:t>Působnost časová:</a:t>
            </a:r>
          </a:p>
          <a:p>
            <a:pPr lvl="2" algn="just"/>
            <a:r>
              <a:rPr lang="cs-CZ" altLang="cs-CZ" b="1" dirty="0"/>
              <a:t>zákaz retroaktivity</a:t>
            </a:r>
            <a:r>
              <a:rPr lang="cs-CZ" altLang="cs-CZ" dirty="0"/>
              <a:t> - čl. 40 odst. 6 Listiny základních práv a svobod: </a:t>
            </a:r>
            <a:r>
              <a:rPr lang="cs-CZ" altLang="cs-CZ" i="1" dirty="0"/>
              <a:t>Trestnost činu se posuzuje a trest se ukládá podle zákona účinného v době, </a:t>
            </a:r>
            <a:r>
              <a:rPr lang="cs-CZ" altLang="cs-CZ" i="1" u="sng" dirty="0"/>
              <a:t>kdy byl čin spáchán</a:t>
            </a:r>
            <a:r>
              <a:rPr lang="cs-CZ" altLang="cs-CZ" i="1" dirty="0"/>
              <a:t>. Pozdějšího zákona se použije, jestliže je to pro pachatele příznivější </a:t>
            </a:r>
            <a:r>
              <a:rPr lang="cs-CZ" altLang="cs-CZ" sz="2800" dirty="0"/>
              <a:t>(pravá retroaktivita)</a:t>
            </a:r>
            <a:r>
              <a:rPr lang="cs-CZ" altLang="cs-CZ" i="1" dirty="0"/>
              <a:t> – </a:t>
            </a:r>
            <a:r>
              <a:rPr lang="cs-CZ" altLang="cs-CZ" dirty="0"/>
              <a:t>srov. § 2 odst. 1 zákona č. 250/2016 Sb.</a:t>
            </a:r>
          </a:p>
          <a:p>
            <a:pPr lvl="2" algn="just"/>
            <a:r>
              <a:rPr lang="cs-CZ" altLang="cs-CZ" b="1" dirty="0"/>
              <a:t>Přestupek je spáchán</a:t>
            </a:r>
            <a:r>
              <a:rPr lang="cs-CZ" altLang="cs-CZ" dirty="0"/>
              <a:t> v době, kdy pachatel konal nebo v případě opomenutí byl povinen konat. Není rozhodující, kdy následek nastane nebo kdy měl nastat.</a:t>
            </a:r>
          </a:p>
          <a:p>
            <a:pPr lvl="2" algn="just"/>
            <a:endParaRPr lang="cs-CZ" altLang="cs-CZ" dirty="0"/>
          </a:p>
          <a:p>
            <a:pPr lvl="2" algn="just"/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F85A8F9D-989F-4BFA-8FAB-DA457C8C9F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275" y="530453"/>
            <a:ext cx="8086635" cy="647700"/>
          </a:xfrm>
        </p:spPr>
        <p:txBody>
          <a:bodyPr/>
          <a:lstStyle/>
          <a:p>
            <a:r>
              <a:rPr lang="cs-CZ" altLang="cs-CZ" dirty="0"/>
              <a:t>Zákon č. 250/2016 Sb.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444996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Použití zdroje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Zákon 250/2016 Sb., o odpovědnosti za přestupky a řízení o nich.</a:t>
            </a:r>
          </a:p>
          <a:p>
            <a:pPr algn="just"/>
            <a:r>
              <a:rPr lang="cs-CZ" dirty="0"/>
              <a:t>Důvodová zpráva k zákonu č. 250/2016 Sb., o odpovědnosti za přestupky a řízení o nich.</a:t>
            </a:r>
          </a:p>
          <a:p>
            <a:pPr algn="just"/>
            <a:r>
              <a:rPr lang="cs-CZ" dirty="0"/>
              <a:t>Zákon 251/2016 Sb., o některých přestupcích.</a:t>
            </a:r>
          </a:p>
          <a:p>
            <a:pPr algn="just"/>
            <a:r>
              <a:rPr lang="cs-CZ" dirty="0"/>
              <a:t>Citovaná soudní judikatura.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3574986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28682" y="617539"/>
            <a:ext cx="8086635" cy="647700"/>
          </a:xfrm>
        </p:spPr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1856" y="1265239"/>
            <a:ext cx="8082321" cy="4114800"/>
          </a:xfrm>
        </p:spPr>
        <p:txBody>
          <a:bodyPr/>
          <a:lstStyle/>
          <a:p>
            <a:pPr lvl="0" algn="just">
              <a:lnSpc>
                <a:spcPct val="100000"/>
              </a:lnSpc>
            </a:pPr>
            <a:r>
              <a:rPr lang="cs-CZ" sz="2000" dirty="0"/>
              <a:t>Mates, P. a kol. Základy správního práva trestního. 7. vyd. Praha: C. H. Beck, 2018. </a:t>
            </a:r>
          </a:p>
          <a:p>
            <a:pPr lvl="0" algn="just">
              <a:lnSpc>
                <a:spcPct val="100000"/>
              </a:lnSpc>
            </a:pPr>
            <a:r>
              <a:rPr lang="cs-CZ" sz="2000" dirty="0"/>
              <a:t>Kočí, R. Zákon o odpovědnosti za přestupky a řízení o nich s poznámkami a vzory rozhodnutí a jiných správních aktů. Praha: </a:t>
            </a:r>
            <a:r>
              <a:rPr lang="cs-CZ" sz="2000" dirty="0" err="1"/>
              <a:t>Leges</a:t>
            </a:r>
            <a:r>
              <a:rPr lang="cs-CZ" sz="2000" dirty="0"/>
              <a:t>, 2017. </a:t>
            </a:r>
          </a:p>
          <a:p>
            <a:pPr lvl="0" algn="just">
              <a:lnSpc>
                <a:spcPct val="100000"/>
              </a:lnSpc>
            </a:pPr>
            <a:r>
              <a:rPr lang="cs-CZ" sz="2000" dirty="0"/>
              <a:t>Jemelka L., Vetešník P., Zákon o odpovědnosti za přestupky a řízení o nich, Zákon o některých přestupcích: komentář, C. H. Beck, 2020.</a:t>
            </a:r>
          </a:p>
          <a:p>
            <a:pPr lvl="0" algn="just">
              <a:lnSpc>
                <a:spcPct val="100000"/>
              </a:lnSpc>
            </a:pPr>
            <a:r>
              <a:rPr lang="cs-CZ" sz="2000" dirty="0"/>
              <a:t>Ondrušová M., Ondruš R., Vytopil P. Zákon o odpovědnosti za přestupky a řízení o nich. Praktický komentář k zákonu č. 250/2016 Sb. Praha: </a:t>
            </a:r>
            <a:r>
              <a:rPr lang="cs-CZ" sz="2000" dirty="0" err="1"/>
              <a:t>Leges</a:t>
            </a:r>
            <a:r>
              <a:rPr lang="cs-CZ" sz="2000" dirty="0"/>
              <a:t>. </a:t>
            </a:r>
          </a:p>
          <a:p>
            <a:pPr lvl="0" algn="just">
              <a:lnSpc>
                <a:spcPct val="100000"/>
              </a:lnSpc>
            </a:pPr>
            <a:r>
              <a:rPr lang="cs-CZ" sz="2000" dirty="0"/>
              <a:t>Kučerová H., </a:t>
            </a:r>
            <a:r>
              <a:rPr lang="cs-CZ" sz="2000" dirty="0" err="1"/>
              <a:t>Horzinková</a:t>
            </a:r>
            <a:r>
              <a:rPr lang="cs-CZ" sz="2000" dirty="0"/>
              <a:t> E. Zákon o odpovědnosti za přestupky a řízení o nich a zákon o některých přestupcích s komentářem a judikaturou. Praha: </a:t>
            </a:r>
            <a:r>
              <a:rPr lang="cs-CZ" sz="2000" dirty="0" err="1"/>
              <a:t>Leges</a:t>
            </a:r>
            <a:r>
              <a:rPr lang="cs-CZ" sz="2000" dirty="0"/>
              <a:t>, 2017.</a:t>
            </a:r>
          </a:p>
          <a:p>
            <a:pPr lvl="0" algn="just">
              <a:lnSpc>
                <a:spcPct val="100000"/>
              </a:lnSpc>
            </a:pPr>
            <a:r>
              <a:rPr lang="cs-CZ" sz="2000" dirty="0" err="1"/>
              <a:t>Bohadlo</a:t>
            </a:r>
            <a:r>
              <a:rPr lang="cs-CZ" sz="2000" dirty="0"/>
              <a:t> D. a kol. Zákon o odpovědnosti za přestupky a řízení o nich - komentář. </a:t>
            </a:r>
            <a:r>
              <a:rPr lang="cs-CZ" sz="2000" dirty="0" err="1"/>
              <a:t>Wolters</a:t>
            </a:r>
            <a:r>
              <a:rPr lang="cs-CZ" sz="2000" dirty="0"/>
              <a:t> </a:t>
            </a:r>
            <a:r>
              <a:rPr lang="cs-CZ" sz="2000" dirty="0" err="1"/>
              <a:t>Kluwer</a:t>
            </a:r>
            <a:r>
              <a:rPr lang="cs-CZ" sz="2000" dirty="0"/>
              <a:t>. 2018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1590879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28682" y="617539"/>
            <a:ext cx="8086635" cy="647700"/>
          </a:xfrm>
        </p:spPr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1856" y="1265239"/>
            <a:ext cx="8082321" cy="4114800"/>
          </a:xfrm>
        </p:spPr>
        <p:txBody>
          <a:bodyPr/>
          <a:lstStyle/>
          <a:p>
            <a:pPr lvl="0">
              <a:lnSpc>
                <a:spcPct val="100000"/>
              </a:lnSpc>
            </a:pPr>
            <a:r>
              <a:rPr lang="cs-CZ" sz="2000" dirty="0"/>
              <a:t>Prášková, H. Nové přestupkové právo. Praha: </a:t>
            </a:r>
            <a:r>
              <a:rPr lang="cs-CZ" sz="2000" dirty="0" err="1"/>
              <a:t>Leges</a:t>
            </a:r>
            <a:r>
              <a:rPr lang="cs-CZ" sz="2000" dirty="0"/>
              <a:t>, 2017. </a:t>
            </a:r>
            <a:r>
              <a:rPr lang="cs-CZ" sz="2000" b="1" dirty="0"/>
              <a:t> </a:t>
            </a:r>
            <a:endParaRPr lang="cs-CZ" sz="2000" dirty="0"/>
          </a:p>
          <a:p>
            <a:pPr lvl="0">
              <a:lnSpc>
                <a:spcPct val="100000"/>
              </a:lnSpc>
            </a:pPr>
            <a:r>
              <a:rPr lang="cs-CZ" sz="2000" dirty="0"/>
              <a:t>Fiala Z. a kol. Správní právo trestní. Praha: </a:t>
            </a:r>
            <a:r>
              <a:rPr lang="cs-CZ" sz="2000" dirty="0" err="1"/>
              <a:t>Leges</a:t>
            </a:r>
            <a:r>
              <a:rPr lang="cs-CZ" sz="2000" dirty="0"/>
              <a:t>, 2017.</a:t>
            </a:r>
          </a:p>
          <a:p>
            <a:pPr lvl="0">
              <a:lnSpc>
                <a:spcPct val="100000"/>
              </a:lnSpc>
            </a:pPr>
            <a:r>
              <a:rPr lang="cs-CZ" sz="2000" dirty="0" err="1"/>
              <a:t>Frumarová</a:t>
            </a:r>
            <a:r>
              <a:rPr lang="cs-CZ" sz="2000" dirty="0"/>
              <a:t>, K. a kol. Správní trestání. Praha: </a:t>
            </a:r>
            <a:r>
              <a:rPr lang="cs-CZ" sz="2000" dirty="0" err="1"/>
              <a:t>Leges</a:t>
            </a:r>
            <a:r>
              <a:rPr lang="cs-CZ" sz="2000" dirty="0"/>
              <a:t>, 2018. </a:t>
            </a:r>
          </a:p>
          <a:p>
            <a:pPr lvl="0">
              <a:lnSpc>
                <a:spcPct val="100000"/>
              </a:lnSpc>
            </a:pPr>
            <a:r>
              <a:rPr lang="cs-CZ" sz="2000" dirty="0" err="1"/>
              <a:t>Bohadlo</a:t>
            </a:r>
            <a:r>
              <a:rPr lang="cs-CZ" sz="2000" dirty="0"/>
              <a:t>, D., Potěšil, L., Potměšil, J. Správní trestání z hlediska praxe a judikatury. Praha: C. H. Beck, 2013. </a:t>
            </a:r>
          </a:p>
          <a:p>
            <a:pPr lvl="0">
              <a:lnSpc>
                <a:spcPct val="100000"/>
              </a:lnSpc>
            </a:pPr>
            <a:r>
              <a:rPr lang="cs-CZ" sz="2000" dirty="0"/>
              <a:t>Prášková, H. Základy odpovědnosti za správní delikty. Praha: C. H. Beck, 2013.</a:t>
            </a:r>
          </a:p>
          <a:p>
            <a:pPr lvl="0" algn="just">
              <a:lnSpc>
                <a:spcPct val="100000"/>
              </a:lnSpc>
            </a:pPr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768843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Zákon č. 250/2016 Sb.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Působnost časová:</a:t>
            </a:r>
          </a:p>
          <a:p>
            <a:pPr marL="0" indent="0" algn="just">
              <a:buNone/>
            </a:pPr>
            <a:r>
              <a:rPr lang="cs-CZ" dirty="0"/>
              <a:t>	</a:t>
            </a:r>
            <a:r>
              <a:rPr lang="cs-CZ" b="1" dirty="0"/>
              <a:t>Správní trest</a:t>
            </a:r>
            <a:r>
              <a:rPr lang="cs-CZ" dirty="0"/>
              <a:t> se ukládá podle zákona účinného v 	době spáchání přestupku, ale uložit lze pouze takový 	druh správního trestu, jehož uložení dovoluje zákon 	účinný v době rozhodování o tomto přestupku (§ 2 	odst. 6) + pozdější, pokud je mírnější</a:t>
            </a:r>
          </a:p>
          <a:p>
            <a:pPr marL="0" indent="0" algn="just">
              <a:buNone/>
            </a:pPr>
            <a:r>
              <a:rPr lang="cs-CZ" dirty="0"/>
              <a:t>	</a:t>
            </a:r>
            <a:r>
              <a:rPr lang="cs-CZ" b="1" dirty="0"/>
              <a:t>Ochranné opatření </a:t>
            </a:r>
            <a:r>
              <a:rPr lang="cs-CZ" dirty="0"/>
              <a:t>je ukládáno </a:t>
            </a:r>
            <a:r>
              <a:rPr lang="cs-CZ" b="1" dirty="0"/>
              <a:t>vždy</a:t>
            </a:r>
            <a:r>
              <a:rPr lang="cs-CZ" dirty="0"/>
              <a:t> podle 	zákona účinného v době, kdy se o něm 	rozhoduje 	(§ 2 odst. 7) </a:t>
            </a:r>
          </a:p>
          <a:p>
            <a:pPr marL="0" indent="0" algn="just">
              <a:buNone/>
            </a:pPr>
            <a:r>
              <a:rPr lang="cs-CZ" dirty="0"/>
              <a:t>	Úprava pro </a:t>
            </a:r>
            <a:r>
              <a:rPr lang="cs-CZ" b="1" dirty="0"/>
              <a:t>specifické situace </a:t>
            </a:r>
            <a:r>
              <a:rPr lang="cs-CZ" dirty="0"/>
              <a:t>(§ 2 odst. 3, 4)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70447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5275" y="769939"/>
            <a:ext cx="8086635" cy="647700"/>
          </a:xfrm>
        </p:spPr>
        <p:txBody>
          <a:bodyPr/>
          <a:lstStyle/>
          <a:p>
            <a:r>
              <a:rPr lang="cs-CZ" altLang="cs-CZ" dirty="0"/>
              <a:t>Zákon č. 250/2016 Sb.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5275" y="1432628"/>
            <a:ext cx="8082321" cy="5440361"/>
          </a:xfrm>
        </p:spPr>
        <p:txBody>
          <a:bodyPr/>
          <a:lstStyle/>
          <a:p>
            <a:pPr marL="0" indent="0">
              <a:buNone/>
            </a:pPr>
            <a:r>
              <a:rPr lang="cs-CZ" altLang="cs-CZ" dirty="0"/>
              <a:t>Působnost územní:</a:t>
            </a:r>
          </a:p>
          <a:p>
            <a:r>
              <a:rPr lang="cs-CZ" dirty="0"/>
              <a:t>přestupek byl spáchán </a:t>
            </a:r>
            <a:r>
              <a:rPr lang="cs-CZ" b="1" dirty="0"/>
              <a:t>na území ČR</a:t>
            </a:r>
          </a:p>
          <a:p>
            <a:pPr marL="0" indent="0">
              <a:buNone/>
            </a:pPr>
            <a:r>
              <a:rPr lang="cs-CZ" b="1" dirty="0"/>
              <a:t>	</a:t>
            </a:r>
            <a:r>
              <a:rPr lang="pt-BR" dirty="0"/>
              <a:t>jednal-li pachatel</a:t>
            </a:r>
            <a:r>
              <a:rPr lang="cs-CZ" dirty="0"/>
              <a:t> </a:t>
            </a:r>
            <a:r>
              <a:rPr lang="pt-BR" dirty="0"/>
              <a:t>zcela nebo zčásti na území Č</a:t>
            </a:r>
            <a:r>
              <a:rPr lang="cs-CZ" dirty="0"/>
              <a:t>R</a:t>
            </a:r>
          </a:p>
          <a:p>
            <a:pPr marL="0" indent="0">
              <a:buNone/>
            </a:pPr>
            <a:r>
              <a:rPr lang="cs-CZ" dirty="0"/>
              <a:t>	(následek kdekoliv) – </a:t>
            </a:r>
            <a:r>
              <a:rPr lang="cs-CZ" i="1" dirty="0"/>
              <a:t>zásada teritoriality</a:t>
            </a:r>
          </a:p>
          <a:p>
            <a:r>
              <a:rPr lang="cs-CZ" dirty="0"/>
              <a:t>přestupek spáchaný </a:t>
            </a:r>
            <a:r>
              <a:rPr lang="cs-CZ" b="1" dirty="0"/>
              <a:t>v cizině</a:t>
            </a:r>
          </a:p>
          <a:p>
            <a:pPr marL="457200" lvl="1" indent="0">
              <a:buNone/>
            </a:pPr>
            <a:r>
              <a:rPr lang="cs-CZ" dirty="0"/>
              <a:t>	pokud porušení nebo ohrožení zájmu chráněného 	zákonem nastalo nebo mělo nastat zcela nebo zčásti 	na území ČR - </a:t>
            </a:r>
            <a:r>
              <a:rPr lang="cs-CZ" i="1" dirty="0"/>
              <a:t>zásada teritoriality</a:t>
            </a:r>
            <a:endParaRPr lang="cs-CZ" dirty="0"/>
          </a:p>
          <a:p>
            <a:r>
              <a:rPr lang="cs-CZ" dirty="0"/>
              <a:t>přestupek byl spáchán </a:t>
            </a:r>
            <a:r>
              <a:rPr lang="cs-CZ" b="1" dirty="0"/>
              <a:t>v cizině</a:t>
            </a:r>
          </a:p>
          <a:p>
            <a:pPr lvl="2"/>
            <a:r>
              <a:rPr lang="cs-CZ" dirty="0" err="1"/>
              <a:t>FO</a:t>
            </a:r>
            <a:r>
              <a:rPr lang="cs-CZ" dirty="0"/>
              <a:t> – občan ČR, </a:t>
            </a:r>
            <a:r>
              <a:rPr lang="cs-CZ" dirty="0" err="1"/>
              <a:t>apatrida</a:t>
            </a:r>
            <a:r>
              <a:rPr lang="cs-CZ" dirty="0"/>
              <a:t> s </a:t>
            </a:r>
            <a:r>
              <a:rPr lang="cs-CZ" dirty="0" err="1"/>
              <a:t>TP</a:t>
            </a:r>
            <a:r>
              <a:rPr lang="cs-CZ" dirty="0"/>
              <a:t> v ČR</a:t>
            </a:r>
          </a:p>
          <a:p>
            <a:pPr lvl="2"/>
            <a:r>
              <a:rPr lang="cs-CZ" dirty="0"/>
              <a:t>PO nebo podnikající </a:t>
            </a:r>
            <a:r>
              <a:rPr lang="cs-CZ" dirty="0" err="1"/>
              <a:t>FO</a:t>
            </a:r>
            <a:r>
              <a:rPr lang="cs-CZ" dirty="0"/>
              <a:t> se sídlem nebo výkonem činnost anebo nemovitým majetkem v ČR, za podmínek § 3 odst. 3 – </a:t>
            </a:r>
            <a:r>
              <a:rPr lang="cs-CZ" i="1" dirty="0"/>
              <a:t>zásada personality</a:t>
            </a:r>
            <a:endParaRPr lang="cs-CZ" dirty="0"/>
          </a:p>
          <a:p>
            <a:pPr marL="457200" lvl="1" indent="0">
              <a:buNone/>
            </a:pPr>
            <a:endParaRPr lang="cs-CZ" dirty="0"/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50627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06366" y="0"/>
            <a:ext cx="8086635" cy="647700"/>
          </a:xfrm>
        </p:spPr>
        <p:txBody>
          <a:bodyPr/>
          <a:lstStyle/>
          <a:p>
            <a:r>
              <a:rPr lang="cs-CZ" altLang="cs-CZ" dirty="0"/>
              <a:t>Zákon č. 250/2016 Sb.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9857" y="946584"/>
            <a:ext cx="8082321" cy="5440361"/>
          </a:xfrm>
        </p:spPr>
        <p:txBody>
          <a:bodyPr/>
          <a:lstStyle/>
          <a:p>
            <a:pPr marL="0" indent="0">
              <a:buNone/>
            </a:pPr>
            <a:r>
              <a:rPr lang="cs-CZ" altLang="cs-CZ" dirty="0"/>
              <a:t>Působnost osobní:</a:t>
            </a:r>
          </a:p>
          <a:p>
            <a:pPr marL="0" indent="0" algn="just">
              <a:buNone/>
            </a:pPr>
            <a:r>
              <a:rPr lang="cs-CZ" dirty="0"/>
              <a:t>Jednání, které má znaky přestupku, jehož se dopustila osoba požívající </a:t>
            </a:r>
            <a:r>
              <a:rPr lang="cs-CZ" b="1" dirty="0"/>
              <a:t>výsad a imunit </a:t>
            </a:r>
            <a:r>
              <a:rPr lang="cs-CZ" dirty="0"/>
              <a:t>podle jiného </a:t>
            </a:r>
            <a:r>
              <a:rPr lang="cs-CZ" b="1" dirty="0"/>
              <a:t>zákona</a:t>
            </a:r>
            <a:r>
              <a:rPr lang="cs-CZ" dirty="0"/>
              <a:t> nebo </a:t>
            </a:r>
            <a:r>
              <a:rPr lang="cs-CZ" b="1" dirty="0"/>
              <a:t>mezinárodního práva</a:t>
            </a:r>
            <a:r>
              <a:rPr lang="cs-CZ" dirty="0"/>
              <a:t>, nelze jako přestupek projednat.</a:t>
            </a:r>
          </a:p>
          <a:p>
            <a:pPr algn="just"/>
            <a:r>
              <a:rPr lang="cs-CZ" b="1" dirty="0"/>
              <a:t>Prezidenta republiky</a:t>
            </a:r>
            <a:r>
              <a:rPr lang="cs-CZ" dirty="0"/>
              <a:t> nelze po dobu výkonu jeho funkce zadržet, trestně stíhat ani stíhat pro přestupek nebo jiný správní delikt (Čl. 56 odst. 1 Ústavy ).</a:t>
            </a:r>
          </a:p>
          <a:p>
            <a:pPr algn="just"/>
            <a:r>
              <a:rPr lang="cs-CZ" b="1" dirty="0"/>
              <a:t>dříve i </a:t>
            </a:r>
            <a:r>
              <a:rPr lang="cs-CZ" dirty="0"/>
              <a:t>soudce Ústavního soudu - nelze stíhat pro přestupek (§ 4 odst. 2 zákona č. 182/1993 Sb.) – návrh na zrušení ustanovení § 4 odst. 2 a § 133 odst. 2 zákona č. 182/1993 Sb. – navrhovatel sám Ústavní soud (předseda kárného senátu Ústavního soudu) - Pl. ÚS 29/16. – změna novelizační zákon č. </a:t>
            </a:r>
            <a:r>
              <a:rPr lang="cs-CZ" b="1" dirty="0"/>
              <a:t>173/2018 Sb.</a:t>
            </a:r>
            <a:endParaRPr lang="cs-CZ" dirty="0"/>
          </a:p>
          <a:p>
            <a:pPr lvl="1" algn="just"/>
            <a:r>
              <a:rPr lang="cs-CZ" sz="2000" dirty="0"/>
              <a:t>V případě soudců obecných soudů zrušeno zákonem č. 314/2008 Sb. (novela zákona o soudech a soudcích).</a:t>
            </a:r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91660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8171" y="102941"/>
            <a:ext cx="8086635" cy="647700"/>
          </a:xfrm>
        </p:spPr>
        <p:txBody>
          <a:bodyPr/>
          <a:lstStyle/>
          <a:p>
            <a:r>
              <a:rPr lang="cs-CZ" altLang="cs-CZ" dirty="0"/>
              <a:t>Zákon č. 250/2016 Sb.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100015"/>
            <a:ext cx="8082321" cy="5217658"/>
          </a:xfrm>
        </p:spPr>
        <p:txBody>
          <a:bodyPr/>
          <a:lstStyle/>
          <a:p>
            <a:pPr algn="just"/>
            <a:r>
              <a:rPr lang="cs-CZ" dirty="0"/>
              <a:t>Podle tohoto zákona se projednávají přestupky, kterých se dopustili </a:t>
            </a:r>
            <a:r>
              <a:rPr lang="cs-CZ" b="1" dirty="0"/>
              <a:t>poslanci a senátoři + nově soudci Ústavního soudu</a:t>
            </a:r>
            <a:r>
              <a:rPr lang="cs-CZ" dirty="0"/>
              <a:t>, pokud nepožádají orgán příslušný k projednání přestupku o projednání přestupku v disciplinárním řízení podle jiných zákonů.</a:t>
            </a:r>
          </a:p>
          <a:p>
            <a:pPr marL="0" indent="0" algn="just">
              <a:buNone/>
            </a:pPr>
            <a:endParaRPr lang="cs-CZ" sz="1600" i="1" dirty="0"/>
          </a:p>
          <a:p>
            <a:pPr algn="just"/>
            <a:r>
              <a:rPr lang="cs-CZ" dirty="0"/>
              <a:t>Čl. 27 odst. 3 Ústavy Za přestupky poslanec nebo senátor podléhá jen disciplinární pravomoci komory, jejímž je členem, pokud zákon </a:t>
            </a:r>
            <a:r>
              <a:rPr lang="cs-CZ" b="1" dirty="0"/>
              <a:t>nestanoví jinak</a:t>
            </a:r>
            <a:r>
              <a:rPr lang="cs-CZ" dirty="0"/>
              <a:t>.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Členové Parlamentu volí, zda jejich protiprávní jednání bude projednáno jako přestupek správním orgánem nebo jako disciplinární delikt mandátovým a imunitním výborem příslušné komory parlamentu – </a:t>
            </a:r>
            <a:r>
              <a:rPr lang="cs-CZ" b="1" dirty="0"/>
              <a:t>důsledky pro soudní ochranu</a:t>
            </a:r>
            <a:r>
              <a:rPr lang="cs-CZ" dirty="0"/>
              <a:t> – viz dále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338587034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law_sablona_cz</Template>
  <TotalTime>4148</TotalTime>
  <Words>5123</Words>
  <Application>Microsoft Office PowerPoint</Application>
  <PresentationFormat>Předvádění na obrazovce (4:3)</PresentationFormat>
  <Paragraphs>523</Paragraphs>
  <Slides>52</Slides>
  <Notes>51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52</vt:i4>
      </vt:variant>
    </vt:vector>
  </HeadingPairs>
  <TitlesOfParts>
    <vt:vector size="56" baseType="lpstr">
      <vt:lpstr>Arial</vt:lpstr>
      <vt:lpstr>Tahoma</vt:lpstr>
      <vt:lpstr>Wingdings</vt:lpstr>
      <vt:lpstr>Prezentace_MU_CZ</vt:lpstr>
      <vt:lpstr>Prezentace aplikace PowerPoint</vt:lpstr>
      <vt:lpstr>Systematika právní úpravy (hmotněprávní)</vt:lpstr>
      <vt:lpstr>Systematika právní úpravy</vt:lpstr>
      <vt:lpstr>Systematika právní úpravy</vt:lpstr>
      <vt:lpstr>Zákon č. 250/2016 Sb.</vt:lpstr>
      <vt:lpstr>Zákon č. 250/2016 Sb.</vt:lpstr>
      <vt:lpstr>Zákon č. 250/2016 Sb.</vt:lpstr>
      <vt:lpstr>Zákon č. 250/2016 Sb.</vt:lpstr>
      <vt:lpstr>Zákon č. 250/2016 Sb.</vt:lpstr>
      <vt:lpstr>Zákon č. 250/2016 Sb.</vt:lpstr>
      <vt:lpstr>Zákon č. 250/2016 Sb.</vt:lpstr>
      <vt:lpstr>Pojem přestupku</vt:lpstr>
      <vt:lpstr>Formální znaky skutkové podstaty přestupku</vt:lpstr>
      <vt:lpstr>Pokus přestupku</vt:lpstr>
      <vt:lpstr>Přestupek</vt:lpstr>
      <vt:lpstr>Přestupek</vt:lpstr>
      <vt:lpstr>ODPOVĚDNOST FYZICKÉ OSOBY ZA PŘESTUPEK</vt:lpstr>
      <vt:lpstr>ODPOVĚDNOST FYZICKÉ OSOBY ZA PŘESTUPEK</vt:lpstr>
      <vt:lpstr>ODPOVĚDNOST PRÁVNICKÉ OSOBY ZA PŘESTUPEK</vt:lpstr>
      <vt:lpstr>ODPOVĚDNOST PRÁVNICKÉ OSOBY ZA PŘESTUPEK</vt:lpstr>
      <vt:lpstr>ODPOVĚDNOST PODNIKAJÍCÍ FYZICKÉ OSOBY ZA PŘESTUPEK</vt:lpstr>
      <vt:lpstr>ODPOVĚDNOST PODNIKAJÍCÍ FYZICKÉ OSOBY ZA PŘESTUPEK</vt:lpstr>
      <vt:lpstr>OKOLNOSTI VYLUČUJÍCÍ PROTIPRÁVNOST</vt:lpstr>
      <vt:lpstr>OKOLNOSTI VYLUČUJÍCÍ PROTIPRÁVNOST</vt:lpstr>
      <vt:lpstr>OKOLNOSTI VYLUČUJÍCÍ PROTIPRÁVNOST</vt:lpstr>
      <vt:lpstr>OKOLNOSTI VYLUČUJÍCÍ PROTIPRÁVNOST</vt:lpstr>
      <vt:lpstr>OKOLNOSTI VYLUČUJÍCÍ PROTIPRÁVNOST</vt:lpstr>
      <vt:lpstr>OKOLNOSTI VYLUČUJÍCÍ PROTIPRÁVNOST</vt:lpstr>
      <vt:lpstr>ZÁNIK ODPOVĚDNOSTI ZA PŘESTUPEK</vt:lpstr>
      <vt:lpstr>ZÁNIK ODPOVĚDNOSTI ZA PŘESTUPEK</vt:lpstr>
      <vt:lpstr>Přechod odpovědnosti PO/podnikající FO za přestupek</vt:lpstr>
      <vt:lpstr>ZÁNIK ODPOVĚDNOSTI ZA PŘESTUPEK</vt:lpstr>
      <vt:lpstr>ZÁNIK ODPOVĚDNOSTI ZA PŘESTUPEK</vt:lpstr>
      <vt:lpstr>Prezentace aplikace PowerPoint</vt:lpstr>
      <vt:lpstr>SPRÁVNÍ TRESTY A JEJICH UKLÁDÁNÍ</vt:lpstr>
      <vt:lpstr>Jednotlivé správní tresty a jejich výkon</vt:lpstr>
      <vt:lpstr>Jednotlivé správní tresty a jejich výkon</vt:lpstr>
      <vt:lpstr>Jednotlivé správní tresty a jejich výkon</vt:lpstr>
      <vt:lpstr>Jednotlivé správní tresty a jejich výkon</vt:lpstr>
      <vt:lpstr>Jednotlivé správní tresty a jejich výkon</vt:lpstr>
      <vt:lpstr>Určení druhu a výměry správního trestu</vt:lpstr>
      <vt:lpstr>Určení druhu a výměry správního trestu</vt:lpstr>
      <vt:lpstr>Určení druhu a výměry správního trestu</vt:lpstr>
      <vt:lpstr>OCHRANNÁ OPATŘENÍ</vt:lpstr>
      <vt:lpstr>OCHRANNÁ OPATŘENÍ</vt:lpstr>
      <vt:lpstr>OCHRANNÁ OPATŘENÍ</vt:lpstr>
      <vt:lpstr>OCHRANNÁ OPATŘENÍ</vt:lpstr>
      <vt:lpstr>ZVLÁŠTNÍ USTANOVENÍ O MLADISTVÝCH </vt:lpstr>
      <vt:lpstr>Evidence přestupků</vt:lpstr>
      <vt:lpstr>Použití zdroje</vt:lpstr>
      <vt:lpstr>Literatura</vt:lpstr>
      <vt:lpstr>Literatura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Lukas Potesil</dc:creator>
  <cp:lastModifiedBy>David Hejč</cp:lastModifiedBy>
  <cp:revision>317</cp:revision>
  <cp:lastPrinted>2017-04-21T07:43:12Z</cp:lastPrinted>
  <dcterms:created xsi:type="dcterms:W3CDTF">2016-04-13T06:49:47Z</dcterms:created>
  <dcterms:modified xsi:type="dcterms:W3CDTF">2022-04-06T09:07:20Z</dcterms:modified>
</cp:coreProperties>
</file>