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98" r:id="rId4"/>
    <p:sldId id="326" r:id="rId5"/>
    <p:sldId id="327" r:id="rId6"/>
    <p:sldId id="325" r:id="rId7"/>
    <p:sldId id="328" r:id="rId8"/>
    <p:sldId id="341" r:id="rId9"/>
    <p:sldId id="300" r:id="rId10"/>
    <p:sldId id="301" r:id="rId11"/>
    <p:sldId id="299" r:id="rId12"/>
    <p:sldId id="315" r:id="rId13"/>
    <p:sldId id="302" r:id="rId14"/>
    <p:sldId id="303" r:id="rId15"/>
    <p:sldId id="304" r:id="rId16"/>
    <p:sldId id="305" r:id="rId17"/>
    <p:sldId id="313" r:id="rId18"/>
    <p:sldId id="307" r:id="rId19"/>
    <p:sldId id="308" r:id="rId20"/>
    <p:sldId id="309" r:id="rId21"/>
    <p:sldId id="310" r:id="rId22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30" d="100"/>
          <a:sy n="130" d="100"/>
        </p:scale>
        <p:origin x="1176" y="12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microsoft.com/office/2007/relationships/media" Target="../media/media23.m4a"/><Relationship Id="rId18" Type="http://schemas.openxmlformats.org/officeDocument/2006/relationships/image" Target="../media/image5.png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audio" Target="../media/media2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6" Type="http://schemas.openxmlformats.org/officeDocument/2006/relationships/audio" Target="../media/media24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microsoft.com/office/2007/relationships/media" Target="../media/media22.m4a"/><Relationship Id="rId5" Type="http://schemas.microsoft.com/office/2007/relationships/media" Target="../media/media19.m4a"/><Relationship Id="rId15" Type="http://schemas.microsoft.com/office/2007/relationships/media" Target="../media/media24.m4a"/><Relationship Id="rId10" Type="http://schemas.openxmlformats.org/officeDocument/2006/relationships/audio" Target="../media/media21.m4a"/><Relationship Id="rId4" Type="http://schemas.openxmlformats.org/officeDocument/2006/relationships/audio" Target="../media/media18.m4a"/><Relationship Id="rId9" Type="http://schemas.microsoft.com/office/2007/relationships/media" Target="../media/media21.m4a"/><Relationship Id="rId14" Type="http://schemas.openxmlformats.org/officeDocument/2006/relationships/audio" Target="../media/media23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NV201K Správní trestání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5. přednáška</a:t>
            </a:r>
          </a:p>
          <a:p>
            <a:pPr algn="ctr"/>
            <a:r>
              <a:rPr lang="cs-CZ" dirty="0"/>
              <a:t>JUDr. Lukáš Potěšil, Ph.D. </a:t>
            </a:r>
          </a:p>
          <a:p>
            <a:pPr algn="ctr"/>
            <a:r>
              <a:rPr lang="cs-CZ" dirty="0"/>
              <a:t>13. 5. </a:t>
            </a:r>
            <a:r>
              <a:rPr lang="cs-CZ"/>
              <a:t>2022</a:t>
            </a:r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E55191-2102-484A-93CD-BFC42B7CF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6394" y="15508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dirty="0"/>
              <a:t>Procesní vztah mezi „</a:t>
            </a:r>
            <a:r>
              <a:rPr lang="cs-CZ" altLang="cs-CZ" sz="2000" b="1" dirty="0"/>
              <a:t>státem“ </a:t>
            </a:r>
            <a:r>
              <a:rPr lang="cs-CZ" altLang="cs-CZ" sz="2000" dirty="0"/>
              <a:t>(řízení vede se v </a:t>
            </a:r>
            <a:r>
              <a:rPr lang="cs-CZ" altLang="cs-CZ" sz="2000" b="1" dirty="0">
                <a:solidFill>
                  <a:srgbClr val="00B050"/>
                </a:solidFill>
              </a:rPr>
              <a:t>přenesené působnosti </a:t>
            </a:r>
            <a:r>
              <a:rPr lang="cs-CZ" altLang="cs-CZ" sz="2000" dirty="0"/>
              <a:t>- § 103/1 </a:t>
            </a:r>
            <a:r>
              <a:rPr lang="cs-CZ" altLang="cs-CZ" sz="2000" dirty="0" err="1"/>
              <a:t>PřesZ</a:t>
            </a:r>
            <a:r>
              <a:rPr lang="cs-CZ" altLang="cs-CZ" sz="2000" dirty="0"/>
              <a:t>) </a:t>
            </a:r>
            <a:r>
              <a:rPr lang="cs-CZ" altLang="cs-CZ" sz="2000" b="1" dirty="0"/>
              <a:t>a obviněným</a:t>
            </a:r>
            <a:r>
              <a:rPr lang="cs-CZ" altLang="cs-CZ" sz="2000" dirty="0"/>
              <a:t>, obsahem je mj. </a:t>
            </a:r>
            <a:r>
              <a:rPr lang="cs-CZ" altLang="cs-CZ" sz="2000" dirty="0">
                <a:solidFill>
                  <a:srgbClr val="FF0000"/>
                </a:solidFill>
              </a:rPr>
              <a:t>právo na spravedlivý proces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Účelem je zjištění, </a:t>
            </a:r>
            <a:r>
              <a:rPr lang="cs-CZ" altLang="cs-CZ" sz="2000" dirty="0">
                <a:solidFill>
                  <a:schemeClr val="bg2"/>
                </a:solidFill>
              </a:rPr>
              <a:t>zda 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altLang="cs-CZ" sz="2000" b="1" dirty="0">
                <a:solidFill>
                  <a:srgbClr val="FF0000"/>
                </a:solidFill>
              </a:rPr>
              <a:t>se skutek stal</a:t>
            </a:r>
            <a:r>
              <a:rPr lang="cs-CZ" altLang="cs-CZ" sz="2000" dirty="0"/>
              <a:t>, 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altLang="cs-CZ" sz="2000" b="1" dirty="0">
                <a:solidFill>
                  <a:srgbClr val="FF0000"/>
                </a:solidFill>
              </a:rPr>
              <a:t>je skutek přestupkem</a:t>
            </a:r>
            <a:r>
              <a:rPr lang="cs-CZ" altLang="cs-CZ" sz="2000" dirty="0"/>
              <a:t> a 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altLang="cs-CZ" sz="2000" b="1" dirty="0">
                <a:solidFill>
                  <a:srgbClr val="FF0000"/>
                </a:solidFill>
              </a:rPr>
              <a:t>jej spáchal obviněný </a:t>
            </a:r>
            <a:r>
              <a:rPr lang="cs-CZ" altLang="cs-CZ" sz="2000" dirty="0">
                <a:solidFill>
                  <a:schemeClr val="bg2"/>
                </a:solidFill>
              </a:rPr>
              <a:t>(x zastavení řízení)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endParaRPr lang="cs-CZ" altLang="cs-CZ" sz="2000" b="1" dirty="0">
              <a:solidFill>
                <a:schemeClr val="bg2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solidFill>
                  <a:schemeClr val="bg2"/>
                </a:solidFill>
              </a:rPr>
              <a:t>Pokud ano, </a:t>
            </a:r>
            <a:r>
              <a:rPr lang="cs-CZ" altLang="cs-CZ" sz="2000" b="1" dirty="0">
                <a:solidFill>
                  <a:schemeClr val="bg2"/>
                </a:solidFill>
              </a:rPr>
              <a:t>rychlé</a:t>
            </a:r>
            <a:r>
              <a:rPr lang="cs-CZ" altLang="cs-CZ" sz="2000" dirty="0">
                <a:solidFill>
                  <a:schemeClr val="bg2"/>
                </a:solidFill>
              </a:rPr>
              <a:t> uložení </a:t>
            </a:r>
            <a:r>
              <a:rPr lang="cs-CZ" altLang="cs-CZ" sz="2000" b="1" dirty="0">
                <a:solidFill>
                  <a:schemeClr val="bg2"/>
                </a:solidFill>
              </a:rPr>
              <a:t>spravedlivého</a:t>
            </a:r>
            <a:r>
              <a:rPr lang="cs-CZ" altLang="cs-CZ" sz="2000" dirty="0">
                <a:solidFill>
                  <a:schemeClr val="bg2"/>
                </a:solidFill>
              </a:rPr>
              <a:t> (přiměřeného) trestu</a:t>
            </a:r>
          </a:p>
          <a:p>
            <a:pPr algn="just">
              <a:lnSpc>
                <a:spcPct val="100000"/>
              </a:lnSpc>
            </a:pPr>
            <a:endParaRPr lang="cs-CZ" altLang="cs-CZ" sz="2000" dirty="0">
              <a:solidFill>
                <a:schemeClr val="bg2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solidFill>
                  <a:schemeClr val="bg2"/>
                </a:solidFill>
              </a:rPr>
              <a:t>Standardní * zkrácená řízení/formy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CF4E2A-2E09-4865-9A72-3FF117029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8738" y="2745033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EF94AB-5EE4-4B6A-B146-4C828CD6F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786" y="47595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pic>
        <p:nvPicPr>
          <p:cNvPr id="6" name="table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750" y="2401185"/>
            <a:ext cx="8066088" cy="2722379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1649CF-87B1-4D6C-B56A-FDD6D6006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862" y="5472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/>
              <a:t>Prameny: </a:t>
            </a:r>
            <a:r>
              <a:rPr lang="cs-CZ" sz="2000" dirty="0"/>
              <a:t>EÚLP, LZPS, správní řád, 250/2016 Sb., </a:t>
            </a:r>
            <a:r>
              <a:rPr lang="cs-CZ" sz="2000" dirty="0" err="1"/>
              <a:t>vyhl</a:t>
            </a:r>
            <a:r>
              <a:rPr lang="cs-CZ" sz="2000" dirty="0"/>
              <a:t>. č. 520/2005 Sb., </a:t>
            </a:r>
            <a:r>
              <a:rPr lang="cs-CZ" sz="2000" b="1" dirty="0"/>
              <a:t>soft-</a:t>
            </a:r>
            <a:r>
              <a:rPr lang="cs-CZ" sz="2000" b="1" dirty="0" err="1"/>
              <a:t>law</a:t>
            </a:r>
            <a:r>
              <a:rPr lang="cs-CZ" sz="2000" dirty="0"/>
              <a:t> Rady Evropy</a:t>
            </a:r>
          </a:p>
          <a:p>
            <a:pPr algn="just"/>
            <a:r>
              <a:rPr lang="cs-CZ" sz="2000" b="1" dirty="0"/>
              <a:t>Vliv EU: </a:t>
            </a:r>
            <a:r>
              <a:rPr lang="cs-CZ" sz="2000" dirty="0"/>
              <a:t>sankce mají být účinné, přiměřené a odrazující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BC944B-0E49-4715-A4B5-0EEF6C804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2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Co je </a:t>
            </a:r>
            <a:r>
              <a:rPr lang="cs-CZ" altLang="cs-CZ" dirty="0">
                <a:solidFill>
                  <a:srgbClr val="FF0000"/>
                </a:solidFill>
              </a:rPr>
              <a:t>výlučně ve </a:t>
            </a:r>
            <a:r>
              <a:rPr lang="cs-CZ" altLang="cs-CZ" b="1" dirty="0" err="1">
                <a:solidFill>
                  <a:srgbClr val="FF0000"/>
                </a:solidFill>
              </a:rPr>
              <a:t>SpŘ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385763" indent="-385763">
              <a:lnSpc>
                <a:spcPct val="100000"/>
              </a:lnSpc>
              <a:buFontTx/>
              <a:buAutoNum type="arabicPeriod"/>
            </a:pPr>
            <a:r>
              <a:rPr lang="cs-CZ" altLang="cs-CZ" i="1" dirty="0"/>
              <a:t>Lex </a:t>
            </a:r>
            <a:r>
              <a:rPr lang="cs-CZ" altLang="cs-CZ" i="1" dirty="0" err="1"/>
              <a:t>generalis</a:t>
            </a:r>
            <a:r>
              <a:rPr lang="cs-CZ" altLang="cs-CZ" i="1" dirty="0"/>
              <a:t> </a:t>
            </a:r>
            <a:r>
              <a:rPr lang="cs-CZ" altLang="cs-CZ" dirty="0"/>
              <a:t>a </a:t>
            </a:r>
            <a:r>
              <a:rPr lang="cs-CZ" altLang="cs-CZ" i="1" dirty="0"/>
              <a:t>lex </a:t>
            </a:r>
            <a:r>
              <a:rPr lang="cs-CZ" altLang="cs-CZ" i="1" dirty="0" err="1"/>
              <a:t>specialis</a:t>
            </a:r>
            <a:endParaRPr lang="cs-CZ" altLang="cs-CZ" i="1" dirty="0"/>
          </a:p>
          <a:p>
            <a:pPr marL="385763" indent="-385763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Co je </a:t>
            </a:r>
            <a:r>
              <a:rPr lang="cs-CZ" altLang="cs-CZ" dirty="0">
                <a:solidFill>
                  <a:srgbClr val="FF0000"/>
                </a:solidFill>
              </a:rPr>
              <a:t>výlučně v </a:t>
            </a:r>
            <a:r>
              <a:rPr lang="cs-CZ" altLang="cs-CZ" b="1" dirty="0">
                <a:solidFill>
                  <a:srgbClr val="FF0000"/>
                </a:solidFill>
              </a:rPr>
              <a:t>zákoně č. 250/2016 Sb.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FB8051-9ACB-4919-80A8-327C65ED0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59144" y="405675"/>
            <a:ext cx="8066301" cy="451576"/>
          </a:xfrm>
        </p:spPr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9619" y="1311002"/>
            <a:ext cx="8066301" cy="413999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dirty="0"/>
              <a:t>Co již (tj. bylo do 30. 6. 2017, ale nyní) </a:t>
            </a:r>
            <a:r>
              <a:rPr lang="cs-CZ" altLang="cs-CZ" b="1" dirty="0"/>
              <a:t>není obsahem </a:t>
            </a:r>
            <a:r>
              <a:rPr lang="cs-CZ" altLang="cs-CZ" b="1" dirty="0" err="1"/>
              <a:t>PřesZ</a:t>
            </a:r>
            <a:r>
              <a:rPr lang="cs-CZ" altLang="cs-CZ" b="1" dirty="0"/>
              <a:t> </a:t>
            </a:r>
            <a:r>
              <a:rPr lang="cs-CZ" altLang="cs-CZ" dirty="0"/>
              <a:t>(a je výlučně ve </a:t>
            </a:r>
            <a:r>
              <a:rPr lang="cs-CZ" altLang="cs-CZ" dirty="0" err="1"/>
              <a:t>SpŘ</a:t>
            </a:r>
            <a:r>
              <a:rPr lang="cs-CZ" altLang="cs-CZ" dirty="0"/>
              <a:t> nebo jiném zákoně):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Vazba na správní řád (§ 51 </a:t>
            </a:r>
            <a:r>
              <a:rPr lang="cs-CZ" altLang="cs-CZ" dirty="0" err="1"/>
              <a:t>PřesZ</a:t>
            </a:r>
            <a:r>
              <a:rPr lang="cs-CZ" altLang="cs-CZ" dirty="0"/>
              <a:t>) - </a:t>
            </a:r>
            <a:r>
              <a:rPr lang="cs-CZ" altLang="cs-CZ" dirty="0">
                <a:solidFill>
                  <a:srgbClr val="FF0000"/>
                </a:solidFill>
              </a:rPr>
              <a:t>§ 1 odst. 2 </a:t>
            </a:r>
            <a:r>
              <a:rPr lang="cs-CZ" altLang="cs-CZ" dirty="0" err="1">
                <a:solidFill>
                  <a:srgbClr val="FF0000"/>
                </a:solidFill>
              </a:rPr>
              <a:t>SpŘ</a:t>
            </a:r>
            <a:endParaRPr lang="cs-CZ" altLang="cs-CZ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dirty="0"/>
              <a:t>Podávání vysvětlení (§ 60 </a:t>
            </a:r>
            <a:r>
              <a:rPr lang="cs-CZ" altLang="cs-CZ" dirty="0" err="1"/>
              <a:t>PřesZ</a:t>
            </a:r>
            <a:r>
              <a:rPr lang="cs-CZ" altLang="cs-CZ" dirty="0"/>
              <a:t>) - </a:t>
            </a:r>
            <a:r>
              <a:rPr lang="cs-CZ" altLang="cs-CZ" dirty="0">
                <a:solidFill>
                  <a:srgbClr val="FF0000"/>
                </a:solidFill>
              </a:rPr>
              <a:t>§ 137 </a:t>
            </a:r>
            <a:r>
              <a:rPr lang="cs-CZ" altLang="cs-CZ" dirty="0" err="1">
                <a:solidFill>
                  <a:srgbClr val="FF0000"/>
                </a:solidFill>
              </a:rPr>
              <a:t>SpŘ</a:t>
            </a:r>
            <a:endParaRPr lang="cs-CZ" altLang="cs-CZ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dirty="0"/>
              <a:t>Smír (§ 78 </a:t>
            </a:r>
            <a:r>
              <a:rPr lang="cs-CZ" altLang="cs-CZ" dirty="0" err="1"/>
              <a:t>PřesZ</a:t>
            </a:r>
            <a:r>
              <a:rPr lang="cs-CZ" altLang="cs-CZ" dirty="0"/>
              <a:t>)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Přezkoumání přestupku soudem (§ 83 </a:t>
            </a:r>
            <a:r>
              <a:rPr lang="cs-CZ" altLang="cs-CZ" dirty="0" err="1"/>
              <a:t>PřesZ</a:t>
            </a:r>
            <a:r>
              <a:rPr lang="cs-CZ" altLang="cs-CZ" dirty="0"/>
              <a:t>) – </a:t>
            </a:r>
            <a:r>
              <a:rPr lang="cs-CZ" altLang="cs-CZ" dirty="0">
                <a:solidFill>
                  <a:srgbClr val="FF0000"/>
                </a:solidFill>
              </a:rPr>
              <a:t>dle SŘS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Blokové řízení (§ 84 </a:t>
            </a:r>
            <a:r>
              <a:rPr lang="cs-CZ" altLang="cs-CZ" dirty="0" err="1"/>
              <a:t>PřesZ</a:t>
            </a:r>
            <a:r>
              <a:rPr lang="cs-CZ" altLang="cs-CZ" dirty="0"/>
              <a:t>) – </a:t>
            </a:r>
            <a:r>
              <a:rPr lang="cs-CZ" altLang="cs-CZ" dirty="0">
                <a:solidFill>
                  <a:srgbClr val="FF0000"/>
                </a:solidFill>
              </a:rPr>
              <a:t>příkaz na místě a příkazový blok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8AF6FA-621A-47C7-8710-1ED52AE91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7926" y="462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04925"/>
            <a:ext cx="8066301" cy="4527075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sz="1800" dirty="0"/>
              <a:t>Zákon</a:t>
            </a:r>
            <a:r>
              <a:rPr lang="cs-CZ" altLang="cs-CZ" sz="1800" dirty="0">
                <a:solidFill>
                  <a:schemeClr val="accent1"/>
                </a:solidFill>
              </a:rPr>
              <a:t> č. 250/2016 Sb. </a:t>
            </a:r>
            <a:r>
              <a:rPr lang="cs-CZ" altLang="cs-CZ" sz="1800" dirty="0"/>
              <a:t>a </a:t>
            </a:r>
            <a:r>
              <a:rPr lang="cs-CZ" altLang="cs-CZ" sz="1800" dirty="0">
                <a:solidFill>
                  <a:srgbClr val="FF0000"/>
                </a:solidFill>
              </a:rPr>
              <a:t>č. 500/2004 Sb. </a:t>
            </a:r>
            <a:r>
              <a:rPr lang="cs-CZ" altLang="cs-CZ" sz="1800" i="1" dirty="0"/>
              <a:t>(lex </a:t>
            </a:r>
            <a:r>
              <a:rPr lang="cs-CZ" altLang="cs-CZ" sz="1800" i="1" dirty="0" err="1"/>
              <a:t>specialis</a:t>
            </a:r>
            <a:r>
              <a:rPr lang="cs-CZ" altLang="cs-CZ" sz="1800" i="1" dirty="0"/>
              <a:t> a lex </a:t>
            </a:r>
            <a:r>
              <a:rPr lang="cs-CZ" altLang="cs-CZ" sz="1800" i="1" dirty="0" err="1"/>
              <a:t>generalis</a:t>
            </a:r>
            <a:r>
              <a:rPr lang="cs-CZ" altLang="cs-CZ" sz="1800" i="1" dirty="0"/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Příslušnost správního orgánu + podjatost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60 – 63 x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10 – 14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Oprávněná úřední osoba (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15 x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111 + § 112 odst. 9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Ustanovení o doručování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66 a 67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19 – 26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Účastníci řízení a osoby na řízení zúčastněné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68 -72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27 – 41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Postup před zahájením řízení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73 – 76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42 – 43  a § 137 – 138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Zahájení řízení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77 – 79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46 – 47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Ústní jednání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80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49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Dokazování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81 – 82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50 – 57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Záruka za splnění povinnosti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83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147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	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Přerušení a zastavení řízení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85 – 86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64 – 66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	</a:t>
            </a: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Zvláštní druhy řízení, příkaz, příkaz na místě a příkazový blok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88 – 92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140 a 150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Rozhodnutí o přestupku a náklady řízení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93 – 95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67 – 79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Odvolání a řízení o odvolání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96 – 98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81 – 93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Zvláštní postupy po právní moci rozhodnutí o přestupku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99 – 101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94 – 99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cs-CZ" altLang="cs-CZ" sz="18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endParaRPr lang="cs-CZ" altLang="cs-CZ" sz="1800" b="1" dirty="0"/>
          </a:p>
          <a:p>
            <a:pPr marL="0" indent="0" algn="just">
              <a:lnSpc>
                <a:spcPct val="100000"/>
              </a:lnSpc>
              <a:buNone/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5A1049-3BBC-4A26-A5D0-8F288C12E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altLang="cs-CZ" dirty="0"/>
              <a:t>Co je </a:t>
            </a:r>
            <a:r>
              <a:rPr lang="cs-CZ" altLang="cs-CZ" dirty="0">
                <a:solidFill>
                  <a:srgbClr val="FF0000"/>
                </a:solidFill>
              </a:rPr>
              <a:t>výlučně v </a:t>
            </a:r>
            <a:r>
              <a:rPr lang="cs-CZ" altLang="cs-CZ" dirty="0" err="1">
                <a:solidFill>
                  <a:srgbClr val="FF0000"/>
                </a:solidFill>
              </a:rPr>
              <a:t>PřesZ</a:t>
            </a:r>
            <a:endParaRPr lang="cs-CZ" altLang="cs-CZ" dirty="0"/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64 předání věci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65 právní styk s cizinou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71 osoba přímo postižená spácháním přestupku, § 72 SPO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73 – 75 postup před zahájením řízení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76 odložení věci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79 zahájení řízení se souhlasem …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84 „zákazy“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tabLst>
                <a:tab pos="539750" algn="l"/>
              </a:tabLst>
            </a:pPr>
            <a:endParaRPr lang="cs-CZ" altLang="cs-CZ" b="1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ECCE78-E21D-4EB4-B493-34A7B26C9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8041" y="16920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618" y="259080"/>
            <a:ext cx="8088039" cy="647700"/>
          </a:xfrm>
        </p:spPr>
        <p:txBody>
          <a:bodyPr/>
          <a:lstStyle/>
          <a:p>
            <a:pPr algn="just"/>
            <a:r>
              <a:rPr lang="cs-CZ" dirty="0"/>
              <a:t>Řízení o přestupcích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618" y="904876"/>
            <a:ext cx="8083725" cy="517770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 bwMode="auto">
          <a:xfrm>
            <a:off x="503382" y="916158"/>
            <a:ext cx="3983275" cy="19156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Postup 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</a:t>
            </a:r>
            <a:r>
              <a:rPr lang="cs-CZ" b="1" dirty="0"/>
              <a:t>řed zahájením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řízení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(§ 137 vysvětlení, § 138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zajištění důkazu,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 83 záruka za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splnění povinnosti,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§ 42 podněty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, § 73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oznamování,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 74 </a:t>
            </a:r>
            <a:r>
              <a:rPr lang="cs-CZ" sz="1800" dirty="0"/>
              <a:t>„</a:t>
            </a:r>
            <a:r>
              <a:rPr lang="cs-CZ" sz="1800" dirty="0" err="1"/>
              <a:t>předšetřování</a:t>
            </a:r>
            <a:r>
              <a:rPr lang="cs-CZ" sz="1800" dirty="0"/>
              <a:t>“,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</a:t>
            </a:r>
            <a:r>
              <a:rPr kumimoji="0" 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75 součinnost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Šipka dolů 6"/>
          <p:cNvSpPr/>
          <p:nvPr/>
        </p:nvSpPr>
        <p:spPr bwMode="auto">
          <a:xfrm>
            <a:off x="2222828" y="2894584"/>
            <a:ext cx="544381" cy="68863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2495018" y="3701666"/>
            <a:ext cx="1980750" cy="23733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Zahájení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řízení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(§ 78, souhlas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§ 79, § 68 – 72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účastníci 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zúčastnění)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Šipka doprava 8"/>
          <p:cNvSpPr/>
          <p:nvPr/>
        </p:nvSpPr>
        <p:spPr bwMode="auto">
          <a:xfrm>
            <a:off x="4510833" y="1712559"/>
            <a:ext cx="1023436" cy="52115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5507447" y="1411470"/>
            <a:ext cx="3077015" cy="121489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/>
              <a:t>§ 64 předání věci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 76 odložení věci</a:t>
            </a:r>
          </a:p>
        </p:txBody>
      </p:sp>
      <p:sp>
        <p:nvSpPr>
          <p:cNvPr id="11" name="Obdélník 10"/>
          <p:cNvSpPr/>
          <p:nvPr/>
        </p:nvSpPr>
        <p:spPr bwMode="auto">
          <a:xfrm>
            <a:off x="518618" y="3686803"/>
            <a:ext cx="1842046" cy="238822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příkaz/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příkaz </a:t>
            </a:r>
            <a:r>
              <a:rPr lang="cs-CZ" b="1" dirty="0"/>
              <a:t>na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místě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/>
              <a:t>(nestačí-li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7030A0"/>
                </a:solidFill>
              </a:rPr>
              <a:t>domluva</a:t>
            </a:r>
            <a:r>
              <a:rPr lang="cs-CZ" dirty="0"/>
              <a:t>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§ 150</a:t>
            </a:r>
            <a:r>
              <a:rPr lang="cs-CZ" sz="1800" dirty="0"/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§ 90 – 92)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3" name="Přímá spojnice se šipkou 12"/>
          <p:cNvCxnSpPr/>
          <p:nvPr/>
        </p:nvCxnSpPr>
        <p:spPr bwMode="auto">
          <a:xfrm flipV="1">
            <a:off x="4486657" y="3253016"/>
            <a:ext cx="1020789" cy="1122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bdélník 13"/>
          <p:cNvSpPr/>
          <p:nvPr/>
        </p:nvSpPr>
        <p:spPr bwMode="auto">
          <a:xfrm>
            <a:off x="5507447" y="2735267"/>
            <a:ext cx="3077015" cy="84795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b="1" dirty="0"/>
              <a:t>příkaz/příkaz na </a:t>
            </a:r>
          </a:p>
          <a:p>
            <a:r>
              <a:rPr lang="cs-CZ" b="1" dirty="0"/>
              <a:t>místě </a:t>
            </a: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§ 150</a:t>
            </a:r>
            <a:r>
              <a:rPr lang="cs-CZ" sz="1800" dirty="0"/>
              <a:t>, § 90 – 92)</a:t>
            </a:r>
          </a:p>
        </p:txBody>
      </p:sp>
      <p:cxnSp>
        <p:nvCxnSpPr>
          <p:cNvPr id="17" name="Přímá spojnice se šipkou 16"/>
          <p:cNvCxnSpPr/>
          <p:nvPr/>
        </p:nvCxnSpPr>
        <p:spPr bwMode="auto">
          <a:xfrm>
            <a:off x="4486657" y="4480806"/>
            <a:ext cx="108053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ál 17"/>
          <p:cNvSpPr/>
          <p:nvPr/>
        </p:nvSpPr>
        <p:spPr bwMode="auto">
          <a:xfrm>
            <a:off x="5565779" y="3767027"/>
            <a:ext cx="2996121" cy="121605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Dokazování</a:t>
            </a: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;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 80 </a:t>
            </a:r>
            <a:r>
              <a:rPr kumimoji="0" lang="cs-CZ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ústní </a:t>
            </a:r>
            <a:r>
              <a:rPr lang="cs-CZ" dirty="0"/>
              <a:t>jednání</a:t>
            </a:r>
            <a:endParaRPr kumimoji="0" lang="cs-CZ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Šipka dolů 20"/>
          <p:cNvSpPr/>
          <p:nvPr/>
        </p:nvSpPr>
        <p:spPr bwMode="auto">
          <a:xfrm>
            <a:off x="5457930" y="4795935"/>
            <a:ext cx="674823" cy="3140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Šipka dolů 21"/>
          <p:cNvSpPr/>
          <p:nvPr/>
        </p:nvSpPr>
        <p:spPr bwMode="auto">
          <a:xfrm>
            <a:off x="7982812" y="4800871"/>
            <a:ext cx="547865" cy="3091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Obdélník 23"/>
          <p:cNvSpPr/>
          <p:nvPr/>
        </p:nvSpPr>
        <p:spPr bwMode="auto">
          <a:xfrm>
            <a:off x="6975326" y="5110003"/>
            <a:ext cx="1609136" cy="12835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Zastavení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řízení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(§ 86)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Obdélník 24"/>
          <p:cNvSpPr/>
          <p:nvPr/>
        </p:nvSpPr>
        <p:spPr bwMode="auto">
          <a:xfrm>
            <a:off x="4623603" y="5110003"/>
            <a:ext cx="2235588" cy="12835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Rozhodnutí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o vině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(§ 93 – 95),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lhůty a náležitosti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E089F8-DDDD-4E78-9A37-5A6AC423F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0162" y="3119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b="1" dirty="0"/>
              <a:t>Část třetí </a:t>
            </a:r>
            <a:r>
              <a:rPr lang="cs-CZ" altLang="cs-CZ" sz="1800" dirty="0"/>
              <a:t>– řízení o přestupcích § 60 až 102; </a:t>
            </a:r>
          </a:p>
          <a:p>
            <a:pPr lvl="1" algn="just"/>
            <a:r>
              <a:rPr lang="cs-CZ" altLang="cs-CZ" sz="1800" b="1" dirty="0"/>
              <a:t>Příslušnost</a:t>
            </a:r>
            <a:r>
              <a:rPr lang="cs-CZ" altLang="cs-CZ" sz="1800" dirty="0"/>
              <a:t> § 60 až 64 (</a:t>
            </a:r>
            <a:r>
              <a:rPr lang="cs-CZ" altLang="cs-CZ" sz="1800" dirty="0" err="1"/>
              <a:t>ObÚRP</a:t>
            </a:r>
            <a:r>
              <a:rPr lang="cs-CZ" altLang="cs-CZ" sz="1800" dirty="0"/>
              <a:t>, přestupkové komise, zvláštní případ tzv. systémové podjatosti v § 63; </a:t>
            </a:r>
          </a:p>
          <a:p>
            <a:pPr lvl="1" algn="just"/>
            <a:r>
              <a:rPr lang="cs-CZ" altLang="cs-CZ" sz="1800" b="1" dirty="0"/>
              <a:t>doručování </a:t>
            </a:r>
            <a:r>
              <a:rPr lang="cs-CZ" altLang="cs-CZ" sz="1800" dirty="0"/>
              <a:t>§ 66 a 67 (lze veřejnou vyhláškou a přímo účastníkovi pro případ mj. obstrukce zmocněnců)</a:t>
            </a:r>
          </a:p>
          <a:p>
            <a:pPr lvl="1" algn="just"/>
            <a:r>
              <a:rPr lang="cs-CZ" altLang="cs-CZ" sz="1800" b="1" dirty="0"/>
              <a:t>Účastníci řízení </a:t>
            </a:r>
            <a:r>
              <a:rPr lang="cs-CZ" altLang="cs-CZ" sz="1800" dirty="0"/>
              <a:t>§ 68 až 72 (obviněný, poškozený a vlastník věci; § 71 </a:t>
            </a:r>
            <a:r>
              <a:rPr lang="cs-CZ" altLang="cs-CZ" sz="1800" b="1" dirty="0"/>
              <a:t>osoba přímo postižená spácháním přestupku</a:t>
            </a:r>
            <a:r>
              <a:rPr lang="cs-CZ" altLang="cs-CZ" sz="1800" dirty="0"/>
              <a:t>)</a:t>
            </a:r>
          </a:p>
          <a:p>
            <a:pPr lvl="1" algn="just"/>
            <a:r>
              <a:rPr lang="cs-CZ" altLang="cs-CZ" sz="1800" b="1" dirty="0"/>
              <a:t>Postup před zahájením řízení </a:t>
            </a:r>
            <a:r>
              <a:rPr lang="cs-CZ" altLang="cs-CZ" sz="1800" dirty="0"/>
              <a:t>§ 73 až 76 (oznamování a odložení věci)</a:t>
            </a:r>
          </a:p>
          <a:p>
            <a:pPr lvl="1" algn="just"/>
            <a:r>
              <a:rPr lang="cs-CZ" altLang="cs-CZ" sz="1800" b="1" dirty="0"/>
              <a:t>Průběh řízení </a:t>
            </a:r>
            <a:r>
              <a:rPr lang="cs-CZ" altLang="cs-CZ" sz="1800" dirty="0"/>
              <a:t>§ 77 až 87 (zahájení – oznámení, náležitosti; </a:t>
            </a:r>
            <a:r>
              <a:rPr lang="cs-CZ" altLang="cs-CZ" sz="1800" dirty="0">
                <a:solidFill>
                  <a:srgbClr val="FF0000"/>
                </a:solidFill>
              </a:rPr>
              <a:t>§ 80 ústní jednání – na požádání obviněného, je-li to nezbytné k uplatnění jeho práv</a:t>
            </a:r>
            <a:r>
              <a:rPr lang="cs-CZ" altLang="cs-CZ" sz="1800" dirty="0"/>
              <a:t>; dokazování, záruka za splnění povinnosti, přeměny PO; zastavení řízení, narovnání)</a:t>
            </a:r>
          </a:p>
          <a:p>
            <a:pPr lvl="1" algn="just"/>
            <a:r>
              <a:rPr lang="cs-CZ" altLang="cs-CZ" sz="1800" b="1" dirty="0"/>
              <a:t>Zvláštní druhy řízení </a:t>
            </a:r>
            <a:r>
              <a:rPr lang="cs-CZ" altLang="cs-CZ" sz="1800" dirty="0"/>
              <a:t>§ 88 až 92 (společné řízení, NŠ a BO, </a:t>
            </a:r>
            <a:r>
              <a:rPr lang="cs-CZ" altLang="cs-CZ" sz="1800" dirty="0">
                <a:solidFill>
                  <a:srgbClr val="FF0000"/>
                </a:solidFill>
              </a:rPr>
              <a:t>příkaz, příkaz na místě, příkazový blok</a:t>
            </a:r>
            <a:r>
              <a:rPr lang="cs-CZ" altLang="cs-CZ" sz="1800" dirty="0"/>
              <a:t>) </a:t>
            </a:r>
          </a:p>
          <a:p>
            <a:pPr marL="0" indent="0" algn="just"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2904D3-3C6D-4715-942E-03AF611FA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5993" y="2075730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7FB13A-F89C-4F41-8028-76152B1777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5993" y="2596156"/>
            <a:ext cx="406400" cy="4064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246B5A-640E-42ED-B9C0-88542ABE44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5993" y="3183084"/>
            <a:ext cx="406400" cy="40640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2748A4-041B-4D42-AFA2-207408B799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5641" y="3782284"/>
            <a:ext cx="406400" cy="40640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AD54EA-96FB-47B2-BE96-914C000DB0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5641" y="4314576"/>
            <a:ext cx="406400" cy="40640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74CC71-68E4-4EFD-8DE2-BE245BD26E8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5993" y="5210616"/>
            <a:ext cx="406400" cy="40640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C1AB92-89BC-4A5B-86B2-BFA755C8B85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5213" y="4792432"/>
            <a:ext cx="406400" cy="406400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226376-72A2-4982-B98D-3A3AC0748AC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14633" y="53926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6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4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6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Ústní jednání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b="1" dirty="0">
                <a:solidFill>
                  <a:srgbClr val="FF0000"/>
                </a:solidFill>
              </a:rPr>
              <a:t>Ex offo: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Nezbytné pro zjištění stavu věci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Mladistvý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b="1" dirty="0">
                <a:solidFill>
                  <a:srgbClr val="FF0000"/>
                </a:solidFill>
              </a:rPr>
              <a:t>Na požádání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Obviněného, </a:t>
            </a:r>
            <a:r>
              <a:rPr lang="cs-CZ" b="1" dirty="0"/>
              <a:t>je-li to nezbytné k uplatnění jeho práv</a:t>
            </a:r>
            <a:r>
              <a:rPr lang="cs-CZ" dirty="0"/>
              <a:t>/poškozeného (+ předchozí </a:t>
            </a:r>
            <a:r>
              <a:rPr lang="cs-CZ" b="1" dirty="0">
                <a:solidFill>
                  <a:srgbClr val="FF0000"/>
                </a:solidFill>
              </a:rPr>
              <a:t>poučení</a:t>
            </a:r>
            <a:r>
              <a:rPr lang="cs-CZ" dirty="0"/>
              <a:t>)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b="1" dirty="0"/>
              <a:t>Vyhoví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b="1" dirty="0"/>
              <a:t>Zamítne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6E7CCF-9A4E-45FB-B39C-71EAC3833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330" y="1166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endParaRPr lang="cs-CZ" b="1" dirty="0"/>
          </a:p>
          <a:p>
            <a:pPr algn="just">
              <a:lnSpc>
                <a:spcPct val="100000"/>
              </a:lnSpc>
            </a:pPr>
            <a:r>
              <a:rPr lang="cs-CZ" b="1" dirty="0"/>
              <a:t>Správní trestání a správní delikty</a:t>
            </a:r>
          </a:p>
          <a:p>
            <a:pPr algn="just">
              <a:lnSpc>
                <a:spcPct val="100000"/>
              </a:lnSpc>
            </a:pPr>
            <a:r>
              <a:rPr lang="cs-CZ" b="1" dirty="0"/>
              <a:t>Přestupky </a:t>
            </a:r>
            <a:r>
              <a:rPr lang="cs-CZ" dirty="0"/>
              <a:t>(řízení o přestupcích a rozhodnutí o přestupku, specifika právní úpravy a procesního postupu v prvním stupni, zvláštní druhy řízení o přestupku).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dirty="0"/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9A4424-14BF-47B4-9114-9681C0804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b="1" dirty="0"/>
              <a:t>Část třetí </a:t>
            </a:r>
            <a:r>
              <a:rPr lang="cs-CZ" altLang="cs-CZ" sz="1800" dirty="0"/>
              <a:t>– řízení o přestupcích § 60 až 102; </a:t>
            </a:r>
          </a:p>
          <a:p>
            <a:pPr lvl="1" algn="just"/>
            <a:r>
              <a:rPr lang="cs-CZ" altLang="cs-CZ" sz="1800" b="1" dirty="0"/>
              <a:t>Rozhodnutí o přestupku </a:t>
            </a:r>
            <a:r>
              <a:rPr lang="cs-CZ" altLang="cs-CZ" sz="1800" dirty="0"/>
              <a:t>§ 93 až 94 (náležitosti výrokové části, lhůta 60 dnů pro vydání rozhodnutí, nelze-li bezodkladně) </a:t>
            </a:r>
          </a:p>
          <a:p>
            <a:pPr lvl="1" algn="just"/>
            <a:r>
              <a:rPr lang="cs-CZ" altLang="cs-CZ" sz="1800" b="1" dirty="0"/>
              <a:t>Náklady řízení </a:t>
            </a:r>
            <a:r>
              <a:rPr lang="cs-CZ" altLang="cs-CZ" sz="1800" dirty="0"/>
              <a:t>§ 95 (paušální částka), vyhláška č. 520/2005 Sb.</a:t>
            </a:r>
          </a:p>
          <a:p>
            <a:pPr marL="0" indent="0" algn="just"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546E94-F5B7-4280-99B0-8D1A48ADA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dirty="0"/>
              <a:t>Rozhodnutí o přestupku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Identifikace obviněného </a:t>
            </a:r>
            <a:r>
              <a:rPr lang="cs-CZ" altLang="cs-CZ" dirty="0"/>
              <a:t>+ </a:t>
            </a:r>
            <a:r>
              <a:rPr lang="cs-CZ" altLang="cs-CZ" i="1" dirty="0">
                <a:solidFill>
                  <a:srgbClr val="FF0000"/>
                </a:solidFill>
              </a:rPr>
              <a:t>je vinen, že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Popis skutku </a:t>
            </a:r>
            <a:r>
              <a:rPr lang="cs-CZ" altLang="cs-CZ" dirty="0"/>
              <a:t>(návaznost na § 78 a oznámení o zahájení řízení) + </a:t>
            </a:r>
            <a:r>
              <a:rPr lang="cs-CZ" altLang="cs-CZ" i="1" dirty="0">
                <a:solidFill>
                  <a:srgbClr val="FF0000"/>
                </a:solidFill>
              </a:rPr>
              <a:t>tedy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Skutková věta </a:t>
            </a:r>
            <a:r>
              <a:rPr lang="cs-CZ" altLang="cs-CZ" dirty="0"/>
              <a:t>(popis právní kvalifikace) + </a:t>
            </a:r>
            <a:r>
              <a:rPr lang="cs-CZ" altLang="cs-CZ" i="1" dirty="0">
                <a:solidFill>
                  <a:srgbClr val="FF0000"/>
                </a:solidFill>
              </a:rPr>
              <a:t>a tím spáchal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Odkaz na § + </a:t>
            </a:r>
            <a:r>
              <a:rPr lang="cs-CZ" altLang="cs-CZ" i="1" dirty="0">
                <a:solidFill>
                  <a:srgbClr val="FF0000"/>
                </a:solidFill>
              </a:rPr>
              <a:t>za což se mu ukládá</a:t>
            </a:r>
            <a:endParaRPr lang="cs-CZ" altLang="cs-CZ" b="1" i="1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Správní trest/ochranné opatření + náklady řízení paušální částkou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CE997B-6050-4AE3-8A39-7B3BD3F7E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4222" y="10876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Kontrolní otázky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i="1" dirty="0"/>
              <a:t>Jaký je vztah správního řádu a zákona č. 250/2016 Sb.?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 a čím se zahajuje řízení o přestupku?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Čím se ukončuje řízení o přestupku?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Jaká náležitosti má rozhodnutí o přestupku?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V jaké lhůtě je povinen správní orgán rozhodnout?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Proč je řízení o přestupku správním řízením?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Jakými zásadami je ovládáno řízení o přestupku?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6649F3-C89A-4484-B5F0-8D3A3B7AA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4302812" y="4665957"/>
            <a:ext cx="406400" cy="11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B7F5BA-124A-403F-95F4-B23C6FB295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05618E-E5C5-45F0-AED0-5D319BA5BB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36960E-F2AE-4427-AF7E-4FB879C2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trestání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D45BF96-776A-4009-8427-10542DD9F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385740"/>
            <a:ext cx="8066301" cy="444626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>
                <a:solidFill>
                  <a:srgbClr val="FF3300"/>
                </a:solidFill>
              </a:rPr>
              <a:t>SP trestní</a:t>
            </a:r>
            <a:r>
              <a:rPr lang="cs-CZ" sz="2400" dirty="0"/>
              <a:t> (soubor norem) upravuje a stanovuje následky (</a:t>
            </a:r>
            <a:r>
              <a:rPr lang="cs-CZ" sz="2400" b="1" dirty="0"/>
              <a:t>správně právní odpovědnost)</a:t>
            </a:r>
            <a:r>
              <a:rPr lang="cs-CZ" sz="2400" dirty="0"/>
              <a:t> za porušení právních norem </a:t>
            </a:r>
            <a:r>
              <a:rPr lang="cs-CZ" sz="2400" b="1" dirty="0"/>
              <a:t>(správní delikt) </a:t>
            </a:r>
            <a:r>
              <a:rPr lang="cs-CZ" sz="2400" dirty="0"/>
              <a:t>v oblasti veřejné správy; zakládá oprávnění veřejné správy trestat – </a:t>
            </a:r>
            <a:r>
              <a:rPr lang="cs-CZ" sz="2400" b="1" dirty="0"/>
              <a:t>správní trestání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 </a:t>
            </a:r>
            <a:r>
              <a:rPr lang="cs-CZ" sz="2400" b="1" dirty="0"/>
              <a:t>správně právní odpovědnost </a:t>
            </a:r>
            <a:r>
              <a:rPr lang="cs-CZ" sz="2400" dirty="0"/>
              <a:t>je odpovědností za </a:t>
            </a:r>
            <a:r>
              <a:rPr lang="cs-CZ" sz="2400" b="1" dirty="0"/>
              <a:t>správní delikty 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oprávnění veřejné správy (správních orgánů) trestat je </a:t>
            </a:r>
            <a:r>
              <a:rPr lang="cs-CZ" sz="2400" b="1" dirty="0"/>
              <a:t>správním trestáním</a:t>
            </a:r>
          </a:p>
          <a:p>
            <a:pPr algn="just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A310DD-C0C1-4A48-B797-1EF08C71E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46115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60823A-D881-472E-A8AA-4DF3DCA80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5F9857-216E-4586-B581-099BAD64CE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1D8C75-913C-47A1-8322-1B0699DB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trestání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DB094EF-4933-46D6-BD9E-EF27CFA64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/>
              <a:t>Uskutečňují </a:t>
            </a:r>
            <a:r>
              <a:rPr lang="cs-CZ" sz="2400" b="1" dirty="0"/>
              <a:t>správní orgány v oblasti veřejné správy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Je více </a:t>
            </a:r>
            <a:r>
              <a:rPr lang="cs-CZ" sz="2400" b="1" dirty="0"/>
              <a:t>výkonem veřejné správy</a:t>
            </a:r>
            <a:r>
              <a:rPr lang="cs-CZ" sz="2400" dirty="0"/>
              <a:t>, nebo uskutečňováním </a:t>
            </a:r>
            <a:r>
              <a:rPr lang="cs-CZ" sz="2400" b="1" dirty="0"/>
              <a:t>trestání</a:t>
            </a:r>
            <a:r>
              <a:rPr lang="cs-CZ" sz="2400" dirty="0"/>
              <a:t>?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Základy a prameny v EÚLPS (čl. 6) a LZPS</a:t>
            </a:r>
          </a:p>
        </p:txBody>
      </p:sp>
    </p:spTree>
    <p:extLst>
      <p:ext uri="{BB962C8B-B14F-4D97-AF65-F5344CB8AC3E}">
        <p14:creationId xmlns:p14="http://schemas.microsoft.com/office/powerpoint/2010/main" val="543230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A07421-90F5-4672-A3A9-5D02D9731A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55CBEA-C59A-473C-AC34-C89040151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429BA6-E167-4EA0-A97E-D894B291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trestání a správní delikty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91143E1-1098-43A5-B7DC-9A32CBA08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algn="just" fontAlgn="auto">
              <a:lnSpc>
                <a:spcPct val="10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cs-CZ" b="1" dirty="0">
                <a:solidFill>
                  <a:srgbClr val="000000"/>
                </a:solidFill>
              </a:rPr>
              <a:t>Přestupky </a:t>
            </a:r>
            <a:r>
              <a:rPr lang="cs-CZ" dirty="0">
                <a:solidFill>
                  <a:srgbClr val="000000"/>
                </a:solidFill>
              </a:rPr>
              <a:t>(pojmenované a výslovně označené) </a:t>
            </a:r>
            <a:r>
              <a:rPr lang="cs-CZ" b="1" dirty="0">
                <a:solidFill>
                  <a:srgbClr val="92D050"/>
                </a:solidFill>
              </a:rPr>
              <a:t>§ 5 zákona č. 250/2016 Sb. </a:t>
            </a:r>
          </a:p>
          <a:p>
            <a:pPr marL="609600" indent="-609600" algn="just" fontAlgn="auto">
              <a:lnSpc>
                <a:spcPct val="10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cs-CZ" b="1" dirty="0">
                <a:solidFill>
                  <a:srgbClr val="000000"/>
                </a:solidFill>
              </a:rPr>
              <a:t>Tzv. jiné </a:t>
            </a:r>
            <a:r>
              <a:rPr lang="cs-CZ" dirty="0">
                <a:solidFill>
                  <a:srgbClr val="000000"/>
                </a:solidFill>
              </a:rPr>
              <a:t>správní delikty (než přestupky)</a:t>
            </a:r>
          </a:p>
          <a:p>
            <a:pPr marL="990600" lvl="1" indent="-533400" algn="just"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b="1" dirty="0"/>
              <a:t>Disciplinární (kázeňské, kárné) delikty</a:t>
            </a:r>
          </a:p>
          <a:p>
            <a:pPr marL="990600" lvl="1" indent="-533400" algn="just"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b="1" dirty="0">
                <a:solidFill>
                  <a:srgbClr val="000000"/>
                </a:solidFill>
              </a:rPr>
              <a:t>Pořádkové delikty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ABD488-C698-45E8-930A-33D34D5A7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0054" y="44607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C4B536-D0CB-4025-AD1C-C0A5AC36E5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3A4F26-B594-4CD8-AFC9-5C19AD699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E4112A-20E2-4452-B8F4-C16A5D40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571843"/>
            <a:ext cx="8066301" cy="451576"/>
          </a:xfrm>
        </p:spPr>
        <p:txBody>
          <a:bodyPr/>
          <a:lstStyle/>
          <a:p>
            <a:r>
              <a:rPr lang="cs-CZ" dirty="0"/>
              <a:t>Řízení o jiných správních deliktech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318B1CA-C42E-4F72-B5CE-5EBB4DF2F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715753"/>
            <a:ext cx="8066301" cy="4512247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/>
              <a:t>Je </a:t>
            </a:r>
            <a:r>
              <a:rPr lang="cs-CZ" sz="2400" b="1" dirty="0"/>
              <a:t>správním řízením</a:t>
            </a:r>
            <a:r>
              <a:rPr lang="cs-CZ" sz="2400" dirty="0"/>
              <a:t>, subsidiární aplikace správního řádu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Disciplinární delikty: </a:t>
            </a:r>
            <a:r>
              <a:rPr lang="cs-CZ" sz="2400" dirty="0"/>
              <a:t>procesní stránka – zvláštní zákony, obecně (podpůrná) působnost správního řádu, + </a:t>
            </a:r>
            <a:r>
              <a:rPr lang="cs-CZ" sz="2400" b="1" dirty="0">
                <a:solidFill>
                  <a:srgbClr val="FF0000"/>
                </a:solidFill>
              </a:rPr>
              <a:t>vnitřní předpisy vydané dle zvláštních zákonů </a:t>
            </a:r>
            <a:r>
              <a:rPr lang="cs-CZ" sz="2400" dirty="0"/>
              <a:t>/např. ZOVŠ – „disciplinární přestupek“ – rozhodování o právech a povinnostech studenta, § 68 – 69a/. 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Pořádkové delikty: </a:t>
            </a:r>
            <a:r>
              <a:rPr lang="cs-CZ" sz="2400" dirty="0"/>
              <a:t>procesní stránka - dle </a:t>
            </a:r>
            <a:r>
              <a:rPr lang="cs-CZ" sz="2400" b="1" dirty="0">
                <a:solidFill>
                  <a:srgbClr val="FF0000"/>
                </a:solidFill>
              </a:rPr>
              <a:t>správního řádu, nebo dle vlastní úpravy zvláštního zákona</a:t>
            </a:r>
            <a:r>
              <a:rPr lang="cs-CZ" sz="2400" dirty="0"/>
              <a:t>. Klasicky – pořádková pokuta (§ 62 </a:t>
            </a:r>
            <a:r>
              <a:rPr lang="cs-CZ" sz="2400" dirty="0" err="1"/>
              <a:t>s.ř</a:t>
            </a:r>
            <a:r>
              <a:rPr lang="cs-CZ" sz="2400" dirty="0"/>
              <a:t>.)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23F773-254F-4C05-8311-2055F1E44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4322" y="54754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4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C5D9AA-5477-4D44-BD41-7833F963C6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311EC5-21E2-488A-B927-42E01D0C08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F13567-F8F1-49FA-9CF1-CD949A4A9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Prameny: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6EB9AEC-3B6C-4741-B81C-A082CF2FE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/>
              <a:t>Skulová, S. a kol. Správní právo procesní. 4. vydání. Plzeň: Aleš Čeněk, 2020, s. 411 – 449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Kopecký, M. Správní právo. Obecná část. Praha: C. H. Beck, 2019, s. 289 – 319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Sládeček, V. Obecné správní právo. 4. vyd. Praha: </a:t>
            </a:r>
            <a:r>
              <a:rPr lang="cs-CZ" sz="2400" dirty="0" err="1"/>
              <a:t>Wolters</a:t>
            </a:r>
            <a:r>
              <a:rPr lang="cs-CZ" sz="2400" dirty="0"/>
              <a:t> </a:t>
            </a:r>
            <a:r>
              <a:rPr lang="cs-CZ" sz="2400" dirty="0" err="1"/>
              <a:t>Kluwer</a:t>
            </a:r>
            <a:r>
              <a:rPr lang="cs-CZ" sz="2400" dirty="0"/>
              <a:t>, 2019, s. 213 - 224</a:t>
            </a:r>
          </a:p>
        </p:txBody>
      </p:sp>
    </p:spTree>
    <p:extLst>
      <p:ext uri="{BB962C8B-B14F-4D97-AF65-F5344CB8AC3E}">
        <p14:creationId xmlns:p14="http://schemas.microsoft.com/office/powerpoint/2010/main" val="345737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dirty="0"/>
              <a:t>Jde o </a:t>
            </a:r>
            <a:r>
              <a:rPr lang="cs-CZ" altLang="cs-CZ" sz="2000" b="1" dirty="0">
                <a:solidFill>
                  <a:srgbClr val="FF0000"/>
                </a:solidFill>
              </a:rPr>
              <a:t>správní řízení </a:t>
            </a:r>
            <a:r>
              <a:rPr lang="cs-CZ" altLang="cs-CZ" sz="2000" dirty="0"/>
              <a:t>(§ 9 </a:t>
            </a:r>
            <a:r>
              <a:rPr lang="cs-CZ" altLang="cs-CZ" sz="2000" dirty="0" err="1"/>
              <a:t>SpŘ</a:t>
            </a:r>
            <a:r>
              <a:rPr lang="cs-CZ" altLang="cs-CZ" sz="2000" dirty="0"/>
              <a:t>) – rozhoduje se </a:t>
            </a:r>
            <a:r>
              <a:rPr lang="cs-CZ" altLang="cs-CZ" sz="2000" b="1" dirty="0"/>
              <a:t>o právech a povinnostech konkrétní osoby </a:t>
            </a:r>
            <a:r>
              <a:rPr lang="cs-CZ" altLang="cs-CZ" sz="2000" dirty="0"/>
              <a:t>(obviněný/ podezřelý/pachatel/účastník řízení, … i </a:t>
            </a:r>
            <a:r>
              <a:rPr lang="cs-CZ" altLang="cs-CZ" sz="2000" dirty="0">
                <a:solidFill>
                  <a:srgbClr val="00B050"/>
                </a:solidFill>
              </a:rPr>
              <a:t>poškozený, vlastník věci</a:t>
            </a:r>
            <a:r>
              <a:rPr lang="cs-CZ" altLang="cs-CZ" sz="2000" dirty="0"/>
              <a:t>) a ukončuje se </a:t>
            </a:r>
            <a:r>
              <a:rPr lang="cs-CZ" altLang="cs-CZ" sz="2000" b="1" dirty="0"/>
              <a:t>vydáním rozhodnutí </a:t>
            </a:r>
            <a:r>
              <a:rPr lang="cs-CZ" altLang="cs-CZ" sz="2000" dirty="0"/>
              <a:t>(kombinace konstitutivních a deklaratorních prvků) – </a:t>
            </a:r>
            <a:r>
              <a:rPr lang="cs-CZ" altLang="cs-CZ" sz="2000" b="1" dirty="0">
                <a:solidFill>
                  <a:srgbClr val="FF0000"/>
                </a:solidFill>
              </a:rPr>
              <a:t>i když to není výslovně upraveno v </a:t>
            </a:r>
            <a:r>
              <a:rPr lang="cs-CZ" altLang="cs-CZ" sz="2000" b="1" dirty="0" err="1">
                <a:solidFill>
                  <a:srgbClr val="FF0000"/>
                </a:solidFill>
              </a:rPr>
              <a:t>PřesZ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(tzv. materiální pojetí správního řízení)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Správní řízení </a:t>
            </a:r>
            <a:r>
              <a:rPr lang="cs-CZ" altLang="cs-CZ" sz="2000" dirty="0"/>
              <a:t>je obecně upraveno v části II a III </a:t>
            </a:r>
            <a:r>
              <a:rPr lang="cs-CZ" altLang="cs-CZ" sz="2000" dirty="0" err="1"/>
              <a:t>SpŘ</a:t>
            </a:r>
            <a:r>
              <a:rPr lang="cs-CZ" altLang="cs-CZ" sz="2000" dirty="0"/>
              <a:t> (§ 9 – 153)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 err="1"/>
              <a:t>Subsidiráně</a:t>
            </a:r>
            <a:r>
              <a:rPr lang="cs-CZ" altLang="cs-CZ" sz="2000" dirty="0"/>
              <a:t> se postupuje podle </a:t>
            </a:r>
            <a:r>
              <a:rPr lang="cs-CZ" altLang="cs-CZ" sz="2000" dirty="0" err="1"/>
              <a:t>SpŘ</a:t>
            </a:r>
            <a:r>
              <a:rPr lang="cs-CZ" altLang="cs-CZ" sz="2000" dirty="0"/>
              <a:t> (§ 1 odst. 2) – </a:t>
            </a:r>
            <a:r>
              <a:rPr lang="cs-CZ" altLang="cs-CZ" sz="2000" b="1" dirty="0"/>
              <a:t>i </a:t>
            </a:r>
            <a:r>
              <a:rPr lang="cs-CZ" altLang="cs-CZ" sz="2000" b="1" dirty="0">
                <a:solidFill>
                  <a:srgbClr val="FF0000"/>
                </a:solidFill>
              </a:rPr>
              <a:t>když to není výslovně upraveno v </a:t>
            </a:r>
            <a:r>
              <a:rPr lang="cs-CZ" altLang="cs-CZ" sz="2000" b="1" dirty="0" err="1">
                <a:solidFill>
                  <a:srgbClr val="FF0000"/>
                </a:solidFill>
              </a:rPr>
              <a:t>PřesZ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60A0A1-1170-4AAA-8B06-E98023EFE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4153" y="47666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1593</Words>
  <Application>Microsoft Office PowerPoint</Application>
  <PresentationFormat>Vlastní</PresentationFormat>
  <Paragraphs>194</Paragraphs>
  <Slides>21</Slides>
  <Notes>0</Notes>
  <HiddenSlides>0</HiddenSlides>
  <MMClips>27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Tahoma</vt:lpstr>
      <vt:lpstr>Wingdings</vt:lpstr>
      <vt:lpstr>Prezentace_MU_CZ</vt:lpstr>
      <vt:lpstr>NV201K Správní trestání </vt:lpstr>
      <vt:lpstr>Program přednášky</vt:lpstr>
      <vt:lpstr>Kontrolní otázky</vt:lpstr>
      <vt:lpstr>Správní trestání</vt:lpstr>
      <vt:lpstr>Správní trestání</vt:lpstr>
      <vt:lpstr>Správní trestání a správní delikty</vt:lpstr>
      <vt:lpstr>Řízení o jiných správních deliktech</vt:lpstr>
      <vt:lpstr>Prameny: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Lukas Potesil</cp:lastModifiedBy>
  <cp:revision>89</cp:revision>
  <cp:lastPrinted>2019-03-19T12:48:28Z</cp:lastPrinted>
  <dcterms:created xsi:type="dcterms:W3CDTF">2019-02-27T15:02:38Z</dcterms:created>
  <dcterms:modified xsi:type="dcterms:W3CDTF">2022-04-07T09:17:18Z</dcterms:modified>
</cp:coreProperties>
</file>