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98" r:id="rId4"/>
    <p:sldId id="299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30" d="100"/>
          <a:sy n="130" d="100"/>
        </p:scale>
        <p:origin x="1176" y="12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NV201K Správní trestání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6. přednáška</a:t>
            </a:r>
          </a:p>
          <a:p>
            <a:pPr algn="ctr"/>
            <a:r>
              <a:rPr lang="cs-CZ" dirty="0"/>
              <a:t>JUDr. Lukáš Potěšil, Ph.D. </a:t>
            </a:r>
          </a:p>
          <a:p>
            <a:pPr algn="ctr"/>
            <a:r>
              <a:rPr lang="cs-CZ" dirty="0"/>
              <a:t>13. 5. </a:t>
            </a:r>
            <a:r>
              <a:rPr lang="cs-CZ"/>
              <a:t>2022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A6DA12-A135-4112-AACF-3963F095F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9633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80000"/>
              </a:lnSpc>
              <a:defRPr/>
            </a:pPr>
            <a:r>
              <a:rPr lang="cs-CZ" dirty="0"/>
              <a:t>Z § 75 odst. 1 s. ř. s. vyplývá, že soud má být </a:t>
            </a:r>
            <a:r>
              <a:rPr lang="cs-CZ" dirty="0">
                <a:solidFill>
                  <a:srgbClr val="FF3300"/>
                </a:solidFill>
              </a:rPr>
              <a:t>vázán skutkovým a právním stavem, který tu byl v době vydání rozhodnutí správního orgánu</a:t>
            </a:r>
            <a:r>
              <a:rPr lang="cs-CZ" dirty="0"/>
              <a:t>. </a:t>
            </a:r>
          </a:p>
          <a:p>
            <a:pPr marL="457200" indent="-457200" algn="just">
              <a:lnSpc>
                <a:spcPct val="80000"/>
              </a:lnSpc>
              <a:defRPr/>
            </a:pPr>
            <a:r>
              <a:rPr lang="cs-CZ" dirty="0"/>
              <a:t>zákonnost napadeného rozhodnutí se přezkoumává podle právního stavu v době vydání rozhodnutí správního orgánu </a:t>
            </a:r>
          </a:p>
          <a:p>
            <a:pPr marL="457200" indent="-457200" algn="just">
              <a:lnSpc>
                <a:spcPct val="80000"/>
              </a:lnSpc>
              <a:defRPr/>
            </a:pPr>
            <a:r>
              <a:rPr lang="cs-CZ" dirty="0"/>
              <a:t>Podle rozsudku Nejvyššího správního soudu ze dne 29. 6. 2005, č.j. 6 A 102/2001 – 59, publikovaný pod č. 690/2005 Sb. NSS „</a:t>
            </a:r>
            <a:r>
              <a:rPr lang="cs-CZ" i="1" dirty="0"/>
              <a:t>soud při přezkoumání rozhodnutí </a:t>
            </a:r>
            <a:r>
              <a:rPr lang="cs-CZ" i="1" dirty="0">
                <a:solidFill>
                  <a:schemeClr val="folHlink"/>
                </a:solidFill>
              </a:rPr>
              <a:t>není vázán ustanovením zákona, které k jeho návrhu Ústavní soud zrušil pro rozpor s Ústavou</a:t>
            </a:r>
            <a:r>
              <a:rPr lang="cs-CZ" i="1" dirty="0"/>
              <a:t>.“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457200" indent="-457200" algn="just"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0F2AC3-0039-4C8C-A99C-A61FF7031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2812" y="582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80000"/>
              </a:lnSpc>
              <a:buNone/>
              <a:defRPr/>
            </a:pPr>
            <a:r>
              <a:rPr lang="cs-CZ" dirty="0">
                <a:solidFill>
                  <a:srgbClr val="FF3300"/>
                </a:solidFill>
              </a:rPr>
              <a:t>Uplatnění pravidla retroaktivity ve prospěch pachatele</a:t>
            </a:r>
          </a:p>
          <a:p>
            <a:pPr marL="571500" indent="-571500"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dirty="0"/>
              <a:t>rozsudek Nejvyššího správního soudu ze dne 13. 6. 2008, č.j. 2 As 9/2008- 77, publikovaný pod č. 1684/2008 Sb. NSS. „</a:t>
            </a:r>
            <a:r>
              <a:rPr lang="cs-CZ" i="1" dirty="0"/>
              <a:t>povinnost soudu přihlédnout při posuzování zákonnosti napadeného správního rozhodnutí nejen k hmotněprávní úpravě deliktní odpovědnosti, která platila v době rozhodování správního orgánu, </a:t>
            </a:r>
            <a:r>
              <a:rPr lang="cs-CZ" i="1" dirty="0">
                <a:solidFill>
                  <a:schemeClr val="folHlink"/>
                </a:solidFill>
              </a:rPr>
              <a:t>nýbrž i k úpravě, platné a účinné v době rozhodování soudu, je-li to pro pachatele příznivější</a:t>
            </a:r>
            <a:r>
              <a:rPr lang="cs-CZ" i="1" dirty="0"/>
              <a:t>.“</a:t>
            </a:r>
            <a:endParaRPr lang="cs-CZ" dirty="0"/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1582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cs-CZ" sz="2000" dirty="0">
                <a:solidFill>
                  <a:srgbClr val="FF3300"/>
                </a:solidFill>
              </a:rPr>
              <a:t>Uplatnění pravidla retroaktivity ve prospěch pachatele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RS NSS, </a:t>
            </a:r>
            <a:r>
              <a:rPr lang="cs-CZ" sz="2000" dirty="0" err="1"/>
              <a:t>sp</a:t>
            </a:r>
            <a:r>
              <a:rPr lang="cs-CZ" sz="2000" dirty="0"/>
              <a:t>. </a:t>
            </a:r>
            <a:r>
              <a:rPr lang="cs-CZ" sz="2000" dirty="0" err="1"/>
              <a:t>zn</a:t>
            </a:r>
            <a:r>
              <a:rPr lang="cs-CZ" sz="2000" dirty="0"/>
              <a:t> 5 As 104/2013: </a:t>
            </a:r>
            <a:r>
              <a:rPr lang="cs-CZ" sz="2000" i="1" dirty="0"/>
              <a:t>„Rozhoduje-li krajský soud ve správním soudnictví o žalobě proti rozhodnutí správního orgánu, kterým bylo rozhodnuto o vině a trestu za správní delikt v situaci, že zákon, kterého bylo použito, byl po právní moci správního rozhodnutí změněn nebo zrušen, je povinen přihlédnout k zásadě vyjádřené ve větě druhé čl. 40 odst. 6 Listiny základních práv a svobod, podle níž se trestnost činu posoudí a trest ukládá podle právní úpravy, která nabyla účinnosti až poté, kdy byl trestný čin spáchán, je-li to pro pachatele příznivější.“</a:t>
            </a:r>
            <a:r>
              <a:rPr lang="cs-CZ" sz="2000" dirty="0"/>
              <a:t>. 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Rozšířený senát Nejvyššího správního soudu však v tomto svém usnesení zdůraznil, že výše uvedená myšlenka </a:t>
            </a:r>
            <a:r>
              <a:rPr lang="cs-CZ" sz="2000" b="1" dirty="0"/>
              <a:t>se na něj nevztahuje.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23677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Požadavek </a:t>
            </a:r>
            <a:r>
              <a:rPr lang="cs-CZ" sz="2000" dirty="0">
                <a:solidFill>
                  <a:srgbClr val="FF3300"/>
                </a:solidFill>
              </a:rPr>
              <a:t>plné jurisdikce</a:t>
            </a:r>
            <a:r>
              <a:rPr lang="cs-CZ" sz="2000" dirty="0"/>
              <a:t> vyjádřený v § 77 odst. 2 s. ř. s., spočívá v tom, že soud nepřezkoumává jen právní posouzení věci, ale i její skutkový stav .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b="1" dirty="0">
                <a:solidFill>
                  <a:srgbClr val="92D050"/>
                </a:solidFill>
              </a:rPr>
              <a:t>Soud není vázán skutkovými zjištěními a právními závěry správních orgánů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7ADD7F-1A0C-4F73-9A90-8682D0F8F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0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33500"/>
            <a:ext cx="8066301" cy="4498500"/>
          </a:xfrm>
        </p:spPr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Podle rozsudku Nejvyššího správního soudu ze dne 28. 3. 2007, č.j. 1 As 32/2006-99, publikovaný pod č. 1275/2007 Sb. NSS „</a:t>
            </a:r>
            <a:r>
              <a:rPr lang="cs-CZ" sz="2000" i="1" dirty="0"/>
              <a:t>§ 77 odst. 2 věty první s. ř. s. je faktickou transpozicí požadavku tzv. „</a:t>
            </a:r>
            <a:r>
              <a:rPr lang="cs-CZ" sz="2000" i="1" dirty="0">
                <a:solidFill>
                  <a:srgbClr val="FF3300"/>
                </a:solidFill>
              </a:rPr>
              <a:t>plné jurisdikce</a:t>
            </a:r>
            <a:r>
              <a:rPr lang="cs-CZ" sz="2000" i="1" dirty="0"/>
              <a:t>“ ... Soud při svém rozhodování nesmí být omezen ve skutkových otázkách jen tím, co zde nalezl správní orgán, a to ani co do rozsahu provedených důkazů, ani jejich obsahu a hodnocení … Soud tedy zcela samostatně a nezávisle hodnotí správnost a úplnost skutkových zjištění učiněných správním orgánem a zjistí-li přitom skutkové či (procesně) právní deficity, může reagovat jednak tím, že uloží správnímu orgánu jejich </a:t>
            </a:r>
            <a:r>
              <a:rPr lang="cs-CZ" sz="2000" i="1" dirty="0">
                <a:solidFill>
                  <a:srgbClr val="92D050"/>
                </a:solidFill>
              </a:rPr>
              <a:t>odstranění, nahrazení či doplnění, nebo tak učiní sám</a:t>
            </a:r>
            <a:r>
              <a:rPr lang="cs-CZ" sz="2000" i="1" dirty="0"/>
              <a:t>. Soudem prováděné dokazování vždy musí směřovat výlučně k osvědčení skutkového stavu v době rozhodování správního orgánu; ke skutkovým novotám se zásadně nepřihlíží. V případech, kdy soud přistoupí k vlastnímu dokazování, </a:t>
            </a:r>
            <a:r>
              <a:rPr lang="cs-CZ" sz="2000" i="1" dirty="0">
                <a:solidFill>
                  <a:srgbClr val="92D050"/>
                </a:solidFill>
              </a:rPr>
              <a:t>tedy opakuje důkazy provedené již předtím správním orgánem, nebo provede důkazy jím dosud neprovedené </a:t>
            </a:r>
            <a:r>
              <a:rPr lang="cs-CZ" sz="2000" i="1" dirty="0"/>
              <a:t>…“</a:t>
            </a:r>
            <a:r>
              <a:rPr lang="cs-CZ" sz="2000" dirty="0"/>
              <a:t> 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1244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733550"/>
            <a:ext cx="8066301" cy="4098450"/>
          </a:xfrm>
        </p:spPr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cs-CZ" sz="2000" dirty="0">
                <a:solidFill>
                  <a:srgbClr val="FF3300"/>
                </a:solidFill>
              </a:rPr>
              <a:t>Moderační právo soudu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000" dirty="0"/>
              <a:t>§ 78 odst. 2 s. ř. s. „</a:t>
            </a:r>
            <a:r>
              <a:rPr lang="cs-CZ" sz="2000" i="1" dirty="0"/>
              <a:t>rozhoduje-li soud o žalobě proti rozhodnutí, jímž správní orgán uložil trest za správní delikt, může soud, </a:t>
            </a:r>
            <a:r>
              <a:rPr lang="cs-CZ" sz="2000" i="1" dirty="0">
                <a:solidFill>
                  <a:schemeClr val="folHlink"/>
                </a:solidFill>
              </a:rPr>
              <a:t>nejsou-li důvody pro zrušení rozhodnutí</a:t>
            </a:r>
            <a:r>
              <a:rPr lang="cs-CZ" sz="2000" i="1" dirty="0"/>
              <a:t> …, ale trest byl uložen ve </a:t>
            </a:r>
            <a:r>
              <a:rPr lang="cs-CZ" sz="2000" i="1" dirty="0">
                <a:solidFill>
                  <a:srgbClr val="FF3300"/>
                </a:solidFill>
              </a:rPr>
              <a:t>zjevně nepřiměřené výši</a:t>
            </a:r>
            <a:r>
              <a:rPr lang="cs-CZ" sz="2000" i="1" dirty="0"/>
              <a:t>, </a:t>
            </a:r>
            <a:r>
              <a:rPr lang="cs-CZ" sz="2000" i="1" dirty="0">
                <a:solidFill>
                  <a:schemeClr val="folHlink"/>
                </a:solidFill>
              </a:rPr>
              <a:t>upustit od něj nebo jej snížit v mezích zákonem dovolených</a:t>
            </a:r>
            <a:r>
              <a:rPr lang="cs-CZ" sz="2000" i="1" dirty="0"/>
              <a:t>, lze-li takové rozhodnutí učinit na základě skutkového stavu, z něhož vyšel správní orgán, a který soud případně vlastním dokazováním v nikoli zásadních směrech doplnil, a </a:t>
            </a:r>
            <a:r>
              <a:rPr lang="cs-CZ" sz="2000" i="1" dirty="0">
                <a:solidFill>
                  <a:srgbClr val="FF3300"/>
                </a:solidFill>
              </a:rPr>
              <a:t>navrhl-li takový postup žalobce v žalobě</a:t>
            </a:r>
            <a:r>
              <a:rPr lang="cs-CZ" sz="2000" i="1" dirty="0"/>
              <a:t>.</a:t>
            </a:r>
            <a:r>
              <a:rPr lang="cs-CZ" sz="2000" dirty="0"/>
              <a:t>“. </a:t>
            </a:r>
          </a:p>
          <a:p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F36A7A-F962-4F97-91BE-19682F738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40270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b="1" dirty="0"/>
              <a:t>§ 104a nepřijatelnost kasační stížnosti</a:t>
            </a:r>
            <a:r>
              <a:rPr lang="cs-CZ" sz="2000" dirty="0"/>
              <a:t>: Jestliže kasační stížnost ve věcech, v nichž před krajským soudem rozhodoval specializovaný samosoudce, svým významem podstatně nepřesahuje vlastní zájmy stěžovatele, odmítne ji Nejvyšší správní soud pro nepřijatelnost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Usnesení NSS, souhlas všech (tj. jednomyslně a ne 2*1)</a:t>
            </a:r>
          </a:p>
          <a:p>
            <a:pPr algn="just">
              <a:lnSpc>
                <a:spcPct val="100000"/>
              </a:lnSpc>
            </a:pPr>
            <a:r>
              <a:rPr lang="cs-CZ" sz="2000" b="1" dirty="0"/>
              <a:t>§ 85 odst. 1 </a:t>
            </a:r>
            <a:r>
              <a:rPr lang="cs-CZ" sz="2000" dirty="0"/>
              <a:t>z. č. 250/2016 Sb. – </a:t>
            </a:r>
            <a:r>
              <a:rPr lang="cs-CZ" sz="2000" b="1" dirty="0"/>
              <a:t>přerušení řízení o přestupku z důvodu podání kasační stížnosti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99A724-23B2-485A-9EF4-5C4E3DC6E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0458" y="39799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dirty="0"/>
              <a:t>Správní a soudní přezkum rozhodnutí o přestupku; soudní ochrana ve věcech správního trestání </a:t>
            </a:r>
            <a:r>
              <a:rPr lang="cs-CZ" dirty="0"/>
              <a:t>(přezkum rozhodnutí o přestupku ze strany správních orgánů; soudní ochrana a přezkum rozhodnutí o přestupku a jiném správním deliktu ze strany správních soudů; moderační právo správních soudů).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dirty="0"/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E3BE44-3602-47C5-9E97-2164D1ED8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4214" y="48566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Kontrolní otázky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i="1" dirty="0"/>
              <a:t>Jakým způsobem lze přezkoumat rozhodnutí o přestupku a jiném správním deliktu?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Jaká je role správního soudnictví?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Co je to moderační právo soudu?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 je v oblasti správního trestání projevuje princip plné jurisdikce správního soudnictví?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D12BF2-D6E4-46E8-93E5-5C019142C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4895" y="3989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b="1" dirty="0"/>
              <a:t>Část třetí </a:t>
            </a:r>
            <a:r>
              <a:rPr lang="cs-CZ" altLang="cs-CZ" sz="1800" dirty="0"/>
              <a:t>– řízení o přestupcích § 60 až 102; </a:t>
            </a:r>
          </a:p>
          <a:p>
            <a:pPr lvl="1" algn="just"/>
            <a:r>
              <a:rPr lang="cs-CZ" altLang="cs-CZ" sz="1800" b="1" dirty="0"/>
              <a:t>Řízení o odvolání </a:t>
            </a:r>
            <a:r>
              <a:rPr lang="cs-CZ" altLang="cs-CZ" sz="1800" dirty="0"/>
              <a:t>§ 96 až 98 (není koncentrace řízení, zákaz reformace in </a:t>
            </a:r>
            <a:r>
              <a:rPr lang="cs-CZ" altLang="cs-CZ" sz="1800" dirty="0" err="1"/>
              <a:t>peius</a:t>
            </a:r>
            <a:r>
              <a:rPr lang="cs-CZ" altLang="cs-CZ" sz="1800" dirty="0"/>
              <a:t>, beneficium </a:t>
            </a:r>
            <a:r>
              <a:rPr lang="cs-CZ" altLang="cs-CZ" sz="1800" dirty="0" err="1"/>
              <a:t>coahesionis</a:t>
            </a:r>
            <a:r>
              <a:rPr lang="cs-CZ" altLang="cs-CZ" sz="1800" dirty="0"/>
              <a:t>)</a:t>
            </a:r>
          </a:p>
          <a:p>
            <a:pPr lvl="1" algn="just"/>
            <a:r>
              <a:rPr lang="cs-CZ" altLang="cs-CZ" sz="1800" b="1" dirty="0"/>
              <a:t>Zvláštní postupy po právní moci </a:t>
            </a:r>
            <a:r>
              <a:rPr lang="cs-CZ" altLang="cs-CZ" sz="1800" dirty="0"/>
              <a:t>§ 99 až 102 (nové rozhodnutí – upuštění od výkonu zbytku správního trestu, přezkumné řízení, přezkum příkazu na místě, </a:t>
            </a:r>
            <a:r>
              <a:rPr lang="cs-CZ" altLang="cs-CZ" sz="1800" dirty="0">
                <a:solidFill>
                  <a:srgbClr val="FF0000"/>
                </a:solidFill>
              </a:rPr>
              <a:t>přechod úhrady pokuty na právního nástupce</a:t>
            </a:r>
            <a:r>
              <a:rPr lang="cs-CZ" altLang="cs-CZ" sz="1800" dirty="0"/>
              <a:t>)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7FD93B-A7E4-441E-AA72-AE79E3141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070" y="2132291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CA3612-BE24-482E-B7A3-49851E14E1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661" y="2775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cs-CZ" sz="2400" dirty="0"/>
              <a:t>čl. 6 odst. 1 Úmluvy o ochraně lidských práv a základních svobod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„</a:t>
            </a:r>
            <a:r>
              <a:rPr lang="cs-CZ" sz="2400" i="1" dirty="0"/>
              <a:t>každý má právo na to, aby jeho záležitost byla spravedlivě, veřejně a v přiměřené lhůtě projednána nezávislým a nestranným soudem, zřízeným zákonem, který rozhodne o jeho občanských právech nebo závazcích nebo o oprávněnosti jakéhokoli </a:t>
            </a:r>
            <a:r>
              <a:rPr lang="cs-CZ" sz="2400" i="1" dirty="0">
                <a:solidFill>
                  <a:srgbClr val="FF3300"/>
                </a:solidFill>
              </a:rPr>
              <a:t>trestního obvinění</a:t>
            </a:r>
            <a:r>
              <a:rPr lang="cs-CZ" sz="2400" i="1" dirty="0"/>
              <a:t> proti němu.</a:t>
            </a:r>
            <a:r>
              <a:rPr lang="cs-CZ" sz="2400" dirty="0"/>
              <a:t>“. 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Výklad pojmu trestní obvinění – tzv. kritéria </a:t>
            </a:r>
            <a:r>
              <a:rPr lang="cs-CZ" sz="2400" dirty="0" err="1"/>
              <a:t>Engel</a:t>
            </a:r>
            <a:endParaRPr lang="cs-CZ" sz="2400" dirty="0"/>
          </a:p>
          <a:p>
            <a:pPr algn="just">
              <a:lnSpc>
                <a:spcPct val="90000"/>
              </a:lnSpc>
              <a:defRPr/>
            </a:pPr>
            <a:r>
              <a:rPr lang="cs-CZ" sz="2400" dirty="0">
                <a:solidFill>
                  <a:srgbClr val="92D050"/>
                </a:solidFill>
              </a:rPr>
              <a:t>(1) vnitrostátní kvalifikace deliktu, (2) charakter obvinění (deliktu) a (3) povaha a stupeň přísnosti sankce. 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4C8AFE-75ED-4380-9BDB-D5D70D400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794" y="573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cs-CZ" dirty="0"/>
              <a:t>Čl. 36 odst. 2 Listiny základních práv a svobod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dirty="0"/>
              <a:t>„</a:t>
            </a:r>
            <a:r>
              <a:rPr lang="cs-CZ" i="1" dirty="0"/>
              <a:t>kdo tvrdí, že byl na svých právech zkrácen rozhodnutím orgánu veřejné správy, může se </a:t>
            </a:r>
            <a:r>
              <a:rPr lang="cs-CZ" i="1" dirty="0">
                <a:solidFill>
                  <a:srgbClr val="FF3300"/>
                </a:solidFill>
              </a:rPr>
              <a:t>obrátit na soud</a:t>
            </a:r>
            <a:r>
              <a:rPr lang="cs-CZ" i="1" dirty="0"/>
              <a:t>, aby přezkoumal zákonnost takového rozhodnutí, nestanoví-li zákon jinak. Z pravomoci soudu však nesmí být vyloučeno přezkoumávání rozhodnutí týkajících se základních práv a svobod podle Listiny.</a:t>
            </a:r>
            <a:r>
              <a:rPr lang="cs-CZ" dirty="0"/>
              <a:t>“. 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dirty="0"/>
              <a:t>Tzv. </a:t>
            </a:r>
            <a:r>
              <a:rPr lang="cs-CZ" b="1" dirty="0"/>
              <a:t>generální přezkumná klauzule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361B29-1F7B-4CC9-B8D9-A61034C77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562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Soudní přezkum správních rozhodnutí ve věcech správního trestání se uskutečňuje </a:t>
            </a:r>
            <a:r>
              <a:rPr lang="cs-CZ" dirty="0">
                <a:solidFill>
                  <a:srgbClr val="FF3300"/>
                </a:solidFill>
              </a:rPr>
              <a:t>ve správním soudnictví</a:t>
            </a:r>
            <a:r>
              <a:rPr lang="cs-CZ" dirty="0"/>
              <a:t> – soudnictví veřejného práva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Zákon č. 150/2002 Sb. soudní řád správní (s. ř. s.)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Soustava: krajské soudy (přestupky samosoudce do 100.000 Kč * jinak senát) – Nejvyšší správní soud (mimořádný opravný prostředek – kasační stížnost, od dubna 2021: pokud rozhodoval samosoudce, </a:t>
            </a:r>
            <a:r>
              <a:rPr lang="cs-CZ" b="1" dirty="0"/>
              <a:t>nepřijatelnost kasační stížnosti § 104a</a:t>
            </a:r>
            <a:r>
              <a:rPr lang="cs-CZ" dirty="0"/>
              <a:t>)</a:t>
            </a:r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B03E37-E62A-4B72-903D-89269AF4A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0054" y="17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90000"/>
              </a:lnSpc>
              <a:defRPr/>
            </a:pPr>
            <a:r>
              <a:rPr lang="cs-CZ" b="1" dirty="0">
                <a:solidFill>
                  <a:srgbClr val="FF3300"/>
                </a:solidFill>
              </a:rPr>
              <a:t>Subsidiarita</a:t>
            </a:r>
            <a:r>
              <a:rPr lang="cs-CZ" dirty="0"/>
              <a:t> správního soudnictví § 5 s. ř. s. 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b="1" dirty="0">
                <a:solidFill>
                  <a:srgbClr val="FF3300"/>
                </a:solidFill>
              </a:rPr>
              <a:t>Vázanost skutkovým a právním stavem</a:t>
            </a:r>
            <a:r>
              <a:rPr lang="cs-CZ" b="1" dirty="0"/>
              <a:t> </a:t>
            </a:r>
            <a:r>
              <a:rPr lang="cs-CZ" dirty="0"/>
              <a:t>ke dni rozhodnutí správního orgánu § 75 odst. 1 s. ř. s.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b="1" dirty="0">
                <a:solidFill>
                  <a:srgbClr val="FF3300"/>
                </a:solidFill>
              </a:rPr>
              <a:t>Plná jurisdikce</a:t>
            </a:r>
            <a:r>
              <a:rPr lang="cs-CZ" b="1" dirty="0"/>
              <a:t> </a:t>
            </a:r>
            <a:r>
              <a:rPr lang="cs-CZ" dirty="0"/>
              <a:t>správního soudnictví § 77 odst. 2 s. ř. s.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b="1" dirty="0">
                <a:solidFill>
                  <a:srgbClr val="FF3300"/>
                </a:solidFill>
              </a:rPr>
              <a:t>Moderační právo</a:t>
            </a:r>
            <a:r>
              <a:rPr lang="cs-CZ" b="1" dirty="0"/>
              <a:t> </a:t>
            </a:r>
            <a:r>
              <a:rPr lang="cs-CZ" dirty="0"/>
              <a:t>soudu § 65 odst. 3 a § 78 odst. 2 s. ř. s. </a:t>
            </a:r>
          </a:p>
          <a:p>
            <a:endParaRPr lang="cs-CZ" dirty="0"/>
          </a:p>
          <a:p>
            <a:pPr marL="0" indent="0" algn="just">
              <a:lnSpc>
                <a:spcPct val="90000"/>
              </a:lnSpc>
              <a:buNone/>
              <a:defRPr/>
            </a:pPr>
            <a:endParaRPr lang="cs-CZ" dirty="0"/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049CA1-BC15-4AA7-96F6-CBCFAB88C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5054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90000"/>
              </a:lnSpc>
              <a:defRPr/>
            </a:pPr>
            <a:r>
              <a:rPr lang="cs-CZ" dirty="0">
                <a:solidFill>
                  <a:srgbClr val="FF3300"/>
                </a:solidFill>
              </a:rPr>
              <a:t>Subsidiarita</a:t>
            </a:r>
            <a:r>
              <a:rPr lang="cs-CZ" dirty="0"/>
              <a:t> (následnost) správního soudnictví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Projev systému brzd a vyvažování, přezkum výstupů moci výkonné (veřejné správy) ze strany moci soudní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Kontrola správních rozhodnutí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Nenahrazování veřejné správy moci soudní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>
                <a:solidFill>
                  <a:srgbClr val="FF3300"/>
                </a:solidFill>
              </a:rPr>
              <a:t>Nejdříve je třeba vyčerpat prostředky ochrany, které nabízí sama veřejná správa</a:t>
            </a:r>
            <a:r>
              <a:rPr lang="cs-CZ" dirty="0"/>
              <a:t> (tzn. řádné opravné prostředky), </a:t>
            </a:r>
            <a:r>
              <a:rPr lang="cs-CZ" dirty="0">
                <a:solidFill>
                  <a:srgbClr val="FF3300"/>
                </a:solidFill>
              </a:rPr>
              <a:t>teprve potom se lze se žalobou obrátit na správní soud</a:t>
            </a:r>
          </a:p>
          <a:p>
            <a:endParaRPr lang="cs-CZ" dirty="0"/>
          </a:p>
          <a:p>
            <a:endParaRPr lang="cs-CZ" dirty="0"/>
          </a:p>
          <a:p>
            <a:pPr marL="457200" indent="-457200" algn="just"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55092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1431</Words>
  <Application>Microsoft Office PowerPoint</Application>
  <PresentationFormat>Vlastní</PresentationFormat>
  <Paragraphs>108</Paragraphs>
  <Slides>16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Tahoma</vt:lpstr>
      <vt:lpstr>Wingdings</vt:lpstr>
      <vt:lpstr>Prezentace_MU_CZ</vt:lpstr>
      <vt:lpstr>NV201K Správní trestání </vt:lpstr>
      <vt:lpstr>Program přednášky</vt:lpstr>
      <vt:lpstr>Kontrolní otázky</vt:lpstr>
      <vt:lpstr>Řízení o přestupcích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Lukas Potesil</cp:lastModifiedBy>
  <cp:revision>80</cp:revision>
  <cp:lastPrinted>2019-03-19T12:48:28Z</cp:lastPrinted>
  <dcterms:created xsi:type="dcterms:W3CDTF">2019-02-27T15:02:38Z</dcterms:created>
  <dcterms:modified xsi:type="dcterms:W3CDTF">2022-04-07T09:17:45Z</dcterms:modified>
</cp:coreProperties>
</file>