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5" r:id="rId5"/>
    <p:sldId id="258" r:id="rId6"/>
    <p:sldId id="259" r:id="rId7"/>
    <p:sldId id="263" r:id="rId8"/>
    <p:sldId id="261" r:id="rId9"/>
    <p:sldId id="262" r:id="rId10"/>
    <p:sldId id="264" r:id="rId11"/>
    <p:sldId id="268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0" r:id="rId25"/>
    <p:sldId id="282" r:id="rId26"/>
    <p:sldId id="283" r:id="rId27"/>
    <p:sldId id="284" r:id="rId28"/>
    <p:sldId id="286" r:id="rId29"/>
    <p:sldId id="287" r:id="rId30"/>
    <p:sldId id="288" r:id="rId31"/>
    <p:sldId id="289" r:id="rId32"/>
    <p:sldId id="291" r:id="rId33"/>
    <p:sldId id="292" r:id="rId34"/>
    <p:sldId id="293" r:id="rId35"/>
    <p:sldId id="294" r:id="rId36"/>
    <p:sldId id="295" r:id="rId37"/>
    <p:sldId id="299" r:id="rId38"/>
    <p:sldId id="296" r:id="rId39"/>
    <p:sldId id="297" r:id="rId40"/>
    <p:sldId id="298" r:id="rId41"/>
    <p:sldId id="300" r:id="rId42"/>
    <p:sldId id="301" r:id="rId43"/>
    <p:sldId id="302" r:id="rId44"/>
    <p:sldId id="303" r:id="rId45"/>
    <p:sldId id="304" r:id="rId46"/>
    <p:sldId id="305" r:id="rId4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9" autoAdjust="0"/>
    <p:restoredTop sz="94660"/>
  </p:normalViewPr>
  <p:slideViewPr>
    <p:cSldViewPr snapToGrid="0">
      <p:cViewPr varScale="1">
        <p:scale>
          <a:sx n="67" d="100"/>
          <a:sy n="67" d="100"/>
        </p:scale>
        <p:origin x="9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CDEEE-C971-4F5F-A6CD-84D2F681E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42354F-7A79-47B7-8BC3-E132B6F50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625327-2579-438D-8B4A-F8E6249F6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2B50ED-379F-425B-B61C-9EEC33C0C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97A8EC-74CF-4FDA-9F65-74D9C56EC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30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0330A1-10E5-4FF7-A61E-56F8736A2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BA16CE-0D34-443E-A1F0-4CCE965EC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E72455-13A3-4585-AE23-9A1485DA4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DE0DBD-AA58-44FF-9789-FEF09615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DFB49A-3941-4814-BA2A-697003D22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55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A0F1749-1423-4CE3-8C79-B887B380DF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EBFD7C-9ECA-4B97-BD81-2C2D4B6D3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99B1C0-90B3-4CE9-8DEB-7613829C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270913-9F39-4698-A357-A8D8BC21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2CA650-2C5F-4151-9184-2EE4ED0C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20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EF397-82DB-4C5E-9932-C971B7ED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902F2-45DC-435C-94EF-6EF6A7327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323C6B-9CD1-483F-98B5-070E53C9A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9C7AB6-0E60-4579-B1B0-D714FFBB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96DA40-83D5-4A01-AEEA-0B11BA63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76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FFBA4-926D-4FFE-9404-B2992BF32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257F56-B8B3-43E4-A73D-A12D19F32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CA9C69-DAF1-4163-94FC-3707DB5EE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3D7453-1824-4C7B-9098-40E1AB9A5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5B4C05-055C-4E5F-885B-0D7AC6F9C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28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0B6B3-26F6-411F-B36C-07C89E63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8BCB36-5800-4581-BB9E-C68E52C76F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399FA6-463E-4E5A-A313-1A4DBEFCC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DC5DB1-55E0-47EA-9933-C4E6E2E34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907BDD-171D-421D-8305-2CB2E66AA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0EE02-667E-4089-A7EC-9B178BB3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47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4A1C8-7EDD-4D65-BE89-2CA1E6042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17AEB5-CBFC-4F71-8AFF-919D45778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4CD550-1A6B-449D-AF9C-672F94342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EFC9BE-22AB-4FDB-948D-7B9EC0F7B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B834FA-AEEC-4EC8-A833-8045ED0E8E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1A27ECA-9701-4E8B-8A77-591280A3C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E42CD7-5F7B-4CA3-8751-9053A46BE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5157455-3719-4ACA-B0D0-1105B6CA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23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3F5F0-B006-46D6-A752-175071BBA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231DC45-071A-4268-A633-5F39E81C2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C29161-EC4F-4012-88F0-0A152195A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F58865-F97C-434F-BA66-CFBAA4A6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30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2A6D86-59D0-4ABB-9A7F-5C6099A05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FBD70B0-9303-4726-9363-A0AC853D0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B10875-80C5-4BD4-A6AE-4E037520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38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64D08E-8C02-406E-8913-39C504EF6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142389-2261-48DC-BF3E-EEBB42880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88E436-4523-4547-AF75-938008D2E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E322DF-BB17-4C7D-BF96-022DFE29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4E02E7-12F4-4FD9-A073-1DA1B30E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FF55CF-70D5-4558-A70C-7312227F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82ED52-ACA3-43D3-9271-66CB98A63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BD1AB9A-0018-454D-AAE3-084ADF6E30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816FA2-EAC4-4C85-B59E-3AC8CF2AC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363C6D-A829-4409-A628-A4812A74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CB9967-48BF-457E-84FA-9B58C00C3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CB80DB-7657-40F2-A889-C87464D40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52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B911590-0590-4F89-82AA-93BEC8FC9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2D3E09-8D4A-4AEC-A999-D3CD7EF88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5A5DDD-AA64-4E3B-9E93-2B5544F168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762D9-0ADF-4FB7-BCA2-F3B3B896BA56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70FC52-17FE-44E2-BAD8-CED2D827B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60DDC6-DD9D-4969-9F89-8D1AF2E1CE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F4B19-EC1C-4035-B9F6-B1B1A77E0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39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7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1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CEEB40-97D6-4EF9-A19B-3C8BEAF87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435" y="-3810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Vybrané otázky trestního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C89C93-C65A-4202-AE54-313D6D94F9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2435" y="3748406"/>
            <a:ext cx="9623404" cy="2213546"/>
          </a:xfrm>
        </p:spPr>
        <p:txBody>
          <a:bodyPr>
            <a:normAutofit/>
          </a:bodyPr>
          <a:lstStyle/>
          <a:p>
            <a:pPr algn="l"/>
            <a:r>
              <a:rPr lang="cs-CZ" sz="3600" dirty="0"/>
              <a:t>David Texl</a:t>
            </a:r>
          </a:p>
          <a:p>
            <a:pPr algn="l"/>
            <a:endParaRPr lang="cs-CZ" sz="3600" dirty="0"/>
          </a:p>
          <a:p>
            <a:pPr algn="l"/>
            <a:r>
              <a:rPr lang="cs-CZ" sz="3600" dirty="0"/>
              <a:t>Přednáška 25. 3. 2022</a:t>
            </a:r>
          </a:p>
        </p:txBody>
      </p:sp>
    </p:spTree>
    <p:extLst>
      <p:ext uri="{BB962C8B-B14F-4D97-AF65-F5344CB8AC3E}">
        <p14:creationId xmlns:p14="http://schemas.microsoft.com/office/powerpoint/2010/main" val="313094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sz="2400" dirty="0"/>
              <a:t>Zásada spolupráce OČTŘ se zájmovými sdruženími občanů (§ 2 odst. 7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Zásada obžalovací = akuzační princip (§ 2 odst. 8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Zásada veřejnosti (§ 2 odst. 10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Zásada ústnosti (§ 2 odst. 11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Zásada bezprostřednosti (§ 2 odst. 12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Zásada zajištění práva na obhajobu (§ 2 odst. 13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0585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Právo na spravedlivý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</a:pPr>
            <a:r>
              <a:rPr lang="cs-CZ" altLang="cs-CZ" sz="9600" dirty="0"/>
              <a:t>čl. 6 Evropské úmluvy o ochraně základních práv a svobod </a:t>
            </a:r>
          </a:p>
          <a:p>
            <a:pPr>
              <a:lnSpc>
                <a:spcPct val="110000"/>
              </a:lnSpc>
            </a:pPr>
            <a:r>
              <a:rPr lang="cs-CZ" altLang="cs-CZ" sz="9600" dirty="0"/>
              <a:t>každý má právo, aby jeho věc byla projednána veřejně, spravedlivě a v přiměřené době nezávislým a nestranným soudem zřízeným zákonem, který rozhodne o oprávněnosti jakéhokoli trestního obvinění  (tj. trestný čin, přestupek, či správní delikt) proti němu</a:t>
            </a:r>
          </a:p>
          <a:p>
            <a:pPr>
              <a:lnSpc>
                <a:spcPct val="110000"/>
              </a:lnSpc>
            </a:pPr>
            <a:r>
              <a:rPr lang="cs-CZ" altLang="cs-CZ" sz="9600" dirty="0"/>
              <a:t>uvedené právo se netýká jen trestního řízení </a:t>
            </a:r>
          </a:p>
          <a:p>
            <a:pPr>
              <a:lnSpc>
                <a:spcPct val="110000"/>
              </a:lnSpc>
            </a:pPr>
            <a:r>
              <a:rPr lang="cs-CZ" altLang="cs-CZ" sz="9600" dirty="0"/>
              <a:t>spravedlivým (řádným/férovým) je ten proces, který je veřejný, spravedlivý a  rozhodnutý v přiměřené době nezávislým a nestranným soudem </a:t>
            </a:r>
          </a:p>
          <a:p>
            <a:pPr>
              <a:lnSpc>
                <a:spcPct val="110000"/>
              </a:lnSpc>
            </a:pPr>
            <a:endParaRPr lang="cs-CZ" altLang="cs-CZ" sz="9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88351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84" y="1054121"/>
            <a:ext cx="9465564" cy="340096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</a:pPr>
            <a:r>
              <a:rPr lang="cs-CZ" altLang="cs-CZ" sz="9600" dirty="0"/>
              <a:t>předvídatelnost (právní jistota), jasnost a srozumitelnost (pro koho píši zákony?) práva  (situace 90. let min. století)</a:t>
            </a:r>
          </a:p>
          <a:p>
            <a:pPr>
              <a:lnSpc>
                <a:spcPct val="110000"/>
              </a:lnSpc>
            </a:pPr>
            <a:r>
              <a:rPr lang="cs-CZ" altLang="cs-CZ" sz="9600" dirty="0"/>
              <a:t>občan musí být způsobilý předvídat, do jaké míry, která je rozumná při daných okolnostech případu, důsledky, které mohou vzniknout z jeho jednání; tyto důsledky nemusí být předvídatelné absolutní jistotou, pokud by tomu tak bylo, právo by se svázalo do přílišné rigidity   </a:t>
            </a:r>
          </a:p>
          <a:p>
            <a:pPr algn="just">
              <a:lnSpc>
                <a:spcPct val="100000"/>
              </a:lnSpc>
            </a:pPr>
            <a:r>
              <a:rPr lang="cs-CZ" sz="9600" dirty="0"/>
              <a:t>čl. 35/1 Evropské úmluvy - podmínkou přijatelnosti stížnosti ze strany ESLP je vyčerpání efektivních vnitrostátních prostředků nápravy – pokud je ústavní stížnost neefektivní, nemusím ji podávat – od 1. 8. 2021 lhůta 4 měsíců (zkrácení z původních šesti) </a:t>
            </a:r>
          </a:p>
          <a:p>
            <a:pPr>
              <a:lnSpc>
                <a:spcPct val="100000"/>
              </a:lnSpc>
            </a:pPr>
            <a:r>
              <a:rPr lang="cs-CZ" sz="9600" dirty="0"/>
              <a:t>z práva spravedlivý proces vyplývá široký katalog dílčích procesních práv, která jsou blíže upravena v rámci zásad uvedených v Ústavě, Listině a trestním řádu (§ 2)  </a:t>
            </a:r>
            <a:endParaRPr lang="cs-CZ" altLang="cs-CZ" sz="9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76719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85000" lnSpcReduction="10000"/>
          </a:bodyPr>
          <a:lstStyle/>
          <a:p>
            <a:r>
              <a:rPr lang="cs-CZ" sz="2400" u="sng" dirty="0"/>
              <a:t>Z judikatury:</a:t>
            </a:r>
          </a:p>
          <a:p>
            <a:pPr>
              <a:lnSpc>
                <a:spcPct val="100000"/>
              </a:lnSpc>
            </a:pPr>
            <a:r>
              <a:rPr lang="cs-CZ" altLang="cs-CZ" sz="2400" dirty="0"/>
              <a:t>„…účelem trestního řízení přitom není jenom spravedlivé potrestání pachatele, účelem trestního řízení je rovněž „fair“ proces</a:t>
            </a:r>
            <a:r>
              <a:rPr lang="cs-CZ" altLang="cs-CZ" sz="2400" i="1" dirty="0"/>
              <a:t>;</a:t>
            </a:r>
            <a:r>
              <a:rPr lang="cs-CZ" altLang="cs-CZ" sz="2400" dirty="0"/>
              <a:t> existence řádného procesu je nevyhnutelnou podmínkou existence demokratického právního státu…“ (I. ÚS  781/04 ze dne 13.12.2005)</a:t>
            </a:r>
          </a:p>
          <a:p>
            <a:pPr>
              <a:lnSpc>
                <a:spcPct val="100000"/>
              </a:lnSpc>
            </a:pPr>
            <a:r>
              <a:rPr lang="cs-CZ" altLang="cs-CZ" sz="2400" dirty="0"/>
              <a:t>„…účel trestního řízení, jímž je zcela jistě především snaha náležitě zjistit trestné činy a podle zákona jejich pachatele spravedlivě potrestat, nemůže být v právním státě nadřazen zásadě řádného zákonného procesu …“ (III. ÚS 239/04 ze dne 17.6.2004)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„…přijde-li spravedlnost pozdě, je to totéž jako by byla odmítnuta…“ (IV. ÚS 3892/18) - justice </a:t>
            </a:r>
            <a:r>
              <a:rPr lang="cs-CZ" altLang="cs-CZ" sz="2400" dirty="0" err="1"/>
              <a:t>delayed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is</a:t>
            </a:r>
            <a:r>
              <a:rPr lang="cs-CZ" altLang="cs-CZ" sz="2400" dirty="0"/>
              <a:t> justice </a:t>
            </a:r>
            <a:r>
              <a:rPr lang="cs-CZ" altLang="cs-CZ" sz="2400" dirty="0" err="1"/>
              <a:t>denied</a:t>
            </a:r>
            <a:r>
              <a:rPr lang="cs-CZ" altLang="cs-CZ" sz="2400" dirty="0"/>
              <a:t> – pozdní spravedlnost, žádná spravedlnost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80522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Veřejnost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sz="2400" dirty="0"/>
              <a:t>čl. 38 LZPS - každý má právo, aby jeho věc byla projednána veřejně; veřejnost může být vyloučena jen v případech stanovených zákonem</a:t>
            </a:r>
          </a:p>
          <a:p>
            <a:r>
              <a:rPr lang="cs-CZ" altLang="cs-CZ" sz="2400" dirty="0"/>
              <a:t>„…smyslem práva na veřejné projednání věci, ve spojení s právem vyjádřit se ke všem prováděným důkazům, je poskytnout obžalovanému v trestním procesu možnost verifikace důkazů, směřujících vůči němu, a to před tváří veřejnosti. tato verifikace v případě svědecké výpovědi obsahuje dva komponenty: prvním je prověření pravdivosti skutkových tvrzení, druhým je potom možnost prověření věrohodnosti svědka….“ (</a:t>
            </a:r>
            <a:r>
              <a:rPr lang="cs-CZ" altLang="cs-CZ" sz="2400" dirty="0" err="1"/>
              <a:t>Pl</a:t>
            </a:r>
            <a:r>
              <a:rPr lang="cs-CZ" altLang="cs-CZ" sz="2400" dirty="0"/>
              <a:t>. ÚS 4/94)</a:t>
            </a:r>
          </a:p>
          <a:p>
            <a:r>
              <a:rPr lang="cs-CZ" altLang="cs-CZ" sz="2400" dirty="0"/>
              <a:t>platí pouze pro hlavní líčení (§ 199 a násl.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)</a:t>
            </a:r>
          </a:p>
          <a:p>
            <a:r>
              <a:rPr lang="cs-CZ" altLang="cs-CZ" sz="2400" dirty="0"/>
              <a:t> X možnost vyloučení veřejnosti (§ 200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), neveřejnost řízení proti mladistvému (§ 54 odst. 1 ZSM)</a:t>
            </a:r>
          </a:p>
          <a:p>
            <a:r>
              <a:rPr lang="cs-CZ" altLang="cs-CZ" sz="2400" dirty="0"/>
              <a:t>Vyhlášení rozsudku ale vždy veřejné! (§ 200 odst. 2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6104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551" y="1054121"/>
            <a:ext cx="9465564" cy="462430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zásada veřejnosti hlavního líčení není právem obviněného, se kterým by mohl volně disponovat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400" u="sng" dirty="0"/>
              <a:t>důvody pro vyloučení veřejnosti</a:t>
            </a:r>
            <a:r>
              <a:rPr lang="cs-CZ" sz="2400" dirty="0"/>
              <a:t>: </a:t>
            </a:r>
          </a:p>
          <a:p>
            <a:pPr marL="742950" lvl="2" indent="-342900" algn="just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mravnost - obecný pohled, nemůže být rozhodující, že to co nepohorší mě, nepohorší ani jiné </a:t>
            </a:r>
          </a:p>
          <a:p>
            <a:pPr marL="742950" lvl="2" indent="-342900" algn="just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veřejný pořádek a národní bezpečnosti (utajované informace)</a:t>
            </a:r>
          </a:p>
          <a:p>
            <a:pPr marL="742950" lvl="2" indent="-342900" algn="just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soukromý život účastníků řízení - s ohledem na osobu např. obviněného, svědka lze očekávat zájem medií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400" u="sng" dirty="0"/>
              <a:t>důvody pro vyloučení jednotlivce</a:t>
            </a:r>
            <a:r>
              <a:rPr lang="cs-CZ" sz="2400" dirty="0"/>
              <a:t>: </a:t>
            </a:r>
          </a:p>
          <a:p>
            <a:pPr marL="742950" lvl="2" indent="-342900" algn="just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mladistvý</a:t>
            </a:r>
          </a:p>
          <a:p>
            <a:pPr marL="742950" lvl="2" indent="-342900" algn="just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rušení důstojného průběhu  - např. </a:t>
            </a:r>
            <a:r>
              <a:rPr lang="cs-CZ" sz="2400" dirty="0" err="1"/>
              <a:t>dress</a:t>
            </a:r>
            <a:r>
              <a:rPr lang="cs-CZ" sz="2400" dirty="0"/>
              <a:t> </a:t>
            </a:r>
            <a:r>
              <a:rPr lang="cs-CZ" sz="2400" dirty="0" err="1"/>
              <a:t>code</a:t>
            </a:r>
            <a:r>
              <a:rPr lang="cs-CZ" sz="2400" dirty="0"/>
              <a:t> jednací síně</a:t>
            </a:r>
          </a:p>
          <a:p>
            <a:pPr marL="742950" lvl="2" indent="-342900" algn="just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opatření proti přeplňování jednací síně  - tzv. na místenky – účast medií, příbuzenstva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6466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Spravedlnost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§ 2 odst. 5 </a:t>
            </a:r>
            <a:r>
              <a:rPr lang="cs-CZ" sz="2400" dirty="0" err="1"/>
              <a:t>TrŘ</a:t>
            </a:r>
            <a:r>
              <a:rPr lang="cs-CZ" sz="2400" dirty="0"/>
              <a:t> - OČTŘ nezjišťují objektivní pravdu, ale skutkový stav bez důvodných pochybností </a:t>
            </a:r>
          </a:p>
          <a:p>
            <a:r>
              <a:rPr lang="cs-CZ" sz="2400" dirty="0"/>
              <a:t>do 31.12.1993 - zjišťování skutečného stavu věci (tzv. zásada objektivní pravdy) X dnes </a:t>
            </a:r>
            <a:r>
              <a:rPr lang="cs-CZ" sz="2400" b="1" dirty="0"/>
              <a:t>zásada materiální pravdy</a:t>
            </a:r>
          </a:p>
          <a:p>
            <a:r>
              <a:rPr lang="cs-CZ" sz="2400" dirty="0"/>
              <a:t>strany v hlavním líčení důkazy nejen navrhují, předkládají, ale i provádějí důkazy</a:t>
            </a:r>
          </a:p>
          <a:p>
            <a:r>
              <a:rPr lang="cs-CZ" altLang="cs-CZ" sz="2400" dirty="0"/>
              <a:t>rovnost zbraní -  procesní rovnost obžaloby a obhajoby („co můžu já, můžeš i ty“)</a:t>
            </a:r>
          </a:p>
          <a:p>
            <a:r>
              <a:rPr lang="cs-CZ" altLang="cs-CZ" sz="2400" dirty="0"/>
              <a:t>doznání obviněného nezbavuje OČTŘ povinnosti zjišťovat skutkový stav</a:t>
            </a:r>
          </a:p>
          <a:p>
            <a:r>
              <a:rPr lang="cs-CZ" sz="2400" dirty="0"/>
              <a:t>§ 89 odst. 2 </a:t>
            </a:r>
            <a:r>
              <a:rPr lang="cs-CZ" sz="2400" dirty="0" err="1"/>
              <a:t>TrŘ</a:t>
            </a:r>
            <a:r>
              <a:rPr lang="cs-CZ" sz="2400" dirty="0"/>
              <a:t> - každá ze stran muže důkaz vyhledat</a:t>
            </a:r>
            <a:r>
              <a:rPr lang="en-GB" sz="2400" dirty="0"/>
              <a:t>;</a:t>
            </a:r>
            <a:r>
              <a:rPr lang="cs-CZ" sz="2400" dirty="0"/>
              <a:t> skutečnost, že důkaz nevyhledal OČTŘ není automatickým důvodem k odmítnutí (viz znalecké dokazování v trestním řízení – předložení znaleckého posudku procesní stranou) </a:t>
            </a:r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0449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lnSpcReduction="10000"/>
          </a:bodyPr>
          <a:lstStyle/>
          <a:p>
            <a:r>
              <a:rPr lang="cs-CZ" altLang="cs-CZ" sz="2400" dirty="0"/>
              <a:t>neplatí princip „qui tacet (</a:t>
            </a:r>
            <a:r>
              <a:rPr lang="cs-CZ" altLang="cs-CZ" sz="2400" dirty="0" err="1"/>
              <a:t>ubi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loqui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potuit</a:t>
            </a:r>
            <a:r>
              <a:rPr lang="cs-CZ" altLang="cs-CZ" sz="2400" dirty="0"/>
              <a:t> et </a:t>
            </a:r>
            <a:r>
              <a:rPr lang="cs-CZ" altLang="cs-CZ" sz="2400" dirty="0" err="1"/>
              <a:t>debuit</a:t>
            </a:r>
            <a:r>
              <a:rPr lang="cs-CZ" altLang="cs-CZ" sz="2400" dirty="0"/>
              <a:t>) </a:t>
            </a:r>
            <a:r>
              <a:rPr lang="cs-CZ" altLang="cs-CZ" sz="2400" dirty="0" err="1"/>
              <a:t>consentire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videtur</a:t>
            </a:r>
            <a:r>
              <a:rPr lang="cs-CZ" altLang="cs-CZ" sz="2400" dirty="0"/>
              <a:t>“ [„kdo mlčí (když mluvit mohl a měl), zřejmě souhlasí.“] - papež Bonifác VIII. (1235-1303) - mlčení obviněného nelze připočítávat k jeho tíži </a:t>
            </a:r>
          </a:p>
          <a:p>
            <a:r>
              <a:rPr lang="cs-CZ" sz="2400" dirty="0"/>
              <a:t>Zásada zákazu donucování k sebeobviňování (právo obviněného nevypovídat, rekognice osoby (pasivní) X rekognice podle hlasu (aktivní))</a:t>
            </a:r>
          </a:p>
          <a:p>
            <a:r>
              <a:rPr lang="cs-CZ" altLang="cs-CZ" sz="2400" dirty="0"/>
              <a:t>Evropská úmluva tento zákaz výslovně neupravuje, ale ESLP jej dovozuje z čl. 6 odst. 1, 2 (právo na spravedlivý proces, presumpce neviny)</a:t>
            </a:r>
          </a:p>
          <a:p>
            <a:r>
              <a:rPr lang="cs-CZ" altLang="cs-CZ" sz="2400" dirty="0"/>
              <a:t>§ 33 odst. 1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 – obviněný má právo vyjádřit se ke všem skutečnostem, není však </a:t>
            </a:r>
            <a:r>
              <a:rPr lang="cs-CZ" altLang="cs-CZ" sz="2400"/>
              <a:t>povinen vypovídat, </a:t>
            </a:r>
            <a:r>
              <a:rPr lang="cs-CZ" altLang="cs-CZ" sz="2400" dirty="0"/>
              <a:t>může uvádět okolnosti a důkazy sloužící k jeho obhajobě (může lhát X křivá výpověď svědka) </a:t>
            </a:r>
          </a:p>
          <a:p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82275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Přiměřenost délky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70000" lnSpcReduction="20000"/>
          </a:bodyPr>
          <a:lstStyle/>
          <a:p>
            <a:r>
              <a:rPr lang="cs-CZ" altLang="cs-CZ" sz="2400" dirty="0"/>
              <a:t>čl. 38 LZPS - každý má právo, aby jeho věc byla projednána bez zbytečných průtahů </a:t>
            </a:r>
          </a:p>
          <a:p>
            <a:r>
              <a:rPr lang="cs-CZ" altLang="cs-CZ" sz="2400" dirty="0"/>
              <a:t>§ 2 odst. 4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 - trestní věci se musí projednávat bez zbytečných průtahů a to zejména vazební věci a věci, ve kterých byl zajištěn majetek  </a:t>
            </a:r>
          </a:p>
          <a:p>
            <a:r>
              <a:rPr lang="cs-CZ" sz="2400" dirty="0"/>
              <a:t>při rozhodování o respektování požadavku přiměřené délky jako jednoho z aspektů práva na spravedlivý proces zakotveného v čl. 6 odst. 1 Úmluvy zvažuje ESLP na jedné straně zájem stěžovatele na rychlém vyřízení věci a na straně druhé obecný zájem na řádném výkonu spravedlnosti (např. </a:t>
            </a:r>
            <a:r>
              <a:rPr lang="cs-CZ" sz="2400" dirty="0" err="1"/>
              <a:t>Debbasch</a:t>
            </a:r>
            <a:r>
              <a:rPr lang="cs-CZ" sz="2400" dirty="0"/>
              <a:t> proti Francii, rozsudek ESLP, 3. 12. 2002, č. 49392/99, § 43)</a:t>
            </a:r>
          </a:p>
          <a:p>
            <a:r>
              <a:rPr lang="cs-CZ" sz="2400" dirty="0"/>
              <a:t>otázku přiměřenosti délky řízení ESLP zkoumá ve světle konkrétních okolností daného případu charakterizujících čtyři základní kritéria: složitost věci, chování stěžovatele, postup státních orgánů a význam řízení pro stěžovatele (např. – mezi mnoha jinými – </a:t>
            </a:r>
            <a:r>
              <a:rPr lang="cs-CZ" sz="2400" dirty="0" err="1"/>
              <a:t>Süßmann</a:t>
            </a:r>
            <a:r>
              <a:rPr lang="cs-CZ" sz="2400" dirty="0"/>
              <a:t> proti Německu, rozsudek velkého senátu ESLP, 16. 9. 1996, č. 20024/92, § 48; </a:t>
            </a:r>
            <a:r>
              <a:rPr lang="cs-CZ" sz="2400" dirty="0" err="1"/>
              <a:t>Frydlender</a:t>
            </a:r>
            <a:r>
              <a:rPr lang="cs-CZ" sz="2400" dirty="0"/>
              <a:t> proti Francii, rozsudek velkého senátu ESLP, 27. 6. 2000, č. 30979/96, § 43)</a:t>
            </a:r>
          </a:p>
          <a:p>
            <a:r>
              <a:rPr lang="cs-CZ" sz="2400" dirty="0"/>
              <a:t>+ páté kritérium, které ESLP za takové zpravidla neoznačuje, ale vždy zohledňuje počet stupňů soudní soustavy, na kterých byla věc projednávána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743129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význam zásady rychlosti trestního řízení je podstatný, není ale vedoucím principem trestního řízení, není cílem trestního řízení, není absolutní zásadou trestního řízení </a:t>
            </a:r>
          </a:p>
          <a:p>
            <a:r>
              <a:rPr lang="cs-CZ" altLang="cs-CZ" sz="2400" dirty="0"/>
              <a:t>průtah v některé fázi trestního řízení je tolerovatelný, pokud řízení jako celek je skončeno v přiměřené lhůtě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ESLP nevyvodil z porušení článku 6/1  Úmluvy povinnost smluvního státu automaticky kompenzovat průtahy v řízení zastavením trestního stíhání nebo zmírněním trestu, současně takovou formu kompenzace připustil 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dojde-li k porušení práva na spravedlivý proces z hlediska rychlosti trestního řízení, vzniká obviněnému nárok na kompenzaci od státu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8716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916D97-C9E7-429A-8BB0-2F3A7FF51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/>
              <a:t>Struktura 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0AECB-0532-49AA-B3CA-C46AE895A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sz="2000"/>
              <a:t>Úvod do problematiky trestního řízení (charakteristika, prameny, zasazení do kontextu trestního práva)</a:t>
            </a:r>
          </a:p>
          <a:p>
            <a:r>
              <a:rPr lang="cs-CZ" sz="2000"/>
              <a:t>Základní zásady trestního řízení</a:t>
            </a:r>
          </a:p>
          <a:p>
            <a:r>
              <a:rPr lang="cs-CZ" sz="2000"/>
              <a:t>Obecná charakteristika jednotlivých stádií trestního řízení</a:t>
            </a:r>
          </a:p>
          <a:p>
            <a:r>
              <a:rPr lang="cs-CZ" sz="2000"/>
              <a:t>Charakteristika procesního postavení poškozeného a svědka (jejich práva a povinnosti)</a:t>
            </a:r>
          </a:p>
          <a:p>
            <a:r>
              <a:rPr lang="cs-CZ" sz="2000"/>
              <a:t>Součinnost státních orgánů a fyzických a právnických osob s OČTŘ</a:t>
            </a:r>
          </a:p>
          <a:p>
            <a:r>
              <a:rPr lang="cs-CZ" sz="2000"/>
              <a:t>Trestní oznámení (způsob podání, charakteristika, procesní význam, důkazní hodnota)</a:t>
            </a:r>
            <a:endParaRPr lang="en-GB" sz="2000"/>
          </a:p>
          <a:p>
            <a:r>
              <a:rPr lang="cs-CZ" sz="2000"/>
              <a:t>Závěrečné shrnutí</a:t>
            </a:r>
          </a:p>
        </p:txBody>
      </p:sp>
    </p:spTree>
    <p:extLst>
      <p:ext uri="{BB962C8B-B14F-4D97-AF65-F5344CB8AC3E}">
        <p14:creationId xmlns:p14="http://schemas.microsoft.com/office/powerpoint/2010/main" val="389238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551" y="1054121"/>
            <a:ext cx="9465564" cy="4749758"/>
          </a:xfrm>
        </p:spPr>
        <p:txBody>
          <a:bodyPr>
            <a:normAutofit fontScale="92500"/>
          </a:bodyPr>
          <a:lstStyle/>
          <a:p>
            <a:pPr algn="just"/>
            <a:r>
              <a:rPr lang="cs-CZ" altLang="cs-CZ" sz="2400" dirty="0"/>
              <a:t>lhůty v trestním řízení - zákonné a soudcovské (lhůta pro ustanovení obhájce není určená zákonem, hodiny, dny dle situace)</a:t>
            </a:r>
          </a:p>
          <a:p>
            <a:pPr lvl="1"/>
            <a:r>
              <a:rPr lang="cs-CZ" altLang="cs-CZ" dirty="0"/>
              <a:t>§ 159 </a:t>
            </a:r>
            <a:r>
              <a:rPr lang="cs-CZ" altLang="cs-CZ" dirty="0" err="1"/>
              <a:t>TrŘ</a:t>
            </a:r>
            <a:r>
              <a:rPr lang="cs-CZ" altLang="cs-CZ" dirty="0"/>
              <a:t> - lhůta pro skončení prověřování  - 2, 3, 6 měsíců </a:t>
            </a:r>
          </a:p>
          <a:p>
            <a:pPr lvl="1"/>
            <a:r>
              <a:rPr lang="cs-CZ" altLang="cs-CZ" dirty="0"/>
              <a:t>§ 167 </a:t>
            </a:r>
            <a:r>
              <a:rPr lang="cs-CZ" altLang="cs-CZ" dirty="0" err="1"/>
              <a:t>TrŘ</a:t>
            </a:r>
            <a:r>
              <a:rPr lang="cs-CZ" altLang="cs-CZ" dirty="0"/>
              <a:t> - lhůta pro skončení vyšetřování - 2, 3  měsíce</a:t>
            </a:r>
          </a:p>
          <a:p>
            <a:pPr lvl="1"/>
            <a:r>
              <a:rPr lang="cs-CZ" altLang="cs-CZ" dirty="0"/>
              <a:t>§ 170 </a:t>
            </a:r>
            <a:r>
              <a:rPr lang="cs-CZ" altLang="cs-CZ" dirty="0" err="1"/>
              <a:t>TrŘ</a:t>
            </a:r>
            <a:r>
              <a:rPr lang="cs-CZ" altLang="cs-CZ" dirty="0"/>
              <a:t> - lhůta pro skončení vyšetřování - 6 měsíců   </a:t>
            </a:r>
          </a:p>
          <a:p>
            <a:pPr lvl="1"/>
            <a:r>
              <a:rPr lang="cs-CZ" altLang="cs-CZ" dirty="0"/>
              <a:t>§ 181 </a:t>
            </a:r>
            <a:r>
              <a:rPr lang="cs-CZ" altLang="cs-CZ" dirty="0" err="1"/>
              <a:t>TrŘ</a:t>
            </a:r>
            <a:r>
              <a:rPr lang="cs-CZ" altLang="cs-CZ" dirty="0"/>
              <a:t> - lhůta pro nařízení hlavního líčení - 3 týdny, 3 měsíce </a:t>
            </a:r>
          </a:p>
          <a:p>
            <a:pPr lvl="1"/>
            <a:r>
              <a:rPr lang="cs-CZ" altLang="cs-CZ" dirty="0"/>
              <a:t>§ 129 </a:t>
            </a:r>
            <a:r>
              <a:rPr lang="cs-CZ" altLang="cs-CZ" dirty="0" err="1"/>
              <a:t>TrŘ</a:t>
            </a:r>
            <a:r>
              <a:rPr lang="cs-CZ" altLang="cs-CZ" dirty="0"/>
              <a:t> - lhůta pro písemné vyhotovení rozsudku  - max. 20 pracovních dnů</a:t>
            </a:r>
          </a:p>
          <a:p>
            <a:r>
              <a:rPr lang="cs-CZ" altLang="cs-CZ" sz="2400" dirty="0"/>
              <a:t>možnost prodloužení uvedených lhůt a to bez sankce – má takové lhůta pak smysl?</a:t>
            </a:r>
          </a:p>
          <a:p>
            <a:r>
              <a:rPr lang="cs-CZ" altLang="cs-CZ" sz="2400" dirty="0"/>
              <a:t>není stanovena lhůta pro  délku hlavního líčení</a:t>
            </a:r>
          </a:p>
          <a:p>
            <a:r>
              <a:rPr lang="cs-CZ" altLang="cs-CZ" sz="2400" dirty="0"/>
              <a:t>§ 72a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 – maximální délka trvání vazby  - zde se pojí zásada přiměřenosti a zásada rychlosti - přečin, zločin, zvlášť závažný zločin,  výjimečný trest </a:t>
            </a:r>
            <a:endParaRPr lang="cs-CZ" altLang="cs-CZ" sz="18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1553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Nezávislý a nestranný soud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70000" lnSpcReduction="20000"/>
          </a:bodyPr>
          <a:lstStyle/>
          <a:p>
            <a:r>
              <a:rPr lang="cs-CZ" altLang="cs-CZ" sz="2400" dirty="0"/>
              <a:t>čl. 81 a 82 Ústavy – soudnictví jménem republiky vykonávají  nezávislé soudy, soudci jsou při výkonu své funkce nezávislí, jejich nestrannost nesmí nikdo ohrožovat </a:t>
            </a:r>
          </a:p>
          <a:p>
            <a:r>
              <a:rPr lang="cs-CZ" altLang="cs-CZ" sz="2400" dirty="0"/>
              <a:t>čl. 36 odst. 1 LZPS - každý se může domáhat stanoveným postupem svého práva u nezávislého a nestranného soudu</a:t>
            </a:r>
          </a:p>
          <a:p>
            <a:r>
              <a:rPr lang="cs-CZ" altLang="cs-CZ" sz="2400" dirty="0"/>
              <a:t>čl. 38 odst. 1 LZPS - nikdo nesmí být odňat svému zákonnému soudci; příslušnost soudu i soudce stanoví zákon</a:t>
            </a:r>
          </a:p>
          <a:p>
            <a:r>
              <a:rPr lang="cs-CZ" sz="2400" dirty="0"/>
              <a:t>nezávislostí se rozumí vyloučení možnosti účinně působit na svobodnou tvorbu vůle soudců, nestrannost (nezávislost na stranách) představuje absenci vztahu soudu k jedné ze stran řízení….“ (</a:t>
            </a:r>
            <a:r>
              <a:rPr lang="cs-CZ" sz="2400" dirty="0" err="1"/>
              <a:t>Pl</a:t>
            </a:r>
            <a:r>
              <a:rPr lang="cs-CZ" sz="2400" dirty="0"/>
              <a:t>. ÚS 11/04)</a:t>
            </a:r>
          </a:p>
          <a:p>
            <a:r>
              <a:rPr lang="cs-CZ" altLang="cs-CZ" sz="2400" dirty="0"/>
              <a:t>„…obecné soudy jsou povinny postupovat vůči obviněnému nestranně, tedy nic v jejich postupu nesmí naznačovat, že předjímají výsledek řízení na základě negativního hodnocení osoby obviněného </a:t>
            </a:r>
            <a:r>
              <a:rPr lang="en-GB" altLang="cs-CZ" sz="2400" dirty="0"/>
              <a:t>[</a:t>
            </a:r>
            <a:r>
              <a:rPr lang="cs-CZ" altLang="cs-CZ" sz="2400" dirty="0"/>
              <a:t>…</a:t>
            </a:r>
            <a:r>
              <a:rPr lang="en-GB" altLang="cs-CZ" sz="2400" dirty="0"/>
              <a:t>]</a:t>
            </a:r>
            <a:r>
              <a:rPr lang="cs-CZ" altLang="cs-CZ" sz="2400" dirty="0"/>
              <a:t> mezi takové případy patří to, když obecný soud vyvozuje skutkové závěry taktéž ze skutečností souvisejících s povahovými rysy obviněného, které pro posouzení určité skutkové otázky nemají žádný význam ani nemůže okruh důkazů uzavírat  na poukaz na předchozí trestnou činnost obviněného…“ (I. ÚS 2726/14)</a:t>
            </a:r>
          </a:p>
          <a:p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36293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altLang="cs-CZ" sz="2400" dirty="0"/>
              <a:t>Princip vázanosti soudce zákonem (čl. 95 Ústavy) </a:t>
            </a:r>
          </a:p>
          <a:p>
            <a:r>
              <a:rPr lang="cs-CZ" sz="2400" dirty="0"/>
              <a:t>Otázka skutečné vázanosti soudce pouze zákonem (vliv vnitřních přesvědčení, politických názorů, životních postojů …)</a:t>
            </a:r>
          </a:p>
          <a:p>
            <a:r>
              <a:rPr lang="cs-CZ" altLang="cs-CZ" sz="2400" dirty="0"/>
              <a:t>zásada volného hodnocení důkazů (§ 125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344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Stádia trestního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/>
              <a:t>Představují jednotlivé časové úseky, v nichž OČTŘ a další subjekty plní své úkoly (povinnosti) a vykonávají svá práva s cílem dosáhnout účelu trestního řízení </a:t>
            </a:r>
          </a:p>
          <a:p>
            <a:r>
              <a:rPr lang="cs-CZ" sz="2400" dirty="0"/>
              <a:t>Předsoudní stadia x soudní stadia  - § 12 odst. 10 </a:t>
            </a:r>
            <a:r>
              <a:rPr lang="cs-CZ" sz="2400" dirty="0" err="1"/>
              <a:t>TrŘ</a:t>
            </a:r>
            <a:endParaRPr lang="cs-CZ" sz="2400" dirty="0"/>
          </a:p>
          <a:p>
            <a:r>
              <a:rPr lang="cs-CZ" sz="2400" u="sng" dirty="0"/>
              <a:t>Předsoudní</a:t>
            </a:r>
            <a:r>
              <a:rPr lang="cs-CZ" sz="2400" dirty="0"/>
              <a:t>:</a:t>
            </a:r>
          </a:p>
          <a:p>
            <a:pPr lvl="1"/>
            <a:r>
              <a:rPr lang="cs-CZ" sz="2000" dirty="0"/>
              <a:t>přípravné řízení (prověřování -</a:t>
            </a:r>
            <a:r>
              <a:rPr lang="en-GB" sz="2000" dirty="0"/>
              <a:t>&gt;</a:t>
            </a:r>
            <a:r>
              <a:rPr lang="cs-CZ" sz="2000" dirty="0"/>
              <a:t> vyšetřování)</a:t>
            </a:r>
          </a:p>
          <a:p>
            <a:r>
              <a:rPr lang="cs-CZ" sz="2400" u="sng" dirty="0"/>
              <a:t>Soudní</a:t>
            </a:r>
            <a:r>
              <a:rPr lang="cs-CZ" sz="2400" dirty="0"/>
              <a:t>:</a:t>
            </a:r>
          </a:p>
          <a:p>
            <a:pPr lvl="1"/>
            <a:r>
              <a:rPr lang="cs-CZ" sz="2000" dirty="0"/>
              <a:t>předběžné projednání obžaloby – fakultativní </a:t>
            </a:r>
          </a:p>
          <a:p>
            <a:pPr lvl="1"/>
            <a:r>
              <a:rPr lang="cs-CZ" sz="2000" dirty="0"/>
              <a:t>hlavní líčení  - obligatorní </a:t>
            </a:r>
          </a:p>
          <a:p>
            <a:pPr lvl="1"/>
            <a:r>
              <a:rPr lang="cs-CZ" sz="2000" dirty="0"/>
              <a:t>řízení o opravných prostředcích  - fakultativní (pokud jsou opravné prostředky podány X právo účastníků vzdát se odvolání, zkrácené vyhotovení rozsudku) </a:t>
            </a:r>
          </a:p>
          <a:p>
            <a:pPr lvl="1"/>
            <a:r>
              <a:rPr lang="cs-CZ" sz="2000" dirty="0"/>
              <a:t>vykonávací řízení - obligatorní </a:t>
            </a:r>
          </a:p>
          <a:p>
            <a:r>
              <a:rPr lang="cs-CZ" sz="2400" b="1" dirty="0"/>
              <a:t>stadium</a:t>
            </a:r>
            <a:r>
              <a:rPr lang="cs-CZ" sz="2400" dirty="0"/>
              <a:t> není totožný pojem jako </a:t>
            </a:r>
            <a:r>
              <a:rPr lang="cs-CZ" sz="2400" b="1" dirty="0"/>
              <a:t>fáze</a:t>
            </a:r>
            <a:r>
              <a:rPr lang="cs-CZ" sz="2400" dirty="0"/>
              <a:t> (nezaměňovat) - fáze představuje vnitřní členění stadia (např. stadium přípravného řízení, fáze prověřování)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8362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Předsoudní stádia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sz="2400" dirty="0"/>
              <a:t>Přípravné řízení  (fáze prověřování a vyšetřování) – určeno především k prověření skutečností, zda jde o trestný čin a kdo jej spáchal (verifikační a filtrační funkce)</a:t>
            </a:r>
          </a:p>
          <a:p>
            <a:r>
              <a:rPr lang="cs-CZ" altLang="cs-CZ" sz="2400" dirty="0"/>
              <a:t>Úsek trestního řízení od sepsání záznamu o prvním úkonu trestního řízení (počátek dozoru SZ nad činností PO)</a:t>
            </a:r>
          </a:p>
          <a:p>
            <a:r>
              <a:rPr lang="cs-CZ" altLang="cs-CZ" sz="2400" dirty="0"/>
              <a:t>Neveřejnost, převážně písemná forma, není bezprostřední</a:t>
            </a:r>
          </a:p>
          <a:p>
            <a:r>
              <a:rPr lang="cs-CZ" altLang="cs-CZ" sz="2400" u="sng" dirty="0"/>
              <a:t>Prověřování</a:t>
            </a:r>
            <a:r>
              <a:rPr lang="cs-CZ" altLang="cs-CZ" sz="2400" dirty="0"/>
              <a:t> - účelem je objasnění a prověření skutečností  důvodně nasvědčujících  tomu, že byl spáchán trestný čin - § 158 odst. 3 </a:t>
            </a:r>
            <a:r>
              <a:rPr lang="cs-CZ" altLang="cs-CZ" sz="2400" dirty="0" err="1"/>
              <a:t>TrŘ</a:t>
            </a:r>
            <a:endParaRPr lang="cs-CZ" altLang="cs-CZ" sz="2400" dirty="0"/>
          </a:p>
          <a:p>
            <a:r>
              <a:rPr lang="cs-CZ" altLang="cs-CZ" sz="2400" u="sng" dirty="0"/>
              <a:t>Vyšetřování</a:t>
            </a:r>
            <a:r>
              <a:rPr lang="cs-CZ" altLang="cs-CZ" sz="2400" dirty="0"/>
              <a:t> - účelem je co nejrychleji v potřebném rozsahu vyhledat důkazy k objasnění  všech základních skutečností důležitých  pro posouzení případu včetně osoby pachatele  a následku trestného činu - § 164 odst. 1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 </a:t>
            </a:r>
          </a:p>
          <a:p>
            <a:r>
              <a:rPr lang="cs-CZ" sz="2400" dirty="0"/>
              <a:t>Standardní/rozšířené (s dokazováním)/zkrácené přípravné řízení (skončení řízení do 14 dnů, TOS do 5 let)</a:t>
            </a:r>
          </a:p>
        </p:txBody>
      </p:sp>
    </p:spTree>
    <p:extLst>
      <p:ext uri="{BB962C8B-B14F-4D97-AF65-F5344CB8AC3E}">
        <p14:creationId xmlns:p14="http://schemas.microsoft.com/office/powerpoint/2010/main" val="1943500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Orgány činné v přípravném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sz="2400" dirty="0"/>
              <a:t>Policejní orgán (vymezeno v § 12 odst. 2 </a:t>
            </a:r>
            <a:r>
              <a:rPr lang="cs-CZ" sz="2400" dirty="0" err="1"/>
              <a:t>TrŘ</a:t>
            </a:r>
            <a:r>
              <a:rPr lang="cs-CZ" sz="2400" dirty="0"/>
              <a:t>, zpravidla SKPV)</a:t>
            </a:r>
          </a:p>
          <a:p>
            <a:r>
              <a:rPr lang="cs-CZ" sz="2400" dirty="0"/>
              <a:t>Státní zastupitelství (tzv. dozorující státní zástupce)</a:t>
            </a:r>
          </a:p>
          <a:p>
            <a:r>
              <a:rPr lang="cs-CZ" sz="2400" dirty="0"/>
              <a:t>Soud (k provádění úkonů v přípravném řízení je příslušný okresní soud, v jehož obvodě je činný státní zástupce, který podal příslušný návrh - § 26 odst. 1 TŘ)</a:t>
            </a:r>
          </a:p>
          <a:p>
            <a:endParaRPr lang="cs-CZ" sz="2400" dirty="0"/>
          </a:p>
          <a:p>
            <a:r>
              <a:rPr lang="cs-CZ" sz="2400" dirty="0"/>
              <a:t>Úkony obviněného a jeho obhájce a úkony dalších osob (poškozený, osoba zúčastněná na TŘ)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32924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Policejní orgán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Je zpravidla „iniciátorem“ TŘ – přípravné řízení zpravidla začíná na základě podání trestního oznámení nebo vlastní (operativně-pátrací) činnosti policejního orgánu</a:t>
            </a:r>
          </a:p>
          <a:p>
            <a:r>
              <a:rPr lang="cs-CZ" sz="2400" dirty="0"/>
              <a:t>Shromažďování důkazů a dalších podkladů, na jejichž základě SZ podává obžalobu</a:t>
            </a:r>
          </a:p>
          <a:p>
            <a:r>
              <a:rPr lang="cs-CZ" sz="2400" dirty="0"/>
              <a:t>Tvorba vyšetřovacích (X kriminalistických) verzí</a:t>
            </a:r>
          </a:p>
          <a:p>
            <a:r>
              <a:rPr lang="cs-CZ" sz="2400" dirty="0"/>
              <a:t>PO zahajuje trestní stíhání konkrétní osoby (osobě musí být usnesením oznámeno, z čeho je obviněna a musí být poučena o svých právech)</a:t>
            </a:r>
          </a:p>
          <a:p>
            <a:r>
              <a:rPr lang="cs-CZ" sz="2400" dirty="0"/>
              <a:t>Na konci prověřování může PO věc odložit (usnesení o odložení je </a:t>
            </a:r>
            <a:r>
              <a:rPr lang="cs-CZ" sz="2400" dirty="0" err="1"/>
              <a:t>prozatimní</a:t>
            </a:r>
            <a:r>
              <a:rPr lang="cs-CZ" sz="2400" dirty="0"/>
              <a:t> -</a:t>
            </a:r>
            <a:r>
              <a:rPr lang="en-GB" sz="2400" dirty="0"/>
              <a:t>&gt;</a:t>
            </a:r>
            <a:r>
              <a:rPr lang="cs-CZ" sz="2400" dirty="0"/>
              <a:t> nevytváří překážku věci pravomocně rozhodnuté)</a:t>
            </a:r>
          </a:p>
          <a:p>
            <a:r>
              <a:rPr lang="cs-CZ" sz="2400" dirty="0"/>
              <a:t>Návrh na podání obžaloby vypracovává PO</a:t>
            </a:r>
          </a:p>
        </p:txBody>
      </p:sp>
    </p:spTree>
    <p:extLst>
      <p:ext uri="{BB962C8B-B14F-4D97-AF65-F5344CB8AC3E}">
        <p14:creationId xmlns:p14="http://schemas.microsoft.com/office/powerpoint/2010/main" val="10285840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Státní zástupce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V přípravném řízení tzv. </a:t>
            </a:r>
            <a:r>
              <a:rPr lang="cs-CZ" sz="2400" i="1" dirty="0" err="1"/>
              <a:t>dominus</a:t>
            </a:r>
            <a:r>
              <a:rPr lang="cs-CZ" sz="2400" i="1" dirty="0"/>
              <a:t> </a:t>
            </a:r>
            <a:r>
              <a:rPr lang="cs-CZ" sz="2400" i="1" dirty="0" err="1"/>
              <a:t>litis</a:t>
            </a:r>
            <a:endParaRPr lang="cs-CZ" sz="2400" i="1" dirty="0"/>
          </a:p>
          <a:p>
            <a:r>
              <a:rPr lang="cs-CZ" sz="2400" dirty="0"/>
              <a:t>Povinnost stíhat všechny trestné činy, o nichž se dozví (zásada legality)</a:t>
            </a:r>
          </a:p>
          <a:p>
            <a:r>
              <a:rPr lang="cs-CZ" sz="2400" dirty="0"/>
              <a:t>Dozor v přípravném řízení - § 174 </a:t>
            </a:r>
            <a:r>
              <a:rPr lang="cs-CZ" sz="2400" dirty="0" err="1"/>
              <a:t>TrŘ</a:t>
            </a:r>
            <a:endParaRPr lang="cs-CZ" sz="2400" dirty="0"/>
          </a:p>
          <a:p>
            <a:r>
              <a:rPr lang="cs-CZ" sz="2400" dirty="0"/>
              <a:t>Výlučná návrhová oprávnění - např. návrh  na vydání k příkazu o provedení domovní prohlídky (§  83 odst. 1 TŘ), nebo návrh na vydání příkazu k  provedení odposlechu a  záznamu telekomunikačního provozu (§ 88 odst. 2 TŘ)</a:t>
            </a:r>
          </a:p>
          <a:p>
            <a:pPr marL="228600" lvl="1">
              <a:spcBef>
                <a:spcPts val="1000"/>
              </a:spcBef>
            </a:pPr>
            <a:r>
              <a:rPr lang="cs-CZ" dirty="0"/>
              <a:t>Vydání meritorních rozhodnutí – o </a:t>
            </a:r>
            <a:r>
              <a:rPr lang="cs-CZ" sz="2400" dirty="0"/>
              <a:t>zastavení  trestního stíhání  dle § 172 </a:t>
            </a:r>
            <a:r>
              <a:rPr lang="cs-CZ" sz="2400" dirty="0" err="1"/>
              <a:t>TrŘ</a:t>
            </a:r>
            <a:r>
              <a:rPr lang="cs-CZ" sz="2400" dirty="0"/>
              <a:t> či o přerušení  trestního stíhání dle § 173 </a:t>
            </a:r>
            <a:r>
              <a:rPr lang="cs-CZ" sz="2400" dirty="0" err="1"/>
              <a:t>TrŘ</a:t>
            </a:r>
            <a:endParaRPr lang="cs-CZ" sz="2400" dirty="0"/>
          </a:p>
          <a:p>
            <a:r>
              <a:rPr lang="cs-CZ" sz="2400" dirty="0"/>
              <a:t>vypracovává a podává obžalobu, návrh na potrestání, návrh na schválení dohody o vině a trestu</a:t>
            </a:r>
            <a:endParaRPr lang="cs-CZ" sz="2400" i="1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80607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84" y="1054122"/>
            <a:ext cx="9465564" cy="4749758"/>
          </a:xfrm>
        </p:spPr>
        <p:txBody>
          <a:bodyPr>
            <a:normAutofit fontScale="55000" lnSpcReduction="20000"/>
          </a:bodyPr>
          <a:lstStyle/>
          <a:p>
            <a:r>
              <a:rPr lang="cs-CZ" sz="4600" dirty="0"/>
              <a:t>podle § 174/2 TŘ je státní zástupce oprávněn:</a:t>
            </a:r>
          </a:p>
          <a:p>
            <a:endParaRPr lang="cs-CZ" sz="4600" dirty="0"/>
          </a:p>
          <a:p>
            <a:pPr lvl="1"/>
            <a:r>
              <a:rPr lang="cs-CZ" sz="4200" dirty="0"/>
              <a:t>dávat závazné pokyny k vyšetřování trestných činů</a:t>
            </a:r>
          </a:p>
          <a:p>
            <a:pPr lvl="1"/>
            <a:r>
              <a:rPr lang="cs-CZ" sz="4200" dirty="0"/>
              <a:t>vyžadovat od policejního orgánu spisy, dokumenty, materiály a zprávy za účelem prověrky</a:t>
            </a:r>
          </a:p>
          <a:p>
            <a:pPr lvl="1"/>
            <a:r>
              <a:rPr lang="cs-CZ" sz="4200" dirty="0"/>
              <a:t>zúčastnit se provádění úkonů policejního orgánu, osobně provést jednotlivý úkon nebo i celé vyšetřování a vydat rozhodnutí v kterékoliv věci</a:t>
            </a:r>
          </a:p>
          <a:p>
            <a:pPr lvl="1"/>
            <a:r>
              <a:rPr lang="cs-CZ" sz="4200" dirty="0"/>
              <a:t>vracet věc policejnímu orgánu se svými pokyny k doplnění</a:t>
            </a:r>
          </a:p>
          <a:p>
            <a:pPr lvl="1"/>
            <a:r>
              <a:rPr lang="cs-CZ" sz="4200" dirty="0"/>
              <a:t>rušit nezákonná nebo neodůvodněná rozhodnutí a opatření policejního orgánu, která může nahrazovat vlastními</a:t>
            </a:r>
          </a:p>
          <a:p>
            <a:pPr lvl="1"/>
            <a:r>
              <a:rPr lang="cs-CZ" sz="4200" dirty="0"/>
              <a:t>přikázat, aby úkony ve věci prováděla jiná osoba služebně činná v policejním orgánu + výlučná oprávnění státního zástupce (§ 175/1 TŘ)</a:t>
            </a:r>
          </a:p>
          <a:p>
            <a:r>
              <a:rPr lang="cs-CZ" sz="4500" dirty="0"/>
              <a:t>Specifické postavení SZ vůči PO</a:t>
            </a:r>
          </a:p>
        </p:txBody>
      </p:sp>
    </p:spTree>
    <p:extLst>
      <p:ext uri="{BB962C8B-B14F-4D97-AF65-F5344CB8AC3E}">
        <p14:creationId xmlns:p14="http://schemas.microsoft.com/office/powerpoint/2010/main" val="6121934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Soud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K provádění úkonů v přípravném řízení je příslušný okresní soud, v jehož obvodě je činný státní zástupce, který podal příslušný návrh  (§ 26 odst. 1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Soud, u něhož státní zástupce podal návrh, se stává příslušným k provádění všech úkonů soudu po celé přípravné řízení, pokud nedojde k postoupení věci z důvodu příslušnosti jiného státního zástupce činného mimo obvod tohoto soudu (§ 26 odst. 2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„…</a:t>
            </a:r>
            <a:r>
              <a:rPr lang="cs-CZ" sz="2400" i="1" dirty="0"/>
              <a:t>pokud příslušný návrh podává státní zástupce krajského nebo vrchního státního zastupitelství, je třeba aplikovat obecnou úpravu místní příslušnosti soudů v trestním řádu a místní příslušnost okresního soudu určit podle kritérií stanovených v § 18 TŘ, tj. z množiny okresních soudů, v jejichž obvodech krajské nebo vrchní státní zastupitelství působí, zvolit ten, jehož místní příslušnost těmto kritériím odpovídá</a:t>
            </a:r>
            <a:r>
              <a:rPr lang="cs-CZ" sz="2400" dirty="0"/>
              <a:t>…“ - nález ÚS ze dne 19. 4. 2019, </a:t>
            </a:r>
            <a:r>
              <a:rPr lang="cs-CZ" sz="2400" dirty="0" err="1"/>
              <a:t>sp</a:t>
            </a:r>
            <a:r>
              <a:rPr lang="cs-CZ" sz="2400" dirty="0"/>
              <a:t>. Zn. </a:t>
            </a:r>
            <a:r>
              <a:rPr lang="cs-CZ" sz="2400" dirty="0" err="1"/>
              <a:t>Pl</a:t>
            </a:r>
            <a:r>
              <a:rPr lang="cs-CZ" sz="2400" dirty="0"/>
              <a:t>. ÚS 4/2014 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891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79E008-EA18-427D-A668-E11293343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Pojem trestního práva procesního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390AF5-4726-4BBB-BEFA-E7A445870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sz="2400"/>
              <a:t>TPH upravuje podmínky, za nichž vzniká nárok státu na potrestání pachatele X TPP upravuje postup, jímž se má zjistit, zda tento nárok skutečně existuje a postup, jak tento nárok prosadit</a:t>
            </a:r>
          </a:p>
          <a:p>
            <a:r>
              <a:rPr lang="cs-CZ" sz="2400"/>
              <a:t>Předmětem TPP je úprava postupu orgánů činných v trestním řízení, směřujícího k prosazení norem trestního práva</a:t>
            </a:r>
          </a:p>
          <a:p>
            <a:r>
              <a:rPr lang="cs-CZ" sz="2400"/>
              <a:t>Předmětem trestního řízení jsou ty skutečnosti, jimiž se musejí zabývat OČTŘ při řešení konkrétní trestní věci</a:t>
            </a:r>
          </a:p>
          <a:p>
            <a:r>
              <a:rPr lang="cs-CZ" sz="2400"/>
              <a:t>Monopol státu v oblasti trestního postihu</a:t>
            </a:r>
          </a:p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173246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54121"/>
            <a:ext cx="9465564" cy="4745947"/>
          </a:xfrm>
        </p:spPr>
        <p:txBody>
          <a:bodyPr>
            <a:normAutofit fontScale="40000" lnSpcReduction="20000"/>
          </a:bodyPr>
          <a:lstStyle/>
          <a:p>
            <a:r>
              <a:rPr lang="cs-CZ" sz="6800" u="sng" dirty="0"/>
              <a:t>Úkony soudu v přípravném řízení</a:t>
            </a:r>
            <a:r>
              <a:rPr lang="cs-CZ" sz="6800" dirty="0"/>
              <a:t>:</a:t>
            </a:r>
          </a:p>
          <a:p>
            <a:pPr lvl="1" algn="just">
              <a:lnSpc>
                <a:spcPct val="100000"/>
              </a:lnSpc>
            </a:pPr>
            <a:r>
              <a:rPr lang="cs-CZ" sz="6400" dirty="0"/>
              <a:t>ustanovení obhájce obviněnému (§ 39 odst. 1 </a:t>
            </a:r>
            <a:r>
              <a:rPr lang="cs-CZ" sz="6400" dirty="0" err="1"/>
              <a:t>TrŘ</a:t>
            </a:r>
            <a:r>
              <a:rPr lang="cs-CZ" sz="6400" dirty="0"/>
              <a:t>)  </a:t>
            </a:r>
          </a:p>
          <a:p>
            <a:pPr lvl="1" algn="just">
              <a:lnSpc>
                <a:spcPct val="100000"/>
              </a:lnSpc>
            </a:pPr>
            <a:r>
              <a:rPr lang="cs-CZ" sz="6400" dirty="0"/>
              <a:t>rozhodování o vzetí obviněného do vazby (§ 68 a 73b odst. 1 </a:t>
            </a:r>
            <a:r>
              <a:rPr lang="cs-CZ" sz="6400" dirty="0" err="1"/>
              <a:t>TrŘ</a:t>
            </a:r>
            <a:r>
              <a:rPr lang="cs-CZ" sz="6400" dirty="0"/>
              <a:t>) </a:t>
            </a:r>
          </a:p>
          <a:p>
            <a:pPr lvl="1" algn="just">
              <a:lnSpc>
                <a:spcPct val="100000"/>
              </a:lnSpc>
            </a:pPr>
            <a:r>
              <a:rPr lang="cs-CZ" sz="6400" dirty="0"/>
              <a:t>vydání příkazu k zatčení obviněného (§ 69 odst. 1 </a:t>
            </a:r>
            <a:r>
              <a:rPr lang="cs-CZ" sz="6400" dirty="0" err="1"/>
              <a:t>TrŘ</a:t>
            </a:r>
            <a:r>
              <a:rPr lang="cs-CZ" sz="6400" dirty="0"/>
              <a:t>) </a:t>
            </a:r>
          </a:p>
          <a:p>
            <a:pPr lvl="1" algn="just">
              <a:lnSpc>
                <a:spcPct val="100000"/>
              </a:lnSpc>
            </a:pPr>
            <a:r>
              <a:rPr lang="cs-CZ" sz="6400" dirty="0"/>
              <a:t>vydání příkazu k zadržení podezřelého (§ 76a odst. 1 </a:t>
            </a:r>
            <a:r>
              <a:rPr lang="cs-CZ" sz="6400" dirty="0" err="1"/>
              <a:t>TrŘ</a:t>
            </a:r>
            <a:r>
              <a:rPr lang="cs-CZ" sz="6400" dirty="0"/>
              <a:t>) </a:t>
            </a:r>
          </a:p>
          <a:p>
            <a:pPr lvl="1" algn="just">
              <a:lnSpc>
                <a:spcPct val="100000"/>
              </a:lnSpc>
            </a:pPr>
            <a:r>
              <a:rPr lang="cs-CZ" sz="6400" dirty="0"/>
              <a:t>vydání příkazu k domovní prohlídce (§ 83 odst. 1 </a:t>
            </a:r>
            <a:r>
              <a:rPr lang="cs-CZ" sz="6400" dirty="0" err="1"/>
              <a:t>TrŘ</a:t>
            </a:r>
            <a:r>
              <a:rPr lang="cs-CZ" sz="6400" dirty="0"/>
              <a:t>) </a:t>
            </a:r>
          </a:p>
          <a:p>
            <a:pPr lvl="1" algn="just">
              <a:lnSpc>
                <a:spcPct val="100000"/>
              </a:lnSpc>
            </a:pPr>
            <a:r>
              <a:rPr lang="cs-CZ" sz="6400" dirty="0"/>
              <a:t>vydání příkazu k prohlídce jiných prostor a pozemků (§ 83a odst. 1 </a:t>
            </a:r>
            <a:r>
              <a:rPr lang="cs-CZ" sz="6400" dirty="0" err="1"/>
              <a:t>TrŘ</a:t>
            </a:r>
            <a:r>
              <a:rPr lang="cs-CZ" sz="6400" dirty="0"/>
              <a:t>) </a:t>
            </a:r>
          </a:p>
          <a:p>
            <a:pPr lvl="1" algn="just">
              <a:lnSpc>
                <a:spcPct val="100000"/>
              </a:lnSpc>
            </a:pPr>
            <a:r>
              <a:rPr lang="cs-CZ" sz="6400" dirty="0"/>
              <a:t>nařízení odposlechu a záznamu telekomunikačního provozu (§ 88 odst. 1 a 2 </a:t>
            </a:r>
            <a:r>
              <a:rPr lang="cs-CZ" sz="6400" dirty="0" err="1"/>
              <a:t>TrŘ</a:t>
            </a:r>
            <a:r>
              <a:rPr lang="cs-CZ" sz="6400" dirty="0"/>
              <a:t>)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99610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Soudní stádia trestního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92500" lnSpcReduction="20000"/>
          </a:bodyPr>
          <a:lstStyle/>
          <a:p>
            <a:r>
              <a:rPr lang="cs-CZ" sz="2400" u="sng" dirty="0"/>
              <a:t>Předběžné projednání obžaloby </a:t>
            </a:r>
            <a:r>
              <a:rPr lang="cs-CZ" sz="2400" dirty="0"/>
              <a:t>- </a:t>
            </a:r>
            <a:r>
              <a:rPr lang="cs-CZ" altLang="cs-CZ" sz="2400" dirty="0"/>
              <a:t>jeho účelem je, aby se do trestního řízení  dostaly pouze věci, které tam patří (§ 185 a násl.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)</a:t>
            </a:r>
            <a:r>
              <a:rPr lang="en-GB" altLang="cs-CZ" sz="2400" dirty="0"/>
              <a:t>; </a:t>
            </a:r>
            <a:r>
              <a:rPr lang="cs-CZ" altLang="cs-CZ" sz="2400" dirty="0"/>
              <a:t>samosoudce předběžné projednání věci neprovádí, ale obžalobu má povinnost „přezkoumat“ sám</a:t>
            </a:r>
          </a:p>
          <a:p>
            <a:r>
              <a:rPr lang="cs-CZ" altLang="cs-CZ" sz="2400" u="sng" dirty="0"/>
              <a:t>Hlavní líčení </a:t>
            </a:r>
            <a:r>
              <a:rPr lang="cs-CZ" altLang="cs-CZ" sz="2400" dirty="0"/>
              <a:t>– nekoná se vždy (subsidiární povaha) – pouze pokud:</a:t>
            </a:r>
          </a:p>
          <a:p>
            <a:pPr lvl="1" algn="just" eaLnBrk="1" hangingPunct="1">
              <a:lnSpc>
                <a:spcPct val="120000"/>
              </a:lnSpc>
              <a:defRPr/>
            </a:pPr>
            <a:r>
              <a:rPr lang="cs-CZ" sz="2400" dirty="0"/>
              <a:t>nebylo rozhodnuto jinak při předběžném projednání obžaloby (§ 185 až § 195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pPr lvl="1" algn="just" eaLnBrk="1" hangingPunct="1">
              <a:lnSpc>
                <a:spcPct val="120000"/>
              </a:lnSpc>
              <a:defRPr/>
            </a:pPr>
            <a:r>
              <a:rPr lang="cs-CZ" sz="2400" dirty="0"/>
              <a:t>nebylo učiněno rozhodnutí mimo hlavní líčení (§ 231 </a:t>
            </a:r>
            <a:r>
              <a:rPr lang="cs-CZ" sz="2400" dirty="0" err="1"/>
              <a:t>TrŘ</a:t>
            </a:r>
            <a:r>
              <a:rPr lang="cs-CZ" sz="2400" dirty="0"/>
              <a:t> – zastavení trestního stíhání, přerušení, schválení dohody o vině a trestu)</a:t>
            </a:r>
          </a:p>
          <a:p>
            <a:pPr lvl="1" algn="just" eaLnBrk="1" hangingPunct="1">
              <a:lnSpc>
                <a:spcPct val="120000"/>
              </a:lnSpc>
              <a:defRPr/>
            </a:pPr>
            <a:r>
              <a:rPr lang="cs-CZ" sz="2400" dirty="0"/>
              <a:t>nebyl vydán trestní příkaz nebo byl-li podán proti vydanému trestnímu příkazu odpor (§ 314e až § 314g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43969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54121"/>
            <a:ext cx="9465564" cy="4745947"/>
          </a:xfrm>
        </p:spPr>
        <p:txBody>
          <a:bodyPr>
            <a:normAutofit/>
          </a:bodyPr>
          <a:lstStyle/>
          <a:p>
            <a:r>
              <a:rPr lang="cs-CZ" sz="2400" u="sng" dirty="0"/>
              <a:t>Řízení o opravných prostředcích </a:t>
            </a:r>
            <a:r>
              <a:rPr lang="cs-CZ" sz="2400" dirty="0"/>
              <a:t>– jen tehdy, pokud jsou podány</a:t>
            </a:r>
            <a:r>
              <a:rPr lang="en-GB" sz="2400" dirty="0"/>
              <a:t>;</a:t>
            </a:r>
            <a:r>
              <a:rPr lang="cs-CZ" sz="2400" dirty="0"/>
              <a:t> devolutivní a suspenzivní účinek (obviněná osoba nenastupuje TOS, může ale zůstat ve vazbě)</a:t>
            </a:r>
            <a:r>
              <a:rPr lang="en-GB" sz="2400" dirty="0"/>
              <a:t>; </a:t>
            </a:r>
            <a:r>
              <a:rPr lang="cs-CZ" sz="2400" dirty="0"/>
              <a:t>řádné (vady skutkové i právní)/mimořádné(vady právní)opravné prostředky</a:t>
            </a:r>
          </a:p>
          <a:p>
            <a:r>
              <a:rPr lang="cs-CZ" sz="2400" u="sng" dirty="0"/>
              <a:t>Vykonávací řízení </a:t>
            </a:r>
            <a:r>
              <a:rPr lang="cs-CZ" sz="2400" dirty="0"/>
              <a:t>- </a:t>
            </a:r>
            <a:r>
              <a:rPr lang="cs-CZ" altLang="cs-CZ" sz="2400" dirty="0"/>
              <a:t>směřuje k zajištění výkonu jednotlivých uložených trestů a ochranných opatření a jeho účelem je nucené uskutečnění obsahu rozhodnutí příslušného orgánu činného v trestním řízení (§ 315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)</a:t>
            </a:r>
          </a:p>
          <a:p>
            <a:r>
              <a:rPr lang="cs-CZ" altLang="cs-CZ" sz="2400" u="sng" dirty="0"/>
              <a:t>Řízení o zrušení rozhodnutí nálezem Ústavního soudu </a:t>
            </a:r>
            <a:r>
              <a:rPr lang="cs-CZ" altLang="cs-CZ" sz="2400" dirty="0"/>
              <a:t>- jeho účelem je náprava ústavnosti porušené nezákonným rozhodnutím nebo zákaz provádět jiné nezákonné zásahy orgánu veřejné moci (§ 314h a násl.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)</a:t>
            </a:r>
          </a:p>
          <a:p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508237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Subjekty trestního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Soud</a:t>
            </a:r>
          </a:p>
          <a:p>
            <a:r>
              <a:rPr lang="cs-CZ" sz="2400" dirty="0"/>
              <a:t>Státní zastupitelství</a:t>
            </a:r>
          </a:p>
          <a:p>
            <a:r>
              <a:rPr lang="cs-CZ" sz="2400" dirty="0"/>
              <a:t>Policejní orgán</a:t>
            </a:r>
          </a:p>
          <a:p>
            <a:r>
              <a:rPr lang="cs-CZ" sz="2400" dirty="0"/>
              <a:t>Pomocné osoby orgánů činných v trestním řízení</a:t>
            </a:r>
          </a:p>
          <a:p>
            <a:r>
              <a:rPr lang="cs-CZ" sz="2400" dirty="0"/>
              <a:t>Osoba, proti které se řízení vede</a:t>
            </a:r>
          </a:p>
          <a:p>
            <a:r>
              <a:rPr lang="cs-CZ" sz="2400" dirty="0"/>
              <a:t>Obhájce a jiné osoby s obhajovacími právy</a:t>
            </a:r>
          </a:p>
          <a:p>
            <a:r>
              <a:rPr lang="cs-CZ" sz="2400" dirty="0"/>
              <a:t>Poškozený</a:t>
            </a:r>
          </a:p>
          <a:p>
            <a:r>
              <a:rPr lang="cs-CZ" sz="2400" dirty="0"/>
              <a:t>Zúčastněná osoba</a:t>
            </a:r>
          </a:p>
        </p:txBody>
      </p:sp>
    </p:spTree>
    <p:extLst>
      <p:ext uri="{BB962C8B-B14F-4D97-AF65-F5344CB8AC3E}">
        <p14:creationId xmlns:p14="http://schemas.microsoft.com/office/powerpoint/2010/main" val="2145025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Osoba, proti které se řízení vede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sz="2400" dirty="0"/>
              <a:t>Podezřelý (zadržený podezřelý, podezřelý ve zkráceném přípravném řízení)</a:t>
            </a:r>
          </a:p>
          <a:p>
            <a:r>
              <a:rPr lang="cs-CZ" sz="2400" dirty="0"/>
              <a:t>Obviněný (§ 33 odst. 1 a 2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Obžalovaný (§ 12 odst. 8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Odsouzený (§ 12 odst. 9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31537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Podezřelý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= osoba, u níž je dán některý z důvodů vazby, a proto ji policejní orgán může v naléhavých případech i zadržet, i když dosud proti ní nebylo zahájeno trestní stíhání (§ 76 odst. 1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Zadrženou podezřelou osobu musí PO vyslechnout a lze u ní vykonat osobní prohlídku</a:t>
            </a:r>
          </a:p>
          <a:p>
            <a:r>
              <a:rPr lang="cs-CZ" sz="2400" dirty="0"/>
              <a:t>Podezřelý ve zkráceném přípravném řízení = osoba, která byla přistižena při činu nebo bezprostředně po něm, nebo osoba, proti které byly v průběhu prověřování zjištěny skutečnosti, které by jinak odůvodňovaly zahájení trestního stíhání a lze očekávat, že podezřelého bude možné v zákonné lhůtě postavit před soud (§ 179b odst. 4 </a:t>
            </a:r>
            <a:r>
              <a:rPr lang="cs-CZ" sz="2400" dirty="0" err="1"/>
              <a:t>TrŘ</a:t>
            </a:r>
            <a:r>
              <a:rPr lang="cs-CZ" sz="2400" dirty="0"/>
              <a:t> – lhůta 2 týdnů)</a:t>
            </a:r>
          </a:p>
        </p:txBody>
      </p:sp>
    </p:spTree>
    <p:extLst>
      <p:ext uri="{BB962C8B-B14F-4D97-AF65-F5344CB8AC3E}">
        <p14:creationId xmlns:p14="http://schemas.microsoft.com/office/powerpoint/2010/main" val="34707900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Obviněný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= ten, proti němuž bylo zahájeno trestní stíhání a to až do nařízení hlavního líčení soudem (X někdy mylně uváděno do podání obžaloby)</a:t>
            </a:r>
          </a:p>
          <a:p>
            <a:r>
              <a:rPr lang="cs-CZ" sz="2400" dirty="0"/>
              <a:t>Obviněný jako legislativní zkratka – pokud z povahy věci nevyplývá něco jiného, rozumí se obviněným též obžalovaný a odsouzený</a:t>
            </a:r>
          </a:p>
          <a:p>
            <a:r>
              <a:rPr lang="cs-CZ" sz="2400" dirty="0"/>
              <a:t>Musí mu být dána možnost, aby se vyjádřil ke svému obvinění</a:t>
            </a:r>
          </a:p>
          <a:p>
            <a:r>
              <a:rPr lang="cs-CZ" sz="2400" dirty="0"/>
              <a:t>V zákonem stanovených případech nutná obhajoba (§ 36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Může uvádět okolnosti a důkazy sloužící k jeho obhajobě (X právo nevypovídat), může nahlížet do spisu (vč. poznámek, výpisů a kopií), může činit návrhy a podávat opravné prostředky</a:t>
            </a:r>
            <a:r>
              <a:rPr lang="en-GB" sz="2400" dirty="0"/>
              <a:t>;</a:t>
            </a:r>
            <a:r>
              <a:rPr lang="cs-CZ" sz="2400" dirty="0"/>
              <a:t> po skončení vyšetřování může učinit návrh na jeho doplnění</a:t>
            </a:r>
          </a:p>
        </p:txBody>
      </p:sp>
    </p:spTree>
    <p:extLst>
      <p:ext uri="{BB962C8B-B14F-4D97-AF65-F5344CB8AC3E}">
        <p14:creationId xmlns:p14="http://schemas.microsoft.com/office/powerpoint/2010/main" val="28163628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Výslech obviněného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výpověď obviněného je pouze výpověď, která byl učiněna po zahájení trestního stíhání, a nikoliv vysvětlení podezřelého dle § 158 odst. 3a </a:t>
            </a:r>
            <a:r>
              <a:rPr lang="cs-CZ" sz="2400" dirty="0" err="1"/>
              <a:t>TrŘ</a:t>
            </a:r>
            <a:r>
              <a:rPr lang="cs-CZ" sz="2400" dirty="0"/>
              <a:t>, výpověď zadrženého podezřelého dle § 76 odst. 3 a 5 </a:t>
            </a:r>
            <a:r>
              <a:rPr lang="cs-CZ" sz="2400" dirty="0" err="1"/>
              <a:t>TrŘ</a:t>
            </a:r>
            <a:r>
              <a:rPr lang="cs-CZ" sz="2400" dirty="0"/>
              <a:t>, výpověď podezřelého ve zkráceném přípravném řízení  dle § 179b odst. 3 </a:t>
            </a:r>
            <a:r>
              <a:rPr lang="cs-CZ" sz="2400" dirty="0" err="1"/>
              <a:t>TrŘ</a:t>
            </a:r>
            <a:endParaRPr lang="cs-CZ" sz="2400" dirty="0"/>
          </a:p>
          <a:p>
            <a:r>
              <a:rPr lang="cs-CZ" sz="2400" dirty="0"/>
              <a:t>způsobilost být obviněným  a vypovídat  v trestním řízením není nikterak omezena, ani se neváže na způsobilost být pachatelem trestného činu (i osoba omezená na svéprávnosti, pokud byla obviněna, může vypovídat – k tomuto jejím stavu pak samozřejmě musí přihlédnout v rámci taktiky prováděného výslechu)</a:t>
            </a:r>
          </a:p>
          <a:p>
            <a:r>
              <a:rPr lang="cs-CZ" sz="2400" dirty="0"/>
              <a:t> postup při vedení výslechu vychází především z poznatků kriminalistiky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64744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Obžalovaný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sz="2400" dirty="0"/>
              <a:t>Po nařízení hlavního líčení se obviněný označuje jako obžalovaný (zároveň mu musí být doručena obžaloba)</a:t>
            </a:r>
          </a:p>
          <a:p>
            <a:r>
              <a:rPr lang="cs-CZ" sz="2400" dirty="0"/>
              <a:t>Má právo být přítomen při projednávání věci</a:t>
            </a:r>
          </a:p>
          <a:p>
            <a:r>
              <a:rPr lang="cs-CZ" sz="2400" dirty="0"/>
              <a:t>Má právo na závěrečnou řeč, kterou pronáší vždy poslední a má též právo na tzv. poslední slovo</a:t>
            </a:r>
          </a:p>
          <a:p>
            <a:r>
              <a:rPr lang="cs-CZ" sz="2400" dirty="0"/>
              <a:t>Má právo podávat opravné prostředky (řádné i mimořádné)</a:t>
            </a:r>
          </a:p>
          <a:p>
            <a:r>
              <a:rPr lang="cs-CZ" sz="2400" dirty="0"/>
              <a:t>Má právo na (účinnou) obhajobu</a:t>
            </a:r>
          </a:p>
        </p:txBody>
      </p:sp>
    </p:spTree>
    <p:extLst>
      <p:ext uri="{BB962C8B-B14F-4D97-AF65-F5344CB8AC3E}">
        <p14:creationId xmlns:p14="http://schemas.microsoft.com/office/powerpoint/2010/main" val="41326179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Odsouzený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sz="2400" dirty="0"/>
              <a:t>Ten, proti němuž byl vydán odsuzující rozsudek nebo trestní příkaz, který již nebyl právní moci</a:t>
            </a:r>
          </a:p>
          <a:p>
            <a:r>
              <a:rPr lang="cs-CZ" sz="2400" dirty="0"/>
              <a:t>Nemá možnost podávat řádné opravné prostředky (pouze mimořádné)</a:t>
            </a:r>
          </a:p>
          <a:p>
            <a:r>
              <a:rPr lang="cs-CZ" sz="2400" dirty="0"/>
              <a:t>Odsouzený je předmětem výkonu rozhodnutí (zejména pravomocně uložené a vykonatelné tresy a ochranná opatření)</a:t>
            </a:r>
          </a:p>
        </p:txBody>
      </p:sp>
    </p:spTree>
    <p:extLst>
      <p:ext uri="{BB962C8B-B14F-4D97-AF65-F5344CB8AC3E}">
        <p14:creationId xmlns:p14="http://schemas.microsoft.com/office/powerpoint/2010/main" val="137373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79E008-EA18-427D-A668-E11293343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TPP a příbuzné vědní obory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390AF5-4726-4BBB-BEFA-E7A445870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sz="2400" dirty="0"/>
              <a:t>Kriminalistika</a:t>
            </a:r>
          </a:p>
          <a:p>
            <a:r>
              <a:rPr lang="cs-CZ" sz="2400" dirty="0"/>
              <a:t>Kriminologie (vč. viktimologie a penologie)</a:t>
            </a:r>
          </a:p>
          <a:p>
            <a:r>
              <a:rPr lang="cs-CZ" sz="2400" dirty="0"/>
              <a:t>Forenzní psychologie</a:t>
            </a:r>
          </a:p>
          <a:p>
            <a:r>
              <a:rPr lang="cs-CZ" sz="2400" dirty="0"/>
              <a:t>Soudní lékařství</a:t>
            </a:r>
          </a:p>
          <a:p>
            <a:r>
              <a:rPr lang="cs-CZ" sz="2400" dirty="0"/>
              <a:t>Soudní inženýrství  </a:t>
            </a:r>
          </a:p>
        </p:txBody>
      </p:sp>
    </p:spTree>
    <p:extLst>
      <p:ext uri="{BB962C8B-B14F-4D97-AF65-F5344CB8AC3E}">
        <p14:creationId xmlns:p14="http://schemas.microsoft.com/office/powerpoint/2010/main" val="19033165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Právo na obhajobu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Tři základní složky:</a:t>
            </a:r>
          </a:p>
          <a:p>
            <a:pPr lvl="1"/>
            <a:r>
              <a:rPr lang="cs-CZ" sz="2000" dirty="0"/>
              <a:t>Právo hájit se sám a prostředky podle vlastního uvážení (obhajoba materiální)</a:t>
            </a:r>
          </a:p>
          <a:p>
            <a:pPr lvl="1"/>
            <a:r>
              <a:rPr lang="cs-CZ" sz="2000" dirty="0"/>
              <a:t>Právo mít obhájce a radit se s ním o způsobu obhajoby (obhajoba formální)</a:t>
            </a:r>
          </a:p>
          <a:p>
            <a:pPr lvl="1"/>
            <a:r>
              <a:rPr lang="cs-CZ" sz="2000" dirty="0"/>
              <a:t>Právo vyžadovat od OČTŘ takový postup, aby byl zjištěn skutkový stav, o kterém nejsou důvodné pochybnosti, a to v rozsahu nezbytném pro rozhodnutí</a:t>
            </a:r>
          </a:p>
          <a:p>
            <a:r>
              <a:rPr lang="cs-CZ" sz="2400" dirty="0"/>
              <a:t>Dosažení spravedlivého rozhodnutí v TŘ nelze zabezpečit bez plného uplatnění práva na obhajobu ve všech jeho složkách</a:t>
            </a:r>
          </a:p>
          <a:p>
            <a:r>
              <a:rPr lang="cs-CZ" sz="2400" dirty="0"/>
              <a:t>Právo na obhajobu vychází z čl. 40 odst. 3 a 4 LZPS</a:t>
            </a:r>
          </a:p>
          <a:p>
            <a:r>
              <a:rPr lang="cs-CZ" sz="2400" dirty="0"/>
              <a:t>Právo na poskytnutí patřičného času k přípravě obhajoby</a:t>
            </a:r>
          </a:p>
          <a:p>
            <a:r>
              <a:rPr lang="cs-CZ" sz="2400" dirty="0"/>
              <a:t>Základní práva obviněného - § 33 </a:t>
            </a:r>
            <a:r>
              <a:rPr lang="cs-CZ" sz="2400" dirty="0" err="1"/>
              <a:t>TrŘ</a:t>
            </a:r>
            <a:endParaRPr lang="cs-CZ" sz="2400" dirty="0"/>
          </a:p>
          <a:p>
            <a:pPr lvl="1"/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47020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84" y="1054121"/>
            <a:ext cx="9465564" cy="3400969"/>
          </a:xfrm>
        </p:spPr>
        <p:txBody>
          <a:bodyPr>
            <a:normAutofit/>
          </a:bodyPr>
          <a:lstStyle/>
          <a:p>
            <a:r>
              <a:rPr lang="cs-CZ" sz="2400" dirty="0"/>
              <a:t>Jednotlivá práva:</a:t>
            </a:r>
          </a:p>
          <a:p>
            <a:pPr lvl="1"/>
            <a:r>
              <a:rPr lang="cs-CZ" sz="2000" dirty="0"/>
              <a:t>Právo vyjádřit se ke všem skutečnostem, které jsou obviněnému kladeny za vinu a k důkazům o nich</a:t>
            </a:r>
          </a:p>
          <a:p>
            <a:pPr lvl="1"/>
            <a:r>
              <a:rPr lang="cs-CZ" sz="2000" dirty="0"/>
              <a:t>Právo uvádět okolnosti a důkazy svědčící k jeho obhajobě, vyjadřovat se k důkazům a právo důkazy vyhledat, předložit nebo navrhnout jejich provedení</a:t>
            </a:r>
          </a:p>
          <a:p>
            <a:pPr lvl="1"/>
            <a:r>
              <a:rPr lang="cs-CZ" sz="2000" dirty="0"/>
              <a:t>Právo činit návrhy a podávat žádosti</a:t>
            </a:r>
          </a:p>
          <a:p>
            <a:pPr lvl="1"/>
            <a:r>
              <a:rPr lang="cs-CZ" sz="2000" dirty="0"/>
              <a:t>Právo podávat opravné prostředky</a:t>
            </a:r>
          </a:p>
          <a:p>
            <a:pPr lvl="1"/>
            <a:r>
              <a:rPr lang="cs-CZ" sz="2000" dirty="0"/>
              <a:t>Právo zvolit si obhájce a radit se s ním (i během úkonů prováděných OČTŘ X odpověď na již položenou otázku)</a:t>
            </a:r>
          </a:p>
        </p:txBody>
      </p:sp>
    </p:spTree>
    <p:extLst>
      <p:ext uri="{BB962C8B-B14F-4D97-AF65-F5344CB8AC3E}">
        <p14:creationId xmlns:p14="http://schemas.microsoft.com/office/powerpoint/2010/main" val="33454738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Poškozený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= ten, komu pachatel trestným činem ublížil na zdraví, způsobil majetkovou škodu nebo nemajetkovou újmu, nebo ten, na jehož úkor se pachatel trestným činem obohatil (§ 43 odst. 1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X poškozeným není ten, kdo se subjektivně cítí trestným činem poškozen, avšak vzniklá újma není v příčinné souvislosti s trestným činem nebo není kryta zaviněním pachatele (§ 43 odst. 2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Řízení o narovnání – okruh poškozených je omezen (ne ten, na koho pouze přešel nárok na náhradu škody nebo na vydání bezdůvodného obohacení)</a:t>
            </a:r>
          </a:p>
          <a:p>
            <a:r>
              <a:rPr lang="cs-CZ" sz="2400" dirty="0"/>
              <a:t>Může být subjektem tzv. adhezního řízení</a:t>
            </a:r>
          </a:p>
        </p:txBody>
      </p:sp>
    </p:spTree>
    <p:extLst>
      <p:ext uri="{BB962C8B-B14F-4D97-AF65-F5344CB8AC3E}">
        <p14:creationId xmlns:p14="http://schemas.microsoft.com/office/powerpoint/2010/main" val="33220445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Zúčastněná osoba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= osoba rozdílná od obviněného, jejíž věc nebo jiná majetková hodnota byla nebo podle návrhu má být zabrána (§ 42 odst. 1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Je stranou řízení</a:t>
            </a:r>
          </a:p>
          <a:p>
            <a:r>
              <a:rPr lang="cs-CZ" sz="2400" dirty="0"/>
              <a:t>Může být FO i PO</a:t>
            </a:r>
          </a:p>
          <a:p>
            <a:r>
              <a:rPr lang="cs-CZ" sz="2400" dirty="0"/>
              <a:t>Zabrání věci jako ochranné opatření</a:t>
            </a:r>
          </a:p>
          <a:p>
            <a:r>
              <a:rPr lang="cs-CZ" sz="2400" dirty="0"/>
              <a:t>Má právo se k věci vyjádřit (je jí doručena obžaloba)</a:t>
            </a:r>
          </a:p>
          <a:p>
            <a:r>
              <a:rPr lang="cs-CZ" sz="2400" dirty="0"/>
              <a:t>Má právo na závěrečnou řeč a na doručení rozsudku</a:t>
            </a:r>
          </a:p>
          <a:p>
            <a:r>
              <a:rPr lang="cs-CZ" sz="2400" dirty="0"/>
              <a:t>Právo zúčastněné osoby zvolit obviněnému obhájce</a:t>
            </a:r>
          </a:p>
        </p:txBody>
      </p:sp>
    </p:spTree>
    <p:extLst>
      <p:ext uri="{BB962C8B-B14F-4D97-AF65-F5344CB8AC3E}">
        <p14:creationId xmlns:p14="http://schemas.microsoft.com/office/powerpoint/2010/main" val="24651072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Trestní oznámení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Povinnost OČTŘ přijímat oznámení o skutečnostech nasvědčujících tomu, že byl spáchán trestný čin (§ 158 odst. 2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Podání, které se posuzuje podle svého obsahu (§ 59 </a:t>
            </a:r>
            <a:r>
              <a:rPr lang="cs-CZ" sz="2400" dirty="0" err="1"/>
              <a:t>TrŘ</a:t>
            </a:r>
            <a:r>
              <a:rPr lang="cs-CZ" sz="2400" dirty="0"/>
              <a:t>) X neplatí výzva k doplnění podání</a:t>
            </a:r>
          </a:p>
          <a:p>
            <a:r>
              <a:rPr lang="cs-CZ" sz="2400" dirty="0"/>
              <a:t>Podává se k PO nebo SZ</a:t>
            </a:r>
          </a:p>
          <a:p>
            <a:r>
              <a:rPr lang="cs-CZ" sz="2400" dirty="0"/>
              <a:t>Trestní oznámené mohou přicházet od státních orgánů, FO, PO</a:t>
            </a:r>
          </a:p>
          <a:p>
            <a:r>
              <a:rPr lang="cs-CZ" sz="2400" dirty="0"/>
              <a:t>Lze podat i ústně do protokolu (v přípravném řízení), oznamovatel musí být poučen o odpovědnosti za vědomě nepravdivé údaje (X TČ křivého obvinění podle § 345 </a:t>
            </a:r>
            <a:r>
              <a:rPr lang="cs-CZ" sz="2400" dirty="0" err="1"/>
              <a:t>TrZ</a:t>
            </a:r>
            <a:r>
              <a:rPr lang="cs-CZ" sz="2400" dirty="0"/>
              <a:t>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75266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54121"/>
            <a:ext cx="9465564" cy="4745947"/>
          </a:xfrm>
        </p:spPr>
        <p:txBody>
          <a:bodyPr>
            <a:normAutofit/>
          </a:bodyPr>
          <a:lstStyle/>
          <a:p>
            <a:r>
              <a:rPr lang="cs-CZ" sz="2400" dirty="0"/>
              <a:t>Je-li trestní oznámení učiněno ústně do protokolu, je třeba oznamovatele vyslechnout (podání vysvětlení X výslech)</a:t>
            </a:r>
          </a:p>
          <a:p>
            <a:r>
              <a:rPr lang="cs-CZ" sz="2400" dirty="0"/>
              <a:t>Oznámení o trestném činu není důkazem, OČTŘ se o ně nemohou opírat při stanovení skutkového stavu věci (R 46/1993)</a:t>
            </a:r>
          </a:p>
          <a:p>
            <a:r>
              <a:rPr lang="cs-CZ" sz="2400" dirty="0"/>
              <a:t>„</a:t>
            </a:r>
            <a:r>
              <a:rPr lang="cs-CZ" sz="2400" i="1" dirty="0"/>
              <a:t>Trestní oznámení může být důkazním prostředkem toliko ke zjištění poznatků o předmětu důkazu (tj. v tomto smyslu důkazem), jen ohledně samotných okolností, za nichž bylo toto oznámení podáno, např. kdy, kde, kdo, s kým, ohledně čeho je učinil apod. </a:t>
            </a:r>
            <a:r>
              <a:rPr lang="en-GB" sz="2400" i="1" dirty="0"/>
              <a:t>[</a:t>
            </a:r>
            <a:r>
              <a:rPr lang="cs-CZ" sz="2400" i="1" dirty="0"/>
              <a:t>…</a:t>
            </a:r>
            <a:r>
              <a:rPr lang="en-GB" sz="2400" i="1" dirty="0"/>
              <a:t>]</a:t>
            </a:r>
            <a:r>
              <a:rPr lang="cs-CZ" sz="2400" i="1" dirty="0"/>
              <a:t>Naopak trestní oznámení nemůže být důkazem ohledně skutečností v něm tvrzených (tj. ohledně vlastního obsahu tohoto oznámení)“ </a:t>
            </a:r>
            <a:r>
              <a:rPr lang="cs-CZ" sz="2400" dirty="0"/>
              <a:t>(Stanovisko trestního kolegia Nejvyššího soudu ČR ze dne 18. 9. 2019, </a:t>
            </a:r>
            <a:r>
              <a:rPr lang="cs-CZ" sz="2400" dirty="0" err="1"/>
              <a:t>sp</a:t>
            </a:r>
            <a:r>
              <a:rPr lang="cs-CZ" sz="2400" dirty="0"/>
              <a:t>. zn. </a:t>
            </a:r>
            <a:r>
              <a:rPr lang="cs-CZ" sz="2400" dirty="0" err="1"/>
              <a:t>Tpjn</a:t>
            </a:r>
            <a:r>
              <a:rPr lang="cs-CZ" sz="2400" dirty="0"/>
              <a:t> 300/2019)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40906099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096" y="2399099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2608" y="3751401"/>
            <a:ext cx="9465564" cy="3400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david.texl@mail.muni.cz </a:t>
            </a:r>
          </a:p>
        </p:txBody>
      </p:sp>
    </p:spTree>
    <p:extLst>
      <p:ext uri="{BB962C8B-B14F-4D97-AF65-F5344CB8AC3E}">
        <p14:creationId xmlns:p14="http://schemas.microsoft.com/office/powerpoint/2010/main" val="189328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3C4283-274D-4E74-AE34-9F2E7B8FD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sz="3700"/>
              <a:t>Pojem trestního řízení a jeho základní charakteristika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9AB1FE-1E4E-493F-848F-1BC754F50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altLang="cs-CZ" sz="2200" dirty="0"/>
              <a:t>Trestním řízením se rozumí zákonem stanovený postup OČTŘ a dalších subjektů podílejících se na tomto postupu s cílem zjištění  trestných činů a jejich pachatelů a jejich spravedlivého potrestání, jakož  i zajištění výkonu  rozhodnutí  o potrestání (vychází z § 1 </a:t>
            </a:r>
            <a:r>
              <a:rPr lang="cs-CZ" altLang="cs-CZ" sz="2200"/>
              <a:t>TrŘ</a:t>
            </a:r>
            <a:r>
              <a:rPr lang="cs-CZ" altLang="cs-CZ" sz="2200" dirty="0"/>
              <a:t>)</a:t>
            </a:r>
          </a:p>
          <a:p>
            <a:r>
              <a:rPr lang="cs-CZ" altLang="cs-CZ" sz="2200" dirty="0"/>
              <a:t>Jak zjištění skutkového stavu, tak určení právních důsledků a jejich výkon musí vždy proběhnout přesně stanoveným postupem, který má zaručit bezchybnost rozhodování v trestních věcech, průhlednost a kontrolovatelnost tohoto postupu (Šámal, Musil, Kuchta a kol.)</a:t>
            </a:r>
          </a:p>
          <a:p>
            <a:r>
              <a:rPr lang="cs-CZ" altLang="cs-CZ" sz="2200" dirty="0"/>
              <a:t>Účel trestního řízení nevychází pouze z § 1 </a:t>
            </a:r>
            <a:r>
              <a:rPr lang="cs-CZ" altLang="cs-CZ" sz="2200"/>
              <a:t>TrŘ</a:t>
            </a:r>
            <a:r>
              <a:rPr lang="cs-CZ" altLang="cs-CZ" sz="2200" dirty="0"/>
              <a:t>, ale promítá se i v některých zásadách (právo na spravedlivý proces, zásada legality, zásada oficiality …)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2147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824ED7-27C6-41CE-8277-ADFF09B2F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6EDBB-3596-41B2-A7E7-10DDD2368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sz="2400" dirty="0"/>
              <a:t>Účelem i předcházení a zamezování páchání TČ (preventivní funkce TP)</a:t>
            </a:r>
          </a:p>
          <a:p>
            <a:r>
              <a:rPr lang="cs-CZ" sz="2400" dirty="0"/>
              <a:t>Výchovné působení ve vztahu ke společnosti </a:t>
            </a:r>
          </a:p>
          <a:p>
            <a:r>
              <a:rPr lang="cs-CZ" sz="2400" dirty="0"/>
              <a:t>budování důvěry veřejnosti v činnost OČTŘ – právo na spravedlivý proces </a:t>
            </a:r>
            <a:r>
              <a:rPr lang="cs-CZ" sz="2400" i="1" dirty="0"/>
              <a:t>(Je vždy dodržováno?)</a:t>
            </a:r>
          </a:p>
          <a:p>
            <a:r>
              <a:rPr lang="cs-CZ" sz="2400" dirty="0"/>
              <a:t>Trestní řízení je kontradiktorní (projevuje se při dokazování)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3715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200B09-5BC3-471E-ADFD-A3B484C37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Prameny TPP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E4302-6A31-4587-9F93-612CE7EE0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105025"/>
            <a:ext cx="9465564" cy="3695043"/>
          </a:xfrm>
        </p:spPr>
        <p:txBody>
          <a:bodyPr>
            <a:normAutofit fontScale="70000" lnSpcReduction="20000"/>
          </a:bodyPr>
          <a:lstStyle/>
          <a:p>
            <a:r>
              <a:rPr lang="cs-CZ" sz="2400" dirty="0"/>
              <a:t>Prameny v </a:t>
            </a:r>
            <a:r>
              <a:rPr lang="cs-CZ" sz="2400" b="1" dirty="0"/>
              <a:t>materiálním</a:t>
            </a:r>
            <a:r>
              <a:rPr lang="cs-CZ" sz="2400" dirty="0"/>
              <a:t> (důvody vzniku právní normy) a </a:t>
            </a:r>
            <a:r>
              <a:rPr lang="cs-CZ" sz="2400" b="1" dirty="0"/>
              <a:t>formálním</a:t>
            </a:r>
            <a:r>
              <a:rPr lang="cs-CZ" sz="2400" dirty="0"/>
              <a:t> (formy, v nichž normy TPP nacházejí svůj odraz) smyslu</a:t>
            </a:r>
          </a:p>
          <a:p>
            <a:r>
              <a:rPr lang="cs-CZ" sz="2400" b="1" dirty="0"/>
              <a:t>Ústava</a:t>
            </a:r>
            <a:r>
              <a:rPr lang="cs-CZ" sz="2400" dirty="0"/>
              <a:t> – normy nižší právní síly jí nesmějí odporovat, je základem pro TPP (procesní exempce, abolice prezidenta, státní zastupitelství a jeho postavení v TŘ, výkon moci soudní …)</a:t>
            </a:r>
          </a:p>
          <a:p>
            <a:r>
              <a:rPr lang="cs-CZ" sz="2400" b="1" dirty="0"/>
              <a:t>Listina základních práv a svobod </a:t>
            </a:r>
            <a:r>
              <a:rPr lang="cs-CZ" sz="2400" dirty="0"/>
              <a:t>(právo na spravedlivý proces, zásada zákonnosti, presumpce neviny …)</a:t>
            </a:r>
          </a:p>
          <a:p>
            <a:r>
              <a:rPr lang="cs-CZ" sz="2400" b="1" dirty="0"/>
              <a:t>Trestní řád </a:t>
            </a:r>
            <a:r>
              <a:rPr lang="cs-CZ" sz="2400" dirty="0"/>
              <a:t>(zákon č. 141/1961 Sb.)</a:t>
            </a:r>
          </a:p>
          <a:p>
            <a:r>
              <a:rPr lang="cs-CZ" sz="2400" b="1" dirty="0"/>
              <a:t>Zákon o soudnictví ve věcech mládeže </a:t>
            </a:r>
            <a:r>
              <a:rPr lang="cs-CZ" sz="2400" dirty="0"/>
              <a:t>(zákon č. 218/2003 Sb.)</a:t>
            </a:r>
          </a:p>
          <a:p>
            <a:r>
              <a:rPr lang="cs-CZ" sz="2400" b="1" dirty="0"/>
              <a:t>Zákon o trestní odpovědnosti právnických osob a řízení proti nim </a:t>
            </a:r>
            <a:r>
              <a:rPr lang="cs-CZ" sz="2400" dirty="0"/>
              <a:t>(zákon č. 418/2011 Sb.)</a:t>
            </a:r>
          </a:p>
          <a:p>
            <a:r>
              <a:rPr lang="cs-CZ" sz="2400" b="1" dirty="0"/>
              <a:t>Zákon o mezinárodní justiční spolupráci ve věcech trestních </a:t>
            </a:r>
            <a:r>
              <a:rPr lang="cs-CZ" sz="2400" dirty="0"/>
              <a:t>(zákon č. 104/2013 Sb.)</a:t>
            </a:r>
          </a:p>
          <a:p>
            <a:r>
              <a:rPr lang="cs-CZ" sz="2400" b="1" dirty="0"/>
              <a:t>Zákon o obětech trestných činů </a:t>
            </a:r>
            <a:r>
              <a:rPr lang="cs-CZ" sz="2400" dirty="0"/>
              <a:t>(zákon č. 45/2013 Sb.)</a:t>
            </a:r>
          </a:p>
          <a:p>
            <a:r>
              <a:rPr lang="cs-CZ" sz="2400" b="1" dirty="0"/>
              <a:t>Zákon o státním zastupitelství </a:t>
            </a:r>
            <a:r>
              <a:rPr lang="cs-CZ" sz="2400" dirty="0"/>
              <a:t>(zákon č. 283/1993 Sb.)</a:t>
            </a:r>
          </a:p>
          <a:p>
            <a:r>
              <a:rPr lang="cs-CZ" sz="2400" b="1" dirty="0"/>
              <a:t>Zákon o Policii ČR </a:t>
            </a:r>
            <a:r>
              <a:rPr lang="cs-CZ" sz="2400" dirty="0"/>
              <a:t>(zákon č. 273/2008 Sb.)</a:t>
            </a:r>
          </a:p>
        </p:txBody>
      </p:sp>
    </p:spTree>
    <p:extLst>
      <p:ext uri="{BB962C8B-B14F-4D97-AF65-F5344CB8AC3E}">
        <p14:creationId xmlns:p14="http://schemas.microsoft.com/office/powerpoint/2010/main" val="3561167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184E99-0BE4-4BCA-A1EE-7D12B341F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Základní zásady TPP a TŘ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389495-1A78-4267-9CD6-3ACD588BC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 lnSpcReduction="10000"/>
          </a:bodyPr>
          <a:lstStyle/>
          <a:p>
            <a:r>
              <a:rPr lang="cs-CZ" altLang="cs-CZ" sz="2400" dirty="0"/>
              <a:t>Jedná se o určité právní principy, vůdčí právní ideje jimiž je ovládáno trestní řízení  a které musí být vykládány a aplikovány v souladu s Ústavou, LZPS, popř. v jejich duchu </a:t>
            </a:r>
          </a:p>
          <a:p>
            <a:r>
              <a:rPr lang="cs-CZ" altLang="cs-CZ" sz="2400" dirty="0"/>
              <a:t>Pravidla (principy), která jsou výslovně či mlčky (zpravidla) vyjádřená v </a:t>
            </a:r>
            <a:r>
              <a:rPr lang="cs-CZ" altLang="cs-CZ" sz="2400" dirty="0" err="1"/>
              <a:t>TrŘ</a:t>
            </a:r>
            <a:r>
              <a:rPr lang="cs-CZ" altLang="cs-CZ" sz="2400" dirty="0"/>
              <a:t>, představují východiska pro tvorbu (zákonodárce), interpretaci a aplikaci (orgány činné v trestním řízení) systému trestněprávně procesních norem </a:t>
            </a:r>
            <a:endParaRPr lang="cs-CZ" sz="2400" u="sng" dirty="0"/>
          </a:p>
          <a:p>
            <a:r>
              <a:rPr lang="cs-CZ" sz="2400" u="sng" dirty="0"/>
              <a:t>Funkce základních zásad</a:t>
            </a:r>
            <a:r>
              <a:rPr lang="cs-CZ" sz="2400" dirty="0"/>
              <a:t>: </a:t>
            </a:r>
            <a:r>
              <a:rPr lang="cs-CZ" sz="2400" b="1" dirty="0"/>
              <a:t>interpretační </a:t>
            </a:r>
            <a:r>
              <a:rPr lang="cs-CZ" sz="2400" dirty="0"/>
              <a:t>(jednoznačná interpretace), </a:t>
            </a:r>
            <a:r>
              <a:rPr lang="cs-CZ" sz="2400" b="1" dirty="0"/>
              <a:t>aplikační</a:t>
            </a:r>
            <a:r>
              <a:rPr lang="cs-CZ" sz="2400" dirty="0"/>
              <a:t> (při činnosti OČTŘ), </a:t>
            </a:r>
            <a:r>
              <a:rPr lang="cs-CZ" sz="2400" b="1" dirty="0"/>
              <a:t>zákonodárná</a:t>
            </a:r>
            <a:r>
              <a:rPr lang="cs-CZ" sz="2400" dirty="0"/>
              <a:t> (při tvorbě práva), </a:t>
            </a:r>
            <a:r>
              <a:rPr lang="cs-CZ" sz="2400" b="1" dirty="0"/>
              <a:t>poznávací</a:t>
            </a:r>
            <a:r>
              <a:rPr lang="cs-CZ" sz="2400" dirty="0"/>
              <a:t> (charakter zásad určuje charakter TŘ), </a:t>
            </a:r>
            <a:r>
              <a:rPr lang="cs-CZ" sz="2400" b="1" dirty="0"/>
              <a:t>kontrolní</a:t>
            </a:r>
            <a:r>
              <a:rPr lang="cs-CZ" sz="2400" dirty="0"/>
              <a:t> (dodržování zákonnosti)</a:t>
            </a:r>
          </a:p>
          <a:p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89932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2EAB1E-B3CD-4DDB-AD9E-5F2AE2F9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 dirty="0"/>
              <a:t>Přehled základních zásad TPP a TŘ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2F1B1-B3C9-4148-8EB7-F7B529ADB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sz="2400" dirty="0"/>
              <a:t>Zásada zákonnosti (§ 2 odst. 1 </a:t>
            </a:r>
            <a:r>
              <a:rPr lang="cs-CZ" sz="2400" dirty="0" err="1"/>
              <a:t>TrŘ</a:t>
            </a:r>
            <a:r>
              <a:rPr lang="en-GB" sz="2400" dirty="0"/>
              <a:t>;</a:t>
            </a:r>
            <a:r>
              <a:rPr lang="cs-CZ" sz="2400" dirty="0"/>
              <a:t> = </a:t>
            </a:r>
            <a:r>
              <a:rPr lang="cs-CZ" sz="2400" dirty="0" err="1"/>
              <a:t>zás</a:t>
            </a:r>
            <a:r>
              <a:rPr lang="cs-CZ" sz="2400" dirty="0"/>
              <a:t>. řádného zákonného procesu, </a:t>
            </a:r>
            <a:r>
              <a:rPr lang="cs-CZ" sz="2400" dirty="0" err="1"/>
              <a:t>zás</a:t>
            </a:r>
            <a:r>
              <a:rPr lang="cs-CZ" sz="2400" dirty="0"/>
              <a:t>. stíhání jen ze zákonných důvodů)</a:t>
            </a:r>
          </a:p>
          <a:p>
            <a:r>
              <a:rPr lang="cs-CZ" sz="2400" dirty="0"/>
              <a:t>Zásada presumpce neviny (§ 2 odst. 2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Zásada legality (§ 2 odst. 3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Zásada přiměřenosti a zdrženlivosti, zásada rychlosti řízení (§ 2 odst. 4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Zásada materiální pravdy, zásada vyhledávací (§ 2 odst. 5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r>
              <a:rPr lang="cs-CZ" sz="2400" dirty="0"/>
              <a:t>Zásada volného hodnocení důkazů (§ 2 odst. 6 </a:t>
            </a:r>
            <a:r>
              <a:rPr lang="cs-CZ" sz="2400" dirty="0" err="1"/>
              <a:t>TrŘ</a:t>
            </a:r>
            <a:r>
              <a:rPr lang="cs-CZ" sz="2400" dirty="0"/>
              <a:t>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45486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12973</TotalTime>
  <Words>4525</Words>
  <Application>Microsoft Office PowerPoint</Application>
  <PresentationFormat>Širokoúhlá obrazovka</PresentationFormat>
  <Paragraphs>275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0" baseType="lpstr">
      <vt:lpstr>Arial</vt:lpstr>
      <vt:lpstr>Calibri</vt:lpstr>
      <vt:lpstr>Calibri Light</vt:lpstr>
      <vt:lpstr>Motiv Office</vt:lpstr>
      <vt:lpstr>Vybrané otázky trestního řízení</vt:lpstr>
      <vt:lpstr>Struktura přednášky</vt:lpstr>
      <vt:lpstr>Pojem trestního práva procesního</vt:lpstr>
      <vt:lpstr>TPP a příbuzné vědní obory</vt:lpstr>
      <vt:lpstr>Pojem trestního řízení a jeho základní charakteristika</vt:lpstr>
      <vt:lpstr>Prezentace aplikace PowerPoint</vt:lpstr>
      <vt:lpstr>Prameny TPP</vt:lpstr>
      <vt:lpstr>Základní zásady TPP a TŘ</vt:lpstr>
      <vt:lpstr>Přehled základních zásad TPP a TŘ</vt:lpstr>
      <vt:lpstr>Prezentace aplikace PowerPoint</vt:lpstr>
      <vt:lpstr>Právo na spravedlivý proces</vt:lpstr>
      <vt:lpstr>Prezentace aplikace PowerPoint</vt:lpstr>
      <vt:lpstr>Prezentace aplikace PowerPoint</vt:lpstr>
      <vt:lpstr>Veřejnost procesu</vt:lpstr>
      <vt:lpstr>Prezentace aplikace PowerPoint</vt:lpstr>
      <vt:lpstr>Spravedlnost procesu</vt:lpstr>
      <vt:lpstr>Prezentace aplikace PowerPoint</vt:lpstr>
      <vt:lpstr>Přiměřenost délky procesu</vt:lpstr>
      <vt:lpstr>Prezentace aplikace PowerPoint</vt:lpstr>
      <vt:lpstr>Prezentace aplikace PowerPoint</vt:lpstr>
      <vt:lpstr>Nezávislý a nestranný soud</vt:lpstr>
      <vt:lpstr>Prezentace aplikace PowerPoint</vt:lpstr>
      <vt:lpstr>Stádia trestního řízení</vt:lpstr>
      <vt:lpstr>Předsoudní stádia</vt:lpstr>
      <vt:lpstr>Orgány činné v přípravném řízení</vt:lpstr>
      <vt:lpstr>Policejní orgán</vt:lpstr>
      <vt:lpstr>Státní zástupce</vt:lpstr>
      <vt:lpstr>Prezentace aplikace PowerPoint</vt:lpstr>
      <vt:lpstr>Soud</vt:lpstr>
      <vt:lpstr>Prezentace aplikace PowerPoint</vt:lpstr>
      <vt:lpstr>Soudní stádia trestního řízení</vt:lpstr>
      <vt:lpstr>Prezentace aplikace PowerPoint</vt:lpstr>
      <vt:lpstr>Subjekty trestního řízení</vt:lpstr>
      <vt:lpstr>Osoba, proti které se řízení vede</vt:lpstr>
      <vt:lpstr>Podezřelý </vt:lpstr>
      <vt:lpstr>Obviněný </vt:lpstr>
      <vt:lpstr>Výslech obviněného</vt:lpstr>
      <vt:lpstr>Obžalovaný</vt:lpstr>
      <vt:lpstr>Odsouzený </vt:lpstr>
      <vt:lpstr>Právo na obhajobu</vt:lpstr>
      <vt:lpstr>Prezentace aplikace PowerPoint</vt:lpstr>
      <vt:lpstr>Poškozený </vt:lpstr>
      <vt:lpstr>Zúčastněná osoba</vt:lpstr>
      <vt:lpstr>Trestní oznámení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otázky trestního řízení</dc:title>
  <dc:creator>David Texl</dc:creator>
  <cp:lastModifiedBy>David Texl</cp:lastModifiedBy>
  <cp:revision>108</cp:revision>
  <dcterms:created xsi:type="dcterms:W3CDTF">2022-03-12T10:47:57Z</dcterms:created>
  <dcterms:modified xsi:type="dcterms:W3CDTF">2022-03-25T09:24:09Z</dcterms:modified>
</cp:coreProperties>
</file>