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4"/>
  </p:notesMasterIdLst>
  <p:handoutMasterIdLst>
    <p:handoutMasterId r:id="rId15"/>
  </p:handoutMasterIdLst>
  <p:sldIdLst>
    <p:sldId id="331" r:id="rId2"/>
    <p:sldId id="398" r:id="rId3"/>
    <p:sldId id="397" r:id="rId4"/>
    <p:sldId id="399" r:id="rId5"/>
    <p:sldId id="400" r:id="rId6"/>
    <p:sldId id="401" r:id="rId7"/>
    <p:sldId id="402" r:id="rId8"/>
    <p:sldId id="403" r:id="rId9"/>
    <p:sldId id="407" r:id="rId10"/>
    <p:sldId id="404" r:id="rId11"/>
    <p:sldId id="405" r:id="rId12"/>
    <p:sldId id="406" r:id="rId13"/>
  </p:sldIdLst>
  <p:sldSz cx="9144000" cy="5143500" type="screen16x9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342900" algn="l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685800" algn="l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028700" algn="l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371600" algn="l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1714500" algn="l" defTabSz="685800" rtl="0" eaLnBrk="1" latinLnBrk="0" hangingPunct="1">
      <a:defRPr sz="18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057400" algn="l" defTabSz="685800" rtl="0" eaLnBrk="1" latinLnBrk="0" hangingPunct="1">
      <a:defRPr sz="18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2400300" algn="l" defTabSz="685800" rtl="0" eaLnBrk="1" latinLnBrk="0" hangingPunct="1">
      <a:defRPr sz="18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2743200" algn="l" defTabSz="685800" rtl="0" eaLnBrk="1" latinLnBrk="0" hangingPunct="1">
      <a:defRPr sz="18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  <p15:guide id="11" orient="horz" pos="840">
          <p15:clr>
            <a:srgbClr val="A4A3A4"/>
          </p15:clr>
        </p15:guide>
        <p15:guide id="12" orient="horz" pos="954">
          <p15:clr>
            <a:srgbClr val="A4A3A4"/>
          </p15:clr>
        </p15:guide>
        <p15:guide id="13" orient="horz" pos="536">
          <p15:clr>
            <a:srgbClr val="A4A3A4"/>
          </p15:clr>
        </p15:guide>
        <p15:guide id="14" orient="horz" pos="2896">
          <p15:clr>
            <a:srgbClr val="A4A3A4"/>
          </p15:clr>
        </p15:guide>
        <p15:guide id="15" orient="horz" pos="2958">
          <p15:clr>
            <a:srgbClr val="A4A3A4"/>
          </p15:clr>
        </p15:guide>
        <p15:guide id="16" pos="321">
          <p15:clr>
            <a:srgbClr val="A4A3A4"/>
          </p15:clr>
        </p15:guide>
        <p15:guide id="17" pos="5418">
          <p15:clr>
            <a:srgbClr val="A4A3A4"/>
          </p15:clr>
        </p15:guide>
        <p15:guide id="18" pos="682">
          <p15:clr>
            <a:srgbClr val="A4A3A4"/>
          </p15:clr>
        </p15:guide>
        <p15:guide id="19" pos="2766">
          <p15:clr>
            <a:srgbClr val="A4A3A4"/>
          </p15:clr>
        </p15:guide>
        <p15:guide id="20" pos="29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831" autoAdjust="0"/>
    <p:restoredTop sz="96754" autoAdjust="0"/>
  </p:normalViewPr>
  <p:slideViewPr>
    <p:cSldViewPr snapToGrid="0">
      <p:cViewPr varScale="1">
        <p:scale>
          <a:sx n="113" d="100"/>
          <a:sy n="113" d="100"/>
        </p:scale>
        <p:origin x="576" y="86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  <p:guide orient="horz" pos="840"/>
        <p:guide orient="horz" pos="954"/>
        <p:guide orient="horz" pos="536"/>
        <p:guide orient="horz" pos="2896"/>
        <p:guide orient="horz" pos="2958"/>
        <p:guide pos="321"/>
        <p:guide pos="5418"/>
        <p:guide pos="682"/>
        <p:guide pos="2766"/>
        <p:guide pos="2976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79484" y="0"/>
            <a:ext cx="39624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286000" y="514350"/>
            <a:ext cx="4572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910"/>
            <a:ext cx="39624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79484" y="6513910"/>
            <a:ext cx="39624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900" kern="1200">
        <a:solidFill>
          <a:schemeClr val="tx1"/>
        </a:solidFill>
        <a:latin typeface="Arial" charset="0"/>
        <a:ea typeface="+mn-ea"/>
        <a:cs typeface="+mn-cs"/>
      </a:defRPr>
    </a:lvl1pPr>
    <a:lvl2pPr marL="342900" algn="l" rtl="0" fontAlgn="base">
      <a:spcBef>
        <a:spcPct val="30000"/>
      </a:spcBef>
      <a:spcAft>
        <a:spcPct val="0"/>
      </a:spcAft>
      <a:defRPr kumimoji="1" sz="900" kern="1200">
        <a:solidFill>
          <a:schemeClr val="tx1"/>
        </a:solidFill>
        <a:latin typeface="Arial" charset="0"/>
        <a:ea typeface="+mn-ea"/>
        <a:cs typeface="+mn-cs"/>
      </a:defRPr>
    </a:lvl2pPr>
    <a:lvl3pPr marL="685800" algn="l" rtl="0" fontAlgn="base">
      <a:spcBef>
        <a:spcPct val="30000"/>
      </a:spcBef>
      <a:spcAft>
        <a:spcPct val="0"/>
      </a:spcAft>
      <a:defRPr kumimoji="1" sz="900" kern="1200">
        <a:solidFill>
          <a:schemeClr val="tx1"/>
        </a:solidFill>
        <a:latin typeface="Arial" charset="0"/>
        <a:ea typeface="+mn-ea"/>
        <a:cs typeface="+mn-cs"/>
      </a:defRPr>
    </a:lvl3pPr>
    <a:lvl4pPr marL="1028700" algn="l" rtl="0" fontAlgn="base">
      <a:spcBef>
        <a:spcPct val="30000"/>
      </a:spcBef>
      <a:spcAft>
        <a:spcPct val="0"/>
      </a:spcAft>
      <a:defRPr kumimoji="1" sz="900" kern="1200">
        <a:solidFill>
          <a:schemeClr val="tx1"/>
        </a:solidFill>
        <a:latin typeface="Arial" charset="0"/>
        <a:ea typeface="+mn-ea"/>
        <a:cs typeface="+mn-cs"/>
      </a:defRPr>
    </a:lvl4pPr>
    <a:lvl5pPr marL="1371600" algn="l" rtl="0" fontAlgn="base">
      <a:spcBef>
        <a:spcPct val="30000"/>
      </a:spcBef>
      <a:spcAft>
        <a:spcPct val="0"/>
      </a:spcAft>
      <a:defRPr kumimoji="1" sz="900" kern="1200">
        <a:solidFill>
          <a:schemeClr val="tx1"/>
        </a:solidFill>
        <a:latin typeface="Arial" charset="0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7" y="2175274"/>
            <a:ext cx="8521200" cy="878685"/>
          </a:xfrm>
        </p:spPr>
        <p:txBody>
          <a:bodyPr anchor="t"/>
          <a:lstStyle>
            <a:lvl1pPr algn="l">
              <a:lnSpc>
                <a:spcPts val="3300"/>
              </a:lnSpc>
              <a:defRPr sz="3300"/>
            </a:lvl1pPr>
          </a:lstStyle>
          <a:p>
            <a:r>
              <a:rPr lang="en-GB" noProof="0" dirty="0"/>
              <a:t>Click here to insert title.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298877" y="3087302"/>
            <a:ext cx="8521200" cy="523873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 noProof="0" dirty="0"/>
              <a:t>Click here to insert subtitle.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B229B6B9-1460-4014-8B8A-5645913D2CD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501" y="310501"/>
            <a:ext cx="1160207" cy="800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s, text –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539998" y="539034"/>
            <a:ext cx="3915001" cy="240300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39999" y="3375000"/>
            <a:ext cx="3915000" cy="998999"/>
          </a:xfrm>
        </p:spPr>
        <p:txBody>
          <a:bodyPr lIns="0" tIns="0" rIns="0" bIns="0" numCol="1" spcCol="243000">
            <a:noAutofit/>
          </a:bodyPr>
          <a:lstStyle>
            <a:lvl1pPr algn="l">
              <a:lnSpc>
                <a:spcPts val="1350"/>
              </a:lnSpc>
              <a:defRPr sz="11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40543" y="3051000"/>
            <a:ext cx="3915000" cy="270000"/>
          </a:xfrm>
        </p:spPr>
        <p:txBody>
          <a:bodyPr/>
          <a:lstStyle>
            <a:lvl1pPr>
              <a:lnSpc>
                <a:spcPts val="825"/>
              </a:lnSpc>
              <a:defRPr sz="700" b="1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688459" y="3375000"/>
            <a:ext cx="3915000" cy="998999"/>
          </a:xfrm>
        </p:spPr>
        <p:txBody>
          <a:bodyPr lIns="0" tIns="0" rIns="0" bIns="0" numCol="1" spcCol="243000">
            <a:noAutofit/>
          </a:bodyPr>
          <a:lstStyle>
            <a:lvl1pPr algn="l">
              <a:lnSpc>
                <a:spcPts val="1350"/>
              </a:lnSpc>
              <a:defRPr sz="11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689002" y="3051000"/>
            <a:ext cx="3915000" cy="270000"/>
          </a:xfrm>
        </p:spPr>
        <p:txBody>
          <a:bodyPr/>
          <a:lstStyle>
            <a:lvl1pPr>
              <a:lnSpc>
                <a:spcPts val="825"/>
              </a:lnSpc>
              <a:defRPr sz="700" b="1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4688459" y="539034"/>
            <a:ext cx="3915001" cy="240300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1EDD87E7-64E6-409D-AAA9-0E1E8D196C9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0958" y="4540762"/>
            <a:ext cx="650507" cy="448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EF87016A-F642-47AA-AF46-3487FC4250F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0958" y="4540762"/>
            <a:ext cx="650507" cy="448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se slide with image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00" y="4671000"/>
            <a:ext cx="5940000" cy="189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Define footer – presentation title / department</a:t>
            </a:r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00" y="4671000"/>
            <a:ext cx="189000" cy="189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9144000" cy="43815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 err="1"/>
              <a:t>Click</a:t>
            </a:r>
            <a:r>
              <a:rPr lang="cs-CZ" dirty="0"/>
              <a:t> on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icon</a:t>
            </a:r>
            <a:r>
              <a:rPr lang="cs-CZ" dirty="0"/>
              <a:t> to insert image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4C251B53-6C8B-4F0B-8824-504A47FFDC9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0958" y="4536036"/>
            <a:ext cx="649064" cy="447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LAW slide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F8393F8C-A31C-4CAB-9887-50F0DCCDFBF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2153" y="1514475"/>
            <a:ext cx="3079691" cy="2124988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00" y="4671000"/>
            <a:ext cx="5940000" cy="189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r>
              <a:rPr lang="en-US" dirty="0"/>
              <a:t>Define footer – presentation title / department</a:t>
            </a:r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00" y="4671000"/>
            <a:ext cx="189000" cy="189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3021" y="1713809"/>
            <a:ext cx="6667566" cy="1728629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BE125B44-EA9F-40DC-9421-87D42174D6B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00" y="4671000"/>
            <a:ext cx="5940000" cy="189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en-US" dirty="0"/>
              <a:t>Define footer – presentation title / department</a:t>
            </a:r>
          </a:p>
        </p:txBody>
      </p:sp>
      <p:sp>
        <p:nvSpPr>
          <p:cNvPr id="4" name="Zástupný symbol pro číslo snímku 2">
            <a:extLst>
              <a:ext uri="{FF2B5EF4-FFF2-40B4-BE49-F238E27FC236}">
                <a16:creationId xmlns:a16="http://schemas.microsoft.com/office/drawing/2014/main" id="{0835EBE0-0CC4-4619-A835-594CA361B9C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310500" y="4671000"/>
            <a:ext cx="189000" cy="189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540000" y="4671000"/>
            <a:ext cx="5940000" cy="189000"/>
          </a:xfrm>
        </p:spPr>
        <p:txBody>
          <a:bodyPr/>
          <a:lstStyle>
            <a:lvl1pPr>
              <a:defRPr sz="900"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540000" y="1269001"/>
            <a:ext cx="8064900" cy="3104999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0958" y="4540762"/>
            <a:ext cx="650507" cy="448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– inverse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7" y="2175274"/>
            <a:ext cx="8521200" cy="878685"/>
          </a:xfrm>
        </p:spPr>
        <p:txBody>
          <a:bodyPr anchor="t"/>
          <a:lstStyle>
            <a:lvl1pPr algn="l">
              <a:lnSpc>
                <a:spcPts val="3300"/>
              </a:lnSpc>
              <a:defRPr sz="33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here to insert title.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298877" y="3087302"/>
            <a:ext cx="8521200" cy="523873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here to insert subtitle.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0048F454-420A-4E72-98B5-76C7E9DB3EE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500" y="310501"/>
            <a:ext cx="1151994" cy="794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540000" y="1269001"/>
            <a:ext cx="8064900" cy="3104999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544" y="972001"/>
            <a:ext cx="8064104" cy="203682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6293BF41-B706-49E8-B7FA-8060D47E6DC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0958" y="4540762"/>
            <a:ext cx="650507" cy="448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540544" y="972001"/>
            <a:ext cx="3915000" cy="203682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00" y="540000"/>
            <a:ext cx="8064900" cy="338682"/>
          </a:xfrm>
        </p:spPr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688459" y="967886"/>
            <a:ext cx="3915000" cy="203682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540000" y="1269001"/>
            <a:ext cx="3914999" cy="3105000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 hasCustomPrompt="1"/>
          </p:nvPr>
        </p:nvSpPr>
        <p:spPr>
          <a:xfrm>
            <a:off x="4688460" y="1267703"/>
            <a:ext cx="3914999" cy="3105000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E11F5410-42DE-48DA-B323-AA83D383137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0958" y="4540762"/>
            <a:ext cx="650507" cy="448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539353" y="1271306"/>
            <a:ext cx="3913810" cy="292253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40544" y="4199753"/>
            <a:ext cx="3913809" cy="162000"/>
          </a:xfrm>
        </p:spPr>
        <p:txBody>
          <a:bodyPr anchor="ctr"/>
          <a:lstStyle>
            <a:lvl1pPr>
              <a:lnSpc>
                <a:spcPts val="825"/>
              </a:lnSpc>
              <a:defRPr sz="800" b="0" i="0"/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 hasCustomPrompt="1"/>
          </p:nvPr>
        </p:nvSpPr>
        <p:spPr>
          <a:xfrm>
            <a:off x="4688460" y="1250268"/>
            <a:ext cx="3914999" cy="3105000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1500"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200"/>
            </a:lvl2pPr>
            <a:lvl3pPr marL="685800" indent="0">
              <a:buNone/>
              <a:defRPr baseline="0"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948A4555-0F9C-4A22-8625-3652A80B551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0958" y="4540762"/>
            <a:ext cx="650507" cy="448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3330000" y="1269002"/>
            <a:ext cx="2483644" cy="1673033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39999" y="3310703"/>
            <a:ext cx="2484000" cy="1070798"/>
          </a:xfrm>
        </p:spPr>
        <p:txBody>
          <a:bodyPr lIns="0" tIns="0" rIns="0" bIns="0" numCol="1" spcCol="243000">
            <a:noAutofit/>
          </a:bodyPr>
          <a:lstStyle>
            <a:lvl1pPr algn="l">
              <a:lnSpc>
                <a:spcPts val="1350"/>
              </a:lnSpc>
              <a:defRPr sz="11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0000" y="3310703"/>
            <a:ext cx="2484000" cy="1070798"/>
          </a:xfrm>
        </p:spPr>
        <p:txBody>
          <a:bodyPr lIns="0" tIns="0" rIns="0" bIns="0" numCol="1" spcCol="243000">
            <a:noAutofit/>
          </a:bodyPr>
          <a:lstStyle>
            <a:lvl1pPr algn="l">
              <a:lnSpc>
                <a:spcPts val="1350"/>
              </a:lnSpc>
              <a:defRPr sz="11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120900" y="3310702"/>
            <a:ext cx="2484000" cy="1070798"/>
          </a:xfrm>
        </p:spPr>
        <p:txBody>
          <a:bodyPr lIns="0" tIns="0" rIns="0" bIns="0" numCol="1" spcCol="243000">
            <a:noAutofit/>
          </a:bodyPr>
          <a:lstStyle>
            <a:lvl1pPr algn="l">
              <a:lnSpc>
                <a:spcPts val="1350"/>
              </a:lnSpc>
              <a:defRPr sz="11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40544" y="3018852"/>
            <a:ext cx="2483644" cy="162000"/>
          </a:xfrm>
        </p:spPr>
        <p:txBody>
          <a:bodyPr anchor="ctr"/>
          <a:lstStyle>
            <a:lvl1pPr>
              <a:lnSpc>
                <a:spcPts val="825"/>
              </a:lnSpc>
              <a:defRPr sz="800" b="0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330357" y="3018852"/>
            <a:ext cx="2483644" cy="162000"/>
          </a:xfrm>
        </p:spPr>
        <p:txBody>
          <a:bodyPr anchor="ctr"/>
          <a:lstStyle>
            <a:lvl1pPr>
              <a:lnSpc>
                <a:spcPts val="825"/>
              </a:lnSpc>
              <a:defRPr sz="800" b="0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121077" y="3018852"/>
            <a:ext cx="2483644" cy="162000"/>
          </a:xfrm>
        </p:spPr>
        <p:txBody>
          <a:bodyPr anchor="ctr"/>
          <a:lstStyle>
            <a:lvl1pPr>
              <a:lnSpc>
                <a:spcPts val="825"/>
              </a:lnSpc>
              <a:defRPr sz="800" b="0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540000" y="1269002"/>
            <a:ext cx="2483644" cy="1673033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6120001" y="1269002"/>
            <a:ext cx="2483644" cy="1673033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544" y="972001"/>
            <a:ext cx="8064104" cy="203682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00" y="540000"/>
            <a:ext cx="8064900" cy="338682"/>
          </a:xfrm>
        </p:spPr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000DC3A2-14E1-473A-B25E-6F39484517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0958" y="4540762"/>
            <a:ext cx="650507" cy="448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text without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4704160" y="519112"/>
            <a:ext cx="3900740" cy="385488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1500"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200"/>
            </a:lvl2pPr>
            <a:lvl3pPr marL="6858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dirty="0"/>
              <a:t>Second level</a:t>
            </a:r>
            <a:endParaRPr lang="cs-CZ" dirty="0"/>
          </a:p>
          <a:p>
            <a:pPr lvl="2"/>
            <a:r>
              <a:rPr lang="en-GB" dirty="0"/>
              <a:t>Third level</a:t>
            </a:r>
            <a:endParaRPr lang="cs-CZ" dirty="0"/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539353" y="519113"/>
            <a:ext cx="3913810" cy="3674726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40544" y="4199753"/>
            <a:ext cx="3913809" cy="162000"/>
          </a:xfrm>
        </p:spPr>
        <p:txBody>
          <a:bodyPr anchor="ctr"/>
          <a:lstStyle>
            <a:lvl1pPr>
              <a:lnSpc>
                <a:spcPts val="825"/>
              </a:lnSpc>
              <a:defRPr sz="800" b="0" i="0"/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C4B6ECE6-3CAB-406D-8792-674A6CA543C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0958" y="4540762"/>
            <a:ext cx="650507" cy="448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out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540000" y="519112"/>
            <a:ext cx="8064900" cy="385488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BCC37AB8-74B6-442A-8014-2FF0C0F3FFC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0958" y="4540762"/>
            <a:ext cx="650507" cy="448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000" y="4671000"/>
            <a:ext cx="5940000" cy="18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9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0500" y="4671000"/>
            <a:ext cx="189000" cy="18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9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540000"/>
            <a:ext cx="8064900" cy="33868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9100" y="1404000"/>
            <a:ext cx="8064900" cy="297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0" dirty="0"/>
              <a:t>Click here insert text.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4" r:id="rId12"/>
    <p:sldLayoutId id="2147483692" r:id="rId13"/>
    <p:sldLayoutId id="2147483693" r:id="rId14"/>
  </p:sldLayoutIdLst>
  <p:hf hdr="0" dt="0"/>
  <p:txStyles>
    <p:titleStyle>
      <a:lvl1pPr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1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100" b="0">
          <a:solidFill>
            <a:schemeClr val="tx1"/>
          </a:solidFill>
          <a:latin typeface="+mn-lt"/>
        </a:defRPr>
      </a:lvl2pPr>
      <a:lvl3pPr marL="6858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100" b="0">
          <a:solidFill>
            <a:schemeClr val="tx1"/>
          </a:solidFill>
          <a:latin typeface="+mn-lt"/>
        </a:defRPr>
      </a:lvl3pPr>
      <a:lvl4pPr marL="10287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100" b="0">
          <a:solidFill>
            <a:schemeClr val="tx1"/>
          </a:solidFill>
          <a:latin typeface="+mn-lt"/>
        </a:defRPr>
      </a:lvl4pPr>
      <a:lvl5pPr marL="13716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100" b="0"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0574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24003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27432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>
            <a:extLst>
              <a:ext uri="{FF2B5EF4-FFF2-40B4-BE49-F238E27FC236}">
                <a16:creationId xmlns:a16="http://schemas.microsoft.com/office/drawing/2014/main" id="{9CAEC191-1239-4FE6-8F6D-9A179196E3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877" y="1942235"/>
            <a:ext cx="8521200" cy="878685"/>
          </a:xfrm>
        </p:spPr>
        <p:txBody>
          <a:bodyPr/>
          <a:lstStyle/>
          <a:p>
            <a:pPr algn="ctr"/>
            <a:r>
              <a:rPr lang="cs-CZ" altLang="cs-CZ" dirty="0"/>
              <a:t>Public administration in the Czech Republic</a:t>
            </a:r>
          </a:p>
        </p:txBody>
      </p:sp>
      <p:sp>
        <p:nvSpPr>
          <p:cNvPr id="4099" name="Podnadpis 2">
            <a:extLst>
              <a:ext uri="{FF2B5EF4-FFF2-40B4-BE49-F238E27FC236}">
                <a16:creationId xmlns:a16="http://schemas.microsoft.com/office/drawing/2014/main" id="{30C9EBEC-1EA1-4813-BA62-C33DBDB491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69347" y="3612730"/>
            <a:ext cx="1805305" cy="523873"/>
          </a:xfrm>
        </p:spPr>
        <p:txBody>
          <a:bodyPr/>
          <a:lstStyle/>
          <a:p>
            <a:r>
              <a:rPr lang="cs-CZ" altLang="cs-CZ" dirty="0"/>
              <a:t>Radislav Bražina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411CF1A-41AD-41F3-AB78-7CB205DBB12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99E00CA-C5D8-4FC1-8C65-9D419DADD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Europeanization</a:t>
            </a:r>
            <a:endParaRPr lang="en-GB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BB99C662-378F-441F-A129-CA5F66490C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Europeanization </a:t>
            </a:r>
            <a:r>
              <a:rPr lang="cs-CZ" dirty="0" err="1"/>
              <a:t>can</a:t>
            </a:r>
            <a:r>
              <a:rPr lang="cs-CZ" dirty="0"/>
              <a:t> be </a:t>
            </a:r>
            <a:r>
              <a:rPr lang="cs-CZ" dirty="0" err="1"/>
              <a:t>seen</a:t>
            </a:r>
            <a:r>
              <a:rPr lang="cs-CZ" dirty="0"/>
              <a:t> as </a:t>
            </a:r>
            <a:r>
              <a:rPr lang="en-US" dirty="0"/>
              <a:t>perception and acceptance of common European requirements, values, trends, standards, case law and their transposition into national (s) legal systems</a:t>
            </a:r>
            <a:endParaRPr lang="cs-CZ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C</a:t>
            </a:r>
            <a:r>
              <a:rPr lang="en-US" dirty="0" err="1"/>
              <a:t>onvergence</a:t>
            </a:r>
            <a:r>
              <a:rPr lang="en-US" dirty="0"/>
              <a:t>, elimination of differences</a:t>
            </a:r>
            <a:r>
              <a:rPr lang="cs-CZ" dirty="0"/>
              <a:t> </a:t>
            </a:r>
            <a:r>
              <a:rPr lang="cs-CZ" dirty="0" err="1"/>
              <a:t>among</a:t>
            </a:r>
            <a:r>
              <a:rPr lang="cs-CZ" dirty="0"/>
              <a:t> </a:t>
            </a:r>
            <a:r>
              <a:rPr lang="en-US" dirty="0"/>
              <a:t>the legal regulations of individual European states</a:t>
            </a:r>
            <a:br>
              <a:rPr lang="en-US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20546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49CFDC9-C32B-49EE-AC4C-6BAD69BBED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8B7CC30-D1E9-4523-8E44-71043E9A94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Europeanization</a:t>
            </a:r>
            <a:endParaRPr lang="en-GB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4F31B30-4A2A-4585-B631-404BDE9441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1600" y="1235134"/>
            <a:ext cx="8064900" cy="3104999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Passive - to be influenced by the surrounding European legislation, to meet the requirements of EU law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Active - to influence the surrounding legislation</a:t>
            </a:r>
            <a:endParaRPr lang="cs-CZ" dirty="0"/>
          </a:p>
          <a:p>
            <a:pPr marL="54000" indent="0">
              <a:buNone/>
            </a:pPr>
            <a:endParaRPr lang="cs-CZ" dirty="0"/>
          </a:p>
          <a:p>
            <a:pPr marL="54000" indent="0">
              <a:buNone/>
            </a:pPr>
            <a:r>
              <a:rPr lang="en-US" dirty="0"/>
              <a:t>States in Europe (1) offer principles, (2) </a:t>
            </a:r>
            <a:r>
              <a:rPr lang="cs-CZ" dirty="0" err="1"/>
              <a:t>then</a:t>
            </a:r>
            <a:r>
              <a:rPr lang="cs-CZ" dirty="0"/>
              <a:t> </a:t>
            </a:r>
            <a:r>
              <a:rPr lang="cs-CZ" dirty="0" err="1"/>
              <a:t>they</a:t>
            </a:r>
            <a:r>
              <a:rPr lang="cs-CZ" dirty="0"/>
              <a:t> are </a:t>
            </a:r>
            <a:r>
              <a:rPr lang="en-US" dirty="0"/>
              <a:t>take</a:t>
            </a:r>
            <a:r>
              <a:rPr lang="cs-CZ" dirty="0"/>
              <a:t>n</a:t>
            </a:r>
            <a:r>
              <a:rPr lang="en-US" dirty="0"/>
              <a:t> over at European level and (3) distribute</a:t>
            </a:r>
            <a:r>
              <a:rPr lang="cs-CZ" dirty="0"/>
              <a:t>d</a:t>
            </a:r>
            <a:r>
              <a:rPr lang="en-US" dirty="0"/>
              <a:t> in Europe</a:t>
            </a:r>
            <a:r>
              <a:rPr lang="cs-CZ" dirty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64971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9A55C18-13C3-4227-97B8-A6A43D5CBE6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2F928F7-6916-43C7-8B21-8EB5669311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Europeanization</a:t>
            </a:r>
            <a:endParaRPr lang="en-GB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CA1A6D2-DD77-4AA6-B51C-24A0E3B667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241908"/>
            <a:ext cx="8064900" cy="3429092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V</a:t>
            </a:r>
            <a:r>
              <a:rPr lang="en-US" dirty="0" err="1"/>
              <a:t>oluntary</a:t>
            </a:r>
            <a:r>
              <a:rPr lang="cs-CZ" dirty="0"/>
              <a:t> </a:t>
            </a:r>
            <a:r>
              <a:rPr lang="en-US" dirty="0"/>
              <a:t>Europeanization – </a:t>
            </a:r>
            <a:r>
              <a:rPr lang="cs-CZ" dirty="0"/>
              <a:t>Council of Europe</a:t>
            </a:r>
            <a:r>
              <a:rPr lang="en-US" dirty="0"/>
              <a:t> (non-legal aspects), similarity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Forced Europeanization - EU (legal aspects - obligation), consistency to uniformity, "deepening Europeanization", EU influence on preparation and implementation by Member States</a:t>
            </a:r>
            <a:endParaRPr lang="cs-CZ" dirty="0"/>
          </a:p>
          <a:p>
            <a:pPr marL="54000" indent="0">
              <a:buNone/>
            </a:pPr>
            <a:endParaRPr lang="cs-CZ" dirty="0"/>
          </a:p>
          <a:p>
            <a:pPr marL="54000" indent="0">
              <a:buNone/>
            </a:pPr>
            <a:r>
              <a:rPr lang="en-US" i="1" dirty="0"/>
              <a:t>Impact mainly on the so-called special </a:t>
            </a:r>
            <a:r>
              <a:rPr lang="cs-CZ" i="1" dirty="0"/>
              <a:t>part of administrative law.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25663474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F4DCC14-1C51-4B1E-AC67-82AFFFAB72A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3C82738-919C-4D0D-8289-3E7F3DFC87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Constitutional </a:t>
            </a:r>
            <a:r>
              <a:rPr lang="cs-CZ" dirty="0" err="1"/>
              <a:t>rudiments</a:t>
            </a:r>
            <a:endParaRPr lang="en-GB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0F1D59FD-DE14-4A2D-AE0A-2F9463878A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4000" indent="0">
              <a:buNone/>
            </a:pPr>
            <a:r>
              <a:rPr lang="cs-CZ" dirty="0"/>
              <a:t>The </a:t>
            </a:r>
            <a:r>
              <a:rPr lang="cs-CZ" dirty="0" err="1"/>
              <a:t>state</a:t>
            </a:r>
            <a:r>
              <a:rPr lang="cs-CZ" dirty="0"/>
              <a:t> </a:t>
            </a:r>
            <a:r>
              <a:rPr lang="cs-CZ" dirty="0" err="1"/>
              <a:t>power</a:t>
            </a:r>
            <a:r>
              <a:rPr lang="cs-CZ" dirty="0"/>
              <a:t> is </a:t>
            </a:r>
            <a:r>
              <a:rPr lang="cs-CZ" dirty="0" err="1"/>
              <a:t>derived</a:t>
            </a:r>
            <a:r>
              <a:rPr lang="cs-CZ" dirty="0"/>
              <a:t> from the </a:t>
            </a:r>
            <a:r>
              <a:rPr lang="cs-CZ" dirty="0" err="1"/>
              <a:t>people</a:t>
            </a:r>
            <a:r>
              <a:rPr lang="cs-CZ" dirty="0"/>
              <a:t> and is </a:t>
            </a:r>
            <a:r>
              <a:rPr lang="cs-CZ" dirty="0" err="1"/>
              <a:t>carried</a:t>
            </a:r>
            <a:r>
              <a:rPr lang="cs-CZ" dirty="0"/>
              <a:t> </a:t>
            </a:r>
            <a:r>
              <a:rPr lang="cs-CZ" dirty="0" err="1"/>
              <a:t>out</a:t>
            </a:r>
            <a:r>
              <a:rPr lang="cs-CZ" dirty="0"/>
              <a:t> by </a:t>
            </a:r>
            <a:r>
              <a:rPr lang="cs-CZ" dirty="0" err="1"/>
              <a:t>three</a:t>
            </a:r>
            <a:r>
              <a:rPr lang="cs-CZ" dirty="0"/>
              <a:t> </a:t>
            </a:r>
            <a:r>
              <a:rPr lang="cs-CZ" dirty="0" err="1"/>
              <a:t>types</a:t>
            </a:r>
            <a:r>
              <a:rPr lang="cs-CZ" dirty="0"/>
              <a:t> of </a:t>
            </a:r>
            <a:r>
              <a:rPr lang="cs-CZ" dirty="0" err="1"/>
              <a:t>power</a:t>
            </a:r>
            <a:r>
              <a:rPr lang="cs-CZ" dirty="0"/>
              <a:t> – </a:t>
            </a:r>
            <a:r>
              <a:rPr lang="cs-CZ" dirty="0" err="1"/>
              <a:t>legislative</a:t>
            </a:r>
            <a:r>
              <a:rPr lang="cs-CZ" dirty="0"/>
              <a:t>, </a:t>
            </a:r>
            <a:r>
              <a:rPr lang="cs-CZ" dirty="0" err="1"/>
              <a:t>judicial</a:t>
            </a:r>
            <a:r>
              <a:rPr lang="cs-CZ" dirty="0"/>
              <a:t> and </a:t>
            </a:r>
            <a:r>
              <a:rPr lang="cs-CZ" dirty="0" err="1"/>
              <a:t>executive</a:t>
            </a:r>
            <a:r>
              <a:rPr lang="cs-CZ" dirty="0"/>
              <a:t>. </a:t>
            </a:r>
          </a:p>
          <a:p>
            <a:pPr marL="54000" indent="0">
              <a:buNone/>
            </a:pPr>
            <a:endParaRPr lang="cs-CZ" dirty="0"/>
          </a:p>
          <a:p>
            <a:pPr marL="54000" indent="0">
              <a:buNone/>
            </a:pPr>
            <a:r>
              <a:rPr lang="cs-CZ" dirty="0"/>
              <a:t>P</a:t>
            </a:r>
            <a:r>
              <a:rPr lang="en-US" dirty="0" err="1"/>
              <a:t>ublic</a:t>
            </a:r>
            <a:r>
              <a:rPr lang="en-US" dirty="0"/>
              <a:t> administration may only do what is expressly allowed by law</a:t>
            </a:r>
            <a:r>
              <a:rPr lang="cs-CZ" dirty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19188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FF5B0E9-E199-4011-80BC-EC126AF6AA6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510B683-A347-40EE-B1D1-3CD224257F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Constitutional </a:t>
            </a:r>
            <a:r>
              <a:rPr lang="cs-CZ" dirty="0" err="1"/>
              <a:t>rudiments</a:t>
            </a:r>
            <a:endParaRPr lang="en-GB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02A30F1E-A0C0-43EB-93C5-0F79D31C99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269001"/>
            <a:ext cx="8064900" cy="3401999"/>
          </a:xfrm>
        </p:spPr>
        <p:txBody>
          <a:bodyPr/>
          <a:lstStyle/>
          <a:p>
            <a:pPr marL="54000" indent="0">
              <a:buNone/>
            </a:pPr>
            <a:r>
              <a:rPr lang="en-GB" dirty="0"/>
              <a:t>Constitutional law represents the basis of administrative law regulations. </a:t>
            </a:r>
          </a:p>
          <a:p>
            <a:pPr marL="54000" indent="0">
              <a:buNone/>
            </a:pPr>
            <a:endParaRPr lang="en-GB" i="1" dirty="0"/>
          </a:p>
          <a:p>
            <a:pPr marL="54000" indent="0">
              <a:buNone/>
            </a:pP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Most </a:t>
            </a:r>
            <a:r>
              <a:rPr lang="cs-CZ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important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sources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marL="54000" indent="0">
              <a:buNone/>
            </a:pPr>
            <a:r>
              <a:rPr lang="en-GB" i="1" dirty="0"/>
              <a:t>Constitution</a:t>
            </a:r>
          </a:p>
          <a:p>
            <a:pPr marL="54000" indent="0">
              <a:buNone/>
            </a:pPr>
            <a:r>
              <a:rPr lang="en-GB" i="1" dirty="0"/>
              <a:t>Constitutional laws</a:t>
            </a:r>
          </a:p>
          <a:p>
            <a:pPr marL="54000" indent="0">
              <a:buNone/>
            </a:pPr>
            <a:r>
              <a:rPr lang="en-GB" i="1" dirty="0"/>
              <a:t>Charter of Fundamental Rights and Freedoms</a:t>
            </a:r>
          </a:p>
        </p:txBody>
      </p:sp>
    </p:spTree>
    <p:extLst>
      <p:ext uri="{BB962C8B-B14F-4D97-AF65-F5344CB8AC3E}">
        <p14:creationId xmlns:p14="http://schemas.microsoft.com/office/powerpoint/2010/main" val="4443472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20577BD-6254-47C9-8D13-59EF683C4CD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B751263-E707-4D1E-8169-09848170A7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Administrative law </a:t>
            </a:r>
            <a:r>
              <a:rPr lang="cs-CZ" dirty="0" err="1"/>
              <a:t>system</a:t>
            </a:r>
            <a:endParaRPr lang="en-GB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6AF345A-79D9-4610-9C21-6307A9D535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269001"/>
            <a:ext cx="8064900" cy="3458786"/>
          </a:xfrm>
        </p:spPr>
        <p:txBody>
          <a:bodyPr/>
          <a:lstStyle/>
          <a:p>
            <a:pPr marL="54000" indent="0">
              <a:buNone/>
            </a:pPr>
            <a:r>
              <a:rPr lang="en-GB" dirty="0"/>
              <a:t>General part</a:t>
            </a:r>
            <a:r>
              <a:rPr lang="cs-CZ" dirty="0"/>
              <a:t> </a:t>
            </a:r>
            <a:endParaRPr lang="en-GB" dirty="0"/>
          </a:p>
          <a:p>
            <a:pPr marL="54000" indent="0">
              <a:buNone/>
            </a:pPr>
            <a:r>
              <a:rPr lang="en-GB" dirty="0"/>
              <a:t>Special part</a:t>
            </a:r>
            <a:r>
              <a:rPr lang="cs-CZ" dirty="0"/>
              <a:t> (</a:t>
            </a:r>
            <a:r>
              <a:rPr lang="en-US" dirty="0"/>
              <a:t>legal regulation in individual </a:t>
            </a:r>
            <a:r>
              <a:rPr lang="cs-CZ" dirty="0"/>
              <a:t>„</a:t>
            </a:r>
            <a:r>
              <a:rPr lang="en-US" dirty="0"/>
              <a:t>sections</a:t>
            </a:r>
            <a:r>
              <a:rPr lang="cs-CZ" dirty="0"/>
              <a:t>“</a:t>
            </a:r>
            <a:r>
              <a:rPr lang="en-US" dirty="0"/>
              <a:t> of public administration</a:t>
            </a:r>
            <a:r>
              <a:rPr lang="cs-CZ" dirty="0"/>
              <a:t> </a:t>
            </a:r>
            <a:r>
              <a:rPr lang="cs-CZ" dirty="0" err="1"/>
              <a:t>e.g</a:t>
            </a:r>
            <a:r>
              <a:rPr lang="cs-CZ" dirty="0"/>
              <a:t>. </a:t>
            </a:r>
            <a:r>
              <a:rPr lang="cs-CZ" dirty="0" err="1"/>
              <a:t>culture</a:t>
            </a:r>
            <a:r>
              <a:rPr lang="cs-CZ" dirty="0"/>
              <a:t>, </a:t>
            </a:r>
            <a:r>
              <a:rPr lang="cs-CZ" dirty="0" err="1"/>
              <a:t>environmental</a:t>
            </a:r>
            <a:r>
              <a:rPr lang="cs-CZ" dirty="0"/>
              <a:t> </a:t>
            </a:r>
            <a:r>
              <a:rPr lang="cs-CZ" dirty="0" err="1"/>
              <a:t>protection</a:t>
            </a:r>
            <a:r>
              <a:rPr lang="cs-CZ" dirty="0"/>
              <a:t>) </a:t>
            </a:r>
            <a:endParaRPr lang="en-GB" dirty="0"/>
          </a:p>
          <a:p>
            <a:pPr marL="54000" indent="0">
              <a:buNone/>
            </a:pPr>
            <a:endParaRPr lang="cs-CZ" dirty="0"/>
          </a:p>
          <a:p>
            <a:pPr marL="54000" indent="0">
              <a:buNone/>
            </a:pPr>
            <a:r>
              <a:rPr lang="en-GB" dirty="0"/>
              <a:t>Organizational administrative law</a:t>
            </a:r>
          </a:p>
          <a:p>
            <a:pPr marL="54000" indent="0">
              <a:buNone/>
            </a:pPr>
            <a:r>
              <a:rPr lang="en-GB" dirty="0"/>
              <a:t>Substantial administrative law</a:t>
            </a:r>
          </a:p>
          <a:p>
            <a:pPr marL="54000" indent="0">
              <a:buNone/>
            </a:pPr>
            <a:r>
              <a:rPr lang="en-GB" dirty="0"/>
              <a:t>Procedural administrative law</a:t>
            </a:r>
          </a:p>
          <a:p>
            <a:pPr marL="54000" indent="0">
              <a:buNone/>
            </a:pPr>
            <a:r>
              <a:rPr lang="en-GB" i="1" dirty="0"/>
              <a:t>Administrative offences</a:t>
            </a:r>
            <a:r>
              <a:rPr lang="cs-CZ" i="1" dirty="0"/>
              <a:t> are </a:t>
            </a:r>
            <a:r>
              <a:rPr lang="cs-CZ" i="1" dirty="0" err="1"/>
              <a:t>among</a:t>
            </a:r>
            <a:r>
              <a:rPr lang="cs-CZ" i="1" dirty="0"/>
              <a:t> </a:t>
            </a:r>
            <a:r>
              <a:rPr lang="cs-CZ" i="1" dirty="0" err="1"/>
              <a:t>all</a:t>
            </a:r>
            <a:r>
              <a:rPr lang="cs-CZ" i="1" dirty="0"/>
              <a:t> </a:t>
            </a:r>
            <a:r>
              <a:rPr lang="cs-CZ" i="1" dirty="0" err="1"/>
              <a:t>three</a:t>
            </a:r>
            <a:r>
              <a:rPr lang="cs-CZ" i="1" dirty="0"/>
              <a:t> </a:t>
            </a:r>
            <a:r>
              <a:rPr lang="cs-CZ" i="1" dirty="0" err="1"/>
              <a:t>branches</a:t>
            </a:r>
            <a:r>
              <a:rPr lang="cs-CZ" i="1" dirty="0"/>
              <a:t>.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30933659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39E73D2-D030-4F31-93E1-514102F039D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40FDB82-F1C1-49CE-B28A-15C24E13D5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Sources</a:t>
            </a:r>
            <a:r>
              <a:rPr lang="cs-CZ" dirty="0"/>
              <a:t> of administrative law</a:t>
            </a:r>
            <a:endParaRPr lang="en-GB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C2CD541-A0CA-4B7C-8C50-DC04182859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4000" indent="0" algn="just">
              <a:buNone/>
            </a:pPr>
            <a:r>
              <a:rPr lang="cs-CZ" dirty="0"/>
              <a:t>The term source of law si </a:t>
            </a:r>
            <a:r>
              <a:rPr lang="cs-CZ" dirty="0" err="1"/>
              <a:t>usually</a:t>
            </a:r>
            <a:r>
              <a:rPr lang="cs-CZ" dirty="0"/>
              <a:t> </a:t>
            </a:r>
            <a:r>
              <a:rPr lang="cs-CZ" dirty="0" err="1"/>
              <a:t>understood</a:t>
            </a:r>
            <a:r>
              <a:rPr lang="cs-CZ" dirty="0"/>
              <a:t> as normative </a:t>
            </a:r>
            <a:r>
              <a:rPr lang="cs-CZ" dirty="0" err="1"/>
              <a:t>legal</a:t>
            </a:r>
            <a:r>
              <a:rPr lang="cs-CZ" dirty="0"/>
              <a:t> act, a </a:t>
            </a:r>
            <a:r>
              <a:rPr lang="cs-CZ" dirty="0" err="1"/>
              <a:t>legal</a:t>
            </a:r>
            <a:r>
              <a:rPr lang="cs-CZ" dirty="0"/>
              <a:t> </a:t>
            </a:r>
            <a:r>
              <a:rPr lang="cs-CZ" dirty="0" err="1"/>
              <a:t>regulation</a:t>
            </a:r>
            <a:r>
              <a:rPr lang="cs-CZ" dirty="0"/>
              <a:t> </a:t>
            </a:r>
            <a:r>
              <a:rPr lang="cs-CZ" dirty="0" err="1"/>
              <a:t>that</a:t>
            </a:r>
            <a:r>
              <a:rPr lang="cs-CZ" dirty="0"/>
              <a:t> is </a:t>
            </a:r>
            <a:r>
              <a:rPr lang="cs-CZ" dirty="0" err="1"/>
              <a:t>formed</a:t>
            </a:r>
            <a:r>
              <a:rPr lang="cs-CZ" dirty="0"/>
              <a:t> by </a:t>
            </a:r>
            <a:r>
              <a:rPr lang="cs-CZ" dirty="0" err="1"/>
              <a:t>individual</a:t>
            </a:r>
            <a:r>
              <a:rPr lang="cs-CZ" dirty="0"/>
              <a:t> </a:t>
            </a:r>
            <a:r>
              <a:rPr lang="cs-CZ" dirty="0" err="1"/>
              <a:t>legal</a:t>
            </a:r>
            <a:r>
              <a:rPr lang="cs-CZ" dirty="0"/>
              <a:t> </a:t>
            </a:r>
            <a:r>
              <a:rPr lang="cs-CZ" dirty="0" err="1"/>
              <a:t>norms</a:t>
            </a:r>
            <a:r>
              <a:rPr lang="cs-CZ" dirty="0"/>
              <a:t> (</a:t>
            </a:r>
            <a:r>
              <a:rPr lang="cs-CZ" dirty="0" err="1"/>
              <a:t>code</a:t>
            </a:r>
            <a:r>
              <a:rPr lang="cs-CZ" dirty="0"/>
              <a:t> of </a:t>
            </a:r>
            <a:r>
              <a:rPr lang="cs-CZ" dirty="0" err="1"/>
              <a:t>conduct</a:t>
            </a:r>
            <a:r>
              <a:rPr lang="cs-CZ" dirty="0"/>
              <a:t>). </a:t>
            </a:r>
          </a:p>
          <a:p>
            <a:pPr marL="54000" indent="0" algn="just">
              <a:buNone/>
            </a:pPr>
            <a:endParaRPr lang="cs-CZ" dirty="0"/>
          </a:p>
          <a:p>
            <a:pPr marL="54000" indent="0" algn="just">
              <a:buNone/>
            </a:pPr>
            <a:r>
              <a:rPr lang="cs-CZ" dirty="0" err="1"/>
              <a:t>Sources</a:t>
            </a:r>
            <a:r>
              <a:rPr lang="cs-CZ" dirty="0"/>
              <a:t> of administrative law are </a:t>
            </a:r>
            <a:r>
              <a:rPr lang="cs-CZ" dirty="0" err="1"/>
              <a:t>nowhere</a:t>
            </a:r>
            <a:r>
              <a:rPr lang="cs-CZ" dirty="0"/>
              <a:t> </a:t>
            </a:r>
            <a:r>
              <a:rPr lang="cs-CZ" dirty="0" err="1"/>
              <a:t>fully</a:t>
            </a:r>
            <a:r>
              <a:rPr lang="cs-CZ" dirty="0"/>
              <a:t> 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/>
              <a:t>exhaustively</a:t>
            </a:r>
            <a:r>
              <a:rPr lang="cs-CZ" dirty="0"/>
              <a:t> </a:t>
            </a:r>
            <a:r>
              <a:rPr lang="cs-CZ" dirty="0" err="1"/>
              <a:t>listed</a:t>
            </a:r>
            <a:r>
              <a:rPr lang="cs-CZ" dirty="0"/>
              <a:t>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69658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308E3F5-27CE-4CBB-B722-6F8BBBF2CC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3B42B3E-CEB3-4A7A-89B3-952594B03D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Sources</a:t>
            </a:r>
            <a:r>
              <a:rPr lang="cs-CZ" dirty="0"/>
              <a:t> of administrative law</a:t>
            </a:r>
            <a:endParaRPr lang="en-GB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89D2730-6427-4D41-835D-E731895840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4000" indent="0">
              <a:buNone/>
            </a:pPr>
            <a:r>
              <a:rPr lang="en-GB" dirty="0"/>
              <a:t>Sources are assorted in pyramidal-type structure.</a:t>
            </a:r>
          </a:p>
          <a:p>
            <a:pPr marL="54000" indent="0">
              <a:buNone/>
            </a:pPr>
            <a:r>
              <a:rPr lang="en-GB" dirty="0"/>
              <a:t>Validity of legal regulation - &gt; becomes effective (legally binding)</a:t>
            </a:r>
          </a:p>
          <a:p>
            <a:pPr marL="54000" indent="0">
              <a:buNone/>
            </a:pPr>
            <a:r>
              <a:rPr lang="en-GB" dirty="0"/>
              <a:t>Sources can be classified by: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i="1" dirty="0"/>
              <a:t>legal force</a:t>
            </a:r>
            <a:r>
              <a:rPr lang="cs-CZ" i="1" dirty="0"/>
              <a:t>,</a:t>
            </a:r>
            <a:endParaRPr lang="en-GB" i="1" dirty="0"/>
          </a:p>
          <a:p>
            <a:pPr>
              <a:buFont typeface="Arial" panose="020B0604020202020204" pitchFamily="34" charset="0"/>
              <a:buChar char="•"/>
            </a:pPr>
            <a:r>
              <a:rPr lang="en-GB" i="1" dirty="0"/>
              <a:t>their primary/secondary sign</a:t>
            </a:r>
            <a:r>
              <a:rPr lang="cs-CZ" i="1" dirty="0"/>
              <a:t>,</a:t>
            </a:r>
            <a:r>
              <a:rPr lang="en-GB" i="1" dirty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i="1" dirty="0"/>
              <a:t>the body that issued them</a:t>
            </a:r>
            <a:r>
              <a:rPr lang="cs-CZ" i="1" dirty="0"/>
              <a:t>.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7030251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D54564F-5A96-4F80-84F7-5ADB8F95A00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E4C785F-9CC0-4561-B229-D32CE5D7EE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Individual</a:t>
            </a:r>
            <a:r>
              <a:rPr lang="cs-CZ" dirty="0"/>
              <a:t> </a:t>
            </a:r>
            <a:r>
              <a:rPr lang="cs-CZ" dirty="0" err="1"/>
              <a:t>types</a:t>
            </a:r>
            <a:r>
              <a:rPr lang="cs-CZ" dirty="0"/>
              <a:t> of the </a:t>
            </a:r>
            <a:r>
              <a:rPr lang="cs-CZ" dirty="0" err="1"/>
              <a:t>sources</a:t>
            </a:r>
            <a:r>
              <a:rPr lang="cs-CZ" dirty="0"/>
              <a:t> of </a:t>
            </a:r>
            <a:r>
              <a:rPr lang="cs-CZ" dirty="0" err="1"/>
              <a:t>Adminstrative</a:t>
            </a:r>
            <a:r>
              <a:rPr lang="cs-CZ" dirty="0"/>
              <a:t> law</a:t>
            </a:r>
            <a:endParaRPr lang="en-GB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29992646-CD1A-4B9C-98B5-5CD71159D0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404468"/>
            <a:ext cx="8064900" cy="3104999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GB" dirty="0"/>
              <a:t>Constitution, Constitutional laws, Charter of Fundamental Rights and Freedoms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dirty="0"/>
              <a:t>International treaties according to Article 10 of the Constitution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dirty="0"/>
              <a:t>EU law sources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dirty="0"/>
              <a:t>Laws and legislative provisions of the Senate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dirty="0"/>
              <a:t>Governmental orders, </a:t>
            </a:r>
            <a:r>
              <a:rPr lang="en-GB" dirty="0" err="1"/>
              <a:t>ministrial</a:t>
            </a:r>
            <a:r>
              <a:rPr lang="en-GB" dirty="0"/>
              <a:t> orders and orders of other central administrative offices</a:t>
            </a:r>
          </a:p>
        </p:txBody>
      </p:sp>
    </p:spTree>
    <p:extLst>
      <p:ext uri="{BB962C8B-B14F-4D97-AF65-F5344CB8AC3E}">
        <p14:creationId xmlns:p14="http://schemas.microsoft.com/office/powerpoint/2010/main" val="41424250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D55229A-AA22-4144-B6C4-34E71E94703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57200FF-2AD9-4087-8CF7-8A3E1366A9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Individual</a:t>
            </a:r>
            <a:r>
              <a:rPr lang="cs-CZ" dirty="0"/>
              <a:t> </a:t>
            </a:r>
            <a:r>
              <a:rPr lang="cs-CZ" dirty="0" err="1"/>
              <a:t>types</a:t>
            </a:r>
            <a:r>
              <a:rPr lang="cs-CZ" dirty="0"/>
              <a:t> of the </a:t>
            </a:r>
            <a:r>
              <a:rPr lang="cs-CZ" dirty="0" err="1"/>
              <a:t>sources</a:t>
            </a:r>
            <a:r>
              <a:rPr lang="cs-CZ" dirty="0"/>
              <a:t> of </a:t>
            </a:r>
            <a:r>
              <a:rPr lang="cs-CZ" dirty="0" err="1"/>
              <a:t>Adminstrative</a:t>
            </a:r>
            <a:r>
              <a:rPr lang="cs-CZ" dirty="0"/>
              <a:t> law</a:t>
            </a:r>
            <a:endParaRPr lang="en-GB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0FF2DB9C-F28F-4AF3-B722-06E5AD715D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566001"/>
            <a:ext cx="8064900" cy="3104999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GB" dirty="0"/>
              <a:t>Bylaws of regions and bylaws of communities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dirty="0"/>
              <a:t>Generally binding bylaws of regions, generally binding bylaws of </a:t>
            </a:r>
            <a:r>
              <a:rPr lang="en-GB" dirty="0" err="1"/>
              <a:t>comunnities</a:t>
            </a:r>
            <a:r>
              <a:rPr lang="cs-CZ" dirty="0"/>
              <a:t> (</a:t>
            </a:r>
            <a:r>
              <a:rPr lang="cs-CZ" dirty="0" err="1"/>
              <a:t>self-government</a:t>
            </a:r>
            <a:r>
              <a:rPr lang="cs-CZ" dirty="0"/>
              <a:t>)</a:t>
            </a:r>
            <a:endParaRPr lang="en-GB" dirty="0"/>
          </a:p>
          <a:p>
            <a:pPr>
              <a:buFont typeface="Wingdings" panose="05000000000000000000" pitchFamily="2" charset="2"/>
              <a:buChar char="§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03602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E1333F6-86DE-4D6C-A69E-F226419037F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4A0787E-C280-4A83-98D4-64F2CC2FC9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European administrative law</a:t>
            </a:r>
            <a:endParaRPr lang="en-GB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2440FEAE-7961-4EAD-B959-90CC9431B4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1200" indent="-457200">
              <a:buFont typeface="+mj-lt"/>
              <a:buAutoNum type="arabicPeriod"/>
            </a:pPr>
            <a:r>
              <a:rPr lang="en-GB" dirty="0"/>
              <a:t>European </a:t>
            </a:r>
            <a:r>
              <a:rPr lang="en-GB" dirty="0" err="1"/>
              <a:t>admistrative</a:t>
            </a:r>
            <a:r>
              <a:rPr lang="en-GB" dirty="0"/>
              <a:t> law can be seen as part of EU law</a:t>
            </a:r>
          </a:p>
          <a:p>
            <a:pPr marL="511200" indent="-457200">
              <a:buFont typeface="+mj-lt"/>
              <a:buAutoNum type="arabicPeriod"/>
            </a:pPr>
            <a:r>
              <a:rPr lang="en-GB" dirty="0"/>
              <a:t>EAL can be seen as the Common European Administrative Area - administrative cooperation, cross-border cooperation.</a:t>
            </a:r>
          </a:p>
          <a:p>
            <a:pPr marL="511200" indent="-457200">
              <a:buFont typeface="+mj-lt"/>
              <a:buAutoNum type="arabicPeriod"/>
            </a:pPr>
            <a:r>
              <a:rPr lang="en-GB" dirty="0"/>
              <a:t>EAL can be seen as common Principles and Values - </a:t>
            </a:r>
            <a:r>
              <a:rPr lang="en-GB" dirty="0" err="1"/>
              <a:t>ius</a:t>
            </a:r>
            <a:r>
              <a:rPr lang="en-GB" dirty="0"/>
              <a:t> commune - interaction, managed / regulated by Council of Europe</a:t>
            </a:r>
          </a:p>
        </p:txBody>
      </p:sp>
    </p:spTree>
    <p:extLst>
      <p:ext uri="{BB962C8B-B14F-4D97-AF65-F5344CB8AC3E}">
        <p14:creationId xmlns:p14="http://schemas.microsoft.com/office/powerpoint/2010/main" val="1765259864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_MU_EN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LAW-EN.potx" id="{0C0DC805-1389-42E8-B0E9-37E70B4CDACB}" vid="{C467CF55-C5A9-4A6A-8FED-214A2E97D31C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282</TotalTime>
  <Words>500</Words>
  <Application>Microsoft Office PowerPoint</Application>
  <PresentationFormat>Předvádění na obrazovce (16:9)</PresentationFormat>
  <Paragraphs>69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Arial</vt:lpstr>
      <vt:lpstr>Tahoma</vt:lpstr>
      <vt:lpstr>Wingdings</vt:lpstr>
      <vt:lpstr>Presentation_MU_EN</vt:lpstr>
      <vt:lpstr>Public administration in the Czech Republic</vt:lpstr>
      <vt:lpstr>Constitutional rudiments</vt:lpstr>
      <vt:lpstr>Constitutional rudiments</vt:lpstr>
      <vt:lpstr>Administrative law system</vt:lpstr>
      <vt:lpstr>Sources of administrative law</vt:lpstr>
      <vt:lpstr>Sources of administrative law</vt:lpstr>
      <vt:lpstr>Individual types of the sources of Adminstrative law</vt:lpstr>
      <vt:lpstr>Individual types of the sources of Adminstrative law</vt:lpstr>
      <vt:lpstr>European administrative law</vt:lpstr>
      <vt:lpstr>Europeanization</vt:lpstr>
      <vt:lpstr>Europeanization</vt:lpstr>
      <vt:lpstr>Europeanization</vt:lpstr>
    </vt:vector>
  </TitlesOfParts>
  <Company>IBA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Radek</dc:creator>
  <cp:lastModifiedBy>Radek</cp:lastModifiedBy>
  <cp:revision>36</cp:revision>
  <cp:lastPrinted>1601-01-01T00:00:00Z</cp:lastPrinted>
  <dcterms:created xsi:type="dcterms:W3CDTF">2019-02-19T12:48:56Z</dcterms:created>
  <dcterms:modified xsi:type="dcterms:W3CDTF">2020-04-01T11:33:33Z</dcterms:modified>
</cp:coreProperties>
</file>