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71" r:id="rId6"/>
    <p:sldId id="257" r:id="rId7"/>
    <p:sldId id="258" r:id="rId8"/>
    <p:sldId id="259" r:id="rId9"/>
    <p:sldId id="272" r:id="rId10"/>
    <p:sldId id="267" r:id="rId11"/>
    <p:sldId id="268" r:id="rId12"/>
    <p:sldId id="260" r:id="rId13"/>
    <p:sldId id="269" r:id="rId14"/>
    <p:sldId id="261" r:id="rId15"/>
    <p:sldId id="262" r:id="rId16"/>
    <p:sldId id="263" r:id="rId17"/>
    <p:sldId id="264" r:id="rId18"/>
    <p:sldId id="265" r:id="rId19"/>
    <p:sldId id="266" r:id="rId20"/>
    <p:sldId id="273" r:id="rId21"/>
    <p:sldId id="270"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a:t>Kliknutím lze upravit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95ECF6B6-9692-4F0B-984C-AC03EA60C975}" type="datetimeFigureOut">
              <a:rPr lang="cs-CZ" smtClean="0"/>
              <a:t>12.04.2022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AC5C505-EF5A-4802-8FCB-FD5C036B76DD}"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6165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5ECF6B6-9692-4F0B-984C-AC03EA60C975}" type="datetimeFigureOut">
              <a:rPr lang="cs-CZ" smtClean="0"/>
              <a:t>12.04.2022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AC5C505-EF5A-4802-8FCB-FD5C036B76DD}" type="slidenum">
              <a:rPr lang="cs-CZ" smtClean="0"/>
              <a:t>‹#›</a:t>
            </a:fld>
            <a:endParaRPr lang="cs-CZ"/>
          </a:p>
        </p:txBody>
      </p:sp>
    </p:spTree>
    <p:extLst>
      <p:ext uri="{BB962C8B-B14F-4D97-AF65-F5344CB8AC3E}">
        <p14:creationId xmlns:p14="http://schemas.microsoft.com/office/powerpoint/2010/main" val="2487011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5ECF6B6-9692-4F0B-984C-AC03EA60C975}" type="datetimeFigureOut">
              <a:rPr lang="cs-CZ" smtClean="0"/>
              <a:t>12.04.2022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AC5C505-EF5A-4802-8FCB-FD5C036B76DD}" type="slidenum">
              <a:rPr lang="cs-CZ" smtClean="0"/>
              <a:t>‹#›</a:t>
            </a:fld>
            <a:endParaRPr lang="cs-CZ"/>
          </a:p>
        </p:txBody>
      </p:sp>
    </p:spTree>
    <p:extLst>
      <p:ext uri="{BB962C8B-B14F-4D97-AF65-F5344CB8AC3E}">
        <p14:creationId xmlns:p14="http://schemas.microsoft.com/office/powerpoint/2010/main" val="1480900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5ECF6B6-9692-4F0B-984C-AC03EA60C975}" type="datetimeFigureOut">
              <a:rPr lang="cs-CZ" smtClean="0"/>
              <a:t>12.04.2022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AC5C505-EF5A-4802-8FCB-FD5C036B76DD}" type="slidenum">
              <a:rPr lang="cs-CZ" smtClean="0"/>
              <a:t>‹#›</a:t>
            </a:fld>
            <a:endParaRPr lang="cs-CZ"/>
          </a:p>
        </p:txBody>
      </p:sp>
    </p:spTree>
    <p:extLst>
      <p:ext uri="{BB962C8B-B14F-4D97-AF65-F5344CB8AC3E}">
        <p14:creationId xmlns:p14="http://schemas.microsoft.com/office/powerpoint/2010/main" val="3381751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95ECF6B6-9692-4F0B-984C-AC03EA60C975}" type="datetimeFigureOut">
              <a:rPr lang="cs-CZ" smtClean="0"/>
              <a:t>12.04.2022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AC5C505-EF5A-4802-8FCB-FD5C036B76DD}"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3060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5ECF6B6-9692-4F0B-984C-AC03EA60C975}" type="datetimeFigureOut">
              <a:rPr lang="cs-CZ" smtClean="0"/>
              <a:t>12.04.2022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AC5C505-EF5A-4802-8FCB-FD5C036B76DD}" type="slidenum">
              <a:rPr lang="cs-CZ" smtClean="0"/>
              <a:t>‹#›</a:t>
            </a:fld>
            <a:endParaRPr lang="cs-CZ"/>
          </a:p>
        </p:txBody>
      </p:sp>
    </p:spTree>
    <p:extLst>
      <p:ext uri="{BB962C8B-B14F-4D97-AF65-F5344CB8AC3E}">
        <p14:creationId xmlns:p14="http://schemas.microsoft.com/office/powerpoint/2010/main" val="3854431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97280" y="2582334"/>
            <a:ext cx="4937760" cy="33782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217920" y="2582334"/>
            <a:ext cx="4937760" cy="33782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5ECF6B6-9692-4F0B-984C-AC03EA60C975}" type="datetimeFigureOut">
              <a:rPr lang="cs-CZ" smtClean="0"/>
              <a:t>12.04.2022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AC5C505-EF5A-4802-8FCB-FD5C036B76DD}" type="slidenum">
              <a:rPr lang="cs-CZ" smtClean="0"/>
              <a:t>‹#›</a:t>
            </a:fld>
            <a:endParaRPr lang="cs-CZ"/>
          </a:p>
        </p:txBody>
      </p:sp>
    </p:spTree>
    <p:extLst>
      <p:ext uri="{BB962C8B-B14F-4D97-AF65-F5344CB8AC3E}">
        <p14:creationId xmlns:p14="http://schemas.microsoft.com/office/powerpoint/2010/main" val="54532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95ECF6B6-9692-4F0B-984C-AC03EA60C975}" type="datetimeFigureOut">
              <a:rPr lang="cs-CZ" smtClean="0"/>
              <a:t>12.04.2022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AC5C505-EF5A-4802-8FCB-FD5C036B76DD}" type="slidenum">
              <a:rPr lang="cs-CZ" smtClean="0"/>
              <a:t>‹#›</a:t>
            </a:fld>
            <a:endParaRPr lang="cs-CZ"/>
          </a:p>
        </p:txBody>
      </p:sp>
    </p:spTree>
    <p:extLst>
      <p:ext uri="{BB962C8B-B14F-4D97-AF65-F5344CB8AC3E}">
        <p14:creationId xmlns:p14="http://schemas.microsoft.com/office/powerpoint/2010/main" val="3077324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5ECF6B6-9692-4F0B-984C-AC03EA60C975}" type="datetimeFigureOut">
              <a:rPr lang="cs-CZ" smtClean="0"/>
              <a:t>12.04.2022</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0AC5C505-EF5A-4802-8FCB-FD5C036B76DD}" type="slidenum">
              <a:rPr lang="cs-CZ" smtClean="0"/>
              <a:t>‹#›</a:t>
            </a:fld>
            <a:endParaRPr lang="cs-CZ"/>
          </a:p>
        </p:txBody>
      </p:sp>
    </p:spTree>
    <p:extLst>
      <p:ext uri="{BB962C8B-B14F-4D97-AF65-F5344CB8AC3E}">
        <p14:creationId xmlns:p14="http://schemas.microsoft.com/office/powerpoint/2010/main" val="3587872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5ECF6B6-9692-4F0B-984C-AC03EA60C975}" type="datetimeFigureOut">
              <a:rPr lang="cs-CZ" smtClean="0"/>
              <a:t>12.04.2022</a:t>
            </a:fld>
            <a:endParaRPr lang="cs-CZ"/>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AC5C505-EF5A-4802-8FCB-FD5C036B76DD}" type="slidenum">
              <a:rPr lang="cs-CZ" smtClean="0"/>
              <a:t>‹#›</a:t>
            </a:fld>
            <a:endParaRPr lang="cs-CZ"/>
          </a:p>
        </p:txBody>
      </p:sp>
    </p:spTree>
    <p:extLst>
      <p:ext uri="{BB962C8B-B14F-4D97-AF65-F5344CB8AC3E}">
        <p14:creationId xmlns:p14="http://schemas.microsoft.com/office/powerpoint/2010/main" val="2143642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95ECF6B6-9692-4F0B-984C-AC03EA60C975}" type="datetimeFigureOut">
              <a:rPr lang="cs-CZ" smtClean="0"/>
              <a:t>12.04.2022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AC5C505-EF5A-4802-8FCB-FD5C036B76DD}" type="slidenum">
              <a:rPr lang="cs-CZ" smtClean="0"/>
              <a:t>‹#›</a:t>
            </a:fld>
            <a:endParaRPr lang="cs-CZ"/>
          </a:p>
        </p:txBody>
      </p:sp>
    </p:spTree>
    <p:extLst>
      <p:ext uri="{BB962C8B-B14F-4D97-AF65-F5344CB8AC3E}">
        <p14:creationId xmlns:p14="http://schemas.microsoft.com/office/powerpoint/2010/main" val="58261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5ECF6B6-9692-4F0B-984C-AC03EA60C975}" type="datetimeFigureOut">
              <a:rPr lang="cs-CZ" smtClean="0"/>
              <a:t>12.04.2022</a:t>
            </a:fld>
            <a:endParaRPr lang="cs-CZ"/>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AC5C505-EF5A-4802-8FCB-FD5C036B76DD}" type="slidenum">
              <a:rPr lang="cs-CZ" smtClean="0"/>
              <a:t>‹#›</a:t>
            </a:fld>
            <a:endParaRPr lang="cs-CZ"/>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17153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FA0BE2-96AF-4AB1-BF0B-F4F639F20DC8}"/>
              </a:ext>
            </a:extLst>
          </p:cNvPr>
          <p:cNvSpPr>
            <a:spLocks noGrp="1"/>
          </p:cNvSpPr>
          <p:nvPr>
            <p:ph type="ctrTitle"/>
          </p:nvPr>
        </p:nvSpPr>
        <p:spPr/>
        <p:txBody>
          <a:bodyPr/>
          <a:lstStyle/>
          <a:p>
            <a:r>
              <a:rPr lang="en-GB" dirty="0"/>
              <a:t>Czech Contract Law </a:t>
            </a:r>
            <a:br>
              <a:rPr lang="en-GB" dirty="0"/>
            </a:br>
            <a:r>
              <a:rPr lang="en-GB" dirty="0"/>
              <a:t>in the European Context</a:t>
            </a:r>
            <a:endParaRPr lang="cs-CZ" dirty="0"/>
          </a:p>
        </p:txBody>
      </p:sp>
      <p:sp>
        <p:nvSpPr>
          <p:cNvPr id="3" name="Podnadpis 2">
            <a:extLst>
              <a:ext uri="{FF2B5EF4-FFF2-40B4-BE49-F238E27FC236}">
                <a16:creationId xmlns:a16="http://schemas.microsoft.com/office/drawing/2014/main" id="{10DB9D77-39FA-42E3-84C6-846D6E693407}"/>
              </a:ext>
            </a:extLst>
          </p:cNvPr>
          <p:cNvSpPr>
            <a:spLocks noGrp="1"/>
          </p:cNvSpPr>
          <p:nvPr>
            <p:ph type="subTitle" idx="1"/>
          </p:nvPr>
        </p:nvSpPr>
        <p:spPr/>
        <p:txBody>
          <a:bodyPr/>
          <a:lstStyle/>
          <a:p>
            <a:r>
              <a:rPr lang="cs-CZ" dirty="0"/>
              <a:t>Luboš Brim</a:t>
            </a:r>
          </a:p>
        </p:txBody>
      </p:sp>
    </p:spTree>
    <p:extLst>
      <p:ext uri="{BB962C8B-B14F-4D97-AF65-F5344CB8AC3E}">
        <p14:creationId xmlns:p14="http://schemas.microsoft.com/office/powerpoint/2010/main" val="3583976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95FC4B-EFF2-4609-8D14-CC38291E0E86}"/>
              </a:ext>
            </a:extLst>
          </p:cNvPr>
          <p:cNvSpPr>
            <a:spLocks noGrp="1"/>
          </p:cNvSpPr>
          <p:nvPr>
            <p:ph type="title"/>
          </p:nvPr>
        </p:nvSpPr>
        <p:spPr/>
        <p:txBody>
          <a:bodyPr/>
          <a:lstStyle/>
          <a:p>
            <a:r>
              <a:rPr lang="en-GB" dirty="0"/>
              <a:t>Mistake and deceit</a:t>
            </a:r>
          </a:p>
        </p:txBody>
      </p:sp>
      <p:sp>
        <p:nvSpPr>
          <p:cNvPr id="3" name="Zástupný obsah 2">
            <a:extLst>
              <a:ext uri="{FF2B5EF4-FFF2-40B4-BE49-F238E27FC236}">
                <a16:creationId xmlns:a16="http://schemas.microsoft.com/office/drawing/2014/main" id="{90893A85-05A4-4F6A-B7DD-81F78034AC61}"/>
              </a:ext>
            </a:extLst>
          </p:cNvPr>
          <p:cNvSpPr>
            <a:spLocks noGrp="1"/>
          </p:cNvSpPr>
          <p:nvPr>
            <p:ph idx="1"/>
          </p:nvPr>
        </p:nvSpPr>
        <p:spPr/>
        <p:txBody>
          <a:bodyPr>
            <a:normAutofit/>
          </a:bodyPr>
          <a:lstStyle/>
          <a:p>
            <a:pPr indent="360000">
              <a:buFont typeface="Wingdings" panose="05000000000000000000" pitchFamily="2" charset="2"/>
              <a:buChar char="§"/>
            </a:pPr>
            <a:r>
              <a:rPr lang="en-US" dirty="0"/>
              <a:t>Need to strike a balance between the interests of both parties</a:t>
            </a:r>
          </a:p>
          <a:p>
            <a:pPr lvl="1" indent="360000">
              <a:buFont typeface="Wingdings" panose="05000000000000000000" pitchFamily="2" charset="2"/>
              <a:buChar char="§"/>
            </a:pPr>
            <a:r>
              <a:rPr lang="en-US" dirty="0"/>
              <a:t>Who caused the mistake?</a:t>
            </a:r>
          </a:p>
          <a:p>
            <a:pPr lvl="1" indent="360000">
              <a:buFont typeface="Wingdings" panose="05000000000000000000" pitchFamily="2" charset="2"/>
              <a:buChar char="§"/>
            </a:pPr>
            <a:r>
              <a:rPr lang="en-US" dirty="0"/>
              <a:t>Was the mistake excusable?</a:t>
            </a:r>
          </a:p>
          <a:p>
            <a:pPr indent="360000">
              <a:buFont typeface="Wingdings" panose="05000000000000000000" pitchFamily="2" charset="2"/>
              <a:buChar char="§"/>
            </a:pPr>
            <a:r>
              <a:rPr lang="en-US" dirty="0"/>
              <a:t>Deceit – fraudulently caused mistake</a:t>
            </a:r>
          </a:p>
          <a:p>
            <a:pPr indent="360000">
              <a:buFont typeface="Wingdings" panose="05000000000000000000" pitchFamily="2" charset="2"/>
              <a:buChar char="§"/>
            </a:pPr>
            <a:r>
              <a:rPr lang="en-US" dirty="0"/>
              <a:t>Czech Civil Code:</a:t>
            </a:r>
          </a:p>
          <a:p>
            <a:pPr lvl="2" indent="360000">
              <a:buFont typeface="Wingdings" panose="05000000000000000000" pitchFamily="2" charset="2"/>
              <a:buChar char="§"/>
            </a:pPr>
            <a:r>
              <a:rPr lang="en-US" dirty="0"/>
              <a:t>§ </a:t>
            </a:r>
            <a:r>
              <a:rPr lang="cs-CZ" dirty="0"/>
              <a:t>583</a:t>
            </a:r>
            <a:r>
              <a:rPr lang="en-US" dirty="0"/>
              <a:t> Where a person made an act in error concerning a decisive circumstance and the error was caused by the other</a:t>
            </a:r>
            <a:r>
              <a:rPr lang="cs-CZ" dirty="0"/>
              <a:t> </a:t>
            </a:r>
            <a:r>
              <a:rPr lang="en-US" dirty="0"/>
              <a:t>party, the juridical act is invalid.</a:t>
            </a:r>
          </a:p>
          <a:p>
            <a:pPr lvl="2" indent="360000">
              <a:buFont typeface="Wingdings" panose="05000000000000000000" pitchFamily="2" charset="2"/>
              <a:buChar char="§"/>
            </a:pPr>
            <a:r>
              <a:rPr lang="en-US" dirty="0"/>
              <a:t>§ 58</a:t>
            </a:r>
            <a:r>
              <a:rPr lang="cs-CZ" dirty="0"/>
              <a:t>4</a:t>
            </a:r>
            <a:r>
              <a:rPr lang="en-US" dirty="0"/>
              <a:t> (1) If an error concerns a secondary circumstance which neither party has declared decisive, the juridical act is valid</a:t>
            </a:r>
            <a:r>
              <a:rPr lang="cs-CZ" dirty="0"/>
              <a:t> </a:t>
            </a:r>
            <a:r>
              <a:rPr lang="en-US" dirty="0"/>
              <a:t>but the misled person is entitled to claim appropriate compensation from the person who caused the error. </a:t>
            </a:r>
            <a:endParaRPr lang="cs-CZ" dirty="0"/>
          </a:p>
          <a:p>
            <a:pPr lvl="2" indent="360000">
              <a:buFont typeface="Wingdings" panose="05000000000000000000" pitchFamily="2" charset="2"/>
              <a:buChar char="§"/>
            </a:pPr>
            <a:r>
              <a:rPr lang="en-US" dirty="0"/>
              <a:t>§ </a:t>
            </a:r>
            <a:r>
              <a:rPr lang="cs-CZ" dirty="0"/>
              <a:t>584 (2)</a:t>
            </a:r>
            <a:r>
              <a:rPr lang="en-US" dirty="0"/>
              <a:t> If a juridical act in error was made as a result of trickery, the juridical act is invalid, even where the error only concerns a secondary circumstance.</a:t>
            </a:r>
          </a:p>
          <a:p>
            <a:pPr indent="0">
              <a:buNone/>
            </a:pPr>
            <a:endParaRPr lang="en-US" dirty="0"/>
          </a:p>
          <a:p>
            <a:pPr marL="0" indent="0">
              <a:buNone/>
            </a:pPr>
            <a:endParaRPr lang="en-US" dirty="0"/>
          </a:p>
        </p:txBody>
      </p:sp>
    </p:spTree>
    <p:extLst>
      <p:ext uri="{BB962C8B-B14F-4D97-AF65-F5344CB8AC3E}">
        <p14:creationId xmlns:p14="http://schemas.microsoft.com/office/powerpoint/2010/main" val="2809051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95FC4B-EFF2-4609-8D14-CC38291E0E86}"/>
              </a:ext>
            </a:extLst>
          </p:cNvPr>
          <p:cNvSpPr>
            <a:spLocks noGrp="1"/>
          </p:cNvSpPr>
          <p:nvPr>
            <p:ph type="title"/>
          </p:nvPr>
        </p:nvSpPr>
        <p:spPr/>
        <p:txBody>
          <a:bodyPr/>
          <a:lstStyle/>
          <a:p>
            <a:r>
              <a:rPr lang="en-GB" dirty="0"/>
              <a:t>Illegality</a:t>
            </a:r>
            <a:r>
              <a:rPr lang="cs-CZ" dirty="0"/>
              <a:t> and </a:t>
            </a:r>
            <a:r>
              <a:rPr lang="en-GB" dirty="0"/>
              <a:t>Immorality</a:t>
            </a:r>
            <a:endParaRPr lang="cs-CZ" dirty="0"/>
          </a:p>
        </p:txBody>
      </p:sp>
      <p:sp>
        <p:nvSpPr>
          <p:cNvPr id="3" name="Zástupný obsah 2">
            <a:extLst>
              <a:ext uri="{FF2B5EF4-FFF2-40B4-BE49-F238E27FC236}">
                <a16:creationId xmlns:a16="http://schemas.microsoft.com/office/drawing/2014/main" id="{90893A85-05A4-4F6A-B7DD-81F78034AC61}"/>
              </a:ext>
            </a:extLst>
          </p:cNvPr>
          <p:cNvSpPr>
            <a:spLocks noGrp="1"/>
          </p:cNvSpPr>
          <p:nvPr>
            <p:ph idx="1"/>
          </p:nvPr>
        </p:nvSpPr>
        <p:spPr/>
        <p:txBody>
          <a:bodyPr>
            <a:normAutofit/>
          </a:bodyPr>
          <a:lstStyle/>
          <a:p>
            <a:pPr indent="360000">
              <a:buFont typeface="Wingdings" panose="05000000000000000000" pitchFamily="2" charset="2"/>
              <a:buChar char="§"/>
            </a:pPr>
            <a:r>
              <a:rPr lang="en-GB" dirty="0"/>
              <a:t>Protection of public policy</a:t>
            </a:r>
          </a:p>
          <a:p>
            <a:pPr indent="360000">
              <a:buFont typeface="Wingdings" panose="05000000000000000000" pitchFamily="2" charset="2"/>
              <a:buChar char="§"/>
            </a:pPr>
            <a:r>
              <a:rPr lang="cs-CZ" dirty="0"/>
              <a:t>Czech Civil </a:t>
            </a:r>
            <a:r>
              <a:rPr lang="cs-CZ" dirty="0" err="1"/>
              <a:t>Code</a:t>
            </a:r>
            <a:r>
              <a:rPr lang="cs-CZ" dirty="0"/>
              <a:t>:</a:t>
            </a:r>
            <a:endParaRPr lang="en-GB" dirty="0"/>
          </a:p>
          <a:p>
            <a:pPr lvl="2" indent="360000">
              <a:buFont typeface="Wingdings" panose="05000000000000000000" pitchFamily="2" charset="2"/>
              <a:buChar char="§"/>
            </a:pPr>
            <a:r>
              <a:rPr lang="cs-CZ" dirty="0"/>
              <a:t>§ 1 (1) </a:t>
            </a:r>
            <a:r>
              <a:rPr lang="en-US" dirty="0"/>
              <a:t>The application of private law is independent of the application of public law</a:t>
            </a:r>
            <a:r>
              <a:rPr lang="cs-CZ" dirty="0"/>
              <a:t>.</a:t>
            </a:r>
            <a:endParaRPr lang="en-US" dirty="0"/>
          </a:p>
          <a:p>
            <a:pPr lvl="2" indent="360000">
              <a:buFont typeface="Wingdings" panose="05000000000000000000" pitchFamily="2" charset="2"/>
              <a:buChar char="§"/>
            </a:pPr>
            <a:r>
              <a:rPr lang="cs-CZ" dirty="0"/>
              <a:t>§ </a:t>
            </a:r>
            <a:r>
              <a:rPr lang="en-GB" dirty="0"/>
              <a:t>580 </a:t>
            </a:r>
            <a:r>
              <a:rPr lang="en-US" dirty="0"/>
              <a:t>(1) A juridical act is also invalid if it is contrary to good morals or contrary to a statute, if so required by the sense and purpose of a statute.</a:t>
            </a:r>
          </a:p>
          <a:p>
            <a:pPr lvl="2" indent="360000">
              <a:buFont typeface="Wingdings" panose="05000000000000000000" pitchFamily="2" charset="2"/>
              <a:buChar char="§"/>
            </a:pPr>
            <a:r>
              <a:rPr lang="cs-CZ" dirty="0"/>
              <a:t>§ </a:t>
            </a:r>
            <a:r>
              <a:rPr lang="en-GB" dirty="0"/>
              <a:t>588 </a:t>
            </a:r>
            <a:r>
              <a:rPr lang="en-US" dirty="0"/>
              <a:t>A court shall, even of its own motion, take into account the invalidity of a juridical act which is manifestly against good morals or which is contrary to a statute and manifestly disrupting public order. </a:t>
            </a:r>
            <a:endParaRPr lang="cs-CZ" dirty="0"/>
          </a:p>
          <a:p>
            <a:pPr lvl="1" indent="0">
              <a:buNone/>
            </a:pPr>
            <a:endParaRPr lang="en-GB" dirty="0"/>
          </a:p>
          <a:p>
            <a:pPr indent="0">
              <a:buNone/>
            </a:pPr>
            <a:endParaRPr lang="en-GB" dirty="0"/>
          </a:p>
          <a:p>
            <a:pPr marL="0" indent="0">
              <a:buNone/>
            </a:pPr>
            <a:endParaRPr lang="cs-CZ" dirty="0"/>
          </a:p>
        </p:txBody>
      </p:sp>
    </p:spTree>
    <p:extLst>
      <p:ext uri="{BB962C8B-B14F-4D97-AF65-F5344CB8AC3E}">
        <p14:creationId xmlns:p14="http://schemas.microsoft.com/office/powerpoint/2010/main" val="764804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95FC4B-EFF2-4609-8D14-CC38291E0E86}"/>
              </a:ext>
            </a:extLst>
          </p:cNvPr>
          <p:cNvSpPr>
            <a:spLocks noGrp="1"/>
          </p:cNvSpPr>
          <p:nvPr>
            <p:ph type="title"/>
          </p:nvPr>
        </p:nvSpPr>
        <p:spPr/>
        <p:txBody>
          <a:bodyPr/>
          <a:lstStyle/>
          <a:p>
            <a:r>
              <a:rPr lang="cs-CZ" dirty="0" err="1"/>
              <a:t>Unfairness</a:t>
            </a:r>
            <a:r>
              <a:rPr lang="cs-CZ" dirty="0"/>
              <a:t> (</a:t>
            </a:r>
            <a:r>
              <a:rPr lang="cs-CZ" dirty="0" err="1"/>
              <a:t>unconscionability</a:t>
            </a:r>
            <a:r>
              <a:rPr lang="cs-CZ" dirty="0"/>
              <a:t>)</a:t>
            </a:r>
          </a:p>
        </p:txBody>
      </p:sp>
      <p:sp>
        <p:nvSpPr>
          <p:cNvPr id="3" name="Zástupný obsah 2">
            <a:extLst>
              <a:ext uri="{FF2B5EF4-FFF2-40B4-BE49-F238E27FC236}">
                <a16:creationId xmlns:a16="http://schemas.microsoft.com/office/drawing/2014/main" id="{90893A85-05A4-4F6A-B7DD-81F78034AC61}"/>
              </a:ext>
            </a:extLst>
          </p:cNvPr>
          <p:cNvSpPr>
            <a:spLocks noGrp="1"/>
          </p:cNvSpPr>
          <p:nvPr>
            <p:ph idx="1"/>
          </p:nvPr>
        </p:nvSpPr>
        <p:spPr/>
        <p:txBody>
          <a:bodyPr>
            <a:normAutofit/>
          </a:bodyPr>
          <a:lstStyle/>
          <a:p>
            <a:pPr indent="360000">
              <a:buFont typeface="Wingdings" panose="05000000000000000000" pitchFamily="2" charset="2"/>
              <a:buChar char="§"/>
            </a:pPr>
            <a:r>
              <a:rPr lang="en-GB" dirty="0"/>
              <a:t>Protection of contractual fairness:</a:t>
            </a:r>
          </a:p>
          <a:p>
            <a:pPr lvl="1" indent="360000">
              <a:buFont typeface="Wingdings" panose="05000000000000000000" pitchFamily="2" charset="2"/>
              <a:buChar char="§"/>
            </a:pPr>
            <a:r>
              <a:rPr lang="en-GB" dirty="0"/>
              <a:t>Procedural fairness</a:t>
            </a:r>
          </a:p>
          <a:p>
            <a:pPr lvl="1" indent="360000">
              <a:buFont typeface="Wingdings" panose="05000000000000000000" pitchFamily="2" charset="2"/>
              <a:buChar char="§"/>
            </a:pPr>
            <a:r>
              <a:rPr lang="en-GB" dirty="0"/>
              <a:t>Substantive fairness</a:t>
            </a:r>
          </a:p>
          <a:p>
            <a:pPr indent="360000">
              <a:buFont typeface="Wingdings" panose="05000000000000000000" pitchFamily="2" charset="2"/>
              <a:buChar char="§"/>
            </a:pPr>
            <a:r>
              <a:rPr lang="en-GB" dirty="0"/>
              <a:t>Czech Civil Code</a:t>
            </a:r>
          </a:p>
          <a:p>
            <a:pPr lvl="1" indent="360000">
              <a:buFont typeface="Wingdings" panose="05000000000000000000" pitchFamily="2" charset="2"/>
              <a:buChar char="§"/>
            </a:pPr>
            <a:r>
              <a:rPr lang="en-GB" dirty="0"/>
              <a:t>A combination of both procedural and substantive unfairness:</a:t>
            </a:r>
          </a:p>
          <a:p>
            <a:pPr lvl="2" indent="360000">
              <a:buFont typeface="Wingdings" panose="05000000000000000000" pitchFamily="2" charset="2"/>
              <a:buChar char="§"/>
            </a:pPr>
            <a:r>
              <a:rPr lang="en-GB" b="1" dirty="0" err="1"/>
              <a:t>Leasio</a:t>
            </a:r>
            <a:r>
              <a:rPr lang="en-GB" b="1" dirty="0"/>
              <a:t> </a:t>
            </a:r>
            <a:r>
              <a:rPr lang="en-GB" b="1" dirty="0" err="1"/>
              <a:t>enormis</a:t>
            </a:r>
            <a:endParaRPr lang="en-GB" b="1" dirty="0"/>
          </a:p>
          <a:p>
            <a:pPr lvl="3" indent="360000">
              <a:buFont typeface="Wingdings" panose="05000000000000000000" pitchFamily="2" charset="2"/>
              <a:buChar char="§"/>
            </a:pPr>
            <a:r>
              <a:rPr lang="en-GB" dirty="0"/>
              <a:t>§ 1793 (1): If the parties undertake to provide each other with a mutual performance and the performance provided by one of the  parties  is  grossly  disproportionate  to  the  performance  provided  by  the  other  party,  the  injured  party  may  request  that  the contract  be  cancelled  and  the  original  state  restored  unless  the  other  party  reimburse  the  lesion,  having  regard  to  the  usual price  at  the  time  and  place  at  which the contract  was concluded. </a:t>
            </a:r>
          </a:p>
          <a:p>
            <a:pPr lvl="2" indent="360000">
              <a:buFont typeface="Wingdings" panose="05000000000000000000" pitchFamily="2" charset="2"/>
              <a:buChar char="§"/>
            </a:pPr>
            <a:r>
              <a:rPr lang="en-GB" b="1" dirty="0"/>
              <a:t>Usury</a:t>
            </a:r>
          </a:p>
          <a:p>
            <a:pPr lvl="3" indent="360000">
              <a:buFont typeface="Wingdings" panose="05000000000000000000" pitchFamily="2" charset="2"/>
              <a:buChar char="§"/>
            </a:pPr>
            <a:r>
              <a:rPr lang="en-GB" dirty="0"/>
              <a:t>§ 1796: If a person  exploits  distress,  inexperience,  mental  weakness,  agitation  or  carelessness  of  the  other  party  when concluding a contract and causes the other party to promise or provide to him or another person performance whose property value is in gross disproportion to the mutual performance, such a contract is invalid.</a:t>
            </a:r>
          </a:p>
          <a:p>
            <a:pPr indent="0">
              <a:buNone/>
            </a:pPr>
            <a:endParaRPr lang="en-GB" dirty="0"/>
          </a:p>
          <a:p>
            <a:pPr marL="0" indent="0">
              <a:buNone/>
            </a:pPr>
            <a:endParaRPr lang="en-GB" dirty="0"/>
          </a:p>
        </p:txBody>
      </p:sp>
    </p:spTree>
    <p:extLst>
      <p:ext uri="{BB962C8B-B14F-4D97-AF65-F5344CB8AC3E}">
        <p14:creationId xmlns:p14="http://schemas.microsoft.com/office/powerpoint/2010/main" val="808018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95FC4B-EFF2-4609-8D14-CC38291E0E86}"/>
              </a:ext>
            </a:extLst>
          </p:cNvPr>
          <p:cNvSpPr>
            <a:spLocks noGrp="1"/>
          </p:cNvSpPr>
          <p:nvPr>
            <p:ph type="title"/>
          </p:nvPr>
        </p:nvSpPr>
        <p:spPr/>
        <p:txBody>
          <a:bodyPr/>
          <a:lstStyle/>
          <a:p>
            <a:r>
              <a:rPr lang="cs-CZ" dirty="0"/>
              <a:t>Standard </a:t>
            </a:r>
            <a:r>
              <a:rPr lang="cs-CZ" dirty="0" err="1"/>
              <a:t>Contractual</a:t>
            </a:r>
            <a:r>
              <a:rPr lang="cs-CZ" dirty="0"/>
              <a:t> </a:t>
            </a:r>
            <a:r>
              <a:rPr lang="cs-CZ" dirty="0" err="1"/>
              <a:t>Terms</a:t>
            </a:r>
            <a:endParaRPr lang="cs-CZ" dirty="0"/>
          </a:p>
        </p:txBody>
      </p:sp>
      <p:sp>
        <p:nvSpPr>
          <p:cNvPr id="3" name="Zástupný obsah 2">
            <a:extLst>
              <a:ext uri="{FF2B5EF4-FFF2-40B4-BE49-F238E27FC236}">
                <a16:creationId xmlns:a16="http://schemas.microsoft.com/office/drawing/2014/main" id="{90893A85-05A4-4F6A-B7DD-81F78034AC61}"/>
              </a:ext>
            </a:extLst>
          </p:cNvPr>
          <p:cNvSpPr>
            <a:spLocks noGrp="1"/>
          </p:cNvSpPr>
          <p:nvPr>
            <p:ph idx="1"/>
          </p:nvPr>
        </p:nvSpPr>
        <p:spPr/>
        <p:txBody>
          <a:bodyPr>
            <a:normAutofit fontScale="92500" lnSpcReduction="20000"/>
          </a:bodyPr>
          <a:lstStyle/>
          <a:p>
            <a:pPr indent="360000">
              <a:buFont typeface="Wingdings" panose="05000000000000000000" pitchFamily="2" charset="2"/>
              <a:buChar char="§"/>
            </a:pPr>
            <a:r>
              <a:rPr lang="en-US" dirty="0" smtClean="0"/>
              <a:t>Prohibitive transaction costs of negotiation of individual terms</a:t>
            </a:r>
          </a:p>
          <a:p>
            <a:pPr indent="360000">
              <a:buFont typeface="Wingdings" panose="05000000000000000000" pitchFamily="2" charset="2"/>
              <a:buChar char="§"/>
            </a:pPr>
            <a:r>
              <a:rPr lang="en-US" dirty="0" smtClean="0"/>
              <a:t>Czech Civil Code</a:t>
            </a:r>
          </a:p>
          <a:p>
            <a:pPr lvl="1" indent="360000">
              <a:buFont typeface="Wingdings" panose="05000000000000000000" pitchFamily="2" charset="2"/>
              <a:buChar char="§"/>
            </a:pPr>
            <a:r>
              <a:rPr lang="en-US" dirty="0" smtClean="0"/>
              <a:t>Precedence of individual terms over standard terms:</a:t>
            </a:r>
          </a:p>
          <a:p>
            <a:pPr lvl="2" indent="360000">
              <a:buFont typeface="Wingdings" panose="05000000000000000000" pitchFamily="2" charset="2"/>
              <a:buChar char="§"/>
            </a:pPr>
            <a:r>
              <a:rPr lang="en-US" dirty="0" smtClean="0"/>
              <a:t>§ 1751 (1) A part of the  contents  of  a  contract  may  be  determined  by  reference  to  standard  commercial  terms  which  are attached to the offer by the </a:t>
            </a:r>
            <a:r>
              <a:rPr lang="en-US" dirty="0" err="1" smtClean="0"/>
              <a:t>offeror</a:t>
            </a:r>
            <a:r>
              <a:rPr lang="en-US" dirty="0" smtClean="0"/>
              <a:t> or of which the parties are aware. Any stipulations in the contract which derogate from the standard commercial terms shall prevail over the text of the standard commercial terms. </a:t>
            </a:r>
          </a:p>
          <a:p>
            <a:pPr lvl="1" indent="360000">
              <a:buFont typeface="Wingdings" panose="05000000000000000000" pitchFamily="2" charset="2"/>
              <a:buChar char="§"/>
            </a:pPr>
            <a:r>
              <a:rPr lang="en-US" dirty="0" smtClean="0"/>
              <a:t>Protection against „surprising“ terms:</a:t>
            </a:r>
          </a:p>
          <a:p>
            <a:pPr lvl="2" indent="360000">
              <a:buFont typeface="Wingdings" panose="05000000000000000000" pitchFamily="2" charset="2"/>
              <a:buChar char="§"/>
            </a:pPr>
            <a:r>
              <a:rPr lang="en-US" dirty="0" smtClean="0"/>
              <a:t>§ 1753 (1): A provision of the standard commercial terms which the other party could not have reasonably expected is ineffective, unless expressly accepted by that party; any stipulation to the contrary is disregarded. Whether or not a provision is of such a nature is assessed with regard to its content as well as to the manner in which it is expressed. </a:t>
            </a:r>
          </a:p>
          <a:p>
            <a:pPr indent="360000">
              <a:buFont typeface="Wingdings" panose="05000000000000000000" pitchFamily="2" charset="2"/>
              <a:buChar char="§"/>
            </a:pPr>
            <a:r>
              <a:rPr lang="en-US" dirty="0" smtClean="0"/>
              <a:t>Conflict of forms</a:t>
            </a:r>
          </a:p>
          <a:p>
            <a:pPr indent="360000">
              <a:buFont typeface="Wingdings" panose="05000000000000000000" pitchFamily="2" charset="2"/>
              <a:buChar char="§"/>
            </a:pPr>
            <a:r>
              <a:rPr lang="en-US" dirty="0" smtClean="0"/>
              <a:t>Czech Civil Code </a:t>
            </a:r>
          </a:p>
          <a:p>
            <a:pPr lvl="1" indent="360000">
              <a:buFont typeface="Wingdings" panose="05000000000000000000" pitchFamily="2" charset="2"/>
              <a:buChar char="§"/>
            </a:pPr>
            <a:r>
              <a:rPr lang="en-US" dirty="0" smtClean="0"/>
              <a:t>Knock-out rule:</a:t>
            </a:r>
          </a:p>
          <a:p>
            <a:pPr lvl="1" indent="360000">
              <a:buFont typeface="Wingdings" panose="05000000000000000000" pitchFamily="2" charset="2"/>
              <a:buChar char="§"/>
            </a:pPr>
            <a:r>
              <a:rPr lang="en-US" dirty="0" smtClean="0"/>
              <a:t>§ 1751 (2) If, in an offer and the acceptance thereof, parties make a reference to the standard commercial terms which are contradictory, the contract is still concluded with the contents determined to the extent to which the standard commercial terms are not contradictory.</a:t>
            </a:r>
            <a:endParaRPr lang="en-US" dirty="0"/>
          </a:p>
        </p:txBody>
      </p:sp>
    </p:spTree>
    <p:extLst>
      <p:ext uri="{BB962C8B-B14F-4D97-AF65-F5344CB8AC3E}">
        <p14:creationId xmlns:p14="http://schemas.microsoft.com/office/powerpoint/2010/main" val="178250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95FC4B-EFF2-4609-8D14-CC38291E0E86}"/>
              </a:ext>
            </a:extLst>
          </p:cNvPr>
          <p:cNvSpPr>
            <a:spLocks noGrp="1"/>
          </p:cNvSpPr>
          <p:nvPr>
            <p:ph type="title"/>
          </p:nvPr>
        </p:nvSpPr>
        <p:spPr/>
        <p:txBody>
          <a:bodyPr/>
          <a:lstStyle/>
          <a:p>
            <a:r>
              <a:rPr lang="en-GB" dirty="0"/>
              <a:t>Breach of </a:t>
            </a:r>
            <a:r>
              <a:rPr lang="cs-CZ" dirty="0" smtClean="0"/>
              <a:t>C</a:t>
            </a:r>
            <a:r>
              <a:rPr lang="en-GB" dirty="0" err="1" smtClean="0"/>
              <a:t>ontract</a:t>
            </a:r>
            <a:r>
              <a:rPr lang="en-GB" dirty="0" smtClean="0"/>
              <a:t> </a:t>
            </a:r>
            <a:r>
              <a:rPr lang="en-GB" dirty="0"/>
              <a:t>I </a:t>
            </a:r>
            <a:br>
              <a:rPr lang="en-GB" dirty="0"/>
            </a:br>
            <a:r>
              <a:rPr lang="en-GB" dirty="0"/>
              <a:t>(specific performance and </a:t>
            </a:r>
            <a:r>
              <a:rPr lang="cs-CZ" dirty="0" err="1"/>
              <a:t>impossibility</a:t>
            </a:r>
            <a:r>
              <a:rPr lang="en-GB" dirty="0"/>
              <a:t>)</a:t>
            </a:r>
          </a:p>
        </p:txBody>
      </p:sp>
      <p:sp>
        <p:nvSpPr>
          <p:cNvPr id="3" name="Zástupný obsah 2">
            <a:extLst>
              <a:ext uri="{FF2B5EF4-FFF2-40B4-BE49-F238E27FC236}">
                <a16:creationId xmlns:a16="http://schemas.microsoft.com/office/drawing/2014/main" id="{90893A85-05A4-4F6A-B7DD-81F78034AC61}"/>
              </a:ext>
            </a:extLst>
          </p:cNvPr>
          <p:cNvSpPr>
            <a:spLocks noGrp="1"/>
          </p:cNvSpPr>
          <p:nvPr>
            <p:ph idx="1"/>
          </p:nvPr>
        </p:nvSpPr>
        <p:spPr/>
        <p:txBody>
          <a:bodyPr>
            <a:normAutofit/>
          </a:bodyPr>
          <a:lstStyle/>
          <a:p>
            <a:pPr indent="360000">
              <a:buFont typeface="Wingdings" panose="05000000000000000000" pitchFamily="2" charset="2"/>
              <a:buChar char="§"/>
            </a:pPr>
            <a:r>
              <a:rPr lang="en-GB" dirty="0"/>
              <a:t>Specific performance or damages (civil law vs. common law)</a:t>
            </a:r>
          </a:p>
          <a:p>
            <a:pPr indent="360000">
              <a:buFont typeface="Wingdings" panose="05000000000000000000" pitchFamily="2" charset="2"/>
              <a:buChar char="§"/>
            </a:pPr>
            <a:r>
              <a:rPr lang="en-GB" dirty="0"/>
              <a:t>Czech Civil Code</a:t>
            </a:r>
          </a:p>
          <a:p>
            <a:pPr lvl="1" indent="360000">
              <a:buFont typeface="Wingdings" panose="05000000000000000000" pitchFamily="2" charset="2"/>
              <a:buChar char="§"/>
            </a:pPr>
            <a:r>
              <a:rPr lang="en-GB" dirty="0"/>
              <a:t>Specific performance is</a:t>
            </a:r>
            <a:r>
              <a:rPr lang="cs-CZ" dirty="0"/>
              <a:t> </a:t>
            </a:r>
            <a:r>
              <a:rPr lang="en-GB" dirty="0"/>
              <a:t>an available remedy</a:t>
            </a:r>
          </a:p>
          <a:p>
            <a:pPr lvl="2" indent="360000">
              <a:buFont typeface="Wingdings" panose="05000000000000000000" pitchFamily="2" charset="2"/>
              <a:buChar char="§"/>
            </a:pPr>
            <a:r>
              <a:rPr lang="en-GB" dirty="0"/>
              <a:t>However, </a:t>
            </a:r>
            <a:r>
              <a:rPr lang="cs-CZ" dirty="0" err="1"/>
              <a:t>see</a:t>
            </a:r>
            <a:r>
              <a:rPr lang="cs-CZ" dirty="0"/>
              <a:t> § 2006</a:t>
            </a:r>
            <a:r>
              <a:rPr lang="en-GB" dirty="0"/>
              <a:t> </a:t>
            </a:r>
            <a:r>
              <a:rPr lang="cs-CZ" dirty="0"/>
              <a:t>(1)</a:t>
            </a:r>
            <a:r>
              <a:rPr lang="en-GB" dirty="0"/>
              <a:t>: </a:t>
            </a:r>
            <a:r>
              <a:rPr lang="en-US" dirty="0"/>
              <a:t> If, after the creation of an obligation, a debt becomes impossible to be discharged, the obligation is extinguished due  to  impossibility  of  performance. A  performance  is  not  impossible  if  the  debt  can  be  discharged  under  more  difficult conditions, at higher costs, with the help of another person or only after a determined period.</a:t>
            </a:r>
            <a:endParaRPr lang="cs-CZ" dirty="0"/>
          </a:p>
          <a:p>
            <a:pPr lvl="1" indent="360000">
              <a:buFont typeface="Wingdings" panose="05000000000000000000" pitchFamily="2" charset="2"/>
              <a:buChar char="§"/>
            </a:pPr>
            <a:r>
              <a:rPr lang="en-GB" dirty="0"/>
              <a:t>Impossibility is to be distinguished from mere hardship</a:t>
            </a:r>
          </a:p>
          <a:p>
            <a:pPr lvl="2" indent="360000">
              <a:buFont typeface="Wingdings" panose="05000000000000000000" pitchFamily="2" charset="2"/>
              <a:buChar char="§"/>
            </a:pPr>
            <a:r>
              <a:rPr lang="cs-CZ" dirty="0"/>
              <a:t>§ 1765 (1): </a:t>
            </a:r>
            <a:r>
              <a:rPr lang="en-US" dirty="0"/>
              <a:t>If there is such a </a:t>
            </a:r>
            <a:r>
              <a:rPr lang="en-US" b="1" dirty="0"/>
              <a:t>substantial change in circumstances </a:t>
            </a:r>
            <a:r>
              <a:rPr lang="en-US" dirty="0"/>
              <a:t>that it creates a </a:t>
            </a:r>
            <a:r>
              <a:rPr lang="en-US" b="1" dirty="0"/>
              <a:t>gross disproportion </a:t>
            </a:r>
            <a:r>
              <a:rPr lang="en-US" dirty="0"/>
              <a:t>in the rights and duties of  the  parties  by  disadvantaging  one  of  them  either  by  </a:t>
            </a:r>
            <a:r>
              <a:rPr lang="en-US" b="1" dirty="0"/>
              <a:t>disproportionately  increasing  the  cost  of  the  performance  or disproportionately reducing the value of the subject of performance</a:t>
            </a:r>
            <a:r>
              <a:rPr lang="en-US" dirty="0"/>
              <a:t>, the affected party has the right to claim the </a:t>
            </a:r>
            <a:r>
              <a:rPr lang="en-US" b="1" dirty="0"/>
              <a:t>renegotiation of the contract </a:t>
            </a:r>
            <a:r>
              <a:rPr lang="en-US" dirty="0"/>
              <a:t>with the other party if it is proved that it could neither have expected nor affected the change, and that the change occurred only after the conclusion of the contract or the party became aware thereof only after the conclusion of the contract. Asserting this right does not entitle the affected party to suspend the performance.</a:t>
            </a:r>
          </a:p>
          <a:p>
            <a:pPr lvl="2" indent="360000">
              <a:buFont typeface="Wingdings" panose="05000000000000000000" pitchFamily="2" charset="2"/>
              <a:buChar char="§"/>
            </a:pPr>
            <a:r>
              <a:rPr lang="cs-CZ" dirty="0"/>
              <a:t>§ 1766 (1): </a:t>
            </a:r>
            <a:r>
              <a:rPr lang="en-US" dirty="0"/>
              <a:t>Upon  failure  to  reach  agreement  within  a  reasonable  time  limit,  </a:t>
            </a:r>
            <a:r>
              <a:rPr lang="en-US" b="1" dirty="0"/>
              <a:t>a  court  may</a:t>
            </a:r>
            <a:r>
              <a:rPr lang="en-US" dirty="0"/>
              <a:t>,  on  the  application  of  any  of  them, decide to </a:t>
            </a:r>
            <a:r>
              <a:rPr lang="en-US" b="1" dirty="0"/>
              <a:t>change the contractual obligation </a:t>
            </a:r>
            <a:r>
              <a:rPr lang="en-US" dirty="0"/>
              <a:t>by restoring the balance of rights and duties of the parties, or to </a:t>
            </a:r>
            <a:r>
              <a:rPr lang="en-US" b="1" dirty="0"/>
              <a:t>extinguish</a:t>
            </a:r>
            <a:r>
              <a:rPr lang="en-US" dirty="0"/>
              <a:t> </a:t>
            </a:r>
            <a:r>
              <a:rPr lang="en-US" b="1" dirty="0"/>
              <a:t>it</a:t>
            </a:r>
            <a:r>
              <a:rPr lang="cs-CZ" dirty="0"/>
              <a:t> </a:t>
            </a:r>
            <a:r>
              <a:rPr lang="en-US" dirty="0"/>
              <a:t>as of the date and under the conditions specified in the decision. </a:t>
            </a:r>
            <a:endParaRPr lang="en-GB" dirty="0"/>
          </a:p>
          <a:p>
            <a:pPr marL="0" indent="0">
              <a:buNone/>
            </a:pPr>
            <a:endParaRPr lang="en-GB" dirty="0"/>
          </a:p>
        </p:txBody>
      </p:sp>
    </p:spTree>
    <p:extLst>
      <p:ext uri="{BB962C8B-B14F-4D97-AF65-F5344CB8AC3E}">
        <p14:creationId xmlns:p14="http://schemas.microsoft.com/office/powerpoint/2010/main" val="4115120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95FC4B-EFF2-4609-8D14-CC38291E0E86}"/>
              </a:ext>
            </a:extLst>
          </p:cNvPr>
          <p:cNvSpPr>
            <a:spLocks noGrp="1"/>
          </p:cNvSpPr>
          <p:nvPr>
            <p:ph type="title"/>
          </p:nvPr>
        </p:nvSpPr>
        <p:spPr/>
        <p:txBody>
          <a:bodyPr/>
          <a:lstStyle/>
          <a:p>
            <a:r>
              <a:rPr lang="en-GB" dirty="0"/>
              <a:t>Breach of </a:t>
            </a:r>
            <a:r>
              <a:rPr lang="cs-CZ" dirty="0" smtClean="0"/>
              <a:t>C</a:t>
            </a:r>
            <a:r>
              <a:rPr lang="en-GB" dirty="0" err="1" smtClean="0"/>
              <a:t>ontract</a:t>
            </a:r>
            <a:r>
              <a:rPr lang="en-GB" dirty="0" smtClean="0"/>
              <a:t> </a:t>
            </a:r>
            <a:r>
              <a:rPr lang="en-GB" dirty="0"/>
              <a:t>II </a:t>
            </a:r>
            <a:br>
              <a:rPr lang="en-GB" dirty="0"/>
            </a:br>
            <a:r>
              <a:rPr lang="en-GB" dirty="0"/>
              <a:t>(termination of contract)</a:t>
            </a:r>
          </a:p>
        </p:txBody>
      </p:sp>
      <p:sp>
        <p:nvSpPr>
          <p:cNvPr id="3" name="Zástupný obsah 2">
            <a:extLst>
              <a:ext uri="{FF2B5EF4-FFF2-40B4-BE49-F238E27FC236}">
                <a16:creationId xmlns:a16="http://schemas.microsoft.com/office/drawing/2014/main" id="{90893A85-05A4-4F6A-B7DD-81F78034AC61}"/>
              </a:ext>
            </a:extLst>
          </p:cNvPr>
          <p:cNvSpPr>
            <a:spLocks noGrp="1"/>
          </p:cNvSpPr>
          <p:nvPr>
            <p:ph idx="1"/>
          </p:nvPr>
        </p:nvSpPr>
        <p:spPr/>
        <p:txBody>
          <a:bodyPr>
            <a:normAutofit/>
          </a:bodyPr>
          <a:lstStyle/>
          <a:p>
            <a:pPr indent="360000">
              <a:buFont typeface="Wingdings" panose="05000000000000000000" pitchFamily="2" charset="2"/>
              <a:buChar char="§"/>
            </a:pPr>
            <a:r>
              <a:rPr lang="en-GB" dirty="0"/>
              <a:t>Termination of a contract for breach (withdrawal)</a:t>
            </a:r>
          </a:p>
          <a:p>
            <a:pPr indent="360000">
              <a:buFont typeface="Wingdings" panose="05000000000000000000" pitchFamily="2" charset="2"/>
              <a:buChar char="§"/>
            </a:pPr>
            <a:r>
              <a:rPr lang="en-US" dirty="0"/>
              <a:t>Czech Civil Code:</a:t>
            </a:r>
          </a:p>
          <a:p>
            <a:pPr lvl="1" indent="360000">
              <a:buFont typeface="Wingdings" panose="05000000000000000000" pitchFamily="2" charset="2"/>
              <a:buChar char="§"/>
            </a:pPr>
            <a:r>
              <a:rPr lang="en-US" dirty="0"/>
              <a:t>Actual breach, § 2002 (1): If a party fundamentally breaches a contract, the other party may withdraw from the contract without undue delay. A  fundamental  breach  means  such  a breach  of  which  the  breaching  party,  at  the  conclusion  of  the  contract,  knew  or  should have known that the other party would not have concluded the contract had it foreseen such a breach; in other cases, a breach is presumed not to be of a fundamental nature. </a:t>
            </a:r>
          </a:p>
          <a:p>
            <a:pPr lvl="1" indent="360000">
              <a:buFont typeface="Wingdings" panose="05000000000000000000" pitchFamily="2" charset="2"/>
              <a:buChar char="§"/>
            </a:pPr>
            <a:r>
              <a:rPr lang="en-US" dirty="0"/>
              <a:t>Anticipatory breach, § 2002 (2): A  party  may  withdraw  from  a  contract  without  undue  delay  after  the  conduct  of  the  other  party  undoubtedly indicates  that  the  party  is  about  to  commit  a  fundamental  breach  of  contract  and  fails  to  provide  a  reasonable  security  after</a:t>
            </a:r>
            <a:r>
              <a:rPr lang="cs-CZ" dirty="0"/>
              <a:t> </a:t>
            </a:r>
            <a:r>
              <a:rPr lang="en-US" dirty="0"/>
              <a:t>being requested to do so by the </a:t>
            </a:r>
            <a:r>
              <a:rPr lang="en-US" dirty="0" err="1"/>
              <a:t>obligee</a:t>
            </a:r>
            <a:r>
              <a:rPr lang="en-US" dirty="0"/>
              <a:t>.</a:t>
            </a:r>
          </a:p>
          <a:p>
            <a:pPr marL="0" indent="0">
              <a:buNone/>
            </a:pPr>
            <a:endParaRPr lang="en-GB" dirty="0"/>
          </a:p>
        </p:txBody>
      </p:sp>
    </p:spTree>
    <p:extLst>
      <p:ext uri="{BB962C8B-B14F-4D97-AF65-F5344CB8AC3E}">
        <p14:creationId xmlns:p14="http://schemas.microsoft.com/office/powerpoint/2010/main" val="82513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EC9BB6-A852-4C5D-A17C-E457F7318E4F}"/>
              </a:ext>
            </a:extLst>
          </p:cNvPr>
          <p:cNvSpPr>
            <a:spLocks noGrp="1"/>
          </p:cNvSpPr>
          <p:nvPr>
            <p:ph type="title"/>
          </p:nvPr>
        </p:nvSpPr>
        <p:spPr/>
        <p:txBody>
          <a:bodyPr/>
          <a:lstStyle/>
          <a:p>
            <a:r>
              <a:rPr lang="cs-CZ" dirty="0" err="1"/>
              <a:t>Breach</a:t>
            </a:r>
            <a:r>
              <a:rPr lang="cs-CZ" dirty="0"/>
              <a:t> </a:t>
            </a:r>
            <a:r>
              <a:rPr lang="cs-CZ" dirty="0" err="1"/>
              <a:t>of</a:t>
            </a:r>
            <a:r>
              <a:rPr lang="cs-CZ" dirty="0"/>
              <a:t> </a:t>
            </a:r>
            <a:r>
              <a:rPr lang="cs-CZ" dirty="0" smtClean="0"/>
              <a:t>C</a:t>
            </a:r>
            <a:r>
              <a:rPr lang="en-GB" dirty="0" err="1" smtClean="0"/>
              <a:t>ontract</a:t>
            </a:r>
            <a:r>
              <a:rPr lang="en-GB" dirty="0" smtClean="0"/>
              <a:t> </a:t>
            </a:r>
            <a:r>
              <a:rPr lang="en-GB" dirty="0"/>
              <a:t>III (damages)</a:t>
            </a:r>
            <a:endParaRPr lang="cs-CZ" dirty="0"/>
          </a:p>
        </p:txBody>
      </p:sp>
      <p:sp>
        <p:nvSpPr>
          <p:cNvPr id="3" name="Zástupný obsah 2">
            <a:extLst>
              <a:ext uri="{FF2B5EF4-FFF2-40B4-BE49-F238E27FC236}">
                <a16:creationId xmlns:a16="http://schemas.microsoft.com/office/drawing/2014/main" id="{434AC5B7-0AC2-48D0-9314-B2764B2AA5D0}"/>
              </a:ext>
            </a:extLst>
          </p:cNvPr>
          <p:cNvSpPr>
            <a:spLocks noGrp="1"/>
          </p:cNvSpPr>
          <p:nvPr>
            <p:ph idx="1"/>
          </p:nvPr>
        </p:nvSpPr>
        <p:spPr/>
        <p:txBody>
          <a:bodyPr>
            <a:normAutofit fontScale="92500" lnSpcReduction="20000"/>
          </a:bodyPr>
          <a:lstStyle/>
          <a:p>
            <a:pPr indent="360000">
              <a:buFont typeface="Wingdings" panose="05000000000000000000" pitchFamily="2" charset="2"/>
              <a:buChar char="§"/>
            </a:pPr>
            <a:r>
              <a:rPr lang="en-US" dirty="0" smtClean="0"/>
              <a:t>Fault or no-fault </a:t>
            </a:r>
          </a:p>
          <a:p>
            <a:pPr lvl="1" indent="360000">
              <a:buFont typeface="Wingdings" panose="05000000000000000000" pitchFamily="2" charset="2"/>
              <a:buChar char="§"/>
            </a:pPr>
            <a:r>
              <a:rPr lang="en-US" dirty="0" smtClean="0"/>
              <a:t>o</a:t>
            </a:r>
            <a:r>
              <a:rPr lang="en-US" i="1" dirty="0" smtClean="0"/>
              <a:t>bligation de </a:t>
            </a:r>
            <a:r>
              <a:rPr lang="en-US" i="1" dirty="0" err="1" smtClean="0"/>
              <a:t>moyens</a:t>
            </a:r>
            <a:r>
              <a:rPr lang="en-US" i="1" dirty="0" smtClean="0"/>
              <a:t> </a:t>
            </a:r>
            <a:r>
              <a:rPr lang="en-US" dirty="0" smtClean="0"/>
              <a:t>and </a:t>
            </a:r>
            <a:r>
              <a:rPr lang="en-US" i="1" dirty="0" smtClean="0"/>
              <a:t>obligation de </a:t>
            </a:r>
            <a:r>
              <a:rPr lang="en-US" i="1" dirty="0" err="1" smtClean="0"/>
              <a:t>résultat</a:t>
            </a:r>
            <a:endParaRPr lang="en-US" dirty="0" smtClean="0"/>
          </a:p>
          <a:p>
            <a:pPr indent="360000">
              <a:buFont typeface="Wingdings" panose="05000000000000000000" pitchFamily="2" charset="2"/>
              <a:buChar char="§"/>
            </a:pPr>
            <a:r>
              <a:rPr lang="en-US" dirty="0" smtClean="0"/>
              <a:t>Measures of damages:</a:t>
            </a:r>
          </a:p>
          <a:p>
            <a:pPr lvl="1" indent="360000">
              <a:buFont typeface="Wingdings" panose="05000000000000000000" pitchFamily="2" charset="2"/>
              <a:buChar char="§"/>
            </a:pPr>
            <a:r>
              <a:rPr lang="en-US" dirty="0" smtClean="0"/>
              <a:t>Reliance interest</a:t>
            </a:r>
            <a:endParaRPr lang="en-US" dirty="0" smtClean="0"/>
          </a:p>
          <a:p>
            <a:pPr lvl="1" indent="360000">
              <a:buFont typeface="Wingdings" panose="05000000000000000000" pitchFamily="2" charset="2"/>
              <a:buChar char="§"/>
            </a:pPr>
            <a:r>
              <a:rPr lang="en-US" dirty="0" smtClean="0"/>
              <a:t>E</a:t>
            </a:r>
            <a:r>
              <a:rPr lang="en-US" dirty="0" smtClean="0"/>
              <a:t>xpectation </a:t>
            </a:r>
            <a:r>
              <a:rPr lang="en-US" dirty="0" smtClean="0"/>
              <a:t>(performance) interest</a:t>
            </a:r>
          </a:p>
          <a:p>
            <a:pPr lvl="1" indent="360000">
              <a:buFont typeface="Wingdings" panose="05000000000000000000" pitchFamily="2" charset="2"/>
              <a:buChar char="§"/>
            </a:pPr>
            <a:r>
              <a:rPr lang="en-US" dirty="0" smtClean="0"/>
              <a:t>(Restitution interest – unjustified enrichment)</a:t>
            </a:r>
          </a:p>
          <a:p>
            <a:pPr indent="360000">
              <a:buFont typeface="Wingdings" panose="05000000000000000000" pitchFamily="2" charset="2"/>
              <a:buChar char="§"/>
            </a:pPr>
            <a:r>
              <a:rPr lang="en-US" dirty="0" smtClean="0"/>
              <a:t>Czech Civil Code:</a:t>
            </a:r>
          </a:p>
          <a:p>
            <a:pPr lvl="1" indent="360000">
              <a:buFont typeface="Wingdings" panose="05000000000000000000" pitchFamily="2" charset="2"/>
              <a:buChar char="§"/>
            </a:pPr>
            <a:r>
              <a:rPr lang="en-US" dirty="0" smtClean="0"/>
              <a:t>No fault principle, § 2913 (1): If  a  party  breaches  a  contractual  duty,  such  a  party  shall  provide  compensation  for  the  resulting  damage  to  the other party or the person who was evidently intended to benefit from the fulfilment of the stipulated duty.  </a:t>
            </a:r>
          </a:p>
          <a:p>
            <a:pPr lvl="1" indent="360000">
              <a:buFont typeface="Wingdings" panose="05000000000000000000" pitchFamily="2" charset="2"/>
              <a:buChar char="§"/>
            </a:pPr>
            <a:r>
              <a:rPr lang="en-US" dirty="0" smtClean="0"/>
              <a:t>Exoneration, § 2913 (2): A  </a:t>
            </a:r>
            <a:r>
              <a:rPr lang="en-US" dirty="0" err="1" smtClean="0"/>
              <a:t>tortfeasor</a:t>
            </a:r>
            <a:r>
              <a:rPr lang="en-US" dirty="0" smtClean="0"/>
              <a:t> is released from the duty to provide compensation if he proves that he was temporarily or permanently prevented  from  fulfilling  his  contractual  duty  due  to  an  extraordinary,  unforeseeable  and  insurmountable  obstacle  created independently  of  his  will.  However,  an  obstacle  arising  from  the  </a:t>
            </a:r>
            <a:r>
              <a:rPr lang="en-US" dirty="0" err="1" smtClean="0"/>
              <a:t>tortfeasor’s</a:t>
            </a:r>
            <a:r>
              <a:rPr lang="en-US" dirty="0" smtClean="0"/>
              <a:t>  personal  circumstances  or  arising  when  the </a:t>
            </a:r>
            <a:r>
              <a:rPr lang="en-US" dirty="0" err="1" smtClean="0"/>
              <a:t>tortfeasor</a:t>
            </a:r>
            <a:r>
              <a:rPr lang="en-US" dirty="0" smtClean="0"/>
              <a:t>  was  in  default  of  performing  his  contractual  duty,  or  an  obstacle  which  the  </a:t>
            </a:r>
            <a:r>
              <a:rPr lang="en-US" dirty="0" err="1" smtClean="0"/>
              <a:t>tortfeasor</a:t>
            </a:r>
            <a:r>
              <a:rPr lang="en-US" dirty="0" smtClean="0"/>
              <a:t>  was  contractually  required to overcome shall not release him from the duty to provide compensation. </a:t>
            </a:r>
          </a:p>
          <a:p>
            <a:endParaRPr lang="en-US" dirty="0"/>
          </a:p>
        </p:txBody>
      </p:sp>
    </p:spTree>
    <p:extLst>
      <p:ext uri="{BB962C8B-B14F-4D97-AF65-F5344CB8AC3E}">
        <p14:creationId xmlns:p14="http://schemas.microsoft.com/office/powerpoint/2010/main" val="3505547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FA0BE2-96AF-4AB1-BF0B-F4F639F20DC8}"/>
              </a:ext>
            </a:extLst>
          </p:cNvPr>
          <p:cNvSpPr>
            <a:spLocks noGrp="1"/>
          </p:cNvSpPr>
          <p:nvPr>
            <p:ph type="ctrTitle"/>
          </p:nvPr>
        </p:nvSpPr>
        <p:spPr/>
        <p:txBody>
          <a:bodyPr>
            <a:normAutofit/>
          </a:bodyPr>
          <a:lstStyle/>
          <a:p>
            <a:pPr algn="ctr"/>
            <a:r>
              <a:rPr lang="cs-CZ" sz="3600" dirty="0"/>
              <a:t>III.</a:t>
            </a:r>
            <a:br>
              <a:rPr lang="cs-CZ" sz="3600" dirty="0"/>
            </a:br>
            <a:r>
              <a:rPr lang="cs-CZ" sz="3600" dirty="0" err="1"/>
              <a:t>Conclusion</a:t>
            </a:r>
            <a:endParaRPr lang="cs-CZ" sz="3600" dirty="0"/>
          </a:p>
        </p:txBody>
      </p:sp>
    </p:spTree>
    <p:extLst>
      <p:ext uri="{BB962C8B-B14F-4D97-AF65-F5344CB8AC3E}">
        <p14:creationId xmlns:p14="http://schemas.microsoft.com/office/powerpoint/2010/main" val="3711860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EC9BB6-A852-4C5D-A17C-E457F7318E4F}"/>
              </a:ext>
            </a:extLst>
          </p:cNvPr>
          <p:cNvSpPr>
            <a:spLocks noGrp="1"/>
          </p:cNvSpPr>
          <p:nvPr>
            <p:ph type="title"/>
          </p:nvPr>
        </p:nvSpPr>
        <p:spPr/>
        <p:txBody>
          <a:bodyPr/>
          <a:lstStyle/>
          <a:p>
            <a:r>
              <a:rPr lang="en-GB" dirty="0"/>
              <a:t>Overall assessment of Czech contract law</a:t>
            </a:r>
            <a:endParaRPr lang="cs-CZ" dirty="0"/>
          </a:p>
        </p:txBody>
      </p:sp>
      <p:sp>
        <p:nvSpPr>
          <p:cNvPr id="3" name="Zástupný obsah 2">
            <a:extLst>
              <a:ext uri="{FF2B5EF4-FFF2-40B4-BE49-F238E27FC236}">
                <a16:creationId xmlns:a16="http://schemas.microsoft.com/office/drawing/2014/main" id="{434AC5B7-0AC2-48D0-9314-B2764B2AA5D0}"/>
              </a:ext>
            </a:extLst>
          </p:cNvPr>
          <p:cNvSpPr>
            <a:spLocks noGrp="1"/>
          </p:cNvSpPr>
          <p:nvPr>
            <p:ph idx="1"/>
          </p:nvPr>
        </p:nvSpPr>
        <p:spPr/>
        <p:txBody>
          <a:bodyPr>
            <a:normAutofit/>
          </a:bodyPr>
          <a:lstStyle/>
          <a:p>
            <a:pPr indent="360000">
              <a:buFont typeface="Wingdings" panose="05000000000000000000" pitchFamily="2" charset="2"/>
              <a:buChar char="§"/>
            </a:pPr>
            <a:r>
              <a:rPr lang="en-GB" dirty="0"/>
              <a:t>Within the margins of Central European mainstream</a:t>
            </a:r>
          </a:p>
          <a:p>
            <a:pPr indent="360000">
              <a:buFont typeface="Wingdings" panose="05000000000000000000" pitchFamily="2" charset="2"/>
              <a:buChar char="§"/>
            </a:pPr>
            <a:r>
              <a:rPr lang="en-GB" dirty="0"/>
              <a:t>Strong influence of:</a:t>
            </a:r>
          </a:p>
          <a:p>
            <a:pPr lvl="1" indent="360000">
              <a:buFont typeface="Wingdings" panose="05000000000000000000" pitchFamily="2" charset="2"/>
              <a:buChar char="§"/>
            </a:pPr>
            <a:r>
              <a:rPr lang="en-GB" dirty="0"/>
              <a:t>German, Austrian and Swiss law</a:t>
            </a:r>
          </a:p>
          <a:p>
            <a:pPr lvl="1" indent="360000">
              <a:buFont typeface="Wingdings" panose="05000000000000000000" pitchFamily="2" charset="2"/>
              <a:buChar char="§"/>
            </a:pPr>
            <a:r>
              <a:rPr lang="en-GB" dirty="0"/>
              <a:t>The Principles of European Contract Law / Draft Common Frame of Reference</a:t>
            </a:r>
          </a:p>
          <a:p>
            <a:endParaRPr lang="en-GB" dirty="0"/>
          </a:p>
        </p:txBody>
      </p:sp>
    </p:spTree>
    <p:extLst>
      <p:ext uri="{BB962C8B-B14F-4D97-AF65-F5344CB8AC3E}">
        <p14:creationId xmlns:p14="http://schemas.microsoft.com/office/powerpoint/2010/main" val="3622594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FA0BE2-96AF-4AB1-BF0B-F4F639F20DC8}"/>
              </a:ext>
            </a:extLst>
          </p:cNvPr>
          <p:cNvSpPr>
            <a:spLocks noGrp="1"/>
          </p:cNvSpPr>
          <p:nvPr>
            <p:ph type="ctrTitle"/>
          </p:nvPr>
        </p:nvSpPr>
        <p:spPr/>
        <p:txBody>
          <a:bodyPr>
            <a:normAutofit/>
          </a:bodyPr>
          <a:lstStyle/>
          <a:p>
            <a:pPr algn="ctr"/>
            <a:r>
              <a:rPr lang="cs-CZ" sz="3600" dirty="0"/>
              <a:t>I.</a:t>
            </a:r>
            <a:br>
              <a:rPr lang="cs-CZ" sz="3600" dirty="0"/>
            </a:br>
            <a:r>
              <a:rPr lang="cs-CZ" sz="3600" dirty="0" err="1"/>
              <a:t>Contract</a:t>
            </a:r>
            <a:r>
              <a:rPr lang="cs-CZ" sz="3600" dirty="0"/>
              <a:t> </a:t>
            </a:r>
            <a:r>
              <a:rPr lang="cs-CZ" sz="3600" dirty="0" err="1"/>
              <a:t>law</a:t>
            </a:r>
            <a:r>
              <a:rPr lang="cs-CZ" sz="3600" dirty="0"/>
              <a:t> in </a:t>
            </a:r>
            <a:r>
              <a:rPr lang="cs-CZ" sz="3600" dirty="0" err="1"/>
              <a:t>general</a:t>
            </a:r>
            <a:endParaRPr lang="cs-CZ" sz="3600" dirty="0"/>
          </a:p>
        </p:txBody>
      </p:sp>
    </p:spTree>
    <p:extLst>
      <p:ext uri="{BB962C8B-B14F-4D97-AF65-F5344CB8AC3E}">
        <p14:creationId xmlns:p14="http://schemas.microsoft.com/office/powerpoint/2010/main" val="1489148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526386-D803-47DF-8C75-D0E224524665}"/>
              </a:ext>
            </a:extLst>
          </p:cNvPr>
          <p:cNvSpPr>
            <a:spLocks noGrp="1"/>
          </p:cNvSpPr>
          <p:nvPr>
            <p:ph type="title"/>
          </p:nvPr>
        </p:nvSpPr>
        <p:spPr/>
        <p:txBody>
          <a:bodyPr/>
          <a:lstStyle/>
          <a:p>
            <a:r>
              <a:rPr lang="en-GB" dirty="0"/>
              <a:t>Defining a contract</a:t>
            </a:r>
          </a:p>
        </p:txBody>
      </p:sp>
      <p:sp>
        <p:nvSpPr>
          <p:cNvPr id="3" name="Zástupný obsah 2">
            <a:extLst>
              <a:ext uri="{FF2B5EF4-FFF2-40B4-BE49-F238E27FC236}">
                <a16:creationId xmlns:a16="http://schemas.microsoft.com/office/drawing/2014/main" id="{75173033-1B86-497C-A9A7-939B3ED77595}"/>
              </a:ext>
            </a:extLst>
          </p:cNvPr>
          <p:cNvSpPr>
            <a:spLocks noGrp="1"/>
          </p:cNvSpPr>
          <p:nvPr>
            <p:ph idx="1"/>
          </p:nvPr>
        </p:nvSpPr>
        <p:spPr/>
        <p:txBody>
          <a:bodyPr/>
          <a:lstStyle/>
          <a:p>
            <a:pPr indent="360000">
              <a:buFont typeface="Wingdings" panose="05000000000000000000" pitchFamily="2" charset="2"/>
              <a:buChar char="§"/>
            </a:pPr>
            <a:r>
              <a:rPr lang="en-GB" dirty="0"/>
              <a:t>Restatement (Second) of Contracts (U. S.): „A contract is a promise or a set of promises for the breach of which the law gives a remedy, or the performance of which the law in some way recognizes as a duty.“ </a:t>
            </a:r>
            <a:endParaRPr lang="cs-CZ" dirty="0"/>
          </a:p>
          <a:p>
            <a:pPr indent="360000">
              <a:buFont typeface="Wingdings" panose="05000000000000000000" pitchFamily="2" charset="2"/>
              <a:buChar char="§"/>
            </a:pPr>
            <a:r>
              <a:rPr lang="cs-CZ" dirty="0" err="1"/>
              <a:t>Treitel</a:t>
            </a:r>
            <a:r>
              <a:rPr lang="cs-CZ" dirty="0"/>
              <a:t> on </a:t>
            </a:r>
            <a:r>
              <a:rPr lang="cs-CZ" dirty="0" err="1"/>
              <a:t>Law</a:t>
            </a:r>
            <a:r>
              <a:rPr lang="cs-CZ" dirty="0"/>
              <a:t> </a:t>
            </a:r>
            <a:r>
              <a:rPr lang="cs-CZ" dirty="0" err="1"/>
              <a:t>of</a:t>
            </a:r>
            <a:r>
              <a:rPr lang="cs-CZ" dirty="0"/>
              <a:t> </a:t>
            </a:r>
            <a:r>
              <a:rPr lang="cs-CZ" dirty="0" err="1"/>
              <a:t>Contract</a:t>
            </a:r>
            <a:r>
              <a:rPr lang="en-GB" dirty="0"/>
              <a:t>: </a:t>
            </a:r>
            <a:r>
              <a:rPr lang="cs-CZ" dirty="0"/>
              <a:t>„</a:t>
            </a:r>
            <a:r>
              <a:rPr lang="en-GB" dirty="0"/>
              <a:t>A contract is an agreement giving rise to obligations which are enforced and recognized by law.</a:t>
            </a:r>
            <a:r>
              <a:rPr lang="cs-CZ" dirty="0"/>
              <a:t>“</a:t>
            </a:r>
            <a:endParaRPr lang="en-GB" dirty="0"/>
          </a:p>
          <a:p>
            <a:pPr indent="360000">
              <a:buFont typeface="Wingdings" panose="05000000000000000000" pitchFamily="2" charset="2"/>
              <a:buChar char="§"/>
            </a:pPr>
            <a:r>
              <a:rPr lang="en-GB" dirty="0"/>
              <a:t>§ 1724 of the Czech Civil Code: „By a contract, parties express their will to create between them a mutual obligation and adhere to the contents of the contract.“</a:t>
            </a:r>
          </a:p>
          <a:p>
            <a:pPr indent="360000">
              <a:buFont typeface="Wingdings" panose="05000000000000000000" pitchFamily="2" charset="2"/>
              <a:buChar char="§"/>
            </a:pPr>
            <a:r>
              <a:rPr lang="en-GB" dirty="0"/>
              <a:t>In Czech (and German) doctrine a contract is usually perceived as a type of juridical act</a:t>
            </a:r>
          </a:p>
          <a:p>
            <a:pPr lvl="1" indent="360000">
              <a:buFont typeface="Wingdings" panose="05000000000000000000" pitchFamily="2" charset="2"/>
              <a:buChar char="§"/>
            </a:pPr>
            <a:r>
              <a:rPr lang="en-GB" dirty="0"/>
              <a:t>A bilateral expression of will to create legal relations (rights or duties)</a:t>
            </a:r>
            <a:endParaRPr lang="cs-CZ" dirty="0"/>
          </a:p>
          <a:p>
            <a:pPr lvl="1" indent="360000">
              <a:buFont typeface="Wingdings" panose="05000000000000000000" pitchFamily="2" charset="2"/>
              <a:buChar char="§"/>
            </a:pPr>
            <a:endParaRPr lang="en-GB" dirty="0"/>
          </a:p>
        </p:txBody>
      </p:sp>
    </p:spTree>
    <p:extLst>
      <p:ext uri="{BB962C8B-B14F-4D97-AF65-F5344CB8AC3E}">
        <p14:creationId xmlns:p14="http://schemas.microsoft.com/office/powerpoint/2010/main" val="3430998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4B0869-710C-498F-9170-DE1696F21B0B}"/>
              </a:ext>
            </a:extLst>
          </p:cNvPr>
          <p:cNvSpPr>
            <a:spLocks noGrp="1"/>
          </p:cNvSpPr>
          <p:nvPr>
            <p:ph type="title"/>
          </p:nvPr>
        </p:nvSpPr>
        <p:spPr/>
        <p:txBody>
          <a:bodyPr/>
          <a:lstStyle/>
          <a:p>
            <a:r>
              <a:rPr lang="en-GB" dirty="0"/>
              <a:t>Theory of contract law</a:t>
            </a:r>
          </a:p>
        </p:txBody>
      </p:sp>
      <p:sp>
        <p:nvSpPr>
          <p:cNvPr id="3" name="Zástupný obsah 2">
            <a:extLst>
              <a:ext uri="{FF2B5EF4-FFF2-40B4-BE49-F238E27FC236}">
                <a16:creationId xmlns:a16="http://schemas.microsoft.com/office/drawing/2014/main" id="{88680C67-05B6-420B-A1F6-7481DA1C3019}"/>
              </a:ext>
            </a:extLst>
          </p:cNvPr>
          <p:cNvSpPr>
            <a:spLocks noGrp="1"/>
          </p:cNvSpPr>
          <p:nvPr>
            <p:ph idx="1"/>
          </p:nvPr>
        </p:nvSpPr>
        <p:spPr/>
        <p:txBody>
          <a:bodyPr/>
          <a:lstStyle/>
          <a:p>
            <a:pPr indent="360000">
              <a:buFont typeface="Wingdings" panose="05000000000000000000" pitchFamily="2" charset="2"/>
              <a:buChar char="§"/>
            </a:pPr>
            <a:r>
              <a:rPr lang="en-GB" dirty="0"/>
              <a:t>Two ideologies of contract law (</a:t>
            </a:r>
            <a:r>
              <a:rPr lang="en-US" dirty="0"/>
              <a:t>John N</a:t>
            </a:r>
            <a:r>
              <a:rPr lang="cs-CZ"/>
              <a:t>.</a:t>
            </a:r>
            <a:r>
              <a:rPr lang="en-US"/>
              <a:t> </a:t>
            </a:r>
            <a:r>
              <a:rPr lang="en-US" dirty="0"/>
              <a:t>Adams, Roger </a:t>
            </a:r>
            <a:r>
              <a:rPr lang="en-US" dirty="0" err="1"/>
              <a:t>Brownsword</a:t>
            </a:r>
            <a:r>
              <a:rPr lang="en-US" dirty="0"/>
              <a:t>, </a:t>
            </a:r>
            <a:r>
              <a:rPr lang="cs-CZ" dirty="0"/>
              <a:t>1987)</a:t>
            </a:r>
          </a:p>
          <a:p>
            <a:pPr lvl="1" indent="360000">
              <a:buFont typeface="Wingdings" panose="05000000000000000000" pitchFamily="2" charset="2"/>
              <a:buChar char="§"/>
            </a:pPr>
            <a:r>
              <a:rPr lang="en-GB" dirty="0"/>
              <a:t>Market-individualism</a:t>
            </a:r>
          </a:p>
          <a:p>
            <a:pPr lvl="2" indent="360000">
              <a:buFont typeface="Wingdings" panose="05000000000000000000" pitchFamily="2" charset="2"/>
              <a:buChar char="§"/>
            </a:pPr>
            <a:r>
              <a:rPr lang="en-GB" dirty="0"/>
              <a:t>Freedom of Contract</a:t>
            </a:r>
          </a:p>
          <a:p>
            <a:pPr lvl="3" indent="360000">
              <a:buFont typeface="Wingdings" panose="05000000000000000000" pitchFamily="2" charset="2"/>
              <a:buChar char="§"/>
            </a:pPr>
            <a:r>
              <a:rPr lang="en-GB" dirty="0"/>
              <a:t>Term-freedom</a:t>
            </a:r>
          </a:p>
          <a:p>
            <a:pPr lvl="3" indent="360000">
              <a:buFont typeface="Wingdings" panose="05000000000000000000" pitchFamily="2" charset="2"/>
              <a:buChar char="§"/>
            </a:pPr>
            <a:r>
              <a:rPr lang="en-GB" dirty="0"/>
              <a:t>Partner-freedom</a:t>
            </a:r>
          </a:p>
          <a:p>
            <a:pPr lvl="2" indent="360000">
              <a:buFont typeface="Wingdings" panose="05000000000000000000" pitchFamily="2" charset="2"/>
              <a:buChar char="§"/>
            </a:pPr>
            <a:r>
              <a:rPr lang="en-GB" dirty="0"/>
              <a:t>Sanctity of Contract</a:t>
            </a:r>
          </a:p>
          <a:p>
            <a:pPr lvl="1" indent="360000">
              <a:buFont typeface="Wingdings" panose="05000000000000000000" pitchFamily="2" charset="2"/>
              <a:buChar char="§"/>
            </a:pPr>
            <a:r>
              <a:rPr lang="en-GB" dirty="0"/>
              <a:t>Consumer-welfarism</a:t>
            </a:r>
          </a:p>
          <a:p>
            <a:pPr lvl="2" indent="360000">
              <a:buFont typeface="Wingdings" panose="05000000000000000000" pitchFamily="2" charset="2"/>
              <a:buChar char="§"/>
            </a:pPr>
            <a:r>
              <a:rPr lang="en-GB" dirty="0"/>
              <a:t>Principle of proportionality</a:t>
            </a:r>
          </a:p>
          <a:p>
            <a:pPr lvl="2" indent="360000">
              <a:buFont typeface="Wingdings" panose="05000000000000000000" pitchFamily="2" charset="2"/>
              <a:buChar char="§"/>
            </a:pPr>
            <a:r>
              <a:rPr lang="en-GB" dirty="0"/>
              <a:t>Principle that no one should profit from their own wrong</a:t>
            </a:r>
          </a:p>
          <a:p>
            <a:pPr lvl="2" indent="360000">
              <a:buFont typeface="Wingdings" panose="05000000000000000000" pitchFamily="2" charset="2"/>
              <a:buChar char="§"/>
            </a:pPr>
            <a:r>
              <a:rPr lang="en-GB" dirty="0"/>
              <a:t>Principle of no exploitation</a:t>
            </a:r>
          </a:p>
          <a:p>
            <a:pPr lvl="2" indent="360000">
              <a:buFont typeface="Wingdings" panose="05000000000000000000" pitchFamily="2" charset="2"/>
              <a:buChar char="§"/>
            </a:pPr>
            <a:r>
              <a:rPr lang="en-GB" dirty="0"/>
              <a:t>Principle of fair deal to the consumers</a:t>
            </a:r>
          </a:p>
          <a:p>
            <a:pPr lvl="2" indent="360000">
              <a:buFont typeface="Wingdings" panose="05000000000000000000" pitchFamily="2" charset="2"/>
              <a:buChar char="§"/>
            </a:pPr>
            <a:r>
              <a:rPr lang="en-GB" dirty="0"/>
              <a:t>Principle of information advantage</a:t>
            </a:r>
          </a:p>
          <a:p>
            <a:pPr lvl="2" indent="360000">
              <a:buFont typeface="Wingdings" panose="05000000000000000000" pitchFamily="2" charset="2"/>
              <a:buChar char="§"/>
            </a:pPr>
            <a:r>
              <a:rPr lang="en-GB" dirty="0"/>
              <a:t>Paternalistic principle</a:t>
            </a:r>
            <a:endParaRPr lang="cs-CZ" dirty="0"/>
          </a:p>
          <a:p>
            <a:pPr lvl="1" indent="360000">
              <a:buFont typeface="Wingdings" panose="05000000000000000000" pitchFamily="2" charset="2"/>
              <a:buChar char="§"/>
            </a:pPr>
            <a:endParaRPr lang="en-GB" dirty="0"/>
          </a:p>
        </p:txBody>
      </p:sp>
    </p:spTree>
    <p:extLst>
      <p:ext uri="{BB962C8B-B14F-4D97-AF65-F5344CB8AC3E}">
        <p14:creationId xmlns:p14="http://schemas.microsoft.com/office/powerpoint/2010/main" val="3462956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373574-56E3-47BE-80EE-2E9A1356EEEE}"/>
              </a:ext>
            </a:extLst>
          </p:cNvPr>
          <p:cNvSpPr>
            <a:spLocks noGrp="1"/>
          </p:cNvSpPr>
          <p:nvPr>
            <p:ph type="title"/>
          </p:nvPr>
        </p:nvSpPr>
        <p:spPr/>
        <p:txBody>
          <a:bodyPr/>
          <a:lstStyle/>
          <a:p>
            <a:r>
              <a:rPr lang="en-GB" dirty="0"/>
              <a:t>International aspect of contract law</a:t>
            </a:r>
            <a:endParaRPr lang="cs-CZ" dirty="0"/>
          </a:p>
        </p:txBody>
      </p:sp>
      <p:sp>
        <p:nvSpPr>
          <p:cNvPr id="3" name="Zástupný obsah 2">
            <a:extLst>
              <a:ext uri="{FF2B5EF4-FFF2-40B4-BE49-F238E27FC236}">
                <a16:creationId xmlns:a16="http://schemas.microsoft.com/office/drawing/2014/main" id="{1BC703E3-E817-4B3A-A8A9-39230EB72BF1}"/>
              </a:ext>
            </a:extLst>
          </p:cNvPr>
          <p:cNvSpPr>
            <a:spLocks noGrp="1"/>
          </p:cNvSpPr>
          <p:nvPr>
            <p:ph idx="1"/>
          </p:nvPr>
        </p:nvSpPr>
        <p:spPr/>
        <p:txBody>
          <a:bodyPr/>
          <a:lstStyle/>
          <a:p>
            <a:pPr indent="360000">
              <a:buFont typeface="Wingdings" panose="05000000000000000000" pitchFamily="2" charset="2"/>
              <a:buChar char="§"/>
            </a:pPr>
            <a:r>
              <a:rPr lang="en-GB" dirty="0"/>
              <a:t>UNIDROIT Principles of International Commercial Contracts</a:t>
            </a:r>
          </a:p>
          <a:p>
            <a:pPr indent="360000">
              <a:buFont typeface="Wingdings" panose="05000000000000000000" pitchFamily="2" charset="2"/>
              <a:buChar char="§"/>
            </a:pPr>
            <a:r>
              <a:rPr lang="en-GB" dirty="0"/>
              <a:t>Principles of European Contract Law </a:t>
            </a:r>
            <a:r>
              <a:rPr lang="cs-CZ" dirty="0" smtClean="0"/>
              <a:t>(Lando </a:t>
            </a:r>
            <a:r>
              <a:rPr lang="cs-CZ" dirty="0" err="1" smtClean="0"/>
              <a:t>Comission</a:t>
            </a:r>
            <a:r>
              <a:rPr lang="cs-CZ" dirty="0" smtClean="0"/>
              <a:t>)</a:t>
            </a:r>
          </a:p>
          <a:p>
            <a:pPr indent="360000">
              <a:buFont typeface="Wingdings" panose="05000000000000000000" pitchFamily="2" charset="2"/>
              <a:buChar char="§"/>
            </a:pPr>
            <a:r>
              <a:rPr lang="en-GB" dirty="0" smtClean="0"/>
              <a:t>Draft </a:t>
            </a:r>
            <a:r>
              <a:rPr lang="en-GB" dirty="0"/>
              <a:t>Common Frame of </a:t>
            </a:r>
            <a:r>
              <a:rPr lang="en-GB" dirty="0" smtClean="0"/>
              <a:t>Reference</a:t>
            </a:r>
            <a:r>
              <a:rPr lang="cs-CZ" dirty="0" smtClean="0"/>
              <a:t> (</a:t>
            </a:r>
            <a:r>
              <a:rPr lang="en-US" dirty="0"/>
              <a:t>Study Group on a European Civil </a:t>
            </a:r>
            <a:r>
              <a:rPr lang="en-US" dirty="0" smtClean="0"/>
              <a:t>Code</a:t>
            </a:r>
            <a:r>
              <a:rPr lang="cs-CZ" dirty="0" smtClean="0"/>
              <a:t>)</a:t>
            </a:r>
            <a:endParaRPr lang="en-GB" dirty="0"/>
          </a:p>
          <a:p>
            <a:pPr indent="360000">
              <a:buFont typeface="Wingdings" panose="05000000000000000000" pitchFamily="2" charset="2"/>
              <a:buChar char="§"/>
            </a:pPr>
            <a:r>
              <a:rPr lang="en-US" dirty="0"/>
              <a:t>United Nations Convention on Contracts for the International Sale of Goods (CISG)</a:t>
            </a:r>
            <a:endParaRPr lang="cs-CZ" dirty="0"/>
          </a:p>
          <a:p>
            <a:pPr lvl="1" indent="360000">
              <a:buFont typeface="Wingdings" panose="05000000000000000000" pitchFamily="2" charset="2"/>
              <a:buChar char="§"/>
            </a:pPr>
            <a:endParaRPr lang="en-GB" dirty="0"/>
          </a:p>
        </p:txBody>
      </p:sp>
    </p:spTree>
    <p:extLst>
      <p:ext uri="{BB962C8B-B14F-4D97-AF65-F5344CB8AC3E}">
        <p14:creationId xmlns:p14="http://schemas.microsoft.com/office/powerpoint/2010/main" val="884442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FA0BE2-96AF-4AB1-BF0B-F4F639F20DC8}"/>
              </a:ext>
            </a:extLst>
          </p:cNvPr>
          <p:cNvSpPr>
            <a:spLocks noGrp="1"/>
          </p:cNvSpPr>
          <p:nvPr>
            <p:ph type="ctrTitle"/>
          </p:nvPr>
        </p:nvSpPr>
        <p:spPr/>
        <p:txBody>
          <a:bodyPr>
            <a:normAutofit/>
          </a:bodyPr>
          <a:lstStyle/>
          <a:p>
            <a:pPr algn="ctr"/>
            <a:r>
              <a:rPr lang="cs-CZ" sz="3600" dirty="0"/>
              <a:t>II.</a:t>
            </a:r>
            <a:br>
              <a:rPr lang="cs-CZ" sz="3600" dirty="0"/>
            </a:br>
            <a:r>
              <a:rPr lang="cs-CZ" sz="3600" dirty="0" err="1"/>
              <a:t>Selected</a:t>
            </a:r>
            <a:r>
              <a:rPr lang="cs-CZ" sz="3600" dirty="0"/>
              <a:t> </a:t>
            </a:r>
            <a:r>
              <a:rPr lang="cs-CZ" sz="3600" dirty="0" err="1"/>
              <a:t>problems</a:t>
            </a:r>
            <a:r>
              <a:rPr lang="cs-CZ" sz="3600" dirty="0"/>
              <a:t> </a:t>
            </a:r>
            <a:r>
              <a:rPr lang="cs-CZ" sz="3600" dirty="0" err="1"/>
              <a:t>of</a:t>
            </a:r>
            <a:r>
              <a:rPr lang="cs-CZ" sz="3600" dirty="0"/>
              <a:t> Czech </a:t>
            </a:r>
            <a:r>
              <a:rPr lang="cs-CZ" sz="3600" dirty="0" err="1"/>
              <a:t>contract</a:t>
            </a:r>
            <a:r>
              <a:rPr lang="cs-CZ" sz="3600" dirty="0"/>
              <a:t> </a:t>
            </a:r>
            <a:r>
              <a:rPr lang="cs-CZ" sz="3600" dirty="0" err="1"/>
              <a:t>law</a:t>
            </a:r>
            <a:endParaRPr lang="cs-CZ" sz="3600" dirty="0"/>
          </a:p>
        </p:txBody>
      </p:sp>
    </p:spTree>
    <p:extLst>
      <p:ext uri="{BB962C8B-B14F-4D97-AF65-F5344CB8AC3E}">
        <p14:creationId xmlns:p14="http://schemas.microsoft.com/office/powerpoint/2010/main" val="2936662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95FC4B-EFF2-4609-8D14-CC38291E0E86}"/>
              </a:ext>
            </a:extLst>
          </p:cNvPr>
          <p:cNvSpPr>
            <a:spLocks noGrp="1"/>
          </p:cNvSpPr>
          <p:nvPr>
            <p:ph type="title"/>
          </p:nvPr>
        </p:nvSpPr>
        <p:spPr/>
        <p:txBody>
          <a:bodyPr/>
          <a:lstStyle/>
          <a:p>
            <a:r>
              <a:rPr lang="en-GB" dirty="0"/>
              <a:t>Formation of a contract</a:t>
            </a:r>
            <a:endParaRPr lang="cs-CZ" dirty="0"/>
          </a:p>
        </p:txBody>
      </p:sp>
      <p:sp>
        <p:nvSpPr>
          <p:cNvPr id="3" name="Zástupný obsah 2">
            <a:extLst>
              <a:ext uri="{FF2B5EF4-FFF2-40B4-BE49-F238E27FC236}">
                <a16:creationId xmlns:a16="http://schemas.microsoft.com/office/drawing/2014/main" id="{90893A85-05A4-4F6A-B7DD-81F78034AC61}"/>
              </a:ext>
            </a:extLst>
          </p:cNvPr>
          <p:cNvSpPr>
            <a:spLocks noGrp="1"/>
          </p:cNvSpPr>
          <p:nvPr>
            <p:ph idx="1"/>
          </p:nvPr>
        </p:nvSpPr>
        <p:spPr/>
        <p:txBody>
          <a:bodyPr>
            <a:normAutofit fontScale="85000" lnSpcReduction="20000"/>
          </a:bodyPr>
          <a:lstStyle/>
          <a:p>
            <a:pPr indent="360000">
              <a:buFont typeface="Wingdings" panose="05000000000000000000" pitchFamily="2" charset="2"/>
              <a:buChar char="§"/>
            </a:pPr>
            <a:r>
              <a:rPr lang="en-GB" dirty="0"/>
              <a:t>Offer and acceptance</a:t>
            </a:r>
            <a:endParaRPr lang="cs-CZ" dirty="0"/>
          </a:p>
          <a:p>
            <a:pPr lvl="1" indent="360000">
              <a:buFont typeface="Wingdings" panose="05000000000000000000" pitchFamily="2" charset="2"/>
              <a:buChar char="§"/>
            </a:pPr>
            <a:r>
              <a:rPr lang="en-GB" dirty="0"/>
              <a:t>Is the offer binding?</a:t>
            </a:r>
          </a:p>
          <a:p>
            <a:pPr lvl="1" indent="360000">
              <a:buFont typeface="Wingdings" panose="05000000000000000000" pitchFamily="2" charset="2"/>
              <a:buChar char="§"/>
            </a:pPr>
            <a:r>
              <a:rPr lang="en-GB" dirty="0"/>
              <a:t>When is the contract concluded?</a:t>
            </a:r>
          </a:p>
          <a:p>
            <a:pPr indent="360000">
              <a:buFont typeface="Wingdings" panose="05000000000000000000" pitchFamily="2" charset="2"/>
              <a:buChar char="§"/>
            </a:pPr>
            <a:r>
              <a:rPr lang="cs-CZ" dirty="0"/>
              <a:t>Czech Civil </a:t>
            </a:r>
            <a:r>
              <a:rPr lang="cs-CZ" dirty="0" err="1"/>
              <a:t>Code</a:t>
            </a:r>
            <a:r>
              <a:rPr lang="cs-CZ" dirty="0"/>
              <a:t>:</a:t>
            </a:r>
            <a:endParaRPr lang="en-GB" dirty="0"/>
          </a:p>
          <a:p>
            <a:pPr lvl="1" indent="360000">
              <a:buFont typeface="Wingdings" panose="05000000000000000000" pitchFamily="2" charset="2"/>
              <a:buChar char="§"/>
            </a:pPr>
            <a:r>
              <a:rPr lang="cs-CZ" dirty="0"/>
              <a:t>§ </a:t>
            </a:r>
            <a:r>
              <a:rPr lang="en-GB" dirty="0"/>
              <a:t>1731 </a:t>
            </a:r>
            <a:r>
              <a:rPr lang="en-US" dirty="0"/>
              <a:t>The proposal to conclude a contract (hereinafter an “offer”) must clearly indicate that the person making the offer intends to conclude a particular contract with a person with respect to whom the offer is made</a:t>
            </a:r>
          </a:p>
          <a:p>
            <a:pPr lvl="1" indent="360000">
              <a:buFont typeface="Wingdings" panose="05000000000000000000" pitchFamily="2" charset="2"/>
              <a:buChar char="§"/>
            </a:pPr>
            <a:r>
              <a:rPr lang="cs-CZ" dirty="0"/>
              <a:t>§ 1732 (1) </a:t>
            </a:r>
            <a:r>
              <a:rPr lang="en-US" dirty="0"/>
              <a:t>A juridical act leading to the conclusion of a contract constitutes an offer if it contains the essential elements of a contract so that the contract can be concluded by a simple and unconditional acceptance of the juridical act, and if it indicates the will of the offeror to be bound by the contract if the offer is accepted.</a:t>
            </a:r>
          </a:p>
          <a:p>
            <a:pPr lvl="1" indent="360000">
              <a:buFont typeface="Wingdings" panose="05000000000000000000" pitchFamily="2" charset="2"/>
              <a:buChar char="§"/>
            </a:pPr>
            <a:r>
              <a:rPr lang="cs-CZ" dirty="0"/>
              <a:t>§ </a:t>
            </a:r>
            <a:r>
              <a:rPr lang="en-GB" dirty="0"/>
              <a:t>1740</a:t>
            </a:r>
            <a:r>
              <a:rPr lang="cs-CZ" dirty="0"/>
              <a:t> </a:t>
            </a:r>
            <a:r>
              <a:rPr lang="en-US" dirty="0"/>
              <a:t>(1) An  offeree  accepts  an  offer  if  he  indicates  consent  to  it  in  relation  to  the  offeror.  Silence  or  inaction  do  not themselves constitute acceptance. </a:t>
            </a:r>
          </a:p>
          <a:p>
            <a:pPr lvl="1" indent="360000">
              <a:buFont typeface="Wingdings" panose="05000000000000000000" pitchFamily="2" charset="2"/>
              <a:buChar char="§"/>
            </a:pPr>
            <a:r>
              <a:rPr lang="cs-CZ" dirty="0"/>
              <a:t>§ </a:t>
            </a:r>
            <a:r>
              <a:rPr lang="en-GB" dirty="0"/>
              <a:t>1740 </a:t>
            </a:r>
            <a:r>
              <a:rPr lang="en-US" dirty="0"/>
              <a:t>(2) An expression of will which contains addenda, reservations, limitations or other changes constitutes a rejection of an offer and is considered to be  a  new  offer.</a:t>
            </a:r>
            <a:endParaRPr lang="cs-CZ" dirty="0"/>
          </a:p>
          <a:p>
            <a:pPr lvl="1" indent="360000">
              <a:buFont typeface="Wingdings" panose="05000000000000000000" pitchFamily="2" charset="2"/>
              <a:buChar char="§"/>
            </a:pPr>
            <a:r>
              <a:rPr lang="cs-CZ" dirty="0"/>
              <a:t>§ 1740 (3) </a:t>
            </a:r>
            <a:r>
              <a:rPr lang="en-US" dirty="0"/>
              <a:t>A response with an addendum or a variation which does not substantially alter the terms of an offer constitutes an acceptance of the offer unless the offeror rejects such an acceptance without undue delay. An offeror may exclude acceptance of an offer with an addendum or a variation in advance in the offer itself or in any other way which raises no doubts. </a:t>
            </a:r>
            <a:endParaRPr lang="cs-CZ" dirty="0"/>
          </a:p>
          <a:p>
            <a:pPr lvl="1" indent="360000">
              <a:buFont typeface="Wingdings" panose="05000000000000000000" pitchFamily="2" charset="2"/>
              <a:buChar char="§"/>
            </a:pPr>
            <a:r>
              <a:rPr lang="cs-CZ" dirty="0"/>
              <a:t>§ </a:t>
            </a:r>
            <a:r>
              <a:rPr lang="en-US" dirty="0"/>
              <a:t>1745 A contract is concluded when the acceptance of an offer becomes effective. </a:t>
            </a:r>
          </a:p>
          <a:p>
            <a:pPr indent="0">
              <a:buNone/>
            </a:pPr>
            <a:endParaRPr lang="en-GB" dirty="0"/>
          </a:p>
          <a:p>
            <a:pPr marL="0" indent="0">
              <a:buNone/>
            </a:pPr>
            <a:endParaRPr lang="cs-CZ" dirty="0"/>
          </a:p>
        </p:txBody>
      </p:sp>
    </p:spTree>
    <p:extLst>
      <p:ext uri="{BB962C8B-B14F-4D97-AF65-F5344CB8AC3E}">
        <p14:creationId xmlns:p14="http://schemas.microsoft.com/office/powerpoint/2010/main" val="3803835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95FC4B-EFF2-4609-8D14-CC38291E0E86}"/>
              </a:ext>
            </a:extLst>
          </p:cNvPr>
          <p:cNvSpPr>
            <a:spLocks noGrp="1"/>
          </p:cNvSpPr>
          <p:nvPr>
            <p:ph type="title"/>
          </p:nvPr>
        </p:nvSpPr>
        <p:spPr/>
        <p:txBody>
          <a:bodyPr/>
          <a:lstStyle/>
          <a:p>
            <a:r>
              <a:rPr lang="en-GB" dirty="0"/>
              <a:t>Formal requirements</a:t>
            </a:r>
          </a:p>
        </p:txBody>
      </p:sp>
      <p:sp>
        <p:nvSpPr>
          <p:cNvPr id="3" name="Zástupný obsah 2">
            <a:extLst>
              <a:ext uri="{FF2B5EF4-FFF2-40B4-BE49-F238E27FC236}">
                <a16:creationId xmlns:a16="http://schemas.microsoft.com/office/drawing/2014/main" id="{90893A85-05A4-4F6A-B7DD-81F78034AC61}"/>
              </a:ext>
            </a:extLst>
          </p:cNvPr>
          <p:cNvSpPr>
            <a:spLocks noGrp="1"/>
          </p:cNvSpPr>
          <p:nvPr>
            <p:ph idx="1"/>
          </p:nvPr>
        </p:nvSpPr>
        <p:spPr/>
        <p:txBody>
          <a:bodyPr>
            <a:normAutofit fontScale="85000" lnSpcReduction="20000"/>
          </a:bodyPr>
          <a:lstStyle/>
          <a:p>
            <a:pPr indent="360000">
              <a:buFont typeface="Wingdings" panose="05000000000000000000" pitchFamily="2" charset="2"/>
              <a:buChar char="§"/>
            </a:pPr>
            <a:r>
              <a:rPr lang="en-GB" dirty="0"/>
              <a:t>The principle of informality</a:t>
            </a:r>
          </a:p>
          <a:p>
            <a:pPr indent="360000">
              <a:buFont typeface="Wingdings" panose="05000000000000000000" pitchFamily="2" charset="2"/>
              <a:buChar char="§"/>
            </a:pPr>
            <a:r>
              <a:rPr lang="en-GB" dirty="0"/>
              <a:t>Function of formal requirements:</a:t>
            </a:r>
          </a:p>
          <a:p>
            <a:pPr lvl="1" indent="360000">
              <a:buFont typeface="Wingdings" panose="05000000000000000000" pitchFamily="2" charset="2"/>
              <a:buChar char="§"/>
            </a:pPr>
            <a:r>
              <a:rPr lang="en-GB" dirty="0"/>
              <a:t>Evidentiary</a:t>
            </a:r>
          </a:p>
          <a:p>
            <a:pPr lvl="1" indent="360000">
              <a:buFont typeface="Wingdings" panose="05000000000000000000" pitchFamily="2" charset="2"/>
              <a:buChar char="§"/>
            </a:pPr>
            <a:r>
              <a:rPr lang="en-GB" dirty="0"/>
              <a:t>Prudential</a:t>
            </a:r>
          </a:p>
          <a:p>
            <a:pPr lvl="1" indent="360000">
              <a:buFont typeface="Wingdings" panose="05000000000000000000" pitchFamily="2" charset="2"/>
              <a:buChar char="§"/>
            </a:pPr>
            <a:r>
              <a:rPr lang="en-GB" dirty="0"/>
              <a:t>General legal </a:t>
            </a:r>
            <a:r>
              <a:rPr lang="en-GB" dirty="0" smtClean="0"/>
              <a:t>certainty</a:t>
            </a:r>
            <a:endParaRPr lang="cs-CZ" dirty="0" smtClean="0"/>
          </a:p>
          <a:p>
            <a:pPr indent="360000">
              <a:buFont typeface="Wingdings" panose="05000000000000000000" pitchFamily="2" charset="2"/>
              <a:buChar char="§"/>
            </a:pPr>
            <a:r>
              <a:rPr lang="en-US" dirty="0" smtClean="0"/>
              <a:t>Written document x Notarized document</a:t>
            </a:r>
            <a:endParaRPr lang="en-US" dirty="0" smtClean="0"/>
          </a:p>
          <a:p>
            <a:pPr indent="360000">
              <a:buFont typeface="Wingdings" panose="05000000000000000000" pitchFamily="2" charset="2"/>
              <a:buChar char="§"/>
            </a:pPr>
            <a:r>
              <a:rPr lang="cs-CZ" dirty="0" smtClean="0"/>
              <a:t>Czech </a:t>
            </a:r>
            <a:r>
              <a:rPr lang="cs-CZ" dirty="0"/>
              <a:t>Civil </a:t>
            </a:r>
            <a:r>
              <a:rPr lang="cs-CZ" dirty="0" err="1"/>
              <a:t>Code</a:t>
            </a:r>
            <a:r>
              <a:rPr lang="cs-CZ" dirty="0"/>
              <a:t>:</a:t>
            </a:r>
            <a:endParaRPr lang="en-GB" dirty="0"/>
          </a:p>
          <a:p>
            <a:pPr lvl="1" indent="360000">
              <a:buFont typeface="Wingdings" panose="05000000000000000000" pitchFamily="2" charset="2"/>
              <a:buChar char="§"/>
            </a:pPr>
            <a:r>
              <a:rPr lang="cs-CZ" dirty="0"/>
              <a:t>§ </a:t>
            </a:r>
            <a:r>
              <a:rPr lang="en-GB" dirty="0"/>
              <a:t>559 </a:t>
            </a:r>
            <a:r>
              <a:rPr lang="en-US" dirty="0"/>
              <a:t>Everyone has the right to choose any form of juridical act, unless the choice of form is restricted by an agreement or by a statute.</a:t>
            </a:r>
          </a:p>
          <a:p>
            <a:pPr lvl="1" indent="360000">
              <a:buFont typeface="Wingdings" panose="05000000000000000000" pitchFamily="2" charset="2"/>
              <a:buChar char="§"/>
            </a:pPr>
            <a:r>
              <a:rPr lang="cs-CZ" dirty="0"/>
              <a:t>§ </a:t>
            </a:r>
            <a:r>
              <a:rPr lang="en-GB" dirty="0"/>
              <a:t>560 </a:t>
            </a:r>
            <a:r>
              <a:rPr lang="en-US" dirty="0"/>
              <a:t>Written form is required for a juridical act creating or transferring a right in </a:t>
            </a:r>
            <a:r>
              <a:rPr lang="en-US" dirty="0" err="1"/>
              <a:t>remto</a:t>
            </a:r>
            <a:r>
              <a:rPr lang="en-US" dirty="0"/>
              <a:t> an immovable thing, as well as a juridical act altering or extinguishing that right. </a:t>
            </a:r>
          </a:p>
          <a:p>
            <a:pPr lvl="1" indent="360000">
              <a:buFont typeface="Wingdings" panose="05000000000000000000" pitchFamily="2" charset="2"/>
              <a:buChar char="§"/>
            </a:pPr>
            <a:r>
              <a:rPr lang="cs-CZ" dirty="0"/>
              <a:t>§ 2018 (1)</a:t>
            </a:r>
            <a:r>
              <a:rPr lang="en-GB" dirty="0"/>
              <a:t> </a:t>
            </a:r>
            <a:r>
              <a:rPr lang="en-US" dirty="0"/>
              <a:t>A person who declares in relation to a creditor that he will satisfy him if the creditor’s debtor fails to discharge his debt becomes the creditor’s surety. A creditor who does not accept a surety may require nothing from him. </a:t>
            </a:r>
          </a:p>
          <a:p>
            <a:pPr lvl="1" indent="360000">
              <a:buFont typeface="Wingdings" panose="05000000000000000000" pitchFamily="2" charset="2"/>
              <a:buChar char="§"/>
            </a:pPr>
            <a:r>
              <a:rPr lang="cs-CZ" dirty="0"/>
              <a:t>§ </a:t>
            </a:r>
            <a:r>
              <a:rPr lang="en-GB" dirty="0"/>
              <a:t>2057</a:t>
            </a:r>
            <a:r>
              <a:rPr lang="cs-CZ" dirty="0"/>
              <a:t> </a:t>
            </a:r>
            <a:r>
              <a:rPr lang="en-US" dirty="0"/>
              <a:t>(1) Donation of a thing registered in a public register requires a contract in writing. </a:t>
            </a:r>
          </a:p>
          <a:p>
            <a:pPr lvl="1" indent="360000">
              <a:buFont typeface="Wingdings" panose="05000000000000000000" pitchFamily="2" charset="2"/>
              <a:buChar char="§"/>
            </a:pPr>
            <a:r>
              <a:rPr lang="cs-CZ" dirty="0"/>
              <a:t>§ </a:t>
            </a:r>
            <a:r>
              <a:rPr lang="en-GB" dirty="0"/>
              <a:t>2057 </a:t>
            </a:r>
            <a:r>
              <a:rPr lang="en-US" dirty="0"/>
              <a:t>(2) A contract in writing is also required where the thing is not delivered simultaneously with the expression of will to donate and accept the gift. A donor is obliged to deliver the gift, but not to pay default interest.</a:t>
            </a:r>
          </a:p>
          <a:p>
            <a:pPr indent="0">
              <a:buNone/>
            </a:pPr>
            <a:endParaRPr lang="en-GB" dirty="0"/>
          </a:p>
          <a:p>
            <a:pPr marL="0" indent="0">
              <a:buNone/>
            </a:pPr>
            <a:endParaRPr lang="cs-CZ" dirty="0"/>
          </a:p>
        </p:txBody>
      </p:sp>
    </p:spTree>
    <p:extLst>
      <p:ext uri="{BB962C8B-B14F-4D97-AF65-F5344CB8AC3E}">
        <p14:creationId xmlns:p14="http://schemas.microsoft.com/office/powerpoint/2010/main" val="1968407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95FC4B-EFF2-4609-8D14-CC38291E0E86}"/>
              </a:ext>
            </a:extLst>
          </p:cNvPr>
          <p:cNvSpPr>
            <a:spLocks noGrp="1"/>
          </p:cNvSpPr>
          <p:nvPr>
            <p:ph type="title"/>
          </p:nvPr>
        </p:nvSpPr>
        <p:spPr/>
        <p:txBody>
          <a:bodyPr/>
          <a:lstStyle/>
          <a:p>
            <a:r>
              <a:rPr lang="en-GB" dirty="0"/>
              <a:t>Interpreting contracts</a:t>
            </a:r>
            <a:endParaRPr lang="cs-CZ" dirty="0"/>
          </a:p>
        </p:txBody>
      </p:sp>
      <p:sp>
        <p:nvSpPr>
          <p:cNvPr id="3" name="Zástupný obsah 2">
            <a:extLst>
              <a:ext uri="{FF2B5EF4-FFF2-40B4-BE49-F238E27FC236}">
                <a16:creationId xmlns:a16="http://schemas.microsoft.com/office/drawing/2014/main" id="{90893A85-05A4-4F6A-B7DD-81F78034AC61}"/>
              </a:ext>
            </a:extLst>
          </p:cNvPr>
          <p:cNvSpPr>
            <a:spLocks noGrp="1"/>
          </p:cNvSpPr>
          <p:nvPr>
            <p:ph idx="1"/>
          </p:nvPr>
        </p:nvSpPr>
        <p:spPr/>
        <p:txBody>
          <a:bodyPr>
            <a:normAutofit fontScale="92500" lnSpcReduction="10000"/>
          </a:bodyPr>
          <a:lstStyle/>
          <a:p>
            <a:pPr indent="360000">
              <a:buFont typeface="Wingdings" panose="05000000000000000000" pitchFamily="2" charset="2"/>
              <a:buChar char="§"/>
            </a:pPr>
            <a:r>
              <a:rPr lang="en-GB" dirty="0"/>
              <a:t>Subjective approach (intention theory) and objective approach (expression theory)</a:t>
            </a:r>
            <a:endParaRPr lang="cs-CZ" dirty="0"/>
          </a:p>
          <a:p>
            <a:pPr indent="360000">
              <a:buFont typeface="Wingdings" panose="05000000000000000000" pitchFamily="2" charset="2"/>
              <a:buChar char="§"/>
            </a:pPr>
            <a:r>
              <a:rPr lang="cs-CZ" dirty="0"/>
              <a:t>Czech Civil </a:t>
            </a:r>
            <a:r>
              <a:rPr lang="cs-CZ" dirty="0" err="1"/>
              <a:t>Code</a:t>
            </a:r>
            <a:r>
              <a:rPr lang="cs-CZ" dirty="0"/>
              <a:t>:</a:t>
            </a:r>
            <a:endParaRPr lang="en-GB" dirty="0"/>
          </a:p>
          <a:p>
            <a:pPr lvl="1" indent="360000">
              <a:buFont typeface="Wingdings" panose="05000000000000000000" pitchFamily="2" charset="2"/>
              <a:buChar char="§"/>
            </a:pPr>
            <a:r>
              <a:rPr lang="cs-CZ" dirty="0"/>
              <a:t>§ 556</a:t>
            </a:r>
            <a:r>
              <a:rPr lang="en-GB" dirty="0"/>
              <a:t> </a:t>
            </a:r>
            <a:r>
              <a:rPr lang="en-US" dirty="0"/>
              <a:t>(1) What is expressed by words or otherwise is interpreted according to the intention of the acting person if the other party  was  aware  or  must  have  known  of  such  an  intention.  If  the  intention of the  acting  person  cannot  be  ascertained,  the expression of will is attributed the same meaning which would be typically attributed by a person in the position of the person against whom the will was expressed. </a:t>
            </a:r>
          </a:p>
          <a:p>
            <a:pPr lvl="1" indent="360000">
              <a:buFont typeface="Wingdings" panose="05000000000000000000" pitchFamily="2" charset="2"/>
              <a:buChar char="§"/>
            </a:pPr>
            <a:r>
              <a:rPr lang="cs-CZ" dirty="0"/>
              <a:t>§ 556 </a:t>
            </a:r>
            <a:r>
              <a:rPr lang="en-US" dirty="0"/>
              <a:t>(2) When interpreting the expression of will, account is taken of the regular dealings of parties in legal transactions, what  preceded  the  juridical  act,  as  well  as  the  manner  in  which  the  parties  subsequently  demonstrated  what  content  and relevance they attach to the juridical act. </a:t>
            </a:r>
          </a:p>
          <a:p>
            <a:pPr lvl="1" indent="360000">
              <a:buFont typeface="Wingdings" panose="05000000000000000000" pitchFamily="2" charset="2"/>
              <a:buChar char="§"/>
            </a:pPr>
            <a:r>
              <a:rPr lang="cs-CZ" dirty="0"/>
              <a:t>§ </a:t>
            </a:r>
            <a:r>
              <a:rPr lang="en-US" dirty="0"/>
              <a:t>557 If a term is used which allows various interpretations, in the case of doubt it is to be interpreted to the detriment of the person who used the term first.</a:t>
            </a:r>
            <a:endParaRPr lang="cs-CZ" dirty="0"/>
          </a:p>
          <a:p>
            <a:pPr indent="360000">
              <a:buFont typeface="Wingdings" panose="05000000000000000000" pitchFamily="2" charset="2"/>
              <a:buChar char="§"/>
            </a:pPr>
            <a:r>
              <a:rPr lang="en-GB" dirty="0"/>
              <a:t>Supplementing Contracts</a:t>
            </a:r>
          </a:p>
          <a:p>
            <a:pPr lvl="1" indent="360000">
              <a:buFont typeface="Wingdings" panose="05000000000000000000" pitchFamily="2" charset="2"/>
              <a:buChar char="§"/>
            </a:pPr>
            <a:r>
              <a:rPr lang="en-GB" dirty="0"/>
              <a:t>Default rules</a:t>
            </a:r>
          </a:p>
          <a:p>
            <a:pPr lvl="1" indent="360000">
              <a:buFont typeface="Wingdings" panose="05000000000000000000" pitchFamily="2" charset="2"/>
              <a:buChar char="§"/>
            </a:pPr>
            <a:r>
              <a:rPr lang="en-GB" dirty="0"/>
              <a:t>Constructive interpretation</a:t>
            </a:r>
          </a:p>
          <a:p>
            <a:pPr indent="0">
              <a:buNone/>
            </a:pPr>
            <a:endParaRPr lang="en-GB" dirty="0"/>
          </a:p>
          <a:p>
            <a:pPr marL="0" indent="0">
              <a:buNone/>
            </a:pPr>
            <a:endParaRPr lang="cs-CZ" dirty="0"/>
          </a:p>
        </p:txBody>
      </p:sp>
    </p:spTree>
    <p:extLst>
      <p:ext uri="{BB962C8B-B14F-4D97-AF65-F5344CB8AC3E}">
        <p14:creationId xmlns:p14="http://schemas.microsoft.com/office/powerpoint/2010/main" val="272270741"/>
      </p:ext>
    </p:extLst>
  </p:cSld>
  <p:clrMapOvr>
    <a:masterClrMapping/>
  </p:clrMapOvr>
</p:sld>
</file>

<file path=ppt/theme/theme1.xml><?xml version="1.0" encoding="utf-8"?>
<a:theme xmlns:a="http://schemas.openxmlformats.org/drawingml/2006/main" name="Retrospektiva">
  <a:themeElements>
    <a:clrScheme name="Retrospektiva">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461F0BF50EBCC4C9231E092A96A72F7" ma:contentTypeVersion="10" ma:contentTypeDescription="Vytvoří nový dokument" ma:contentTypeScope="" ma:versionID="e356d4b815dfcfbd5a595a11c4a53c1e">
  <xsd:schema xmlns:xsd="http://www.w3.org/2001/XMLSchema" xmlns:xs="http://www.w3.org/2001/XMLSchema" xmlns:p="http://schemas.microsoft.com/office/2006/metadata/properties" xmlns:ns3="407194b0-3eb5-4336-af91-649814534794" xmlns:ns4="9f794df7-16b3-43b0-9867-52f61d713356" targetNamespace="http://schemas.microsoft.com/office/2006/metadata/properties" ma:root="true" ma:fieldsID="ad8eec2289397a55529fc1a128a759dd" ns3:_="" ns4:_="">
    <xsd:import namespace="407194b0-3eb5-4336-af91-649814534794"/>
    <xsd:import namespace="9f794df7-16b3-43b0-9867-52f61d71335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7194b0-3eb5-4336-af91-6498145347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794df7-16b3-43b0-9867-52f61d713356" elementFormDefault="qualified">
    <xsd:import namespace="http://schemas.microsoft.com/office/2006/documentManagement/types"/>
    <xsd:import namespace="http://schemas.microsoft.com/office/infopath/2007/PartnerControls"/>
    <xsd:element name="SharedWithUsers" ma:index="12"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dílené s podrobnostmi" ma:internalName="SharedWithDetails" ma:readOnly="true">
      <xsd:simpleType>
        <xsd:restriction base="dms:Note">
          <xsd:maxLength value="255"/>
        </xsd:restriction>
      </xsd:simpleType>
    </xsd:element>
    <xsd:element name="SharingHintHash" ma:index="14"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1DA3284-4287-41CB-9F58-7E2F93C26A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7194b0-3eb5-4336-af91-649814534794"/>
    <ds:schemaRef ds:uri="9f794df7-16b3-43b0-9867-52f61d7133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765D621-B192-4AEA-96D3-2693C1944390}">
  <ds:schemaRefs>
    <ds:schemaRef ds:uri="http://schemas.microsoft.com/sharepoint/v3/contenttype/forms"/>
  </ds:schemaRefs>
</ds:datastoreItem>
</file>

<file path=customXml/itemProps3.xml><?xml version="1.0" encoding="utf-8"?>
<ds:datastoreItem xmlns:ds="http://schemas.openxmlformats.org/officeDocument/2006/customXml" ds:itemID="{2B70A80E-D37F-4CAC-9433-B125E90A5350}">
  <ds:schemaRefs>
    <ds:schemaRef ds:uri="http://purl.org/dc/terms/"/>
    <ds:schemaRef ds:uri="http://schemas.openxmlformats.org/package/2006/metadata/core-properties"/>
    <ds:schemaRef ds:uri="http://schemas.microsoft.com/office/2006/documentManagement/types"/>
    <ds:schemaRef ds:uri="http://schemas.microsoft.com/office/2006/metadata/properties"/>
    <ds:schemaRef ds:uri="http://purl.org/dc/elements/1.1/"/>
    <ds:schemaRef ds:uri="9f794df7-16b3-43b0-9867-52f61d713356"/>
    <ds:schemaRef ds:uri="http://schemas.microsoft.com/office/infopath/2007/PartnerControls"/>
    <ds:schemaRef ds:uri="407194b0-3eb5-4336-af91-64981453479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Retrospect</Template>
  <TotalTime>373</TotalTime>
  <Words>2258</Words>
  <Application>Microsoft Office PowerPoint</Application>
  <PresentationFormat>Širokoúhlá obrazovka</PresentationFormat>
  <Paragraphs>128</Paragraphs>
  <Slides>18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Calibri</vt:lpstr>
      <vt:lpstr>Calibri Light</vt:lpstr>
      <vt:lpstr>Wingdings</vt:lpstr>
      <vt:lpstr>Retrospektiva</vt:lpstr>
      <vt:lpstr>Czech Contract Law  in the European Context</vt:lpstr>
      <vt:lpstr>I. Contract law in general</vt:lpstr>
      <vt:lpstr>Defining a contract</vt:lpstr>
      <vt:lpstr>Theory of contract law</vt:lpstr>
      <vt:lpstr>International aspect of contract law</vt:lpstr>
      <vt:lpstr>II. Selected problems of Czech contract law</vt:lpstr>
      <vt:lpstr>Formation of a contract</vt:lpstr>
      <vt:lpstr>Formal requirements</vt:lpstr>
      <vt:lpstr>Interpreting contracts</vt:lpstr>
      <vt:lpstr>Mistake and deceit</vt:lpstr>
      <vt:lpstr>Illegality and Immorality</vt:lpstr>
      <vt:lpstr>Unfairness (unconscionability)</vt:lpstr>
      <vt:lpstr>Standard Contractual Terms</vt:lpstr>
      <vt:lpstr>Breach of Contract I  (specific performance and impossibility)</vt:lpstr>
      <vt:lpstr>Breach of Contract II  (termination of contract)</vt:lpstr>
      <vt:lpstr>Breach of Contract III (damages)</vt:lpstr>
      <vt:lpstr>III. Conclusion</vt:lpstr>
      <vt:lpstr>Overall assessment of Czech contract law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Czech Contract Law  in the European Context</dc:title>
  <dc:creator>Luboš Brim</dc:creator>
  <cp:lastModifiedBy>Luboš Brim</cp:lastModifiedBy>
  <cp:revision>32</cp:revision>
  <dcterms:created xsi:type="dcterms:W3CDTF">2021-04-26T16:41:35Z</dcterms:created>
  <dcterms:modified xsi:type="dcterms:W3CDTF">2022-04-12T09:11:09Z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0x0101002461F0BF50EBCC4C9231E092A96A72F7</vt:lpwstr>
  </property>
</Properties>
</file>