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7" r:id="rId5"/>
  </p:sldMasterIdLst>
  <p:notesMasterIdLst>
    <p:notesMasterId r:id="rId16"/>
  </p:notesMasterIdLst>
  <p:handoutMasterIdLst>
    <p:handoutMasterId r:id="rId17"/>
  </p:handoutMasterIdLst>
  <p:sldIdLst>
    <p:sldId id="262" r:id="rId6"/>
    <p:sldId id="256" r:id="rId7"/>
    <p:sldId id="257" r:id="rId8"/>
    <p:sldId id="263" r:id="rId9"/>
    <p:sldId id="264" r:id="rId10"/>
    <p:sldId id="265" r:id="rId11"/>
    <p:sldId id="266" r:id="rId12"/>
    <p:sldId id="267" r:id="rId13"/>
    <p:sldId id="273" r:id="rId14"/>
    <p:sldId id="296" r:id="rId15"/>
  </p:sldIdLst>
  <p:sldSz cx="9145588"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6912" autoAdjust="0"/>
    <p:restoredTop sz="96754" autoAdjust="0"/>
  </p:normalViewPr>
  <p:slideViewPr>
    <p:cSldViewPr snapToGrid="0">
      <p:cViewPr varScale="1">
        <p:scale>
          <a:sx n="114" d="100"/>
          <a:sy n="114" d="100"/>
        </p:scale>
        <p:origin x="1122" y="114"/>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40D8A2-AFE8-4487-AD51-93A3CFEC64D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EE9F287-B517-4FCB-9BF7-67F08E5FFE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743DC2E-3A1F-4AFD-A9E3-5718ADECE4DD}"/>
              </a:ext>
            </a:extLst>
          </p:cNvPr>
          <p:cNvSpPr>
            <a:spLocks noGrp="1"/>
          </p:cNvSpPr>
          <p:nvPr>
            <p:ph type="dt" sz="half" idx="10"/>
          </p:nvPr>
        </p:nvSpPr>
        <p:spPr/>
        <p:txBody>
          <a:bodyPr/>
          <a:lstStyle/>
          <a:p>
            <a:fld id="{09276AF4-C424-4924-8E4F-5031DCE5B7F0}" type="datetimeFigureOut">
              <a:rPr lang="cs-CZ" smtClean="0"/>
              <a:t>11.10.2020</a:t>
            </a:fld>
            <a:endParaRPr lang="cs-CZ"/>
          </a:p>
        </p:txBody>
      </p:sp>
      <p:sp>
        <p:nvSpPr>
          <p:cNvPr id="5" name="Zástupný symbol pro zápatí 4">
            <a:extLst>
              <a:ext uri="{FF2B5EF4-FFF2-40B4-BE49-F238E27FC236}">
                <a16:creationId xmlns:a16="http://schemas.microsoft.com/office/drawing/2014/main" id="{9A6BCF19-EED1-48A1-A3AB-D67E47F9937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CB2EC25-EB31-41B0-B1BA-581B37AA2E8A}"/>
              </a:ext>
            </a:extLst>
          </p:cNvPr>
          <p:cNvSpPr>
            <a:spLocks noGrp="1"/>
          </p:cNvSpPr>
          <p:nvPr>
            <p:ph type="sldNum" sz="quarter" idx="12"/>
          </p:nvPr>
        </p:nvSpPr>
        <p:spPr/>
        <p:txBody>
          <a:bodyPr/>
          <a:lstStyle/>
          <a:p>
            <a:fld id="{1471CF35-7034-488B-9107-AC5BEE0F9981}" type="slidenum">
              <a:rPr lang="cs-CZ" smtClean="0"/>
              <a:t>‹#›</a:t>
            </a:fld>
            <a:endParaRPr lang="cs-CZ"/>
          </a:p>
        </p:txBody>
      </p:sp>
    </p:spTree>
    <p:extLst>
      <p:ext uri="{BB962C8B-B14F-4D97-AF65-F5344CB8AC3E}">
        <p14:creationId xmlns:p14="http://schemas.microsoft.com/office/powerpoint/2010/main" val="153096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6199D2-A1E8-4C8C-A3D4-17A60DFBBEB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5BBE574-4331-412E-AFF7-17F30819F1D5}"/>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672C5AD-E10F-469D-A7C6-29DCC62103FE}"/>
              </a:ext>
            </a:extLst>
          </p:cNvPr>
          <p:cNvSpPr>
            <a:spLocks noGrp="1"/>
          </p:cNvSpPr>
          <p:nvPr>
            <p:ph type="dt" sz="half" idx="10"/>
          </p:nvPr>
        </p:nvSpPr>
        <p:spPr/>
        <p:txBody>
          <a:bodyPr/>
          <a:lstStyle/>
          <a:p>
            <a:fld id="{09276AF4-C424-4924-8E4F-5031DCE5B7F0}" type="datetimeFigureOut">
              <a:rPr lang="cs-CZ" smtClean="0"/>
              <a:t>11.10.2020</a:t>
            </a:fld>
            <a:endParaRPr lang="cs-CZ"/>
          </a:p>
        </p:txBody>
      </p:sp>
      <p:sp>
        <p:nvSpPr>
          <p:cNvPr id="5" name="Zástupný symbol pro zápatí 4">
            <a:extLst>
              <a:ext uri="{FF2B5EF4-FFF2-40B4-BE49-F238E27FC236}">
                <a16:creationId xmlns:a16="http://schemas.microsoft.com/office/drawing/2014/main" id="{2342B1DF-CD03-4D41-9501-175C5A3E62B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C1656AA-3BA0-470A-857A-0728BE64BB94}"/>
              </a:ext>
            </a:extLst>
          </p:cNvPr>
          <p:cNvSpPr>
            <a:spLocks noGrp="1"/>
          </p:cNvSpPr>
          <p:nvPr>
            <p:ph type="sldNum" sz="quarter" idx="12"/>
          </p:nvPr>
        </p:nvSpPr>
        <p:spPr/>
        <p:txBody>
          <a:bodyPr/>
          <a:lstStyle/>
          <a:p>
            <a:fld id="{1471CF35-7034-488B-9107-AC5BEE0F9981}" type="slidenum">
              <a:rPr lang="cs-CZ" smtClean="0"/>
              <a:t>‹#›</a:t>
            </a:fld>
            <a:endParaRPr lang="cs-CZ"/>
          </a:p>
        </p:txBody>
      </p:sp>
    </p:spTree>
    <p:extLst>
      <p:ext uri="{BB962C8B-B14F-4D97-AF65-F5344CB8AC3E}">
        <p14:creationId xmlns:p14="http://schemas.microsoft.com/office/powerpoint/2010/main" val="3761864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89ED217-F01E-49B1-B22A-48F62C2F25F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8C7437F-6BFB-47B5-97AE-E4E5B2F96E7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03E8D60-DACA-449C-8E87-DD2285E184D3}"/>
              </a:ext>
            </a:extLst>
          </p:cNvPr>
          <p:cNvSpPr>
            <a:spLocks noGrp="1"/>
          </p:cNvSpPr>
          <p:nvPr>
            <p:ph type="dt" sz="half" idx="10"/>
          </p:nvPr>
        </p:nvSpPr>
        <p:spPr/>
        <p:txBody>
          <a:bodyPr/>
          <a:lstStyle/>
          <a:p>
            <a:fld id="{09276AF4-C424-4924-8E4F-5031DCE5B7F0}" type="datetimeFigureOut">
              <a:rPr lang="cs-CZ" smtClean="0"/>
              <a:t>11.10.2020</a:t>
            </a:fld>
            <a:endParaRPr lang="cs-CZ"/>
          </a:p>
        </p:txBody>
      </p:sp>
      <p:sp>
        <p:nvSpPr>
          <p:cNvPr id="5" name="Zástupný symbol pro zápatí 4">
            <a:extLst>
              <a:ext uri="{FF2B5EF4-FFF2-40B4-BE49-F238E27FC236}">
                <a16:creationId xmlns:a16="http://schemas.microsoft.com/office/drawing/2014/main" id="{BF91335D-5227-466E-B041-F5197109B9A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56E784C-DA49-4C71-ACD8-6B8BD2564A72}"/>
              </a:ext>
            </a:extLst>
          </p:cNvPr>
          <p:cNvSpPr>
            <a:spLocks noGrp="1"/>
          </p:cNvSpPr>
          <p:nvPr>
            <p:ph type="sldNum" sz="quarter" idx="12"/>
          </p:nvPr>
        </p:nvSpPr>
        <p:spPr/>
        <p:txBody>
          <a:bodyPr/>
          <a:lstStyle/>
          <a:p>
            <a:fld id="{1471CF35-7034-488B-9107-AC5BEE0F9981}" type="slidenum">
              <a:rPr lang="cs-CZ" smtClean="0"/>
              <a:t>‹#›</a:t>
            </a:fld>
            <a:endParaRPr lang="cs-CZ"/>
          </a:p>
        </p:txBody>
      </p:sp>
    </p:spTree>
    <p:extLst>
      <p:ext uri="{BB962C8B-B14F-4D97-AF65-F5344CB8AC3E}">
        <p14:creationId xmlns:p14="http://schemas.microsoft.com/office/powerpoint/2010/main" val="1910855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928" y="2900365"/>
            <a:ext cx="852268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10" name="Obrázek 9">
            <a:extLst>
              <a:ext uri="{FF2B5EF4-FFF2-40B4-BE49-F238E27FC236}">
                <a16:creationId xmlns:a16="http://schemas.microsoft.com/office/drawing/2014/main" id="{B229B6B9-1460-4014-8B8A-5645913D2C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8">
            <a:extLst>
              <a:ext uri="{FF2B5EF4-FFF2-40B4-BE49-F238E27FC236}">
                <a16:creationId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928" y="2900365"/>
            <a:ext cx="852268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9" name="Obrázek 8">
            <a:extLst>
              <a:ext uri="{FF2B5EF4-FFF2-40B4-BE49-F238E27FC236}">
                <a16:creationId xmlns:a16="http://schemas.microsoft.com/office/drawing/2014/main" id="{0048F454-420A-4E72-98B5-76C7E9DB3E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94" y="720000"/>
            <a:ext cx="8066301"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539447" y="1695075"/>
            <a:ext cx="3914489"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540637" y="5599670"/>
            <a:ext cx="3914489"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579" y="1692003"/>
            <a:ext cx="248407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638" y="4025136"/>
            <a:ext cx="248407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935" y="4025136"/>
            <a:ext cx="248407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2140" y="4025136"/>
            <a:ext cx="248407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93" y="1692003"/>
            <a:ext cx="248407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1064" y="1692003"/>
            <a:ext cx="248407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94" y="720000"/>
            <a:ext cx="8066301"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539447" y="692151"/>
            <a:ext cx="3914489"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540637" y="5599670"/>
            <a:ext cx="3914489" cy="216000"/>
          </a:xfrm>
        </p:spPr>
        <p:txBody>
          <a:bodyPr anchor="ctr"/>
          <a:lstStyle>
            <a:lvl1pPr>
              <a:lnSpc>
                <a:spcPts val="1100"/>
              </a:lnSpc>
              <a:defRPr sz="1000" b="0" i="0"/>
            </a:lvl1pPr>
          </a:lstStyle>
          <a:p>
            <a:pPr lvl="0"/>
            <a:r>
              <a:rPr lang="en-GB" noProof="0" dirty="0"/>
              <a:t>Click here to insert text.</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7A80B8-B3DB-425E-BDDD-C0EB1F0F0A4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8BADA29C-D018-4D91-AE9F-3914D779103A}"/>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EB54856-1D3B-4FAE-9FD3-069F24D82BE6}"/>
              </a:ext>
            </a:extLst>
          </p:cNvPr>
          <p:cNvSpPr>
            <a:spLocks noGrp="1"/>
          </p:cNvSpPr>
          <p:nvPr>
            <p:ph type="dt" sz="half" idx="10"/>
          </p:nvPr>
        </p:nvSpPr>
        <p:spPr/>
        <p:txBody>
          <a:bodyPr/>
          <a:lstStyle/>
          <a:p>
            <a:fld id="{09276AF4-C424-4924-8E4F-5031DCE5B7F0}" type="datetimeFigureOut">
              <a:rPr lang="cs-CZ" smtClean="0"/>
              <a:t>11.10.2020</a:t>
            </a:fld>
            <a:endParaRPr lang="cs-CZ"/>
          </a:p>
        </p:txBody>
      </p:sp>
      <p:sp>
        <p:nvSpPr>
          <p:cNvPr id="5" name="Zástupný symbol pro zápatí 4">
            <a:extLst>
              <a:ext uri="{FF2B5EF4-FFF2-40B4-BE49-F238E27FC236}">
                <a16:creationId xmlns:a16="http://schemas.microsoft.com/office/drawing/2014/main" id="{0338F796-2970-4AF3-8F03-2F20241FA94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1F9DBA3-4DB8-4D3F-896F-79354788CED8}"/>
              </a:ext>
            </a:extLst>
          </p:cNvPr>
          <p:cNvSpPr>
            <a:spLocks noGrp="1"/>
          </p:cNvSpPr>
          <p:nvPr>
            <p:ph type="sldNum" sz="quarter" idx="12"/>
          </p:nvPr>
        </p:nvSpPr>
        <p:spPr/>
        <p:txBody>
          <a:bodyPr/>
          <a:lstStyle/>
          <a:p>
            <a:fld id="{1471CF35-7034-488B-9107-AC5BEE0F9981}" type="slidenum">
              <a:rPr lang="cs-CZ" smtClean="0"/>
              <a:t>‹#›</a:t>
            </a:fld>
            <a:endParaRPr lang="cs-CZ"/>
          </a:p>
        </p:txBody>
      </p:sp>
    </p:spTree>
    <p:extLst>
      <p:ext uri="{BB962C8B-B14F-4D97-AF65-F5344CB8AC3E}">
        <p14:creationId xmlns:p14="http://schemas.microsoft.com/office/powerpoint/2010/main" val="5276704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6" name="Obrázek 5">
            <a:extLst>
              <a:ext uri="{FF2B5EF4-FFF2-40B4-BE49-F238E27FC236}">
                <a16:creationId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40092" y="718713"/>
            <a:ext cx="391568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637" y="4068000"/>
            <a:ext cx="391568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817" y="4068000"/>
            <a:ext cx="391568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9273" y="718713"/>
            <a:ext cx="3915681" cy="3204001"/>
          </a:xfrm>
        </p:spPr>
        <p:txBody>
          <a:bodyPr/>
          <a:lstStyle/>
          <a:p>
            <a:pPr lvl="0"/>
            <a:r>
              <a:rPr lang="en-GB" noProof="0" dirty="0"/>
              <a:t>Click here to insert text.</a:t>
            </a:r>
          </a:p>
        </p:txBody>
      </p:sp>
      <p:pic>
        <p:nvPicPr>
          <p:cNvPr id="16" name="Obrázek 15">
            <a:extLst>
              <a:ext uri="{FF2B5EF4-FFF2-40B4-BE49-F238E27FC236}">
                <a16:creationId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9145588"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6" name="Obrázek 5">
            <a:extLst>
              <a:ext uri="{FF2B5EF4-FFF2-40B4-BE49-F238E27FC236}">
                <a16:creationId xmlns:a16="http://schemas.microsoft.com/office/drawing/2014/main" id="{4C251B53-6C8B-4F0B-8824-504A47FFDC9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6" name="Obrázek 5">
            <a:extLst>
              <a:ext uri="{FF2B5EF4-FFF2-40B4-BE49-F238E27FC236}">
                <a16:creationId xmlns:a16="http://schemas.microsoft.com/office/drawing/2014/main" id="{F8393F8C-A31C-4CAB-9887-50F0DCCDFBF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en-US" dirty="0"/>
              <a:t>Define footer – presentation title / department</a:t>
            </a:r>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5" name="Obráze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4F140-CABB-41EB-ADBC-7611E191E8F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7A071552-181E-4320-B3F4-6EA1150E09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4D39018C-5205-4DAA-A1BF-1E5C2B741A6A}"/>
              </a:ext>
            </a:extLst>
          </p:cNvPr>
          <p:cNvSpPr>
            <a:spLocks noGrp="1"/>
          </p:cNvSpPr>
          <p:nvPr>
            <p:ph type="dt" sz="half" idx="10"/>
          </p:nvPr>
        </p:nvSpPr>
        <p:spPr/>
        <p:txBody>
          <a:bodyPr/>
          <a:lstStyle/>
          <a:p>
            <a:fld id="{09276AF4-C424-4924-8E4F-5031DCE5B7F0}" type="datetimeFigureOut">
              <a:rPr lang="cs-CZ" smtClean="0"/>
              <a:t>11.10.2020</a:t>
            </a:fld>
            <a:endParaRPr lang="cs-CZ"/>
          </a:p>
        </p:txBody>
      </p:sp>
      <p:sp>
        <p:nvSpPr>
          <p:cNvPr id="5" name="Zástupný symbol pro zápatí 4">
            <a:extLst>
              <a:ext uri="{FF2B5EF4-FFF2-40B4-BE49-F238E27FC236}">
                <a16:creationId xmlns:a16="http://schemas.microsoft.com/office/drawing/2014/main" id="{13956F2B-E3C0-4714-A58B-4290CD578B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FB97708-238F-41DD-AA51-43280FE55AF9}"/>
              </a:ext>
            </a:extLst>
          </p:cNvPr>
          <p:cNvSpPr>
            <a:spLocks noGrp="1"/>
          </p:cNvSpPr>
          <p:nvPr>
            <p:ph type="sldNum" sz="quarter" idx="12"/>
          </p:nvPr>
        </p:nvSpPr>
        <p:spPr/>
        <p:txBody>
          <a:bodyPr/>
          <a:lstStyle/>
          <a:p>
            <a:fld id="{1471CF35-7034-488B-9107-AC5BEE0F9981}" type="slidenum">
              <a:rPr lang="cs-CZ" smtClean="0"/>
              <a:t>‹#›</a:t>
            </a:fld>
            <a:endParaRPr lang="cs-CZ"/>
          </a:p>
        </p:txBody>
      </p:sp>
    </p:spTree>
    <p:extLst>
      <p:ext uri="{BB962C8B-B14F-4D97-AF65-F5344CB8AC3E}">
        <p14:creationId xmlns:p14="http://schemas.microsoft.com/office/powerpoint/2010/main" val="320014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EFC8BE-E22E-4F3D-AAA0-2E0B33F6C965}"/>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FF3ACA70-241C-4F6C-921A-A613912574B1}"/>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B4D4C06B-1B9C-49BF-9E8E-D063F2D9BDD8}"/>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47DF4DB-6A26-4C24-8494-7E0F34D70757}"/>
              </a:ext>
            </a:extLst>
          </p:cNvPr>
          <p:cNvSpPr>
            <a:spLocks noGrp="1"/>
          </p:cNvSpPr>
          <p:nvPr>
            <p:ph type="dt" sz="half" idx="10"/>
          </p:nvPr>
        </p:nvSpPr>
        <p:spPr/>
        <p:txBody>
          <a:bodyPr/>
          <a:lstStyle/>
          <a:p>
            <a:fld id="{09276AF4-C424-4924-8E4F-5031DCE5B7F0}" type="datetimeFigureOut">
              <a:rPr lang="cs-CZ" smtClean="0"/>
              <a:t>11.10.2020</a:t>
            </a:fld>
            <a:endParaRPr lang="cs-CZ"/>
          </a:p>
        </p:txBody>
      </p:sp>
      <p:sp>
        <p:nvSpPr>
          <p:cNvPr id="6" name="Zástupný symbol pro zápatí 5">
            <a:extLst>
              <a:ext uri="{FF2B5EF4-FFF2-40B4-BE49-F238E27FC236}">
                <a16:creationId xmlns:a16="http://schemas.microsoft.com/office/drawing/2014/main" id="{FB87CD19-375E-45FA-905B-1F03E122444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B627169-05BD-4A5A-9F82-C389894EB519}"/>
              </a:ext>
            </a:extLst>
          </p:cNvPr>
          <p:cNvSpPr>
            <a:spLocks noGrp="1"/>
          </p:cNvSpPr>
          <p:nvPr>
            <p:ph type="sldNum" sz="quarter" idx="12"/>
          </p:nvPr>
        </p:nvSpPr>
        <p:spPr/>
        <p:txBody>
          <a:bodyPr/>
          <a:lstStyle/>
          <a:p>
            <a:fld id="{1471CF35-7034-488B-9107-AC5BEE0F9981}" type="slidenum">
              <a:rPr lang="cs-CZ" smtClean="0"/>
              <a:t>‹#›</a:t>
            </a:fld>
            <a:endParaRPr lang="cs-CZ"/>
          </a:p>
        </p:txBody>
      </p:sp>
    </p:spTree>
    <p:extLst>
      <p:ext uri="{BB962C8B-B14F-4D97-AF65-F5344CB8AC3E}">
        <p14:creationId xmlns:p14="http://schemas.microsoft.com/office/powerpoint/2010/main" val="3887297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1CABDC-EFDB-4497-8B1C-6816A8CE0CF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8C7885D2-7E62-4BB1-9931-3CA2006DF4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17E50713-792C-4811-BB96-53D6C33DF010}"/>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4ADAA59C-541B-46E8-AFA0-67336E8B59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CB8D09E7-D022-4756-98C8-09C79C39536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37D18F8-A49F-45CE-8E91-AE5E878811EE}"/>
              </a:ext>
            </a:extLst>
          </p:cNvPr>
          <p:cNvSpPr>
            <a:spLocks noGrp="1"/>
          </p:cNvSpPr>
          <p:nvPr>
            <p:ph type="dt" sz="half" idx="10"/>
          </p:nvPr>
        </p:nvSpPr>
        <p:spPr/>
        <p:txBody>
          <a:bodyPr/>
          <a:lstStyle/>
          <a:p>
            <a:fld id="{09276AF4-C424-4924-8E4F-5031DCE5B7F0}" type="datetimeFigureOut">
              <a:rPr lang="cs-CZ" smtClean="0"/>
              <a:t>11.10.2020</a:t>
            </a:fld>
            <a:endParaRPr lang="cs-CZ"/>
          </a:p>
        </p:txBody>
      </p:sp>
      <p:sp>
        <p:nvSpPr>
          <p:cNvPr id="8" name="Zástupný symbol pro zápatí 7">
            <a:extLst>
              <a:ext uri="{FF2B5EF4-FFF2-40B4-BE49-F238E27FC236}">
                <a16:creationId xmlns:a16="http://schemas.microsoft.com/office/drawing/2014/main" id="{07EEE065-240F-473D-8ED0-AEABA62A990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03A30D1-07E2-4A18-A118-E3466949BCED}"/>
              </a:ext>
            </a:extLst>
          </p:cNvPr>
          <p:cNvSpPr>
            <a:spLocks noGrp="1"/>
          </p:cNvSpPr>
          <p:nvPr>
            <p:ph type="sldNum" sz="quarter" idx="12"/>
          </p:nvPr>
        </p:nvSpPr>
        <p:spPr/>
        <p:txBody>
          <a:bodyPr/>
          <a:lstStyle/>
          <a:p>
            <a:fld id="{1471CF35-7034-488B-9107-AC5BEE0F9981}" type="slidenum">
              <a:rPr lang="cs-CZ" smtClean="0"/>
              <a:t>‹#›</a:t>
            </a:fld>
            <a:endParaRPr lang="cs-CZ"/>
          </a:p>
        </p:txBody>
      </p:sp>
    </p:spTree>
    <p:extLst>
      <p:ext uri="{BB962C8B-B14F-4D97-AF65-F5344CB8AC3E}">
        <p14:creationId xmlns:p14="http://schemas.microsoft.com/office/powerpoint/2010/main" val="708952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4B309A-9230-484E-B4AD-7512C8D6A3D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5E21FDE9-DAE2-47A9-9D33-5CEF1FF1435D}"/>
              </a:ext>
            </a:extLst>
          </p:cNvPr>
          <p:cNvSpPr>
            <a:spLocks noGrp="1"/>
          </p:cNvSpPr>
          <p:nvPr>
            <p:ph type="dt" sz="half" idx="10"/>
          </p:nvPr>
        </p:nvSpPr>
        <p:spPr/>
        <p:txBody>
          <a:bodyPr/>
          <a:lstStyle/>
          <a:p>
            <a:fld id="{09276AF4-C424-4924-8E4F-5031DCE5B7F0}" type="datetimeFigureOut">
              <a:rPr lang="cs-CZ" smtClean="0"/>
              <a:t>11.10.2020</a:t>
            </a:fld>
            <a:endParaRPr lang="cs-CZ"/>
          </a:p>
        </p:txBody>
      </p:sp>
      <p:sp>
        <p:nvSpPr>
          <p:cNvPr id="4" name="Zástupný symbol pro zápatí 3">
            <a:extLst>
              <a:ext uri="{FF2B5EF4-FFF2-40B4-BE49-F238E27FC236}">
                <a16:creationId xmlns:a16="http://schemas.microsoft.com/office/drawing/2014/main" id="{2E95874B-F78A-4069-8B87-CA2261DCD1E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2A1D649-F375-48A3-82E5-55D547E7B993}"/>
              </a:ext>
            </a:extLst>
          </p:cNvPr>
          <p:cNvSpPr>
            <a:spLocks noGrp="1"/>
          </p:cNvSpPr>
          <p:nvPr>
            <p:ph type="sldNum" sz="quarter" idx="12"/>
          </p:nvPr>
        </p:nvSpPr>
        <p:spPr/>
        <p:txBody>
          <a:bodyPr/>
          <a:lstStyle/>
          <a:p>
            <a:fld id="{1471CF35-7034-488B-9107-AC5BEE0F9981}" type="slidenum">
              <a:rPr lang="cs-CZ" smtClean="0"/>
              <a:t>‹#›</a:t>
            </a:fld>
            <a:endParaRPr lang="cs-CZ"/>
          </a:p>
        </p:txBody>
      </p:sp>
    </p:spTree>
    <p:extLst>
      <p:ext uri="{BB962C8B-B14F-4D97-AF65-F5344CB8AC3E}">
        <p14:creationId xmlns:p14="http://schemas.microsoft.com/office/powerpoint/2010/main" val="2955720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C887763-D67F-4B48-ADEB-89992267DD78}"/>
              </a:ext>
            </a:extLst>
          </p:cNvPr>
          <p:cNvSpPr>
            <a:spLocks noGrp="1"/>
          </p:cNvSpPr>
          <p:nvPr>
            <p:ph type="dt" sz="half" idx="10"/>
          </p:nvPr>
        </p:nvSpPr>
        <p:spPr/>
        <p:txBody>
          <a:bodyPr/>
          <a:lstStyle/>
          <a:p>
            <a:fld id="{09276AF4-C424-4924-8E4F-5031DCE5B7F0}" type="datetimeFigureOut">
              <a:rPr lang="cs-CZ" smtClean="0"/>
              <a:t>11.10.2020</a:t>
            </a:fld>
            <a:endParaRPr lang="cs-CZ"/>
          </a:p>
        </p:txBody>
      </p:sp>
      <p:sp>
        <p:nvSpPr>
          <p:cNvPr id="3" name="Zástupný symbol pro zápatí 2">
            <a:extLst>
              <a:ext uri="{FF2B5EF4-FFF2-40B4-BE49-F238E27FC236}">
                <a16:creationId xmlns:a16="http://schemas.microsoft.com/office/drawing/2014/main" id="{2DA6CF19-B924-4563-94CB-A64A4D0C733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DB26A39-EA19-467A-A798-A84DA1613B52}"/>
              </a:ext>
            </a:extLst>
          </p:cNvPr>
          <p:cNvSpPr>
            <a:spLocks noGrp="1"/>
          </p:cNvSpPr>
          <p:nvPr>
            <p:ph type="sldNum" sz="quarter" idx="12"/>
          </p:nvPr>
        </p:nvSpPr>
        <p:spPr/>
        <p:txBody>
          <a:bodyPr/>
          <a:lstStyle/>
          <a:p>
            <a:fld id="{1471CF35-7034-488B-9107-AC5BEE0F9981}" type="slidenum">
              <a:rPr lang="cs-CZ" smtClean="0"/>
              <a:t>‹#›</a:t>
            </a:fld>
            <a:endParaRPr lang="cs-CZ"/>
          </a:p>
        </p:txBody>
      </p:sp>
    </p:spTree>
    <p:extLst>
      <p:ext uri="{BB962C8B-B14F-4D97-AF65-F5344CB8AC3E}">
        <p14:creationId xmlns:p14="http://schemas.microsoft.com/office/powerpoint/2010/main" val="2121031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8A1B26-A42D-47C5-B440-75E6A2EA5D5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200E0E48-7F4F-4546-B9D2-ADF16F6B58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4FD037FA-0FC2-4CE9-A2D5-7E8F059F2E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BF50DAE-B150-47E9-865C-20B276E9A277}"/>
              </a:ext>
            </a:extLst>
          </p:cNvPr>
          <p:cNvSpPr>
            <a:spLocks noGrp="1"/>
          </p:cNvSpPr>
          <p:nvPr>
            <p:ph type="dt" sz="half" idx="10"/>
          </p:nvPr>
        </p:nvSpPr>
        <p:spPr/>
        <p:txBody>
          <a:bodyPr/>
          <a:lstStyle/>
          <a:p>
            <a:fld id="{09276AF4-C424-4924-8E4F-5031DCE5B7F0}" type="datetimeFigureOut">
              <a:rPr lang="cs-CZ" smtClean="0"/>
              <a:t>11.10.2020</a:t>
            </a:fld>
            <a:endParaRPr lang="cs-CZ"/>
          </a:p>
        </p:txBody>
      </p:sp>
      <p:sp>
        <p:nvSpPr>
          <p:cNvPr id="6" name="Zástupný symbol pro zápatí 5">
            <a:extLst>
              <a:ext uri="{FF2B5EF4-FFF2-40B4-BE49-F238E27FC236}">
                <a16:creationId xmlns:a16="http://schemas.microsoft.com/office/drawing/2014/main" id="{C485ADDB-0BE8-4462-B209-6B49E49DB50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B7883F6-4267-4A26-B0DF-4C01B5601607}"/>
              </a:ext>
            </a:extLst>
          </p:cNvPr>
          <p:cNvSpPr>
            <a:spLocks noGrp="1"/>
          </p:cNvSpPr>
          <p:nvPr>
            <p:ph type="sldNum" sz="quarter" idx="12"/>
          </p:nvPr>
        </p:nvSpPr>
        <p:spPr/>
        <p:txBody>
          <a:bodyPr/>
          <a:lstStyle/>
          <a:p>
            <a:fld id="{1471CF35-7034-488B-9107-AC5BEE0F9981}" type="slidenum">
              <a:rPr lang="cs-CZ" smtClean="0"/>
              <a:t>‹#›</a:t>
            </a:fld>
            <a:endParaRPr lang="cs-CZ"/>
          </a:p>
        </p:txBody>
      </p:sp>
    </p:spTree>
    <p:extLst>
      <p:ext uri="{BB962C8B-B14F-4D97-AF65-F5344CB8AC3E}">
        <p14:creationId xmlns:p14="http://schemas.microsoft.com/office/powerpoint/2010/main" val="260754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B84599-2972-4E1E-91FF-67181058CB0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85158E7-1C79-4207-A267-2020551DB2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7AFA34F8-AF8E-4CC5-A3AE-59EEB4EE26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85FB1AA6-8D44-427A-9894-262689F96816}"/>
              </a:ext>
            </a:extLst>
          </p:cNvPr>
          <p:cNvSpPr>
            <a:spLocks noGrp="1"/>
          </p:cNvSpPr>
          <p:nvPr>
            <p:ph type="dt" sz="half" idx="10"/>
          </p:nvPr>
        </p:nvSpPr>
        <p:spPr/>
        <p:txBody>
          <a:bodyPr/>
          <a:lstStyle/>
          <a:p>
            <a:fld id="{09276AF4-C424-4924-8E4F-5031DCE5B7F0}" type="datetimeFigureOut">
              <a:rPr lang="cs-CZ" smtClean="0"/>
              <a:t>11.10.2020</a:t>
            </a:fld>
            <a:endParaRPr lang="cs-CZ"/>
          </a:p>
        </p:txBody>
      </p:sp>
      <p:sp>
        <p:nvSpPr>
          <p:cNvPr id="6" name="Zástupný symbol pro zápatí 5">
            <a:extLst>
              <a:ext uri="{FF2B5EF4-FFF2-40B4-BE49-F238E27FC236}">
                <a16:creationId xmlns:a16="http://schemas.microsoft.com/office/drawing/2014/main" id="{A73B662D-6C42-409F-B581-C251EAFF485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B869963-6219-4047-A890-E5DD8586628A}"/>
              </a:ext>
            </a:extLst>
          </p:cNvPr>
          <p:cNvSpPr>
            <a:spLocks noGrp="1"/>
          </p:cNvSpPr>
          <p:nvPr>
            <p:ph type="sldNum" sz="quarter" idx="12"/>
          </p:nvPr>
        </p:nvSpPr>
        <p:spPr/>
        <p:txBody>
          <a:bodyPr/>
          <a:lstStyle/>
          <a:p>
            <a:fld id="{1471CF35-7034-488B-9107-AC5BEE0F9981}" type="slidenum">
              <a:rPr lang="cs-CZ" smtClean="0"/>
              <a:t>‹#›</a:t>
            </a:fld>
            <a:endParaRPr lang="cs-CZ"/>
          </a:p>
        </p:txBody>
      </p:sp>
    </p:spTree>
    <p:extLst>
      <p:ext uri="{BB962C8B-B14F-4D97-AF65-F5344CB8AC3E}">
        <p14:creationId xmlns:p14="http://schemas.microsoft.com/office/powerpoint/2010/main" val="819564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9151C0F-D92C-496C-A1A6-52F42165FE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7E1A754-E185-49FF-B48A-9A1FE636B6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67DFC6E-DE7D-4393-93D4-53C0477A91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276AF4-C424-4924-8E4F-5031DCE5B7F0}" type="datetimeFigureOut">
              <a:rPr lang="cs-CZ" smtClean="0"/>
              <a:t>11.10.2020</a:t>
            </a:fld>
            <a:endParaRPr lang="cs-CZ"/>
          </a:p>
        </p:txBody>
      </p:sp>
      <p:sp>
        <p:nvSpPr>
          <p:cNvPr id="5" name="Zástupný symbol pro zápatí 4">
            <a:extLst>
              <a:ext uri="{FF2B5EF4-FFF2-40B4-BE49-F238E27FC236}">
                <a16:creationId xmlns:a16="http://schemas.microsoft.com/office/drawing/2014/main" id="{068B5E11-98F6-446B-99EB-7837CB174F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7E1C1CA4-0E1B-43A4-8DF9-9386825A25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1CF35-7034-488B-9107-AC5BEE0F9981}" type="slidenum">
              <a:rPr lang="cs-CZ" smtClean="0"/>
              <a:t>‹#›</a:t>
            </a:fld>
            <a:endParaRPr lang="cs-CZ"/>
          </a:p>
        </p:txBody>
      </p:sp>
    </p:spTree>
    <p:extLst>
      <p:ext uri="{BB962C8B-B14F-4D97-AF65-F5344CB8AC3E}">
        <p14:creationId xmlns:p14="http://schemas.microsoft.com/office/powerpoint/2010/main" val="974389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endParaRPr lang="cs-CZ" altLang="cs-CZ" dirty="0"/>
          </a:p>
        </p:txBody>
      </p:sp>
      <p:sp>
        <p:nvSpPr>
          <p:cNvPr id="4" name="Nadpis 3"/>
          <p:cNvSpPr>
            <a:spLocks noGrp="1"/>
          </p:cNvSpPr>
          <p:nvPr>
            <p:ph type="title"/>
          </p:nvPr>
        </p:nvSpPr>
        <p:spPr/>
        <p:txBody>
          <a:bodyPr/>
          <a:lstStyle/>
          <a:p>
            <a:r>
              <a:rPr lang="cs-CZ" dirty="0" err="1"/>
              <a:t>Thank</a:t>
            </a:r>
            <a:r>
              <a:rPr lang="cs-CZ" dirty="0"/>
              <a:t> </a:t>
            </a:r>
            <a:r>
              <a:rPr lang="cs-CZ" dirty="0" err="1"/>
              <a:t>You</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Tax Law</a:t>
            </a:r>
          </a:p>
        </p:txBody>
      </p:sp>
      <p:sp>
        <p:nvSpPr>
          <p:cNvPr id="5" name="Podnadpis 4"/>
          <p:cNvSpPr>
            <a:spLocks noGrp="1"/>
          </p:cNvSpPr>
          <p:nvPr>
            <p:ph type="subTitle" idx="1"/>
          </p:nvPr>
        </p:nvSpPr>
        <p:spPr/>
        <p:txBody>
          <a:bodyPr/>
          <a:lstStyle/>
          <a:p>
            <a:r>
              <a:rPr lang="cs-CZ" dirty="0"/>
              <a:t>Michal Radvan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b="0" dirty="0"/>
              <a:t>C</a:t>
            </a:r>
            <a:r>
              <a:rPr lang="en-US" b="0" dirty="0" err="1"/>
              <a:t>riteria</a:t>
            </a:r>
            <a:r>
              <a:rPr lang="en-US" b="0" dirty="0"/>
              <a:t> for being considered an independent branch of law </a:t>
            </a:r>
            <a:endParaRPr lang="cs-CZ" dirty="0"/>
          </a:p>
        </p:txBody>
      </p:sp>
      <p:sp>
        <p:nvSpPr>
          <p:cNvPr id="5" name="Zástupný symbol pro obsah 4"/>
          <p:cNvSpPr>
            <a:spLocks noGrp="1"/>
          </p:cNvSpPr>
          <p:nvPr>
            <p:ph idx="1"/>
          </p:nvPr>
        </p:nvSpPr>
        <p:spPr>
          <a:xfrm>
            <a:off x="540094" y="2057762"/>
            <a:ext cx="8066301" cy="4139998"/>
          </a:xfrm>
        </p:spPr>
        <p:txBody>
          <a:bodyPr/>
          <a:lstStyle/>
          <a:p>
            <a:endParaRPr lang="cs-CZ" dirty="0"/>
          </a:p>
          <a:p>
            <a:r>
              <a:rPr lang="en-US" dirty="0"/>
              <a:t>separate and specific object of legal regulation; </a:t>
            </a:r>
          </a:p>
          <a:p>
            <a:r>
              <a:rPr lang="cs-CZ" dirty="0" err="1"/>
              <a:t>method</a:t>
            </a:r>
            <a:r>
              <a:rPr lang="cs-CZ" dirty="0"/>
              <a:t> of </a:t>
            </a:r>
            <a:r>
              <a:rPr lang="cs-CZ" dirty="0" err="1"/>
              <a:t>legal</a:t>
            </a:r>
            <a:r>
              <a:rPr lang="cs-CZ" dirty="0"/>
              <a:t> </a:t>
            </a:r>
            <a:r>
              <a:rPr lang="cs-CZ" dirty="0" err="1"/>
              <a:t>regulation</a:t>
            </a:r>
            <a:r>
              <a:rPr lang="cs-CZ" dirty="0"/>
              <a:t>; </a:t>
            </a:r>
          </a:p>
          <a:p>
            <a:r>
              <a:rPr lang="en-US" dirty="0"/>
              <a:t>system and system coherence of legal norms; </a:t>
            </a:r>
          </a:p>
          <a:p>
            <a:r>
              <a:rPr lang="en-US" dirty="0"/>
              <a:t>social acceptance of the branch. </a:t>
            </a:r>
          </a:p>
          <a:p>
            <a:endParaRPr lang="cs-CZ"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err="1"/>
              <a:t>Object</a:t>
            </a:r>
            <a:r>
              <a:rPr lang="cs-CZ" dirty="0"/>
              <a:t> of Tax Law </a:t>
            </a:r>
            <a:br>
              <a:rPr lang="cs-CZ" b="0" dirty="0"/>
            </a:br>
            <a:endParaRPr lang="cs-CZ" dirty="0"/>
          </a:p>
        </p:txBody>
      </p:sp>
      <p:sp>
        <p:nvSpPr>
          <p:cNvPr id="5" name="Zástupný symbol pro obsah 4"/>
          <p:cNvSpPr>
            <a:spLocks noGrp="1"/>
          </p:cNvSpPr>
          <p:nvPr>
            <p:ph idx="1"/>
          </p:nvPr>
        </p:nvSpPr>
        <p:spPr>
          <a:xfrm>
            <a:off x="552794" y="2034902"/>
            <a:ext cx="8066301" cy="4139998"/>
          </a:xfrm>
        </p:spPr>
        <p:txBody>
          <a:bodyPr/>
          <a:lstStyle/>
          <a:p>
            <a:r>
              <a:rPr lang="en-US" sz="2000" dirty="0"/>
              <a:t>social relationships that, in addition to taxes sensu stricto, also deal with charges, customs duties, and similar levies, provided that they are paid into public funds (the state budget, local self-government budgets, state funds, etc.)</a:t>
            </a:r>
            <a:endParaRPr lang="cs-CZ" sz="2000" dirty="0"/>
          </a:p>
          <a:p>
            <a:r>
              <a:rPr lang="cs-CZ" sz="2000" dirty="0"/>
              <a:t>t</a:t>
            </a:r>
            <a:r>
              <a:rPr lang="en-US" sz="2000" dirty="0" err="1"/>
              <a:t>hese</a:t>
            </a:r>
            <a:r>
              <a:rPr lang="en-US" sz="2000" dirty="0"/>
              <a:t> relationships are created, implemented, and expire in the process of creating public monetary funds</a:t>
            </a:r>
            <a:endParaRPr lang="cs-CZ" sz="2000" dirty="0"/>
          </a:p>
          <a:p>
            <a:r>
              <a:rPr lang="cs-CZ" sz="2000" dirty="0"/>
              <a:t>t</a:t>
            </a:r>
            <a:r>
              <a:rPr lang="en-US" sz="2000" dirty="0"/>
              <a:t>he primary purpose of regulation is to ensure a material basis for the subsequent provision of public goods by means of filling up public funds</a:t>
            </a:r>
            <a:endParaRPr lang="cs-CZ"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en-GB"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Tax </a:t>
            </a:r>
            <a:r>
              <a:rPr lang="cs-CZ" dirty="0" err="1"/>
              <a:t>relationship</a:t>
            </a:r>
            <a:endParaRPr lang="cs-CZ" dirty="0"/>
          </a:p>
        </p:txBody>
      </p:sp>
      <p:sp>
        <p:nvSpPr>
          <p:cNvPr id="5" name="Zástupný symbol pro obsah 4"/>
          <p:cNvSpPr>
            <a:spLocks noGrp="1"/>
          </p:cNvSpPr>
          <p:nvPr>
            <p:ph idx="1"/>
          </p:nvPr>
        </p:nvSpPr>
        <p:spPr>
          <a:xfrm>
            <a:off x="514694" y="2111102"/>
            <a:ext cx="8066301" cy="4139998"/>
          </a:xfrm>
        </p:spPr>
        <p:txBody>
          <a:bodyPr/>
          <a:lstStyle/>
          <a:p>
            <a:r>
              <a:rPr lang="cs-CZ" sz="2400" dirty="0" err="1"/>
              <a:t>economic</a:t>
            </a:r>
            <a:r>
              <a:rPr lang="cs-CZ" sz="2400" dirty="0"/>
              <a:t> </a:t>
            </a:r>
            <a:r>
              <a:rPr lang="cs-CZ" sz="2400" dirty="0" err="1"/>
              <a:t>nature</a:t>
            </a:r>
            <a:r>
              <a:rPr lang="cs-CZ" sz="2400" dirty="0"/>
              <a:t> </a:t>
            </a:r>
          </a:p>
          <a:p>
            <a:r>
              <a:rPr lang="cs-CZ" sz="2400" dirty="0"/>
              <a:t>type of </a:t>
            </a:r>
            <a:r>
              <a:rPr lang="cs-CZ" sz="2400" dirty="0" err="1"/>
              <a:t>economy</a:t>
            </a:r>
            <a:endParaRPr lang="cs-CZ" sz="2400" dirty="0"/>
          </a:p>
          <a:p>
            <a:r>
              <a:rPr lang="cs-CZ" sz="2400" dirty="0" err="1"/>
              <a:t>monetary</a:t>
            </a:r>
            <a:r>
              <a:rPr lang="cs-CZ" sz="2400" dirty="0"/>
              <a:t> </a:t>
            </a:r>
            <a:r>
              <a:rPr lang="cs-CZ" sz="2400" dirty="0" err="1"/>
              <a:t>sui</a:t>
            </a:r>
            <a:r>
              <a:rPr lang="cs-CZ" sz="2400" dirty="0"/>
              <a:t> </a:t>
            </a:r>
            <a:r>
              <a:rPr lang="cs-CZ" sz="2400" dirty="0" err="1"/>
              <a:t>generis</a:t>
            </a:r>
            <a:r>
              <a:rPr lang="cs-CZ" sz="2400" dirty="0"/>
              <a:t> </a:t>
            </a:r>
          </a:p>
          <a:p>
            <a:r>
              <a:rPr lang="en-US" sz="2400" dirty="0"/>
              <a:t>with no equivalent and no direct counter-performance </a:t>
            </a:r>
            <a:endParaRPr lang="cs-CZ" sz="2400" dirty="0"/>
          </a:p>
          <a:p>
            <a:r>
              <a:rPr lang="cs-CZ" sz="2400" dirty="0" err="1"/>
              <a:t>irrecoverable</a:t>
            </a:r>
            <a:endParaRPr lang="cs-CZ" sz="2400" dirty="0"/>
          </a:p>
          <a:p>
            <a:r>
              <a:rPr lang="cs-CZ" sz="2400" dirty="0" err="1"/>
              <a:t>power</a:t>
            </a:r>
            <a:endParaRPr lang="cs-CZ" sz="2400" dirty="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en-US" dirty="0"/>
              <a:t>Method of Legal Regulation of Tax Law </a:t>
            </a:r>
            <a:endParaRPr lang="en-US" b="0" dirty="0"/>
          </a:p>
        </p:txBody>
      </p:sp>
      <p:sp>
        <p:nvSpPr>
          <p:cNvPr id="5" name="Zástupný symbol pro obsah 4"/>
          <p:cNvSpPr>
            <a:spLocks noGrp="1"/>
          </p:cNvSpPr>
          <p:nvPr>
            <p:ph idx="1"/>
          </p:nvPr>
        </p:nvSpPr>
        <p:spPr/>
        <p:txBody>
          <a:bodyPr/>
          <a:lstStyle/>
          <a:p>
            <a:r>
              <a:rPr lang="en-US" dirty="0"/>
              <a:t>modified version of the administrative law method</a:t>
            </a:r>
            <a:endParaRPr lang="cs-CZ" dirty="0"/>
          </a:p>
          <a:p>
            <a:pPr lvl="1"/>
            <a:r>
              <a:rPr lang="cs-CZ" dirty="0" err="1"/>
              <a:t>private</a:t>
            </a:r>
            <a:r>
              <a:rPr lang="cs-CZ" dirty="0"/>
              <a:t> law </a:t>
            </a:r>
            <a:r>
              <a:rPr lang="cs-CZ" dirty="0" err="1"/>
              <a:t>elements</a:t>
            </a:r>
            <a:r>
              <a:rPr lang="cs-CZ" dirty="0"/>
              <a:t> </a:t>
            </a:r>
          </a:p>
          <a:p>
            <a:pPr lvl="1"/>
            <a:r>
              <a:rPr lang="cs-CZ" dirty="0"/>
              <a:t>element of </a:t>
            </a:r>
            <a:r>
              <a:rPr lang="cs-CZ" dirty="0" err="1"/>
              <a:t>choice</a:t>
            </a:r>
            <a:r>
              <a:rPr lang="cs-CZ" dirty="0"/>
              <a:t> </a:t>
            </a:r>
          </a:p>
          <a:p>
            <a:pPr lvl="1"/>
            <a:r>
              <a:rPr lang="cs-CZ" dirty="0" err="1"/>
              <a:t>few</a:t>
            </a:r>
            <a:r>
              <a:rPr lang="cs-CZ" dirty="0"/>
              <a:t> sub-</a:t>
            </a:r>
            <a:r>
              <a:rPr lang="cs-CZ" dirty="0" err="1"/>
              <a:t>statutory</a:t>
            </a:r>
            <a:r>
              <a:rPr lang="cs-CZ" dirty="0"/>
              <a:t> </a:t>
            </a:r>
            <a:r>
              <a:rPr lang="cs-CZ" dirty="0" err="1"/>
              <a:t>regulations</a:t>
            </a:r>
            <a:r>
              <a:rPr lang="cs-CZ" dirty="0"/>
              <a:t> </a:t>
            </a:r>
          </a:p>
          <a:p>
            <a:pPr lvl="1"/>
            <a:r>
              <a:rPr lang="cs-CZ" dirty="0" err="1"/>
              <a:t>self-application</a:t>
            </a:r>
            <a:r>
              <a:rPr lang="cs-CZ" dirty="0"/>
              <a:t> </a:t>
            </a:r>
            <a:endParaRPr lang="cs-CZ" sz="1400" dirty="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en-GB"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en-US" dirty="0"/>
              <a:t>System Coherence of Tax Law Norms </a:t>
            </a:r>
            <a:endParaRPr lang="en-US" b="0" dirty="0"/>
          </a:p>
        </p:txBody>
      </p:sp>
      <p:sp>
        <p:nvSpPr>
          <p:cNvPr id="5" name="Zástupný symbol pro obsah 4"/>
          <p:cNvSpPr>
            <a:spLocks noGrp="1"/>
          </p:cNvSpPr>
          <p:nvPr>
            <p:ph idx="1"/>
          </p:nvPr>
        </p:nvSpPr>
        <p:spPr/>
        <p:txBody>
          <a:bodyPr/>
          <a:lstStyle/>
          <a:p>
            <a:r>
              <a:rPr lang="en-US" dirty="0"/>
              <a:t>the level of interconnectedness of the norms in the given legislative area, i.e., to what extent the norms in such areas are linked to each other compared to those in other branches of law</a:t>
            </a:r>
            <a:endParaRPr lang="cs-CZ" dirty="0"/>
          </a:p>
          <a:p>
            <a:r>
              <a:rPr lang="cs-CZ" dirty="0"/>
              <a:t>i</a:t>
            </a:r>
            <a:r>
              <a:rPr lang="en-US" dirty="0" err="1"/>
              <a:t>nternal</a:t>
            </a:r>
            <a:r>
              <a:rPr lang="en-US" dirty="0"/>
              <a:t> system coherence is expressed in the system configuration of tax law </a:t>
            </a:r>
            <a:endParaRPr lang="cs-CZ" sz="22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a:t>general</a:t>
            </a:r>
            <a:r>
              <a:rPr lang="cs-CZ" dirty="0"/>
              <a:t> and specific </a:t>
            </a:r>
            <a:r>
              <a:rPr lang="cs-CZ" dirty="0" err="1"/>
              <a:t>section</a:t>
            </a:r>
            <a:endParaRPr lang="cs-CZ" dirty="0"/>
          </a:p>
          <a:p>
            <a:r>
              <a:rPr lang="cs-CZ" dirty="0" err="1"/>
              <a:t>substantive</a:t>
            </a:r>
            <a:r>
              <a:rPr lang="cs-CZ" dirty="0"/>
              <a:t> and </a:t>
            </a:r>
            <a:r>
              <a:rPr lang="cs-CZ" dirty="0" err="1"/>
              <a:t>procedural</a:t>
            </a:r>
            <a:r>
              <a:rPr lang="cs-CZ" dirty="0"/>
              <a:t> part</a:t>
            </a:r>
          </a:p>
          <a:p>
            <a:r>
              <a:rPr lang="cs-CZ" dirty="0" err="1"/>
              <a:t>criminal</a:t>
            </a:r>
            <a:r>
              <a:rPr lang="cs-CZ" dirty="0"/>
              <a:t>, </a:t>
            </a:r>
            <a:r>
              <a:rPr lang="cs-CZ" dirty="0" err="1"/>
              <a:t>administrative</a:t>
            </a:r>
            <a:r>
              <a:rPr lang="cs-CZ" dirty="0"/>
              <a:t>, </a:t>
            </a:r>
            <a:r>
              <a:rPr lang="cs-CZ" dirty="0" err="1"/>
              <a:t>judicial</a:t>
            </a:r>
            <a:r>
              <a:rPr lang="cs-CZ" dirty="0"/>
              <a:t> part </a:t>
            </a:r>
          </a:p>
          <a:p>
            <a:r>
              <a:rPr lang="cs-CZ" dirty="0"/>
              <a:t>tax, </a:t>
            </a:r>
            <a:r>
              <a:rPr lang="cs-CZ" dirty="0" err="1"/>
              <a:t>charge</a:t>
            </a:r>
            <a:r>
              <a:rPr lang="cs-CZ" dirty="0"/>
              <a:t>, </a:t>
            </a:r>
            <a:r>
              <a:rPr lang="cs-CZ" dirty="0" err="1"/>
              <a:t>customs</a:t>
            </a:r>
            <a:endParaRPr lang="cs-CZ" dirty="0"/>
          </a:p>
        </p:txBody>
      </p:sp>
      <p:sp>
        <p:nvSpPr>
          <p:cNvPr id="3" name="Zástupný symbol pro zápatí 2"/>
          <p:cNvSpPr>
            <a:spLocks noGrp="1"/>
          </p:cNvSpPr>
          <p:nvPr>
            <p:ph type="ftr" sz="quarter" idx="10"/>
          </p:nvPr>
        </p:nvSpPr>
        <p:spPr/>
        <p:txBody>
          <a:bodyPr/>
          <a:lstStyle/>
          <a:p>
            <a:r>
              <a:rPr lang="cs-CZ" dirty="0"/>
              <a:t>Part II – </a:t>
            </a:r>
            <a:r>
              <a:rPr lang="cs-CZ" dirty="0" err="1"/>
              <a:t>Personal</a:t>
            </a:r>
            <a:r>
              <a:rPr lang="cs-CZ" dirty="0"/>
              <a:t> </a:t>
            </a:r>
            <a:r>
              <a:rPr lang="cs-CZ" dirty="0" err="1"/>
              <a:t>Income</a:t>
            </a:r>
            <a:r>
              <a:rPr lang="cs-CZ" dirty="0"/>
              <a:t> Tax</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6" name="Nadpis 5"/>
          <p:cNvSpPr>
            <a:spLocks noGrp="1"/>
          </p:cNvSpPr>
          <p:nvPr>
            <p:ph type="title"/>
          </p:nvPr>
        </p:nvSpPr>
        <p:spPr/>
        <p:txBody>
          <a:bodyPr/>
          <a:lstStyle/>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Part II – </a:t>
            </a:r>
            <a:r>
              <a:rPr lang="cs-CZ" dirty="0" err="1"/>
              <a:t>Personal</a:t>
            </a:r>
            <a:r>
              <a:rPr lang="cs-CZ" dirty="0"/>
              <a:t> </a:t>
            </a:r>
            <a:r>
              <a:rPr lang="cs-CZ" dirty="0" err="1"/>
              <a:t>Income</a:t>
            </a:r>
            <a:r>
              <a:rPr lang="cs-CZ" dirty="0"/>
              <a:t> Tax</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en-US" dirty="0"/>
              <a:t>Social Acceptance of Tax Law </a:t>
            </a:r>
            <a:endParaRPr lang="en-US" b="0" dirty="0"/>
          </a:p>
        </p:txBody>
      </p:sp>
      <p:sp>
        <p:nvSpPr>
          <p:cNvPr id="5" name="Zástupný symbol pro obsah 4"/>
          <p:cNvSpPr>
            <a:spLocks noGrp="1"/>
          </p:cNvSpPr>
          <p:nvPr>
            <p:ph idx="1"/>
          </p:nvPr>
        </p:nvSpPr>
        <p:spPr>
          <a:xfrm>
            <a:off x="514694" y="1907902"/>
            <a:ext cx="8066301" cy="4139998"/>
          </a:xfrm>
        </p:spPr>
        <p:txBody>
          <a:bodyPr/>
          <a:lstStyle/>
          <a:p>
            <a:r>
              <a:rPr lang="cs-CZ" sz="2000" dirty="0" err="1"/>
              <a:t>history</a:t>
            </a:r>
            <a:endParaRPr lang="cs-CZ" sz="2000" dirty="0"/>
          </a:p>
          <a:p>
            <a:r>
              <a:rPr lang="cs-CZ" sz="2000" dirty="0" err="1"/>
              <a:t>literature</a:t>
            </a:r>
            <a:endParaRPr lang="cs-CZ" sz="2000" dirty="0"/>
          </a:p>
          <a:p>
            <a:r>
              <a:rPr lang="cs-CZ" sz="2000" dirty="0"/>
              <a:t>law </a:t>
            </a:r>
            <a:r>
              <a:rPr lang="cs-CZ" sz="2000" dirty="0" err="1"/>
              <a:t>schools</a:t>
            </a:r>
            <a:endParaRPr lang="cs-CZ" dirty="0"/>
          </a:p>
          <a:p>
            <a:pPr lvl="2"/>
            <a:endParaRPr lang="cs-CZ" dirty="0"/>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rezentace-LAW-EN-4×3">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77951CFB020E6489F07F98675DC4236" ma:contentTypeVersion="10" ma:contentTypeDescription="Vytvoří nový dokument" ma:contentTypeScope="" ma:versionID="bb15ce44516d9f3e0c87717b0d0b2c2f">
  <xsd:schema xmlns:xsd="http://www.w3.org/2001/XMLSchema" xmlns:xs="http://www.w3.org/2001/XMLSchema" xmlns:p="http://schemas.microsoft.com/office/2006/metadata/properties" xmlns:ns3="27c1b692-2977-4ea6-b000-57ed6bef5cd5" targetNamespace="http://schemas.microsoft.com/office/2006/metadata/properties" ma:root="true" ma:fieldsID="9281ba657e1095531dab240d3fcea67f" ns3:_="">
    <xsd:import namespace="27c1b692-2977-4ea6-b000-57ed6bef5cd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c1b692-2977-4ea6-b000-57ed6bef5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DD304B-FD48-4AB7-A281-CF62745434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c1b692-2977-4ea6-b000-57ed6bef5c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5454A5-5E86-47EC-9502-0171F8F5363C}">
  <ds:schemaRefs>
    <ds:schemaRef ds:uri="http://schemas.microsoft.com/sharepoint/v3/contenttype/forms"/>
  </ds:schemaRefs>
</ds:datastoreItem>
</file>

<file path=customXml/itemProps3.xml><?xml version="1.0" encoding="utf-8"?>
<ds:datastoreItem xmlns:ds="http://schemas.openxmlformats.org/officeDocument/2006/customXml" ds:itemID="{365DB550-F7B9-4F2D-A5B7-275B353DAF96}">
  <ds:schemaRefs>
    <ds:schemaRef ds:uri="http://purl.org/dc/elements/1.1/"/>
    <ds:schemaRef ds:uri="http://purl.org/dc/dcmitype/"/>
    <ds:schemaRef ds:uri="http://purl.org/dc/term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27c1b692-2977-4ea6-b000-57ed6bef5cd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Prezentace-LAW-EN-4×3</Template>
  <TotalTime>1509</TotalTime>
  <Words>284</Words>
  <Application>Microsoft Office PowerPoint</Application>
  <PresentationFormat>Vlastní</PresentationFormat>
  <Paragraphs>46</Paragraphs>
  <Slides>10</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10</vt:i4>
      </vt:variant>
    </vt:vector>
  </HeadingPairs>
  <TitlesOfParts>
    <vt:vector size="17" baseType="lpstr">
      <vt:lpstr>Arial</vt:lpstr>
      <vt:lpstr>Calibri</vt:lpstr>
      <vt:lpstr>Calibri Light</vt:lpstr>
      <vt:lpstr>Tahoma</vt:lpstr>
      <vt:lpstr>Wingdings</vt:lpstr>
      <vt:lpstr>Motiv Office</vt:lpstr>
      <vt:lpstr>Prezentace-LAW-EN-4×3</vt:lpstr>
      <vt:lpstr>Prezentace aplikace PowerPoint</vt:lpstr>
      <vt:lpstr>Tax Law</vt:lpstr>
      <vt:lpstr>Criteria for being considered an independent branch of law </vt:lpstr>
      <vt:lpstr>Object of Tax Law  </vt:lpstr>
      <vt:lpstr>Tax relationship</vt:lpstr>
      <vt:lpstr>Method of Legal Regulation of Tax Law </vt:lpstr>
      <vt:lpstr>System Coherence of Tax Law Norms </vt:lpstr>
      <vt:lpstr>Prezentace aplikace PowerPoint</vt:lpstr>
      <vt:lpstr>Social Acceptance of Tax Law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Michal Radvan</cp:lastModifiedBy>
  <cp:revision>11</cp:revision>
  <cp:lastPrinted>1601-01-01T00:00:00Z</cp:lastPrinted>
  <dcterms:created xsi:type="dcterms:W3CDTF">2019-04-16T14:16:57Z</dcterms:created>
  <dcterms:modified xsi:type="dcterms:W3CDTF">2020-10-11T19:26:25Z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0x010100C77951CFB020E6489F07F98675DC4236</vt:lpwstr>
  </property>
</Properties>
</file>