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57" r:id="rId2"/>
    <p:sldId id="258" r:id="rId3"/>
    <p:sldId id="260" r:id="rId4"/>
    <p:sldId id="261" r:id="rId5"/>
    <p:sldId id="263" r:id="rId6"/>
    <p:sldId id="265" r:id="rId7"/>
    <p:sldId id="266" r:id="rId8"/>
    <p:sldId id="267" r:id="rId9"/>
    <p:sldId id="268" r:id="rId10"/>
    <p:sldId id="269" r:id="rId11"/>
    <p:sldId id="270" r:id="rId12"/>
    <p:sldId id="271" r:id="rId13"/>
    <p:sldId id="272" r:id="rId14"/>
    <p:sldId id="262" r:id="rId15"/>
    <p:sldId id="273" r:id="rId16"/>
    <p:sldId id="274" r:id="rId17"/>
    <p:sldId id="275" r:id="rId18"/>
    <p:sldId id="278" r:id="rId19"/>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a Komendová" initials="JK" lastIdx="3" clrIdx="0">
    <p:extLst>
      <p:ext uri="{19B8F6BF-5375-455C-9EA6-DF929625EA0E}">
        <p15:presenceInfo xmlns:p15="http://schemas.microsoft.com/office/powerpoint/2012/main" userId="S-1-5-21-3861062818-2910306665-2748656904-13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55" autoAdjust="0"/>
    <p:restoredTop sz="95768" autoAdjust="0"/>
  </p:normalViewPr>
  <p:slideViewPr>
    <p:cSldViewPr snapToGrid="0">
      <p:cViewPr varScale="1">
        <p:scale>
          <a:sx n="64" d="100"/>
          <a:sy n="64" d="100"/>
        </p:scale>
        <p:origin x="1008" y="4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F80BEBB7-4278-C54E-953C-454A02EB0D48}"/>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FD07E7A2-8AF0-7641-873D-6C92DDD7F771}"/>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A52D7CD2-573E-994C-8425-CC4E135E8D04}"/>
              </a:ext>
            </a:extLst>
          </p:cNvPr>
          <p:cNvSpPr>
            <a:spLocks noGrp="1" noChangeArrowheads="1"/>
          </p:cNvSpPr>
          <p:nvPr>
            <p:ph type="sldNum" sz="quarter" idx="12"/>
          </p:nvPr>
        </p:nvSpPr>
        <p:spPr>
          <a:ln/>
        </p:spPr>
        <p:txBody>
          <a:bodyPr/>
          <a:lstStyle>
            <a:lvl1pPr>
              <a:defRPr/>
            </a:lvl1pPr>
          </a:lstStyle>
          <a:p>
            <a:pPr>
              <a:defRPr/>
            </a:pPr>
            <a:fld id="{A0C28C3D-77A0-1649-B408-B7E4C6291E79}" type="slidenum">
              <a:rPr lang="cs-CZ" altLang="cs-CZ"/>
              <a:pPr>
                <a:defRPr/>
              </a:pPr>
              <a:t>‹#›</a:t>
            </a:fld>
            <a:endParaRPr lang="cs-CZ" altLang="cs-CZ"/>
          </a:p>
        </p:txBody>
      </p:sp>
    </p:spTree>
    <p:extLst>
      <p:ext uri="{BB962C8B-B14F-4D97-AF65-F5344CB8AC3E}">
        <p14:creationId xmlns:p14="http://schemas.microsoft.com/office/powerpoint/2010/main" val="123139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a:extLst>
              <a:ext uri="{FF2B5EF4-FFF2-40B4-BE49-F238E27FC236}">
                <a16:creationId xmlns:a16="http://schemas.microsoft.com/office/drawing/2014/main" id="{DF2704C0-98C3-8649-9997-2F5641BA7437}"/>
              </a:ext>
            </a:extLst>
          </p:cNvPr>
          <p:cNvSpPr>
            <a:spLocks noGrp="1" noChangeArrowheads="1"/>
          </p:cNvSpPr>
          <p:nvPr>
            <p:ph type="ctrTitle"/>
          </p:nvPr>
        </p:nvSpPr>
        <p:spPr/>
        <p:txBody>
          <a:bodyPr/>
          <a:lstStyle/>
          <a:p>
            <a:pPr algn="ctr"/>
            <a:r>
              <a:rPr lang="en-GB" altLang="cs-CZ" dirty="0">
                <a:latin typeface="Times New Roman" panose="02020603050405020304" pitchFamily="18" charset="0"/>
                <a:cs typeface="Times New Roman" panose="02020603050405020304" pitchFamily="18" charset="0"/>
              </a:rPr>
              <a:t>Institutions Acting in the Social Policy and </a:t>
            </a:r>
            <a:r>
              <a:rPr lang="cs-CZ" altLang="cs-CZ" dirty="0">
                <a:latin typeface="Times New Roman" panose="02020603050405020304" pitchFamily="18" charset="0"/>
                <a:cs typeface="Times New Roman" panose="02020603050405020304" pitchFamily="18" charset="0"/>
              </a:rPr>
              <a:t>t</a:t>
            </a:r>
            <a:r>
              <a:rPr lang="en-GB" altLang="cs-CZ" dirty="0">
                <a:latin typeface="Times New Roman" panose="02020603050405020304" pitchFamily="18" charset="0"/>
                <a:cs typeface="Times New Roman" panose="02020603050405020304" pitchFamily="18" charset="0"/>
              </a:rPr>
              <a:t>heir Competencies</a:t>
            </a:r>
          </a:p>
        </p:txBody>
      </p:sp>
      <p:sp>
        <p:nvSpPr>
          <p:cNvPr id="13314" name="Rectangle 3">
            <a:extLst>
              <a:ext uri="{FF2B5EF4-FFF2-40B4-BE49-F238E27FC236}">
                <a16:creationId xmlns:a16="http://schemas.microsoft.com/office/drawing/2014/main" id="{976B15FC-2162-3F4B-9A23-CB49128B4E0C}"/>
              </a:ext>
            </a:extLst>
          </p:cNvPr>
          <p:cNvSpPr>
            <a:spLocks noGrp="1" noChangeArrowheads="1"/>
          </p:cNvSpPr>
          <p:nvPr>
            <p:ph type="subTitle" idx="1"/>
          </p:nvPr>
        </p:nvSpPr>
        <p:spPr/>
        <p:txBody>
          <a:bodyPr/>
          <a:lstStyle/>
          <a:p>
            <a:pPr algn="ctr" eaLnBrk="1" hangingPunct="1"/>
            <a:r>
              <a:rPr lang="cs-CZ" altLang="cs-CZ" u="sng" dirty="0">
                <a:latin typeface="Times New Roman" panose="02020603050405020304" pitchFamily="18" charset="0"/>
                <a:cs typeface="Times New Roman" panose="02020603050405020304" pitchFamily="18" charset="0"/>
              </a:rPr>
              <a:t>JUDr. Jana Komendová, Ph.D</a:t>
            </a:r>
            <a:r>
              <a:rPr lang="cs-CZ" altLang="cs-CZ" i="1" dirty="0">
                <a:latin typeface="Times New Roman" panose="02020603050405020304" pitchFamily="18" charset="0"/>
                <a:cs typeface="Times New Roman" panose="02020603050405020304" pitchFamily="18" charset="0"/>
              </a:rPr>
              <a:t>.</a:t>
            </a:r>
            <a:r>
              <a:rPr lang="cs-CZ" altLang="cs-CZ" dirty="0">
                <a:latin typeface="Times New Roman" panose="02020603050405020304" pitchFamily="18" charset="0"/>
                <a:cs typeface="Times New Roman" panose="02020603050405020304" pitchFamily="18" charset="0"/>
              </a:rPr>
              <a:t> </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9579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B96AC6F3-6475-7E43-AF3D-82E732B8F624}"/>
              </a:ext>
            </a:extLst>
          </p:cNvPr>
          <p:cNvSpPr>
            <a:spLocks noGrp="1" noChangeArrowheads="1"/>
          </p:cNvSpPr>
          <p:nvPr>
            <p:ph type="title"/>
          </p:nvPr>
        </p:nvSpPr>
        <p:spPr/>
        <p:txBody>
          <a:bodyPr/>
          <a:lstStyle/>
          <a:p>
            <a:pPr algn="ctr" eaLnBrk="1" hangingPunct="1"/>
            <a:r>
              <a:rPr lang="en-GB" altLang="cs-CZ" b="1" dirty="0">
                <a:latin typeface="Times New Roman" panose="02020603050405020304" pitchFamily="18" charset="0"/>
                <a:cs typeface="Times New Roman" panose="02020603050405020304" pitchFamily="18" charset="0"/>
              </a:rPr>
              <a:t>Court of </a:t>
            </a:r>
            <a:r>
              <a:rPr lang="en-US" altLang="cs-CZ" b="1" dirty="0">
                <a:latin typeface="Times New Roman" panose="02020603050405020304" pitchFamily="18" charset="0"/>
                <a:cs typeface="Times New Roman" panose="02020603050405020304" pitchFamily="18" charset="0"/>
              </a:rPr>
              <a:t>Justice of the </a:t>
            </a:r>
            <a:r>
              <a:rPr lang="cs-CZ" altLang="cs-CZ" b="1" dirty="0">
                <a:latin typeface="Times New Roman" panose="02020603050405020304" pitchFamily="18" charset="0"/>
                <a:cs typeface="Times New Roman" panose="02020603050405020304" pitchFamily="18" charset="0"/>
              </a:rPr>
              <a:t>EU</a:t>
            </a:r>
          </a:p>
        </p:txBody>
      </p:sp>
      <p:sp>
        <p:nvSpPr>
          <p:cNvPr id="22530" name="Rectangle 3">
            <a:extLst>
              <a:ext uri="{FF2B5EF4-FFF2-40B4-BE49-F238E27FC236}">
                <a16:creationId xmlns:a16="http://schemas.microsoft.com/office/drawing/2014/main" id="{C54073A9-BCAE-2142-B718-830A676DC116}"/>
              </a:ext>
            </a:extLst>
          </p:cNvPr>
          <p:cNvSpPr>
            <a:spLocks noGrp="1" noChangeArrowheads="1"/>
          </p:cNvSpPr>
          <p:nvPr>
            <p:ph type="body" idx="1"/>
          </p:nvPr>
        </p:nvSpPr>
        <p:spPr/>
        <p:txBody>
          <a:bodyPr/>
          <a:lstStyle/>
          <a:p>
            <a:pPr marL="342900" lvl="1" indent="-342900">
              <a:lnSpc>
                <a:spcPct val="100000"/>
              </a:lnSpc>
              <a:buFont typeface="Arial" panose="020B0604020202020204" pitchFamily="34" charset="0"/>
              <a:buChar char="•"/>
            </a:pPr>
            <a:r>
              <a:rPr lang="en-GB" altLang="cs-CZ" sz="2800" dirty="0">
                <a:latin typeface="Times New Roman" panose="02020603050405020304" pitchFamily="18" charset="0"/>
                <a:cs typeface="Times New Roman" panose="02020603050405020304" pitchFamily="18" charset="0"/>
              </a:rPr>
              <a:t>Main judiciary body o</a:t>
            </a:r>
            <a:r>
              <a:rPr lang="cs-CZ" altLang="cs-CZ" sz="2800" dirty="0">
                <a:latin typeface="Times New Roman" panose="02020603050405020304" pitchFamily="18" charset="0"/>
                <a:cs typeface="Times New Roman" panose="02020603050405020304" pitchFamily="18" charset="0"/>
              </a:rPr>
              <a:t>f</a:t>
            </a:r>
            <a:r>
              <a:rPr lang="en-GB" altLang="cs-CZ" sz="2800" dirty="0">
                <a:latin typeface="Times New Roman" panose="02020603050405020304" pitchFamily="18" charset="0"/>
                <a:cs typeface="Times New Roman" panose="02020603050405020304" pitchFamily="18" charset="0"/>
              </a:rPr>
              <a:t> the EU</a:t>
            </a:r>
          </a:p>
          <a:p>
            <a:pPr marL="342900" lvl="1" indent="-342900">
              <a:lnSpc>
                <a:spcPct val="100000"/>
              </a:lnSpc>
              <a:buFont typeface="Arial" panose="020B0604020202020204" pitchFamily="34" charset="0"/>
              <a:buChar char="•"/>
            </a:pPr>
            <a:r>
              <a:rPr lang="en-GB" altLang="cs-CZ" sz="2800" b="1" dirty="0">
                <a:latin typeface="Times New Roman" panose="02020603050405020304" pitchFamily="18" charset="0"/>
                <a:cs typeface="Times New Roman" panose="02020603050405020304" pitchFamily="18" charset="0"/>
              </a:rPr>
              <a:t>Seat:</a:t>
            </a:r>
            <a:r>
              <a:rPr lang="en-GB" altLang="cs-CZ" sz="2800" dirty="0">
                <a:latin typeface="Times New Roman" panose="02020603050405020304" pitchFamily="18" charset="0"/>
                <a:cs typeface="Times New Roman" panose="02020603050405020304" pitchFamily="18" charset="0"/>
              </a:rPr>
              <a:t> Luxembourg</a:t>
            </a:r>
          </a:p>
          <a:p>
            <a:pPr marL="342900" lvl="1" indent="-342900">
              <a:lnSpc>
                <a:spcPct val="100000"/>
              </a:lnSpc>
              <a:buFont typeface="Arial" panose="020B0604020202020204" pitchFamily="34" charset="0"/>
              <a:buChar char="•"/>
            </a:pPr>
            <a:r>
              <a:rPr lang="en-GB" altLang="cs-CZ" sz="2800" b="1" dirty="0">
                <a:latin typeface="Times New Roman" panose="02020603050405020304" pitchFamily="18" charset="0"/>
                <a:cs typeface="Times New Roman" panose="02020603050405020304" pitchFamily="18" charset="0"/>
              </a:rPr>
              <a:t>Composition:</a:t>
            </a:r>
            <a:r>
              <a:rPr lang="en-GB" altLang="cs-CZ" sz="2800" dirty="0">
                <a:latin typeface="Times New Roman" panose="02020603050405020304" pitchFamily="18" charset="0"/>
                <a:cs typeface="Times New Roman" panose="02020603050405020304" pitchFamily="18" charset="0"/>
              </a:rPr>
              <a:t> Court of Justice,</a:t>
            </a:r>
          </a:p>
          <a:p>
            <a:pPr marL="2286000" lvl="5" indent="0">
              <a:buNone/>
            </a:pPr>
            <a:r>
              <a:rPr lang="cs-CZ" altLang="cs-CZ" sz="2800" dirty="0">
                <a:latin typeface="Times New Roman" panose="02020603050405020304" pitchFamily="18" charset="0"/>
                <a:cs typeface="Times New Roman" panose="02020603050405020304" pitchFamily="18" charset="0"/>
              </a:rPr>
              <a:t>	</a:t>
            </a:r>
            <a:r>
              <a:rPr lang="en-GB" altLang="cs-CZ" sz="2800" dirty="0">
                <a:latin typeface="Times New Roman" panose="02020603050405020304" pitchFamily="18" charset="0"/>
                <a:cs typeface="Times New Roman" panose="02020603050405020304" pitchFamily="18" charset="0"/>
              </a:rPr>
              <a:t>General Court</a:t>
            </a:r>
          </a:p>
          <a:p>
            <a:pPr marL="342900" lvl="1" indent="-342900">
              <a:lnSpc>
                <a:spcPct val="100000"/>
              </a:lnSpc>
              <a:buFont typeface="Arial" panose="020B0604020202020204" pitchFamily="34" charset="0"/>
              <a:buChar char="•"/>
            </a:pPr>
            <a:r>
              <a:rPr lang="en-GB" altLang="cs-CZ" sz="2800" dirty="0">
                <a:latin typeface="Times New Roman" panose="02020603050405020304" pitchFamily="18" charset="0"/>
                <a:cs typeface="Times New Roman" panose="02020603050405020304" pitchFamily="18" charset="0"/>
              </a:rPr>
              <a:t>Court </a:t>
            </a:r>
            <a:r>
              <a:rPr lang="cs-CZ" altLang="cs-CZ" sz="2800" dirty="0" err="1">
                <a:latin typeface="Times New Roman" panose="02020603050405020304" pitchFamily="18" charset="0"/>
                <a:cs typeface="Times New Roman" panose="02020603050405020304" pitchFamily="18" charset="0"/>
              </a:rPr>
              <a:t>of</a:t>
            </a:r>
            <a:r>
              <a:rPr lang="cs-CZ" altLang="cs-CZ" sz="2800" dirty="0">
                <a:latin typeface="Times New Roman" panose="02020603050405020304" pitchFamily="18" charset="0"/>
                <a:cs typeface="Times New Roman" panose="02020603050405020304" pitchFamily="18" charset="0"/>
              </a:rPr>
              <a:t> Justice - </a:t>
            </a:r>
            <a:r>
              <a:rPr lang="en-GB" altLang="cs-CZ" sz="2800" dirty="0">
                <a:latin typeface="Times New Roman" panose="02020603050405020304" pitchFamily="18" charset="0"/>
                <a:cs typeface="Times New Roman" panose="02020603050405020304" pitchFamily="18" charset="0"/>
              </a:rPr>
              <a:t>one judge from each Member State appointed by Governments for six years</a:t>
            </a:r>
            <a:r>
              <a:rPr lang="cs-CZ" altLang="cs-CZ" sz="2800" dirty="0">
                <a:latin typeface="Times New Roman" panose="02020603050405020304" pitchFamily="18" charset="0"/>
                <a:cs typeface="Times New Roman" panose="02020603050405020304" pitchFamily="18" charset="0"/>
              </a:rPr>
              <a:t> (27</a:t>
            </a:r>
            <a:r>
              <a:rPr lang="en-GB" altLang="cs-CZ" sz="2800" dirty="0">
                <a:latin typeface="Times New Roman" panose="02020603050405020304" pitchFamily="18" charset="0"/>
                <a:cs typeface="Times New Roman" panose="02020603050405020304" pitchFamily="18" charset="0"/>
              </a:rPr>
              <a:t> judges</a:t>
            </a:r>
            <a:r>
              <a:rPr lang="cs-CZ" altLang="cs-CZ" sz="2800" dirty="0">
                <a:latin typeface="Times New Roman" panose="02020603050405020304" pitchFamily="18" charset="0"/>
                <a:cs typeface="Times New Roman" panose="02020603050405020304" pitchFamily="18" charset="0"/>
              </a:rPr>
              <a:t>)</a:t>
            </a:r>
            <a:endParaRPr lang="en-GB" altLang="cs-CZ" sz="2800" dirty="0">
              <a:latin typeface="Times New Roman" panose="02020603050405020304" pitchFamily="18" charset="0"/>
              <a:cs typeface="Times New Roman" panose="02020603050405020304" pitchFamily="18" charset="0"/>
            </a:endParaRPr>
          </a:p>
          <a:p>
            <a:pPr marL="342900" lvl="1" indent="-342900">
              <a:lnSpc>
                <a:spcPct val="100000"/>
              </a:lnSpc>
              <a:buFont typeface="Arial" panose="020B0604020202020204" pitchFamily="34" charset="0"/>
              <a:buChar char="•"/>
            </a:pPr>
            <a:r>
              <a:rPr lang="en-GB" altLang="cs-CZ" sz="2800" dirty="0">
                <a:latin typeface="Times New Roman" panose="02020603050405020304" pitchFamily="18" charset="0"/>
                <a:cs typeface="Times New Roman" panose="02020603050405020304" pitchFamily="18" charset="0"/>
              </a:rPr>
              <a:t>Advocates General (</a:t>
            </a:r>
            <a:r>
              <a:rPr lang="cs-CZ" altLang="cs-CZ" sz="2800" dirty="0">
                <a:latin typeface="Times New Roman" panose="02020603050405020304" pitchFamily="18" charset="0"/>
                <a:cs typeface="Times New Roman" panose="02020603050405020304" pitchFamily="18" charset="0"/>
              </a:rPr>
              <a:t>11</a:t>
            </a:r>
            <a:r>
              <a:rPr lang="en-GB" altLang="cs-CZ" sz="2800" dirty="0">
                <a:latin typeface="Times New Roman" panose="02020603050405020304" pitchFamily="18" charset="0"/>
                <a:cs typeface="Times New Roman" panose="02020603050405020304" pitchFamily="18" charset="0"/>
              </a:rPr>
              <a:t> in total) state their opinions before the Court’</a:t>
            </a:r>
            <a:r>
              <a:rPr lang="cs-CZ" altLang="cs-CZ" sz="2800" dirty="0">
                <a:latin typeface="Times New Roman" panose="02020603050405020304" pitchFamily="18" charset="0"/>
                <a:cs typeface="Times New Roman" panose="02020603050405020304" pitchFamily="18" charset="0"/>
              </a:rPr>
              <a:t>s</a:t>
            </a:r>
            <a:r>
              <a:rPr lang="en-GB" altLang="cs-CZ" sz="2800" dirty="0">
                <a:latin typeface="Times New Roman" panose="02020603050405020304" pitchFamily="18" charset="0"/>
                <a:cs typeface="Times New Roman" panose="02020603050405020304" pitchFamily="18" charset="0"/>
              </a:rPr>
              <a:t> decision</a:t>
            </a:r>
          </a:p>
        </p:txBody>
      </p:sp>
    </p:spTree>
    <p:extLst>
      <p:ext uri="{BB962C8B-B14F-4D97-AF65-F5344CB8AC3E}">
        <p14:creationId xmlns:p14="http://schemas.microsoft.com/office/powerpoint/2010/main" val="40466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A04C809A-DD0D-5340-9EE7-3FC019D31400}"/>
              </a:ext>
            </a:extLst>
          </p:cNvPr>
          <p:cNvSpPr>
            <a:spLocks noGrp="1" noChangeArrowheads="1"/>
          </p:cNvSpPr>
          <p:nvPr>
            <p:ph type="title"/>
          </p:nvPr>
        </p:nvSpPr>
        <p:spPr>
          <a:xfrm>
            <a:off x="373626" y="474193"/>
            <a:ext cx="10509638" cy="951484"/>
          </a:xfrm>
        </p:spPr>
        <p:txBody>
          <a:bodyPr/>
          <a:lstStyle/>
          <a:p>
            <a:pPr algn="ctr" eaLnBrk="1" hangingPunct="1"/>
            <a:r>
              <a:rPr lang="en-GB" altLang="cs-CZ" b="1" dirty="0">
                <a:latin typeface="Times New Roman" panose="02020603050405020304" pitchFamily="18" charset="0"/>
                <a:cs typeface="Times New Roman" panose="02020603050405020304" pitchFamily="18" charset="0"/>
              </a:rPr>
              <a:t>Competencies of the ECJ</a:t>
            </a:r>
          </a:p>
        </p:txBody>
      </p:sp>
      <p:sp>
        <p:nvSpPr>
          <p:cNvPr id="23554" name="Rectangle 3">
            <a:extLst>
              <a:ext uri="{FF2B5EF4-FFF2-40B4-BE49-F238E27FC236}">
                <a16:creationId xmlns:a16="http://schemas.microsoft.com/office/drawing/2014/main" id="{4A45605F-9CA3-3544-A954-B2E780F0004A}"/>
              </a:ext>
            </a:extLst>
          </p:cNvPr>
          <p:cNvSpPr>
            <a:spLocks noGrp="1" noChangeArrowheads="1"/>
          </p:cNvSpPr>
          <p:nvPr>
            <p:ph type="body" idx="1"/>
          </p:nvPr>
        </p:nvSpPr>
        <p:spPr/>
        <p:txBody>
          <a:bodyPr/>
          <a:lstStyle/>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Reviews the legality of the acts of the institutions of the European Union </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Ensures that the Member States comply with obligations under the Treaties (the Commission can start the proceedings against the Member State)</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Provides interpretation of European Union law at the request of the national courts and tribunals (preliminary ruling)</a:t>
            </a:r>
          </a:p>
          <a:p>
            <a:pPr eaLnBrk="1" hangingPunct="1"/>
            <a:endParaRPr lang="en-GB" altLang="cs-CZ" dirty="0"/>
          </a:p>
          <a:p>
            <a:pPr eaLnBrk="1" hangingPunct="1">
              <a:buFontTx/>
              <a:buNone/>
            </a:pPr>
            <a:endParaRPr lang="en-GB" altLang="cs-CZ" dirty="0"/>
          </a:p>
        </p:txBody>
      </p:sp>
    </p:spTree>
    <p:extLst>
      <p:ext uri="{BB962C8B-B14F-4D97-AF65-F5344CB8AC3E}">
        <p14:creationId xmlns:p14="http://schemas.microsoft.com/office/powerpoint/2010/main" val="2459785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5467FEEC-F8B9-1A41-B2CB-4FE54E084D10}"/>
              </a:ext>
            </a:extLst>
          </p:cNvPr>
          <p:cNvSpPr>
            <a:spLocks noGrp="1" noChangeArrowheads="1"/>
          </p:cNvSpPr>
          <p:nvPr>
            <p:ph type="title"/>
          </p:nvPr>
        </p:nvSpPr>
        <p:spPr>
          <a:xfrm>
            <a:off x="718800" y="589967"/>
            <a:ext cx="8229600" cy="1143000"/>
          </a:xfrm>
        </p:spPr>
        <p:txBody>
          <a:bodyPr/>
          <a:lstStyle/>
          <a:p>
            <a:pPr algn="ctr" eaLnBrk="1" hangingPunct="1"/>
            <a:r>
              <a:rPr lang="en-GB" altLang="cs-CZ" b="1" dirty="0">
                <a:latin typeface="Times New Roman" panose="02020603050405020304" pitchFamily="18" charset="0"/>
                <a:cs typeface="Times New Roman" panose="02020603050405020304" pitchFamily="18" charset="0"/>
              </a:rPr>
              <a:t>Preliminary rulings</a:t>
            </a:r>
          </a:p>
        </p:txBody>
      </p:sp>
      <p:sp>
        <p:nvSpPr>
          <p:cNvPr id="24578" name="Rectangle 3">
            <a:extLst>
              <a:ext uri="{FF2B5EF4-FFF2-40B4-BE49-F238E27FC236}">
                <a16:creationId xmlns:a16="http://schemas.microsoft.com/office/drawing/2014/main" id="{8ABAB639-AC29-204D-892E-EA3256468D15}"/>
              </a:ext>
            </a:extLst>
          </p:cNvPr>
          <p:cNvSpPr>
            <a:spLocks noGrp="1" noChangeArrowheads="1"/>
          </p:cNvSpPr>
          <p:nvPr>
            <p:ph type="body" idx="1"/>
          </p:nvPr>
        </p:nvSpPr>
        <p:spPr/>
        <p:txBody>
          <a:bodyPr/>
          <a:lstStyle/>
          <a:p>
            <a:pPr marL="342900" indent="-342900" eaLnBrk="1" hangingPunct="1">
              <a:lnSpc>
                <a:spcPct val="80000"/>
              </a:lnSpc>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Aim – to ensure the effective and uniform application of EU law in all Member States and to prevent different interpretation of EU law,</a:t>
            </a:r>
          </a:p>
          <a:p>
            <a:pPr marL="342900" indent="-342900" eaLnBrk="1" hangingPunct="1">
              <a:lnSpc>
                <a:spcPct val="80000"/>
              </a:lnSpc>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Reference can be made by national courts of all instances that can question the ECJ on the  interpretation of EU law</a:t>
            </a:r>
          </a:p>
          <a:p>
            <a:pPr marL="342900" indent="-342900" eaLnBrk="1" hangingPunct="1">
              <a:lnSpc>
                <a:spcPct val="80000"/>
              </a:lnSpc>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The national court which acts as a final resort against whose decision there is no judicial remedy is obliged to make the reference for the preliminary rulings if one of the parties of the proceedings requests it</a:t>
            </a:r>
          </a:p>
          <a:p>
            <a:pPr marL="342900" indent="-342900" eaLnBrk="1" hangingPunct="1">
              <a:lnSpc>
                <a:spcPct val="80000"/>
              </a:lnSpc>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Decision of the Court – judgement or reasoned order</a:t>
            </a:r>
          </a:p>
          <a:p>
            <a:pPr marL="342900" indent="-342900" eaLnBrk="1" hangingPunct="1">
              <a:lnSpc>
                <a:spcPct val="80000"/>
              </a:lnSpc>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The national court to whom it is addressed is bound by the interpretation given by the ECJ. All national courts must follow the interpretation of EU law given by the ECJ</a:t>
            </a:r>
          </a:p>
        </p:txBody>
      </p:sp>
    </p:spTree>
    <p:extLst>
      <p:ext uri="{BB962C8B-B14F-4D97-AF65-F5344CB8AC3E}">
        <p14:creationId xmlns:p14="http://schemas.microsoft.com/office/powerpoint/2010/main" val="3358047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7C9C0685-EEA5-9447-BAF6-12E00C8F15D4}"/>
              </a:ext>
            </a:extLst>
          </p:cNvPr>
          <p:cNvSpPr>
            <a:spLocks noGrp="1" noChangeArrowheads="1"/>
          </p:cNvSpPr>
          <p:nvPr>
            <p:ph type="title"/>
          </p:nvPr>
        </p:nvSpPr>
        <p:spPr>
          <a:xfrm>
            <a:off x="718800" y="623834"/>
            <a:ext cx="10753199" cy="1143000"/>
          </a:xfrm>
        </p:spPr>
        <p:txBody>
          <a:bodyPr/>
          <a:lstStyle/>
          <a:p>
            <a:pPr algn="ctr" eaLnBrk="1" hangingPunct="1"/>
            <a:r>
              <a:rPr lang="en-GB" altLang="cs-CZ" dirty="0">
                <a:latin typeface="Times New Roman" panose="02020603050405020304" pitchFamily="18" charset="0"/>
                <a:cs typeface="Times New Roman" panose="02020603050405020304" pitchFamily="18" charset="0"/>
              </a:rPr>
              <a:t>Action </a:t>
            </a:r>
            <a:r>
              <a:rPr lang="en-US" altLang="cs-CZ" dirty="0">
                <a:latin typeface="Times New Roman" panose="02020603050405020304" pitchFamily="18" charset="0"/>
                <a:cs typeface="Times New Roman" panose="02020603050405020304" pitchFamily="18" charset="0"/>
              </a:rPr>
              <a:t>for </a:t>
            </a:r>
            <a:r>
              <a:rPr lang="en-GB" altLang="cs-CZ" dirty="0">
                <a:latin typeface="Times New Roman" panose="02020603050405020304" pitchFamily="18" charset="0"/>
                <a:cs typeface="Times New Roman" panose="02020603050405020304" pitchFamily="18" charset="0"/>
              </a:rPr>
              <a:t>Failure to Fulfil Obligation</a:t>
            </a:r>
          </a:p>
        </p:txBody>
      </p:sp>
      <p:sp>
        <p:nvSpPr>
          <p:cNvPr id="25602" name="Rectangle 3">
            <a:extLst>
              <a:ext uri="{FF2B5EF4-FFF2-40B4-BE49-F238E27FC236}">
                <a16:creationId xmlns:a16="http://schemas.microsoft.com/office/drawing/2014/main" id="{24E97563-237A-224D-AEAF-FA2D9392EA14}"/>
              </a:ext>
            </a:extLst>
          </p:cNvPr>
          <p:cNvSpPr>
            <a:spLocks noGrp="1" noChangeArrowheads="1"/>
          </p:cNvSpPr>
          <p:nvPr>
            <p:ph type="body" idx="1"/>
          </p:nvPr>
        </p:nvSpPr>
        <p:spPr/>
        <p:txBody>
          <a:bodyPr/>
          <a:lstStyle/>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Aim – to determine whether the Member State fulfilled the obligation under the EU law (implement directives into the national law) </a:t>
            </a:r>
          </a:p>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Commission may start the proceedings after giving the Member State concerned the opportunity to reply to complaints addressed to it</a:t>
            </a:r>
          </a:p>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If the ECJ decides that the obligation has not been fulfilled, the Member State must bring the failure to an end without delay</a:t>
            </a:r>
          </a:p>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If not, the fu</a:t>
            </a:r>
            <a:r>
              <a:rPr lang="cs-CZ" altLang="cs-CZ" dirty="0" err="1">
                <a:latin typeface="Times New Roman" panose="02020603050405020304" pitchFamily="18" charset="0"/>
                <a:cs typeface="Times New Roman" panose="02020603050405020304" pitchFamily="18" charset="0"/>
              </a:rPr>
              <a:t>rt</a:t>
            </a:r>
            <a:r>
              <a:rPr lang="en-GB" altLang="cs-CZ" dirty="0">
                <a:latin typeface="Times New Roman" panose="02020603050405020304" pitchFamily="18" charset="0"/>
                <a:cs typeface="Times New Roman" panose="02020603050405020304" pitchFamily="18" charset="0"/>
              </a:rPr>
              <a:t>her ac</a:t>
            </a:r>
            <a:r>
              <a:rPr lang="cs-CZ" altLang="cs-CZ" dirty="0">
                <a:latin typeface="Times New Roman" panose="02020603050405020304" pitchFamily="18" charset="0"/>
                <a:cs typeface="Times New Roman" panose="02020603050405020304" pitchFamily="18" charset="0"/>
              </a:rPr>
              <a:t>t</a:t>
            </a:r>
            <a:r>
              <a:rPr lang="en-GB" altLang="cs-CZ" dirty="0">
                <a:latin typeface="Times New Roman" panose="02020603050405020304" pitchFamily="18" charset="0"/>
                <a:cs typeface="Times New Roman" panose="02020603050405020304" pitchFamily="18" charset="0"/>
              </a:rPr>
              <a:t>ion may be brought by the Commission before the ECJ, the </a:t>
            </a:r>
            <a:r>
              <a:rPr lang="en-MY" altLang="cs-CZ" dirty="0">
                <a:latin typeface="Times New Roman" panose="02020603050405020304" pitchFamily="18" charset="0"/>
                <a:cs typeface="Times New Roman" panose="02020603050405020304" pitchFamily="18" charset="0"/>
              </a:rPr>
              <a:t>financial </a:t>
            </a:r>
            <a:r>
              <a:rPr lang="en-GB" altLang="cs-CZ" dirty="0">
                <a:latin typeface="Times New Roman" panose="02020603050405020304" pitchFamily="18" charset="0"/>
                <a:cs typeface="Times New Roman" panose="02020603050405020304" pitchFamily="18" charset="0"/>
              </a:rPr>
              <a:t>penalty (fixed or periodical) may be imposed upon the Member State</a:t>
            </a:r>
          </a:p>
          <a:p>
            <a:pPr eaLnBrk="1" hangingPunct="1">
              <a:lnSpc>
                <a:spcPct val="90000"/>
              </a:lnSpc>
            </a:pPr>
            <a:endParaRPr lang="en-GB" altLang="cs-CZ" sz="2400" dirty="0"/>
          </a:p>
        </p:txBody>
      </p:sp>
    </p:spTree>
    <p:extLst>
      <p:ext uri="{BB962C8B-B14F-4D97-AF65-F5344CB8AC3E}">
        <p14:creationId xmlns:p14="http://schemas.microsoft.com/office/powerpoint/2010/main" val="271043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08D0C1DA-CF5B-DA4B-B9B6-2526DB800A20}"/>
              </a:ext>
            </a:extLst>
          </p:cNvPr>
          <p:cNvSpPr>
            <a:spLocks noGrp="1" noChangeArrowheads="1"/>
          </p:cNvSpPr>
          <p:nvPr>
            <p:ph type="title"/>
          </p:nvPr>
        </p:nvSpPr>
        <p:spPr/>
        <p:txBody>
          <a:bodyPr/>
          <a:lstStyle/>
          <a:p>
            <a:pPr eaLnBrk="1" hangingPunct="1"/>
            <a:r>
              <a:rPr lang="en-GB" altLang="cs-CZ" sz="3200" dirty="0">
                <a:latin typeface="Times New Roman" panose="02020603050405020304" pitchFamily="18" charset="0"/>
                <a:cs typeface="Times New Roman" panose="02020603050405020304" pitchFamily="18" charset="0"/>
              </a:rPr>
              <a:t>Institutions Acting in the Field of the Social Policy</a:t>
            </a:r>
          </a:p>
        </p:txBody>
      </p:sp>
      <p:sp>
        <p:nvSpPr>
          <p:cNvPr id="26626" name="Rectangle 3">
            <a:extLst>
              <a:ext uri="{FF2B5EF4-FFF2-40B4-BE49-F238E27FC236}">
                <a16:creationId xmlns:a16="http://schemas.microsoft.com/office/drawing/2014/main" id="{1487B08D-4FE5-2D47-857E-250B4A339270}"/>
              </a:ext>
            </a:extLst>
          </p:cNvPr>
          <p:cNvSpPr>
            <a:spLocks noGrp="1" noChangeArrowheads="1"/>
          </p:cNvSpPr>
          <p:nvPr>
            <p:ph type="body" idx="1"/>
          </p:nvPr>
        </p:nvSpPr>
        <p:spPr/>
        <p:txBody>
          <a:bodyPr/>
          <a:lstStyle/>
          <a:p>
            <a:pPr eaLnBrk="1" hangingPunct="1">
              <a:lnSpc>
                <a:spcPct val="100000"/>
              </a:lnSpc>
              <a:buFontTx/>
              <a:buNone/>
            </a:pPr>
            <a:r>
              <a:rPr lang="en-GB" altLang="cs-CZ" sz="2400" b="1" dirty="0">
                <a:latin typeface="Times New Roman" panose="02020603050405020304" pitchFamily="18" charset="0"/>
                <a:cs typeface="Times New Roman" panose="02020603050405020304" pitchFamily="18" charset="0"/>
              </a:rPr>
              <a:t>Institutions Based on Treaties</a:t>
            </a:r>
          </a:p>
          <a:p>
            <a:pPr eaLnBrk="1" hangingPunct="1">
              <a:lnSpc>
                <a:spcPct val="100000"/>
              </a:lnSpc>
            </a:pPr>
            <a:r>
              <a:rPr lang="en-GB" altLang="cs-CZ" sz="2400" dirty="0">
                <a:latin typeface="Times New Roman" panose="02020603050405020304" pitchFamily="18" charset="0"/>
                <a:cs typeface="Times New Roman" panose="02020603050405020304" pitchFamily="18" charset="0"/>
              </a:rPr>
              <a:t>		European Economic and Social Committee</a:t>
            </a:r>
          </a:p>
          <a:p>
            <a:pPr eaLnBrk="1" hangingPunct="1">
              <a:lnSpc>
                <a:spcPct val="100000"/>
              </a:lnSpc>
            </a:pPr>
            <a:r>
              <a:rPr lang="en-GB" altLang="cs-CZ" sz="2400" dirty="0">
                <a:latin typeface="Times New Roman" panose="02020603050405020304" pitchFamily="18" charset="0"/>
                <a:cs typeface="Times New Roman" panose="02020603050405020304" pitchFamily="18" charset="0"/>
              </a:rPr>
              <a:t>		Committee of Regions</a:t>
            </a:r>
          </a:p>
          <a:p>
            <a:pPr eaLnBrk="1" hangingPunct="1">
              <a:lnSpc>
                <a:spcPct val="100000"/>
              </a:lnSpc>
            </a:pPr>
            <a:r>
              <a:rPr lang="en-GB" altLang="cs-CZ" sz="2400" dirty="0">
                <a:latin typeface="Times New Roman" panose="02020603050405020304" pitchFamily="18" charset="0"/>
                <a:cs typeface="Times New Roman" panose="02020603050405020304" pitchFamily="18" charset="0"/>
              </a:rPr>
              <a:t>		Standing Committee on Employment</a:t>
            </a:r>
          </a:p>
          <a:p>
            <a:pPr eaLnBrk="1" hangingPunct="1">
              <a:lnSpc>
                <a:spcPct val="100000"/>
              </a:lnSpc>
            </a:pPr>
            <a:r>
              <a:rPr lang="en-GB" altLang="cs-CZ" sz="2400" dirty="0">
                <a:latin typeface="Times New Roman" panose="02020603050405020304" pitchFamily="18" charset="0"/>
                <a:cs typeface="Times New Roman" panose="02020603050405020304" pitchFamily="18" charset="0"/>
              </a:rPr>
              <a:t>		European Social Fund</a:t>
            </a:r>
            <a:endParaRPr lang="cs-CZ" altLang="cs-CZ" sz="2400" dirty="0">
              <a:latin typeface="Times New Roman" panose="02020603050405020304" pitchFamily="18" charset="0"/>
              <a:cs typeface="Times New Roman" panose="02020603050405020304" pitchFamily="18" charset="0"/>
            </a:endParaRPr>
          </a:p>
          <a:p>
            <a:pPr eaLnBrk="1" hangingPunct="1">
              <a:lnSpc>
                <a:spcPct val="100000"/>
              </a:lnSpc>
            </a:pPr>
            <a:endParaRPr lang="en-GB" altLang="cs-CZ" sz="2400" dirty="0">
              <a:latin typeface="Times New Roman" panose="02020603050405020304" pitchFamily="18" charset="0"/>
              <a:cs typeface="Times New Roman" panose="02020603050405020304" pitchFamily="18" charset="0"/>
            </a:endParaRPr>
          </a:p>
          <a:p>
            <a:pPr eaLnBrk="1" hangingPunct="1">
              <a:lnSpc>
                <a:spcPct val="100000"/>
              </a:lnSpc>
              <a:buFontTx/>
              <a:buNone/>
            </a:pPr>
            <a:r>
              <a:rPr lang="en-GB" altLang="cs-CZ" sz="2400" b="1" dirty="0">
                <a:latin typeface="Times New Roman" panose="02020603050405020304" pitchFamily="18" charset="0"/>
                <a:cs typeface="Times New Roman" panose="02020603050405020304" pitchFamily="18" charset="0"/>
              </a:rPr>
              <a:t>Institutions Established by an Act of Secondary Law</a:t>
            </a:r>
            <a:endParaRPr lang="cs-CZ" altLang="cs-CZ" sz="2400" b="1" dirty="0">
              <a:latin typeface="Times New Roman" panose="02020603050405020304" pitchFamily="18" charset="0"/>
              <a:cs typeface="Times New Roman" panose="02020603050405020304" pitchFamily="18" charset="0"/>
            </a:endParaRPr>
          </a:p>
          <a:p>
            <a:pPr lvl="1" eaLnBrk="1" hangingPunct="1">
              <a:lnSpc>
                <a:spcPct val="100000"/>
              </a:lnSpc>
            </a:pPr>
            <a:r>
              <a:rPr lang="cs-CZ" altLang="cs-CZ" sz="2400" dirty="0">
                <a:latin typeface="Times New Roman" panose="02020603050405020304" pitchFamily="18" charset="0"/>
                <a:cs typeface="Times New Roman" panose="02020603050405020304" pitchFamily="18" charset="0"/>
              </a:rPr>
              <a:t>		</a:t>
            </a:r>
            <a:r>
              <a:rPr lang="en-GB" altLang="cs-CZ" sz="2400" dirty="0">
                <a:latin typeface="Times New Roman" panose="02020603050405020304" pitchFamily="18" charset="0"/>
                <a:cs typeface="Times New Roman" panose="02020603050405020304" pitchFamily="18" charset="0"/>
              </a:rPr>
              <a:t>European Agency for Health and Safety at Work</a:t>
            </a:r>
          </a:p>
          <a:p>
            <a:pPr lvl="1" eaLnBrk="1" hangingPunct="1">
              <a:lnSpc>
                <a:spcPct val="100000"/>
              </a:lnSpc>
            </a:pPr>
            <a:r>
              <a:rPr lang="cs-CZ" altLang="cs-CZ" sz="2400" dirty="0">
                <a:latin typeface="Times New Roman" panose="02020603050405020304" pitchFamily="18" charset="0"/>
                <a:cs typeface="Times New Roman" panose="02020603050405020304" pitchFamily="18" charset="0"/>
              </a:rPr>
              <a:t>		</a:t>
            </a:r>
            <a:r>
              <a:rPr lang="en-GB" altLang="cs-CZ" sz="2400" dirty="0">
                <a:latin typeface="Times New Roman" panose="02020603050405020304" pitchFamily="18" charset="0"/>
                <a:cs typeface="Times New Roman" panose="02020603050405020304" pitchFamily="18" charset="0"/>
              </a:rPr>
              <a:t>European Centre for Development of Vocational Training</a:t>
            </a:r>
          </a:p>
          <a:p>
            <a:pPr lvl="1" eaLnBrk="1" hangingPunct="1">
              <a:lnSpc>
                <a:spcPct val="100000"/>
              </a:lnSpc>
            </a:pPr>
            <a:r>
              <a:rPr lang="cs-CZ" altLang="cs-CZ" sz="2400" dirty="0">
                <a:latin typeface="Times New Roman" panose="02020603050405020304" pitchFamily="18" charset="0"/>
                <a:cs typeface="Times New Roman" panose="02020603050405020304" pitchFamily="18" charset="0"/>
              </a:rPr>
              <a:t>		</a:t>
            </a:r>
            <a:r>
              <a:rPr lang="en-GB" altLang="cs-CZ" sz="2400" dirty="0">
                <a:latin typeface="Times New Roman" panose="02020603050405020304" pitchFamily="18" charset="0"/>
                <a:cs typeface="Times New Roman" panose="02020603050405020304" pitchFamily="18" charset="0"/>
              </a:rPr>
              <a:t>European Foundation for Improvement of Living and Working </a:t>
            </a:r>
            <a:r>
              <a:rPr lang="cs-CZ" altLang="cs-CZ" sz="2400" dirty="0">
                <a:latin typeface="Times New Roman" panose="02020603050405020304" pitchFamily="18" charset="0"/>
                <a:cs typeface="Times New Roman" panose="02020603050405020304" pitchFamily="18" charset="0"/>
              </a:rPr>
              <a:t>			</a:t>
            </a:r>
            <a:r>
              <a:rPr lang="en-GB" altLang="cs-CZ" sz="2400" dirty="0">
                <a:latin typeface="Times New Roman" panose="02020603050405020304" pitchFamily="18" charset="0"/>
                <a:cs typeface="Times New Roman" panose="02020603050405020304" pitchFamily="18" charset="0"/>
              </a:rPr>
              <a:t>Conditions</a:t>
            </a:r>
            <a:endParaRPr lang="cs-CZ" altLang="cs-CZ" sz="2400" dirty="0">
              <a:latin typeface="Times New Roman" panose="02020603050405020304" pitchFamily="18" charset="0"/>
              <a:cs typeface="Times New Roman" panose="02020603050405020304" pitchFamily="18" charset="0"/>
            </a:endParaRPr>
          </a:p>
          <a:p>
            <a:pPr eaLnBrk="1" hangingPunct="1">
              <a:buFontTx/>
              <a:buNone/>
            </a:pPr>
            <a:endParaRPr lang="en-GB" altLang="cs-CZ" sz="2000" b="1" dirty="0"/>
          </a:p>
        </p:txBody>
      </p:sp>
    </p:spTree>
    <p:extLst>
      <p:ext uri="{BB962C8B-B14F-4D97-AF65-F5344CB8AC3E}">
        <p14:creationId xmlns:p14="http://schemas.microsoft.com/office/powerpoint/2010/main" val="992619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a:extLst>
              <a:ext uri="{FF2B5EF4-FFF2-40B4-BE49-F238E27FC236}">
                <a16:creationId xmlns:a16="http://schemas.microsoft.com/office/drawing/2014/main" id="{A597483B-3D44-5D46-872F-1F7B4BE27392}"/>
              </a:ext>
            </a:extLst>
          </p:cNvPr>
          <p:cNvSpPr>
            <a:spLocks noGrp="1" noChangeArrowheads="1"/>
          </p:cNvSpPr>
          <p:nvPr>
            <p:ph type="title"/>
          </p:nvPr>
        </p:nvSpPr>
        <p:spPr/>
        <p:txBody>
          <a:bodyPr/>
          <a:lstStyle/>
          <a:p>
            <a:pPr algn="ctr"/>
            <a:r>
              <a:rPr lang="en-US" altLang="cs-CZ" b="1" dirty="0">
                <a:latin typeface="Times New Roman" panose="02020603050405020304" pitchFamily="18" charset="0"/>
                <a:cs typeface="Times New Roman" panose="02020603050405020304" pitchFamily="18" charset="0"/>
              </a:rPr>
              <a:t>European Economic and Social Committee</a:t>
            </a:r>
          </a:p>
        </p:txBody>
      </p:sp>
      <p:sp>
        <p:nvSpPr>
          <p:cNvPr id="27650" name="Zástupný symbol pro obsah 2">
            <a:extLst>
              <a:ext uri="{FF2B5EF4-FFF2-40B4-BE49-F238E27FC236}">
                <a16:creationId xmlns:a16="http://schemas.microsoft.com/office/drawing/2014/main" id="{241690FA-2C94-A144-B248-733B1FD0E82A}"/>
              </a:ext>
            </a:extLst>
          </p:cNvPr>
          <p:cNvSpPr>
            <a:spLocks noGrp="1" noChangeArrowheads="1"/>
          </p:cNvSpPr>
          <p:nvPr>
            <p:ph idx="1"/>
          </p:nvPr>
        </p:nvSpPr>
        <p:spPr>
          <a:xfrm>
            <a:off x="720000" y="1543756"/>
            <a:ext cx="10753200" cy="5126038"/>
          </a:xfrm>
        </p:spPr>
        <p:txBody>
          <a:bodyPr/>
          <a:lstStyle/>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Established in 1957</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Advisory body – competencies defined by the Treaty</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Represents – employers and employees organisations and civil society (farmers, consumers, churches),</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Seat – Brussels</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Compositions – 350 members,</a:t>
            </a:r>
            <a:r>
              <a:rPr lang="cs-CZ" altLang="cs-CZ" sz="2400" dirty="0">
                <a:latin typeface="Times New Roman" panose="02020603050405020304" pitchFamily="18" charset="0"/>
                <a:cs typeface="Times New Roman" panose="02020603050405020304" pitchFamily="18" charset="0"/>
              </a:rPr>
              <a:t> </a:t>
            </a:r>
            <a:r>
              <a:rPr lang="en-GB" altLang="cs-CZ" sz="2400" dirty="0">
                <a:latin typeface="Times New Roman" panose="02020603050405020304" pitchFamily="18" charset="0"/>
                <a:cs typeface="Times New Roman" panose="02020603050405020304" pitchFamily="18" charset="0"/>
              </a:rPr>
              <a:t>nominated by governments of Member States and appointed by the Council of the EU, their mandate lasts 5 years</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Is consulted by the European Parliament and the Council of the EU on proposals for secondary legislation relating to EU social policy</a:t>
            </a:r>
          </a:p>
        </p:txBody>
      </p:sp>
    </p:spTree>
    <p:extLst>
      <p:ext uri="{BB962C8B-B14F-4D97-AF65-F5344CB8AC3E}">
        <p14:creationId xmlns:p14="http://schemas.microsoft.com/office/powerpoint/2010/main" val="1125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a:extLst>
              <a:ext uri="{FF2B5EF4-FFF2-40B4-BE49-F238E27FC236}">
                <a16:creationId xmlns:a16="http://schemas.microsoft.com/office/drawing/2014/main" id="{0A4A0977-08C7-6F49-BADB-559F98A2B11E}"/>
              </a:ext>
            </a:extLst>
          </p:cNvPr>
          <p:cNvSpPr>
            <a:spLocks noGrp="1" noChangeArrowheads="1"/>
          </p:cNvSpPr>
          <p:nvPr>
            <p:ph type="title"/>
          </p:nvPr>
        </p:nvSpPr>
        <p:spPr>
          <a:xfrm>
            <a:off x="919869" y="847020"/>
            <a:ext cx="8229600" cy="1143000"/>
          </a:xfrm>
        </p:spPr>
        <p:txBody>
          <a:bodyPr/>
          <a:lstStyle/>
          <a:p>
            <a:pPr algn="ctr"/>
            <a:r>
              <a:rPr lang="en-GB" altLang="cs-CZ" b="1" dirty="0">
                <a:latin typeface="Times New Roman" panose="02020603050405020304" pitchFamily="18" charset="0"/>
                <a:cs typeface="Times New Roman" panose="02020603050405020304" pitchFamily="18" charset="0"/>
              </a:rPr>
              <a:t>Committee of Regions</a:t>
            </a:r>
          </a:p>
        </p:txBody>
      </p:sp>
      <p:sp>
        <p:nvSpPr>
          <p:cNvPr id="28674" name="Zástupný symbol pro obsah 2">
            <a:extLst>
              <a:ext uri="{FF2B5EF4-FFF2-40B4-BE49-F238E27FC236}">
                <a16:creationId xmlns:a16="http://schemas.microsoft.com/office/drawing/2014/main" id="{E0B367D4-045F-D34E-B2DE-C2D9AEB410EF}"/>
              </a:ext>
            </a:extLst>
          </p:cNvPr>
          <p:cNvSpPr>
            <a:spLocks noGrp="1" noChangeArrowheads="1"/>
          </p:cNvSpPr>
          <p:nvPr>
            <p:ph idx="1"/>
          </p:nvPr>
        </p:nvSpPr>
        <p:spPr>
          <a:xfrm>
            <a:off x="919869" y="1990020"/>
            <a:ext cx="10352262" cy="4525963"/>
          </a:xfrm>
        </p:spPr>
        <p:txBody>
          <a:bodyPr/>
          <a:lstStyle/>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Established in 1994 on the basis of the Treaty of Maastricht</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Advisory body</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Represents the interests of the EU regions (counties, provinces, municipalities or cities)</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Seat – Brussels</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Composition – 350 members, regional</a:t>
            </a:r>
            <a:r>
              <a:rPr lang="cs-CZ" altLang="cs-CZ" sz="2400" dirty="0">
                <a:latin typeface="Times New Roman" panose="02020603050405020304" pitchFamily="18" charset="0"/>
                <a:cs typeface="Times New Roman" panose="02020603050405020304" pitchFamily="18" charset="0"/>
              </a:rPr>
              <a:t>l</a:t>
            </a:r>
            <a:r>
              <a:rPr lang="en-GB" altLang="cs-CZ" sz="2400" dirty="0">
                <a:latin typeface="Times New Roman" panose="02020603050405020304" pitchFamily="18" charset="0"/>
                <a:cs typeface="Times New Roman" panose="02020603050405020304" pitchFamily="18" charset="0"/>
              </a:rPr>
              <a:t>y elected representatives</a:t>
            </a:r>
          </a:p>
          <a:p>
            <a:pPr marL="342900" indent="-342900">
              <a:buFont typeface="Arial" panose="020B0604020202020204" pitchFamily="34" charset="0"/>
              <a:buChar char="•"/>
            </a:pPr>
            <a:r>
              <a:rPr lang="en-GB" altLang="cs-CZ" sz="2400" dirty="0">
                <a:latin typeface="Times New Roman" panose="02020603050405020304" pitchFamily="18" charset="0"/>
                <a:cs typeface="Times New Roman" panose="02020603050405020304" pitchFamily="18" charset="0"/>
              </a:rPr>
              <a:t>Is consulted by EU institutions on proposals of acts of secondary law concerning EU social policy</a:t>
            </a:r>
          </a:p>
          <a:p>
            <a:endParaRPr lang="cs-CZ" altLang="cs-CZ" dirty="0"/>
          </a:p>
          <a:p>
            <a:endParaRPr lang="cs-CZ" altLang="cs-CZ" dirty="0"/>
          </a:p>
        </p:txBody>
      </p:sp>
    </p:spTree>
    <p:extLst>
      <p:ext uri="{BB962C8B-B14F-4D97-AF65-F5344CB8AC3E}">
        <p14:creationId xmlns:p14="http://schemas.microsoft.com/office/powerpoint/2010/main" val="320245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a:extLst>
              <a:ext uri="{FF2B5EF4-FFF2-40B4-BE49-F238E27FC236}">
                <a16:creationId xmlns:a16="http://schemas.microsoft.com/office/drawing/2014/main" id="{3F11A7C6-8114-A149-9A38-C1070D48ABA9}"/>
              </a:ext>
            </a:extLst>
          </p:cNvPr>
          <p:cNvSpPr>
            <a:spLocks noGrp="1" noChangeArrowheads="1"/>
          </p:cNvSpPr>
          <p:nvPr>
            <p:ph type="title"/>
          </p:nvPr>
        </p:nvSpPr>
        <p:spPr>
          <a:xfrm>
            <a:off x="718799" y="454500"/>
            <a:ext cx="9858889" cy="1143000"/>
          </a:xfrm>
        </p:spPr>
        <p:txBody>
          <a:bodyPr/>
          <a:lstStyle/>
          <a:p>
            <a:pPr algn="ctr"/>
            <a:r>
              <a:rPr lang="en-GB" altLang="cs-CZ" b="1" dirty="0">
                <a:latin typeface="Times New Roman" panose="02020603050405020304" pitchFamily="18" charset="0"/>
                <a:cs typeface="Times New Roman" panose="02020603050405020304" pitchFamily="18" charset="0"/>
              </a:rPr>
              <a:t>European Agency for Health and Safety at Work</a:t>
            </a:r>
          </a:p>
        </p:txBody>
      </p:sp>
      <p:sp>
        <p:nvSpPr>
          <p:cNvPr id="29698" name="Zástupný symbol pro obsah 2">
            <a:extLst>
              <a:ext uri="{FF2B5EF4-FFF2-40B4-BE49-F238E27FC236}">
                <a16:creationId xmlns:a16="http://schemas.microsoft.com/office/drawing/2014/main" id="{DFCC0B93-0612-FF48-B2E6-544084744BC0}"/>
              </a:ext>
            </a:extLst>
          </p:cNvPr>
          <p:cNvSpPr>
            <a:spLocks noGrp="1" noChangeArrowheads="1"/>
          </p:cNvSpPr>
          <p:nvPr>
            <p:ph idx="1"/>
          </p:nvPr>
        </p:nvSpPr>
        <p:spPr/>
        <p:txBody>
          <a:bodyPr/>
          <a:lstStyle/>
          <a:p>
            <a:pPr marL="457200" indent="-457200">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Seat – </a:t>
            </a:r>
            <a:r>
              <a:rPr lang="en-GB" altLang="cs-CZ" dirty="0" err="1">
                <a:latin typeface="Times New Roman" panose="02020603050405020304" pitchFamily="18" charset="0"/>
                <a:cs typeface="Times New Roman" panose="02020603050405020304" pitchFamily="18" charset="0"/>
              </a:rPr>
              <a:t>Bilbau</a:t>
            </a:r>
            <a:endParaRPr lang="en-GB" altLang="cs-CZ"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Established in 1994</a:t>
            </a:r>
          </a:p>
          <a:p>
            <a:pPr marL="457200" indent="-457200">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Information agency for occupational safety and health</a:t>
            </a:r>
          </a:p>
          <a:p>
            <a:pPr marL="457200" indent="-457200">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Provides the employees, employers and their representatives with the information on prevention of industrial injuries and occupational diseases</a:t>
            </a:r>
          </a:p>
        </p:txBody>
      </p:sp>
    </p:spTree>
    <p:extLst>
      <p:ext uri="{BB962C8B-B14F-4D97-AF65-F5344CB8AC3E}">
        <p14:creationId xmlns:p14="http://schemas.microsoft.com/office/powerpoint/2010/main" val="3009202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a:extLst>
              <a:ext uri="{FF2B5EF4-FFF2-40B4-BE49-F238E27FC236}">
                <a16:creationId xmlns:a16="http://schemas.microsoft.com/office/drawing/2014/main" id="{A17D94FA-7DCD-924E-967A-F2D4919A83FE}"/>
              </a:ext>
            </a:extLst>
          </p:cNvPr>
          <p:cNvSpPr>
            <a:spLocks noGrp="1" noChangeArrowheads="1"/>
          </p:cNvSpPr>
          <p:nvPr>
            <p:ph type="title"/>
          </p:nvPr>
        </p:nvSpPr>
        <p:spPr>
          <a:xfrm>
            <a:off x="718800" y="800212"/>
            <a:ext cx="10753200" cy="451576"/>
          </a:xfrm>
        </p:spPr>
        <p:txBody>
          <a:bodyPr/>
          <a:lstStyle/>
          <a:p>
            <a:pPr algn="ctr"/>
            <a:r>
              <a:rPr lang="en-GB" altLang="cs-CZ" b="1" dirty="0">
                <a:latin typeface="Times New Roman" panose="02020603050405020304" pitchFamily="18" charset="0"/>
                <a:cs typeface="Times New Roman" panose="02020603050405020304" pitchFamily="18" charset="0"/>
              </a:rPr>
              <a:t>European Social Fund</a:t>
            </a:r>
          </a:p>
        </p:txBody>
      </p:sp>
      <p:sp>
        <p:nvSpPr>
          <p:cNvPr id="19459" name="Zástupný symbol pro obsah 2">
            <a:extLst>
              <a:ext uri="{FF2B5EF4-FFF2-40B4-BE49-F238E27FC236}">
                <a16:creationId xmlns:a16="http://schemas.microsoft.com/office/drawing/2014/main" id="{37DC60FE-B421-7F4D-846B-DFA2755FCF79}"/>
              </a:ext>
            </a:extLst>
          </p:cNvPr>
          <p:cNvSpPr>
            <a:spLocks noGrp="1"/>
          </p:cNvSpPr>
          <p:nvPr>
            <p:ph idx="1"/>
          </p:nvPr>
        </p:nvSpPr>
        <p:spPr/>
        <p:txBody>
          <a:bodyPr/>
          <a:lstStyle/>
          <a:p>
            <a:pPr marL="457200" indent="-457200">
              <a:buFont typeface="Arial" panose="020B0604020202020204" pitchFamily="34" charset="0"/>
              <a:buChar char="•"/>
              <a:defRPr/>
            </a:pPr>
            <a:r>
              <a:rPr lang="en-GB" altLang="cs-CZ" dirty="0">
                <a:latin typeface="Times New Roman" panose="02020603050405020304" pitchFamily="18" charset="0"/>
                <a:cs typeface="Times New Roman" panose="02020603050405020304" pitchFamily="18" charset="0"/>
              </a:rPr>
              <a:t>One of the EU structural funds</a:t>
            </a:r>
          </a:p>
          <a:p>
            <a:pPr marL="457200" indent="-457200">
              <a:buFont typeface="Arial" panose="020B0604020202020204" pitchFamily="34" charset="0"/>
              <a:buChar char="•"/>
              <a:defRPr/>
            </a:pPr>
            <a:r>
              <a:rPr lang="en-GB" altLang="cs-CZ" dirty="0">
                <a:latin typeface="Times New Roman" panose="02020603050405020304" pitchFamily="18" charset="0"/>
                <a:cs typeface="Times New Roman" panose="02020603050405020304" pitchFamily="18" charset="0"/>
              </a:rPr>
              <a:t>Instrument of the EU for supporting better job opportunities</a:t>
            </a:r>
          </a:p>
          <a:p>
            <a:pPr marL="457200" indent="-457200">
              <a:buFont typeface="Arial" panose="020B0604020202020204" pitchFamily="34" charset="0"/>
              <a:buChar char="•"/>
              <a:defRPr/>
            </a:pPr>
            <a:r>
              <a:rPr lang="en-GB" altLang="cs-CZ" dirty="0">
                <a:latin typeface="Times New Roman" panose="02020603050405020304" pitchFamily="18" charset="0"/>
                <a:cs typeface="Times New Roman" panose="02020603050405020304" pitchFamily="18" charset="0"/>
              </a:rPr>
              <a:t>Priorities are defined by Commission and EU Member States</a:t>
            </a:r>
            <a:endParaRPr lang="cs-CZ" altLang="cs-CZ"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r>
              <a:rPr lang="en-GB" altLang="cs-CZ" dirty="0">
                <a:latin typeface="Times New Roman" panose="02020603050405020304" pitchFamily="18" charset="0"/>
                <a:cs typeface="Times New Roman" panose="02020603050405020304" pitchFamily="18" charset="0"/>
              </a:rPr>
              <a:t>The main priorities </a:t>
            </a:r>
            <a:endParaRPr lang="cs-CZ" altLang="cs-CZ" dirty="0">
              <a:latin typeface="Times New Roman" panose="02020603050405020304" pitchFamily="18" charset="0"/>
              <a:cs typeface="Times New Roman" panose="02020603050405020304" pitchFamily="18" charset="0"/>
            </a:endParaRPr>
          </a:p>
          <a:p>
            <a:pPr lvl="1">
              <a:lnSpc>
                <a:spcPct val="100000"/>
              </a:lnSpc>
              <a:defRPr/>
            </a:pPr>
            <a:r>
              <a:rPr lang="cs-CZ" altLang="cs-CZ" dirty="0">
                <a:latin typeface="Times New Roman" panose="02020603050405020304" pitchFamily="18" charset="0"/>
                <a:cs typeface="Times New Roman" panose="02020603050405020304" pitchFamily="18" charset="0"/>
              </a:rPr>
              <a:t>	</a:t>
            </a:r>
            <a:r>
              <a:rPr lang="en-GB" altLang="cs-CZ" sz="2400" dirty="0">
                <a:latin typeface="Times New Roman" panose="02020603050405020304" pitchFamily="18" charset="0"/>
                <a:cs typeface="Times New Roman" panose="02020603050405020304" pitchFamily="18" charset="0"/>
              </a:rPr>
              <a:t>Access to Employment</a:t>
            </a:r>
          </a:p>
          <a:p>
            <a:pPr lvl="2">
              <a:lnSpc>
                <a:spcPct val="100000"/>
              </a:lnSpc>
              <a:defRPr/>
            </a:pPr>
            <a:r>
              <a:rPr lang="en-GB" altLang="cs-CZ" sz="2400" dirty="0">
                <a:latin typeface="Times New Roman" panose="02020603050405020304" pitchFamily="18" charset="0"/>
                <a:cs typeface="Times New Roman" panose="02020603050405020304" pitchFamily="18" charset="0"/>
              </a:rPr>
              <a:t>Adaptability of Workforce</a:t>
            </a:r>
          </a:p>
          <a:p>
            <a:pPr lvl="2">
              <a:lnSpc>
                <a:spcPct val="100000"/>
              </a:lnSpc>
              <a:defRPr/>
            </a:pPr>
            <a:r>
              <a:rPr lang="en-GB" altLang="cs-CZ" sz="2400" dirty="0">
                <a:latin typeface="Times New Roman" panose="02020603050405020304" pitchFamily="18" charset="0"/>
                <a:cs typeface="Times New Roman" panose="02020603050405020304" pitchFamily="18" charset="0"/>
              </a:rPr>
              <a:t>Promotion of Vocational Training</a:t>
            </a:r>
          </a:p>
          <a:p>
            <a:pPr marL="457200" lvl="1" indent="-457200">
              <a:buFont typeface="Arial" panose="020B0604020202020204" pitchFamily="34" charset="0"/>
              <a:buChar char="•"/>
              <a:defRPr/>
            </a:pPr>
            <a:endParaRPr lang="cs-CZ" altLang="cs-CZ" dirty="0">
              <a:latin typeface="Times New Roman" panose="02020603050405020304" pitchFamily="18" charset="0"/>
              <a:cs typeface="Times New Roman" panose="02020603050405020304" pitchFamily="18" charset="0"/>
            </a:endParaRPr>
          </a:p>
          <a:p>
            <a:pPr marL="1371600" lvl="2" indent="-457200">
              <a:buFont typeface="Arial" panose="020B0604020202020204" pitchFamily="34" charset="0"/>
              <a:buChar char="•"/>
              <a:defRPr/>
            </a:pPr>
            <a:endParaRPr lang="en-GB" altLang="cs-CZ" sz="3200" dirty="0"/>
          </a:p>
        </p:txBody>
      </p:sp>
    </p:spTree>
    <p:extLst>
      <p:ext uri="{BB962C8B-B14F-4D97-AF65-F5344CB8AC3E}">
        <p14:creationId xmlns:p14="http://schemas.microsoft.com/office/powerpoint/2010/main" val="1619615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8C4C5229-42A0-7B46-B9D8-E47259FAFE0A}"/>
              </a:ext>
            </a:extLst>
          </p:cNvPr>
          <p:cNvSpPr>
            <a:spLocks noGrp="1" noChangeArrowheads="1"/>
          </p:cNvSpPr>
          <p:nvPr>
            <p:ph type="title"/>
          </p:nvPr>
        </p:nvSpPr>
        <p:spPr/>
        <p:txBody>
          <a:bodyPr/>
          <a:lstStyle/>
          <a:p>
            <a:pPr algn="ctr" eaLnBrk="1" hangingPunct="1"/>
            <a:r>
              <a:rPr lang="en-US" altLang="cs-CZ" dirty="0">
                <a:latin typeface="Times New Roman" panose="02020603050405020304" pitchFamily="18" charset="0"/>
                <a:cs typeface="Times New Roman" panose="02020603050405020304" pitchFamily="18" charset="0"/>
              </a:rPr>
              <a:t>Institutional Framework of the EU</a:t>
            </a:r>
          </a:p>
        </p:txBody>
      </p:sp>
      <p:sp>
        <p:nvSpPr>
          <p:cNvPr id="14338" name="Rectangle 3">
            <a:extLst>
              <a:ext uri="{FF2B5EF4-FFF2-40B4-BE49-F238E27FC236}">
                <a16:creationId xmlns:a16="http://schemas.microsoft.com/office/drawing/2014/main" id="{959D3167-72CC-FF44-A693-61574823E485}"/>
              </a:ext>
            </a:extLst>
          </p:cNvPr>
          <p:cNvSpPr>
            <a:spLocks noGrp="1" noChangeArrowheads="1"/>
          </p:cNvSpPr>
          <p:nvPr>
            <p:ph type="body" idx="1"/>
          </p:nvPr>
        </p:nvSpPr>
        <p:spPr/>
        <p:txBody>
          <a:bodyPr/>
          <a:lstStyle/>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European Parliament</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European Council</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Council of the European Union</a:t>
            </a:r>
            <a:endParaRPr lang="cs-CZ" altLang="cs-CZ"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European Commission </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Court of Justice </a:t>
            </a:r>
            <a:r>
              <a:rPr lang="cs-CZ" altLang="cs-CZ" dirty="0" err="1">
                <a:latin typeface="Times New Roman" panose="02020603050405020304" pitchFamily="18" charset="0"/>
                <a:cs typeface="Times New Roman" panose="02020603050405020304" pitchFamily="18" charset="0"/>
              </a:rPr>
              <a:t>of</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EU</a:t>
            </a:r>
            <a:endParaRPr lang="en-GB" altLang="cs-CZ"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European Central Bank</a:t>
            </a:r>
          </a:p>
          <a:p>
            <a:pPr marL="457200" indent="-457200" eaLnBrk="1" hangingPunct="1">
              <a:buFont typeface="Arial" panose="020B0604020202020204" pitchFamily="34" charset="0"/>
              <a:buChar char="•"/>
            </a:pPr>
            <a:r>
              <a:rPr lang="en-US" altLang="cs-CZ" dirty="0">
                <a:latin typeface="Times New Roman" panose="02020603050405020304" pitchFamily="18" charset="0"/>
                <a:cs typeface="Times New Roman" panose="02020603050405020304" pitchFamily="18" charset="0"/>
              </a:rPr>
              <a:t>Court </a:t>
            </a:r>
            <a:r>
              <a:rPr lang="en-GB" altLang="cs-CZ" dirty="0">
                <a:latin typeface="Times New Roman" panose="02020603050405020304" pitchFamily="18" charset="0"/>
                <a:cs typeface="Times New Roman" panose="02020603050405020304" pitchFamily="18" charset="0"/>
              </a:rPr>
              <a:t>of Auditors</a:t>
            </a:r>
          </a:p>
        </p:txBody>
      </p:sp>
    </p:spTree>
    <p:extLst>
      <p:ext uri="{BB962C8B-B14F-4D97-AF65-F5344CB8AC3E}">
        <p14:creationId xmlns:p14="http://schemas.microsoft.com/office/powerpoint/2010/main" val="2552342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BA4E758C-F725-7549-8A8C-40879562396E}"/>
              </a:ext>
            </a:extLst>
          </p:cNvPr>
          <p:cNvSpPr>
            <a:spLocks noGrp="1" noChangeArrowheads="1"/>
          </p:cNvSpPr>
          <p:nvPr>
            <p:ph type="title"/>
          </p:nvPr>
        </p:nvSpPr>
        <p:spPr>
          <a:xfrm>
            <a:off x="1034632" y="680671"/>
            <a:ext cx="10753200" cy="451576"/>
          </a:xfrm>
        </p:spPr>
        <p:txBody>
          <a:bodyPr/>
          <a:lstStyle/>
          <a:p>
            <a:pPr algn="ctr" eaLnBrk="1" hangingPunct="1"/>
            <a:r>
              <a:rPr lang="en-GB" altLang="cs-CZ" dirty="0">
                <a:latin typeface="Times New Roman" panose="02020603050405020304" pitchFamily="18" charset="0"/>
                <a:cs typeface="Times New Roman" panose="02020603050405020304" pitchFamily="18" charset="0"/>
              </a:rPr>
              <a:t>European Parliament</a:t>
            </a:r>
            <a:endParaRPr lang="en-GB" altLang="cs-CZ" dirty="0"/>
          </a:p>
        </p:txBody>
      </p:sp>
      <p:sp>
        <p:nvSpPr>
          <p:cNvPr id="15362" name="Rectangle 3">
            <a:extLst>
              <a:ext uri="{FF2B5EF4-FFF2-40B4-BE49-F238E27FC236}">
                <a16:creationId xmlns:a16="http://schemas.microsoft.com/office/drawing/2014/main" id="{44005AE2-9E55-1F41-BACE-E3B3B469D03B}"/>
              </a:ext>
            </a:extLst>
          </p:cNvPr>
          <p:cNvSpPr>
            <a:spLocks noGrp="1" noChangeArrowheads="1"/>
          </p:cNvSpPr>
          <p:nvPr>
            <p:ph type="body" idx="1"/>
          </p:nvPr>
        </p:nvSpPr>
        <p:spPr/>
        <p:txBody>
          <a:bodyPr/>
          <a:lstStyle/>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Represents the interests of the EU citizens, </a:t>
            </a:r>
          </a:p>
          <a:p>
            <a:pPr marL="457200" indent="-457200" eaLnBrk="1" hangingPunct="1">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Seat</a:t>
            </a:r>
            <a:r>
              <a:rPr lang="en-GB" altLang="cs-CZ" dirty="0">
                <a:latin typeface="Times New Roman" panose="02020603050405020304" pitchFamily="18" charset="0"/>
                <a:cs typeface="Times New Roman" panose="02020603050405020304" pitchFamily="18" charset="0"/>
              </a:rPr>
              <a:t>: Brussels, Luxembourg, Strasbourg,</a:t>
            </a:r>
          </a:p>
          <a:p>
            <a:pPr marL="457200" indent="-457200" eaLnBrk="1" hangingPunct="1">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Composition: </a:t>
            </a:r>
            <a:r>
              <a:rPr lang="en-GB" altLang="cs-CZ" dirty="0">
                <a:latin typeface="Times New Roman" panose="02020603050405020304" pitchFamily="18" charset="0"/>
                <a:cs typeface="Times New Roman" panose="02020603050405020304" pitchFamily="18" charset="0"/>
              </a:rPr>
              <a:t>representatives of peoples of Member States elected every five years (751 members in total, the Czech Republic has 21 representatives), Now 705 members because of  Brexit</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EP acts by an absolute majority of the votes except of cases stated in the Treaty,</a:t>
            </a:r>
          </a:p>
        </p:txBody>
      </p:sp>
    </p:spTree>
    <p:extLst>
      <p:ext uri="{BB962C8B-B14F-4D97-AF65-F5344CB8AC3E}">
        <p14:creationId xmlns:p14="http://schemas.microsoft.com/office/powerpoint/2010/main" val="133228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20A8B1B6-D149-B74B-A170-1FFC3642AF88}"/>
              </a:ext>
            </a:extLst>
          </p:cNvPr>
          <p:cNvSpPr>
            <a:spLocks noGrp="1" noChangeArrowheads="1"/>
          </p:cNvSpPr>
          <p:nvPr>
            <p:ph type="title"/>
          </p:nvPr>
        </p:nvSpPr>
        <p:spPr/>
        <p:txBody>
          <a:bodyPr/>
          <a:lstStyle/>
          <a:p>
            <a:pPr algn="ctr" eaLnBrk="1" hangingPunct="1"/>
            <a:r>
              <a:rPr lang="en-GB" altLang="cs-CZ" b="1" dirty="0">
                <a:latin typeface="Times New Roman" panose="02020603050405020304" pitchFamily="18" charset="0"/>
                <a:cs typeface="Times New Roman" panose="02020603050405020304" pitchFamily="18" charset="0"/>
              </a:rPr>
              <a:t>Main Competencies of the EP</a:t>
            </a:r>
          </a:p>
        </p:txBody>
      </p:sp>
      <p:sp>
        <p:nvSpPr>
          <p:cNvPr id="16386" name="Rectangle 3">
            <a:extLst>
              <a:ext uri="{FF2B5EF4-FFF2-40B4-BE49-F238E27FC236}">
                <a16:creationId xmlns:a16="http://schemas.microsoft.com/office/drawing/2014/main" id="{120460F1-64CA-AA4F-A590-6107A2FFF6DE}"/>
              </a:ext>
            </a:extLst>
          </p:cNvPr>
          <p:cNvSpPr>
            <a:spLocks noGrp="1" noChangeArrowheads="1"/>
          </p:cNvSpPr>
          <p:nvPr>
            <p:ph type="body" idx="1"/>
          </p:nvPr>
        </p:nvSpPr>
        <p:spPr/>
        <p:txBody>
          <a:bodyPr/>
          <a:lstStyle/>
          <a:p>
            <a:pPr marL="457200" indent="-457200" eaLnBrk="1" hangingPunct="1">
              <a:buFont typeface="Arial" panose="020B0604020202020204" pitchFamily="34" charset="0"/>
              <a:buChar char="•"/>
            </a:pPr>
            <a:r>
              <a:rPr lang="en-GB" altLang="cs-CZ" sz="3200" dirty="0">
                <a:latin typeface="Times New Roman" panose="02020603050405020304" pitchFamily="18" charset="0"/>
                <a:cs typeface="Times New Roman" panose="02020603050405020304" pitchFamily="18" charset="0"/>
              </a:rPr>
              <a:t>Passes the laws (jointly with the Council</a:t>
            </a:r>
            <a:r>
              <a:rPr lang="cs-CZ" altLang="cs-CZ" sz="3200" dirty="0">
                <a:latin typeface="Times New Roman" panose="02020603050405020304" pitchFamily="18" charset="0"/>
                <a:cs typeface="Times New Roman" panose="02020603050405020304" pitchFamily="18" charset="0"/>
              </a:rPr>
              <a:t>)</a:t>
            </a:r>
            <a:r>
              <a:rPr lang="en-GB" altLang="cs-CZ" sz="3200" dirty="0">
                <a:latin typeface="Times New Roman" panose="02020603050405020304" pitchFamily="18" charset="0"/>
                <a:cs typeface="Times New Roman" panose="02020603050405020304" pitchFamily="18" charset="0"/>
              </a:rPr>
              <a:t> – co-decision procedure</a:t>
            </a:r>
            <a:r>
              <a:rPr lang="cs-CZ" altLang="cs-CZ" sz="3200" dirty="0">
                <a:latin typeface="Times New Roman" panose="02020603050405020304" pitchFamily="18" charset="0"/>
                <a:cs typeface="Times New Roman" panose="02020603050405020304" pitchFamily="18" charset="0"/>
              </a:rPr>
              <a:t>,</a:t>
            </a:r>
            <a:r>
              <a:rPr lang="en-GB" altLang="cs-CZ" sz="3200" dirty="0">
                <a:latin typeface="Times New Roman" panose="02020603050405020304" pitchFamily="18" charset="0"/>
                <a:cs typeface="Times New Roman" panose="02020603050405020304" pitchFamily="18" charset="0"/>
              </a:rPr>
              <a:t>  </a:t>
            </a:r>
          </a:p>
          <a:p>
            <a:pPr marL="457200" indent="-457200" eaLnBrk="1" hangingPunct="1">
              <a:buFont typeface="Arial" panose="020B0604020202020204" pitchFamily="34" charset="0"/>
              <a:buChar char="•"/>
            </a:pPr>
            <a:r>
              <a:rPr lang="en-GB" altLang="cs-CZ" sz="3200" dirty="0">
                <a:latin typeface="Times New Roman" panose="02020603050405020304" pitchFamily="18" charset="0"/>
                <a:cs typeface="Times New Roman" panose="02020603050405020304" pitchFamily="18" charset="0"/>
              </a:rPr>
              <a:t>Consultative role – e.g. migration policy</a:t>
            </a:r>
            <a:r>
              <a:rPr lang="cs-CZ" altLang="cs-CZ" sz="3200" dirty="0">
                <a:latin typeface="Times New Roman" panose="02020603050405020304" pitchFamily="18" charset="0"/>
                <a:cs typeface="Times New Roman" panose="02020603050405020304" pitchFamily="18" charset="0"/>
              </a:rPr>
              <a:t>,</a:t>
            </a:r>
            <a:r>
              <a:rPr lang="en-GB" altLang="cs-CZ" sz="3200" dirty="0">
                <a:latin typeface="Times New Roman" panose="02020603050405020304" pitchFamily="18" charset="0"/>
                <a:cs typeface="Times New Roman" panose="02020603050405020304" pitchFamily="18" charset="0"/>
              </a:rPr>
              <a:t> </a:t>
            </a:r>
          </a:p>
          <a:p>
            <a:pPr marL="457200" indent="-457200" eaLnBrk="1" hangingPunct="1">
              <a:buFont typeface="Arial" panose="020B0604020202020204" pitchFamily="34" charset="0"/>
              <a:buChar char="•"/>
            </a:pPr>
            <a:r>
              <a:rPr lang="en-GB" altLang="cs-CZ" sz="3200" dirty="0">
                <a:latin typeface="Times New Roman" panose="02020603050405020304" pitchFamily="18" charset="0"/>
                <a:cs typeface="Times New Roman" panose="02020603050405020304" pitchFamily="18" charset="0"/>
              </a:rPr>
              <a:t>Exercise of democratic supervision over the other EU institutions</a:t>
            </a:r>
            <a:r>
              <a:rPr lang="cs-CZ" altLang="cs-CZ" sz="3200" dirty="0">
                <a:latin typeface="Times New Roman" panose="02020603050405020304" pitchFamily="18" charset="0"/>
                <a:cs typeface="Times New Roman" panose="02020603050405020304" pitchFamily="18" charset="0"/>
              </a:rPr>
              <a:t>,</a:t>
            </a:r>
            <a:endParaRPr lang="en-GB" altLang="cs-CZ" sz="320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GB" altLang="cs-CZ" sz="3200" dirty="0">
                <a:latin typeface="Times New Roman" panose="02020603050405020304" pitchFamily="18" charset="0"/>
                <a:cs typeface="Times New Roman" panose="02020603050405020304" pitchFamily="18" charset="0"/>
              </a:rPr>
              <a:t>Approves </a:t>
            </a:r>
            <a:r>
              <a:rPr lang="en-US" altLang="cs-CZ" sz="3200" dirty="0">
                <a:latin typeface="Times New Roman" panose="02020603050405020304" pitchFamily="18" charset="0"/>
                <a:cs typeface="Times New Roman" panose="02020603050405020304" pitchFamily="18" charset="0"/>
              </a:rPr>
              <a:t>the EU budget jointly with the Council of the EU.</a:t>
            </a:r>
          </a:p>
        </p:txBody>
      </p:sp>
    </p:spTree>
    <p:extLst>
      <p:ext uri="{BB962C8B-B14F-4D97-AF65-F5344CB8AC3E}">
        <p14:creationId xmlns:p14="http://schemas.microsoft.com/office/powerpoint/2010/main" val="372467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51F480F3-BB2C-DA44-A5D0-F791415C4588}"/>
              </a:ext>
            </a:extLst>
          </p:cNvPr>
          <p:cNvSpPr>
            <a:spLocks noGrp="1" noChangeArrowheads="1"/>
          </p:cNvSpPr>
          <p:nvPr>
            <p:ph type="title"/>
          </p:nvPr>
        </p:nvSpPr>
        <p:spPr/>
        <p:txBody>
          <a:bodyPr/>
          <a:lstStyle/>
          <a:p>
            <a:pPr algn="ctr" eaLnBrk="1" hangingPunct="1"/>
            <a:r>
              <a:rPr lang="en-GB" altLang="cs-CZ" b="1" dirty="0">
                <a:latin typeface="Times New Roman" panose="02020603050405020304" pitchFamily="18" charset="0"/>
                <a:cs typeface="Times New Roman" panose="02020603050405020304" pitchFamily="18" charset="0"/>
              </a:rPr>
              <a:t>European Council</a:t>
            </a:r>
            <a:endParaRPr lang="cs-CZ" altLang="cs-CZ" b="1" dirty="0">
              <a:latin typeface="Times New Roman" panose="02020603050405020304" pitchFamily="18" charset="0"/>
              <a:cs typeface="Times New Roman" panose="02020603050405020304" pitchFamily="18" charset="0"/>
            </a:endParaRPr>
          </a:p>
        </p:txBody>
      </p:sp>
      <p:sp>
        <p:nvSpPr>
          <p:cNvPr id="17410" name="Rectangle 3">
            <a:extLst>
              <a:ext uri="{FF2B5EF4-FFF2-40B4-BE49-F238E27FC236}">
                <a16:creationId xmlns:a16="http://schemas.microsoft.com/office/drawing/2014/main" id="{48DA232A-6618-9745-B31D-F2A2B0945AEF}"/>
              </a:ext>
            </a:extLst>
          </p:cNvPr>
          <p:cNvSpPr>
            <a:spLocks noGrp="1" noChangeArrowheads="1"/>
          </p:cNvSpPr>
          <p:nvPr>
            <p:ph type="body" idx="1"/>
          </p:nvPr>
        </p:nvSpPr>
        <p:spPr/>
        <p:txBody>
          <a:bodyPr/>
          <a:lstStyle/>
          <a:p>
            <a:pPr marL="342900" indent="-3429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Represents the interests of the EU Member States</a:t>
            </a:r>
          </a:p>
          <a:p>
            <a:pPr marL="342900" indent="-342900" eaLnBrk="1" hangingPunct="1">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Seat: </a:t>
            </a:r>
            <a:r>
              <a:rPr lang="en-GB" altLang="cs-CZ" dirty="0">
                <a:latin typeface="Times New Roman" panose="02020603050405020304" pitchFamily="18" charset="0"/>
                <a:cs typeface="Times New Roman" panose="02020603050405020304" pitchFamily="18" charset="0"/>
              </a:rPr>
              <a:t>usually</a:t>
            </a:r>
            <a:r>
              <a:rPr lang="en-GB" altLang="cs-CZ" b="1" dirty="0">
                <a:latin typeface="Times New Roman" panose="02020603050405020304" pitchFamily="18" charset="0"/>
                <a:cs typeface="Times New Roman" panose="02020603050405020304" pitchFamily="18" charset="0"/>
              </a:rPr>
              <a:t> </a:t>
            </a:r>
            <a:r>
              <a:rPr lang="en-GB" altLang="cs-CZ" dirty="0">
                <a:latin typeface="Times New Roman" panose="02020603050405020304" pitchFamily="18" charset="0"/>
                <a:cs typeface="Times New Roman" panose="02020603050405020304" pitchFamily="18" charset="0"/>
              </a:rPr>
              <a:t>Brussels</a:t>
            </a:r>
            <a:endParaRPr lang="en-GB" altLang="cs-CZ" b="1" dirty="0">
              <a:latin typeface="Times New Roman" panose="02020603050405020304" pitchFamily="18" charset="0"/>
              <a:cs typeface="Times New Roman" panose="02020603050405020304" pitchFamily="18" charset="0"/>
            </a:endParaRPr>
          </a:p>
          <a:p>
            <a:pPr marL="342900" indent="-342900" eaLnBrk="1" hangingPunct="1">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Composition: </a:t>
            </a:r>
            <a:r>
              <a:rPr lang="en-GB" altLang="cs-CZ" dirty="0">
                <a:latin typeface="Times New Roman" panose="02020603050405020304" pitchFamily="18" charset="0"/>
                <a:cs typeface="Times New Roman" panose="02020603050405020304" pitchFamily="18" charset="0"/>
              </a:rPr>
              <a:t>Heads of States or Heads of Governments of the Member States, the President and the President of the Commission</a:t>
            </a:r>
            <a:endParaRPr lang="cs-CZ" altLang="cs-CZ" b="1" dirty="0">
              <a:latin typeface="Times New Roman" panose="02020603050405020304" pitchFamily="18" charset="0"/>
              <a:cs typeface="Times New Roman" panose="02020603050405020304" pitchFamily="18" charset="0"/>
            </a:endParaRPr>
          </a:p>
          <a:p>
            <a:pPr marL="342900" indent="-342900" eaLnBrk="1" hangingPunct="1">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Role: </a:t>
            </a:r>
            <a:r>
              <a:rPr lang="en-GB" altLang="cs-CZ" dirty="0">
                <a:latin typeface="Times New Roman" panose="02020603050405020304" pitchFamily="18" charset="0"/>
                <a:cs typeface="Times New Roman" panose="02020603050405020304" pitchFamily="18" charset="0"/>
              </a:rPr>
              <a:t>provides the Union with the necessary impetus for its development, defines general political directions and priorities</a:t>
            </a:r>
            <a:endParaRPr lang="cs-CZ" altLang="cs-CZ" dirty="0">
              <a:latin typeface="Times New Roman" panose="02020603050405020304" pitchFamily="18" charset="0"/>
              <a:cs typeface="Times New Roman" panose="02020603050405020304" pitchFamily="18" charset="0"/>
            </a:endParaRPr>
          </a:p>
          <a:p>
            <a:pPr marL="342900" indent="-342900" eaLnBrk="1" hangingPunct="1">
              <a:buFont typeface="Arial" panose="020B0604020202020204" pitchFamily="34" charset="0"/>
              <a:buChar char="•"/>
            </a:pPr>
            <a:r>
              <a:rPr lang="cs-CZ" altLang="cs-CZ" dirty="0">
                <a:latin typeface="Times New Roman" panose="02020603050405020304" pitchFamily="18" charset="0"/>
                <a:cs typeface="Times New Roman" panose="02020603050405020304" pitchFamily="18" charset="0"/>
              </a:rPr>
              <a:t>President – Charles Michel</a:t>
            </a:r>
            <a:endParaRPr lang="en-GB" altLang="cs-CZ" b="1" dirty="0">
              <a:latin typeface="Times New Roman" panose="02020603050405020304" pitchFamily="18" charset="0"/>
              <a:cs typeface="Times New Roman" panose="02020603050405020304" pitchFamily="18" charset="0"/>
            </a:endParaRPr>
          </a:p>
          <a:p>
            <a:pPr eaLnBrk="1" hangingPunct="1"/>
            <a:endParaRPr lang="cs-CZ" altLang="cs-CZ" dirty="0"/>
          </a:p>
        </p:txBody>
      </p:sp>
    </p:spTree>
    <p:extLst>
      <p:ext uri="{BB962C8B-B14F-4D97-AF65-F5344CB8AC3E}">
        <p14:creationId xmlns:p14="http://schemas.microsoft.com/office/powerpoint/2010/main" val="13069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015B68EB-0BCF-5E43-BFCC-BE25047AB976}"/>
              </a:ext>
            </a:extLst>
          </p:cNvPr>
          <p:cNvSpPr>
            <a:spLocks noGrp="1" noChangeArrowheads="1"/>
          </p:cNvSpPr>
          <p:nvPr>
            <p:ph type="title"/>
          </p:nvPr>
        </p:nvSpPr>
        <p:spPr>
          <a:xfrm>
            <a:off x="718800" y="678426"/>
            <a:ext cx="10754400" cy="493150"/>
          </a:xfrm>
        </p:spPr>
        <p:txBody>
          <a:bodyPr/>
          <a:lstStyle/>
          <a:p>
            <a:pPr algn="ctr" eaLnBrk="1" hangingPunct="1"/>
            <a:r>
              <a:rPr lang="en-GB" altLang="cs-CZ" dirty="0">
                <a:latin typeface="Times New Roman" panose="02020603050405020304" pitchFamily="18" charset="0"/>
                <a:cs typeface="Times New Roman" panose="02020603050405020304" pitchFamily="18" charset="0"/>
              </a:rPr>
              <a:t>Council of the European Union</a:t>
            </a:r>
          </a:p>
        </p:txBody>
      </p:sp>
      <p:sp>
        <p:nvSpPr>
          <p:cNvPr id="18434" name="Rectangle 3">
            <a:extLst>
              <a:ext uri="{FF2B5EF4-FFF2-40B4-BE49-F238E27FC236}">
                <a16:creationId xmlns:a16="http://schemas.microsoft.com/office/drawing/2014/main" id="{C39AEF9D-FF98-C841-956E-8E5C2E298CF9}"/>
              </a:ext>
            </a:extLst>
          </p:cNvPr>
          <p:cNvSpPr>
            <a:spLocks noGrp="1" noChangeArrowheads="1"/>
          </p:cNvSpPr>
          <p:nvPr>
            <p:ph type="body" idx="1"/>
          </p:nvPr>
        </p:nvSpPr>
        <p:spPr/>
        <p:txBody>
          <a:bodyPr/>
          <a:lstStyle/>
          <a:p>
            <a:pPr marL="457200" indent="-457200" eaLnBrk="1" hangingPunct="1">
              <a:buFont typeface="Arial" panose="020B0604020202020204" pitchFamily="34" charset="0"/>
              <a:buChar char="•"/>
            </a:pPr>
            <a:r>
              <a:rPr lang="en-GB" altLang="cs-CZ" sz="3600" dirty="0">
                <a:latin typeface="Times New Roman" panose="02020603050405020304" pitchFamily="18" charset="0"/>
                <a:cs typeface="Times New Roman" panose="02020603050405020304" pitchFamily="18" charset="0"/>
              </a:rPr>
              <a:t>Main decision-making body, legislative and budgetary role</a:t>
            </a:r>
          </a:p>
          <a:p>
            <a:pPr marL="457200" indent="-457200" eaLnBrk="1" hangingPunct="1">
              <a:buFont typeface="Arial" panose="020B0604020202020204" pitchFamily="34" charset="0"/>
              <a:buChar char="•"/>
            </a:pPr>
            <a:r>
              <a:rPr lang="en-US" altLang="cs-CZ" sz="3600" dirty="0">
                <a:latin typeface="Times New Roman" panose="02020603050405020304" pitchFamily="18" charset="0"/>
                <a:cs typeface="Times New Roman" panose="02020603050405020304" pitchFamily="18" charset="0"/>
              </a:rPr>
              <a:t>Represents the interests of the Member States</a:t>
            </a:r>
          </a:p>
          <a:p>
            <a:pPr marL="457200" indent="-457200" eaLnBrk="1" hangingPunct="1">
              <a:buFont typeface="Arial" panose="020B0604020202020204" pitchFamily="34" charset="0"/>
              <a:buChar char="•"/>
            </a:pPr>
            <a:r>
              <a:rPr lang="en-US" altLang="cs-CZ" sz="3600" b="1" dirty="0">
                <a:latin typeface="Times New Roman" panose="02020603050405020304" pitchFamily="18" charset="0"/>
                <a:cs typeface="Times New Roman" panose="02020603050405020304" pitchFamily="18" charset="0"/>
              </a:rPr>
              <a:t>Composition</a:t>
            </a:r>
            <a:r>
              <a:rPr lang="en-US" altLang="cs-CZ" sz="3600" dirty="0">
                <a:latin typeface="Times New Roman" panose="02020603050405020304" pitchFamily="18" charset="0"/>
                <a:cs typeface="Times New Roman" panose="02020603050405020304" pitchFamily="18" charset="0"/>
              </a:rPr>
              <a:t>: one minister from each Member State responsible for the respective agenda</a:t>
            </a:r>
          </a:p>
        </p:txBody>
      </p:sp>
    </p:spTree>
    <p:extLst>
      <p:ext uri="{BB962C8B-B14F-4D97-AF65-F5344CB8AC3E}">
        <p14:creationId xmlns:p14="http://schemas.microsoft.com/office/powerpoint/2010/main" val="64761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3521864E-B944-BB45-85F5-1BF730D37E51}"/>
              </a:ext>
            </a:extLst>
          </p:cNvPr>
          <p:cNvSpPr>
            <a:spLocks noGrp="1" noChangeArrowheads="1"/>
          </p:cNvSpPr>
          <p:nvPr>
            <p:ph type="title"/>
          </p:nvPr>
        </p:nvSpPr>
        <p:spPr/>
        <p:txBody>
          <a:bodyPr/>
          <a:lstStyle/>
          <a:p>
            <a:pPr algn="ctr" eaLnBrk="1" hangingPunct="1"/>
            <a:r>
              <a:rPr lang="en-GB" altLang="cs-CZ" dirty="0">
                <a:latin typeface="Times New Roman" panose="02020603050405020304" pitchFamily="18" charset="0"/>
                <a:cs typeface="Times New Roman" panose="02020603050405020304" pitchFamily="18" charset="0"/>
              </a:rPr>
              <a:t>Main Competencies of the Council of the EU</a:t>
            </a:r>
          </a:p>
        </p:txBody>
      </p:sp>
      <p:sp>
        <p:nvSpPr>
          <p:cNvPr id="19458" name="Rectangle 3">
            <a:extLst>
              <a:ext uri="{FF2B5EF4-FFF2-40B4-BE49-F238E27FC236}">
                <a16:creationId xmlns:a16="http://schemas.microsoft.com/office/drawing/2014/main" id="{11E50019-9126-F749-9F1F-B953B0CE0797}"/>
              </a:ext>
            </a:extLst>
          </p:cNvPr>
          <p:cNvSpPr>
            <a:spLocks noGrp="1" noChangeArrowheads="1"/>
          </p:cNvSpPr>
          <p:nvPr>
            <p:ph type="body" idx="1"/>
          </p:nvPr>
        </p:nvSpPr>
        <p:spPr/>
        <p:txBody>
          <a:bodyPr/>
          <a:lstStyle/>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Passing laws</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Passing laws jointly with the European Parliament: regulations, directives - on a proposal of the Commission, opinions, recommendations</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Approves the EU budget jointly with the European Parliament</a:t>
            </a:r>
          </a:p>
          <a:p>
            <a:pPr marL="457200" indent="-457200" eaLnBrk="1" hangingPunct="1">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Co-ordinating the policies of the Member States</a:t>
            </a:r>
            <a:r>
              <a:rPr lang="cs-CZ" altLang="cs-CZ" dirty="0">
                <a:latin typeface="Times New Roman" panose="02020603050405020304" pitchFamily="18" charset="0"/>
                <a:cs typeface="Times New Roman" panose="02020603050405020304" pitchFamily="18" charset="0"/>
              </a:rPr>
              <a:t> </a:t>
            </a:r>
          </a:p>
          <a:p>
            <a:pPr eaLnBrk="1" hangingPunct="1"/>
            <a:endParaRPr lang="cs-CZ" altLang="cs-CZ" dirty="0"/>
          </a:p>
        </p:txBody>
      </p:sp>
    </p:spTree>
    <p:extLst>
      <p:ext uri="{BB962C8B-B14F-4D97-AF65-F5344CB8AC3E}">
        <p14:creationId xmlns:p14="http://schemas.microsoft.com/office/powerpoint/2010/main" val="3311789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C32B534D-0D36-704A-82AE-28C35C2353AD}"/>
              </a:ext>
            </a:extLst>
          </p:cNvPr>
          <p:cNvSpPr>
            <a:spLocks noGrp="1" noChangeArrowheads="1"/>
          </p:cNvSpPr>
          <p:nvPr>
            <p:ph type="title"/>
          </p:nvPr>
        </p:nvSpPr>
        <p:spPr>
          <a:xfrm>
            <a:off x="1142787" y="1026000"/>
            <a:ext cx="10753200" cy="451576"/>
          </a:xfrm>
        </p:spPr>
        <p:txBody>
          <a:bodyPr/>
          <a:lstStyle/>
          <a:p>
            <a:pPr algn="ctr" eaLnBrk="1" hangingPunct="1"/>
            <a:r>
              <a:rPr lang="en-GB" altLang="cs-CZ" dirty="0">
                <a:latin typeface="Times New Roman" panose="02020603050405020304" pitchFamily="18" charset="0"/>
                <a:cs typeface="Times New Roman" panose="02020603050405020304" pitchFamily="18" charset="0"/>
              </a:rPr>
              <a:t>European Commission </a:t>
            </a:r>
            <a:br>
              <a:rPr lang="en-GB" altLang="cs-CZ" dirty="0"/>
            </a:br>
            <a:endParaRPr lang="cs-CZ" altLang="cs-CZ" dirty="0"/>
          </a:p>
        </p:txBody>
      </p:sp>
      <p:sp>
        <p:nvSpPr>
          <p:cNvPr id="20482" name="Rectangle 3">
            <a:extLst>
              <a:ext uri="{FF2B5EF4-FFF2-40B4-BE49-F238E27FC236}">
                <a16:creationId xmlns:a16="http://schemas.microsoft.com/office/drawing/2014/main" id="{27344157-BF3A-D440-A1F4-FE036039F825}"/>
              </a:ext>
            </a:extLst>
          </p:cNvPr>
          <p:cNvSpPr>
            <a:spLocks noGrp="1" noChangeArrowheads="1"/>
          </p:cNvSpPr>
          <p:nvPr>
            <p:ph type="body" idx="1"/>
          </p:nvPr>
        </p:nvSpPr>
        <p:spPr/>
        <p:txBody>
          <a:bodyPr/>
          <a:lstStyle/>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Represents the interests of the Union</a:t>
            </a:r>
          </a:p>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Independent of national governments </a:t>
            </a:r>
          </a:p>
          <a:p>
            <a:pPr marL="342900" indent="-342900" eaLnBrk="1" hangingPunct="1">
              <a:lnSpc>
                <a:spcPct val="90000"/>
              </a:lnSpc>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Seat</a:t>
            </a:r>
            <a:r>
              <a:rPr lang="en-GB" altLang="cs-CZ" dirty="0">
                <a:latin typeface="Times New Roman" panose="02020603050405020304" pitchFamily="18" charset="0"/>
                <a:cs typeface="Times New Roman" panose="02020603050405020304" pitchFamily="18" charset="0"/>
              </a:rPr>
              <a:t>: Brussels</a:t>
            </a:r>
          </a:p>
          <a:p>
            <a:pPr marL="342900" indent="-342900" eaLnBrk="1" hangingPunct="1">
              <a:lnSpc>
                <a:spcPct val="90000"/>
              </a:lnSpc>
              <a:buFont typeface="Arial" panose="020B0604020202020204" pitchFamily="34" charset="0"/>
              <a:buChar char="•"/>
            </a:pPr>
            <a:r>
              <a:rPr lang="en-GB" altLang="cs-CZ" b="1" dirty="0">
                <a:latin typeface="Times New Roman" panose="02020603050405020304" pitchFamily="18" charset="0"/>
                <a:cs typeface="Times New Roman" panose="02020603050405020304" pitchFamily="18" charset="0"/>
              </a:rPr>
              <a:t>Composition:</a:t>
            </a:r>
            <a:r>
              <a:rPr lang="en-GB" altLang="cs-CZ" dirty="0">
                <a:latin typeface="Times New Roman" panose="02020603050405020304" pitchFamily="18" charset="0"/>
                <a:cs typeface="Times New Roman" panose="02020603050405020304" pitchFamily="18" charset="0"/>
              </a:rPr>
              <a:t> one commissioner from each Member State, Appointed every five years</a:t>
            </a:r>
            <a:endParaRPr lang="cs-CZ" altLang="cs-CZ" dirty="0">
              <a:latin typeface="Times New Roman" panose="02020603050405020304" pitchFamily="18" charset="0"/>
              <a:cs typeface="Times New Roman" panose="02020603050405020304" pitchFamily="18" charset="0"/>
            </a:endParaRPr>
          </a:p>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The Members of Commission are obliged to refrain from any action incompatible with their duties,</a:t>
            </a:r>
          </a:p>
          <a:p>
            <a:pPr marL="342900" indent="-342900" eaLnBrk="1" hangingPunct="1">
              <a:lnSpc>
                <a:spcPct val="90000"/>
              </a:lnSpc>
              <a:buFont typeface="Arial" panose="020B0604020202020204" pitchFamily="34" charset="0"/>
              <a:buChar char="•"/>
            </a:pPr>
            <a:r>
              <a:rPr lang="en-GB" altLang="cs-CZ" dirty="0">
                <a:latin typeface="Times New Roman" panose="02020603050405020304" pitchFamily="18" charset="0"/>
                <a:cs typeface="Times New Roman" panose="02020603050405020304" pitchFamily="18" charset="0"/>
              </a:rPr>
              <a:t>President</a:t>
            </a:r>
            <a:r>
              <a:rPr lang="cs-CZ" altLang="cs-CZ" dirty="0">
                <a:latin typeface="Times New Roman" panose="02020603050405020304" pitchFamily="18" charset="0"/>
                <a:cs typeface="Times New Roman" panose="02020603050405020304" pitchFamily="18" charset="0"/>
              </a:rPr>
              <a:t> – Ursula von der </a:t>
            </a:r>
            <a:r>
              <a:rPr lang="cs-CZ" altLang="cs-CZ" dirty="0" err="1">
                <a:latin typeface="Times New Roman" panose="02020603050405020304" pitchFamily="18" charset="0"/>
                <a:cs typeface="Times New Roman" panose="02020603050405020304" pitchFamily="18" charset="0"/>
              </a:rPr>
              <a:t>Leyen</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8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55A663F4-B591-5046-A33C-49AE15ACA7AB}"/>
              </a:ext>
            </a:extLst>
          </p:cNvPr>
          <p:cNvSpPr>
            <a:spLocks noGrp="1" noChangeArrowheads="1"/>
          </p:cNvSpPr>
          <p:nvPr>
            <p:ph type="title"/>
          </p:nvPr>
        </p:nvSpPr>
        <p:spPr/>
        <p:txBody>
          <a:bodyPr/>
          <a:lstStyle/>
          <a:p>
            <a:pPr algn="ctr" eaLnBrk="1" hangingPunct="1"/>
            <a:r>
              <a:rPr lang="en-GB" altLang="cs-CZ" dirty="0">
                <a:latin typeface="Times New Roman" panose="02020603050405020304" pitchFamily="18" charset="0"/>
                <a:cs typeface="Times New Roman" panose="02020603050405020304" pitchFamily="18" charset="0"/>
              </a:rPr>
              <a:t>Main Competencies of the Commission</a:t>
            </a:r>
          </a:p>
        </p:txBody>
      </p:sp>
      <p:sp>
        <p:nvSpPr>
          <p:cNvPr id="21506" name="Rectangle 3">
            <a:extLst>
              <a:ext uri="{FF2B5EF4-FFF2-40B4-BE49-F238E27FC236}">
                <a16:creationId xmlns:a16="http://schemas.microsoft.com/office/drawing/2014/main" id="{DED8A6DA-1A0D-194F-AC4A-111198E2D59E}"/>
              </a:ext>
            </a:extLst>
          </p:cNvPr>
          <p:cNvSpPr>
            <a:spLocks noGrp="1" noChangeArrowheads="1"/>
          </p:cNvSpPr>
          <p:nvPr>
            <p:ph type="body" idx="1"/>
          </p:nvPr>
        </p:nvSpPr>
        <p:spPr>
          <a:xfrm>
            <a:off x="719999" y="1612038"/>
            <a:ext cx="10753199" cy="4525962"/>
          </a:xfrm>
        </p:spPr>
        <p:txBody>
          <a:bodyPr/>
          <a:lstStyle/>
          <a:p>
            <a:pPr marL="457200" indent="-457200" eaLnBrk="1" hangingPunct="1">
              <a:buFont typeface="Arial" panose="020B0604020202020204" pitchFamily="34" charset="0"/>
              <a:buChar char="•"/>
            </a:pPr>
            <a:r>
              <a:rPr lang="en-GB" altLang="cs-CZ" sz="3600" dirty="0">
                <a:latin typeface="Times New Roman" panose="02020603050405020304" pitchFamily="18" charset="0"/>
                <a:cs typeface="Times New Roman" panose="02020603050405020304" pitchFamily="18" charset="0"/>
              </a:rPr>
              <a:t>Drafts proposals for new European laws (directives, regulations, the right to initiative</a:t>
            </a:r>
            <a:r>
              <a:rPr lang="cs-CZ" altLang="cs-CZ" sz="3600" dirty="0">
                <a:latin typeface="Times New Roman" panose="02020603050405020304" pitchFamily="18" charset="0"/>
                <a:cs typeface="Times New Roman" panose="02020603050405020304" pitchFamily="18" charset="0"/>
              </a:rPr>
              <a:t>)</a:t>
            </a:r>
          </a:p>
          <a:p>
            <a:pPr marL="457200" indent="-457200" eaLnBrk="1" hangingPunct="1">
              <a:buFont typeface="Arial" panose="020B0604020202020204" pitchFamily="34" charset="0"/>
              <a:buChar char="•"/>
            </a:pPr>
            <a:r>
              <a:rPr lang="en-GB" altLang="cs-CZ" sz="3600" dirty="0">
                <a:latin typeface="Times New Roman" panose="02020603050405020304" pitchFamily="18" charset="0"/>
                <a:cs typeface="Times New Roman" panose="02020603050405020304" pitchFamily="18" charset="0"/>
              </a:rPr>
              <a:t>Implements EU policies</a:t>
            </a:r>
            <a:r>
              <a:rPr lang="cs-CZ" altLang="cs-CZ" sz="3600" dirty="0">
                <a:latin typeface="Times New Roman" panose="02020603050405020304" pitchFamily="18" charset="0"/>
                <a:cs typeface="Times New Roman" panose="02020603050405020304" pitchFamily="18" charset="0"/>
              </a:rPr>
              <a:t>,</a:t>
            </a:r>
          </a:p>
          <a:p>
            <a:pPr marL="457200" indent="-457200" eaLnBrk="1" hangingPunct="1">
              <a:buFont typeface="Arial" panose="020B0604020202020204" pitchFamily="34" charset="0"/>
              <a:buChar char="•"/>
            </a:pPr>
            <a:r>
              <a:rPr lang="en-GB" altLang="cs-CZ" sz="3600" dirty="0">
                <a:latin typeface="Times New Roman" panose="02020603050405020304" pitchFamily="18" charset="0"/>
                <a:cs typeface="Times New Roman" panose="02020603050405020304" pitchFamily="18" charset="0"/>
              </a:rPr>
              <a:t>Ensures the application of the Treaties</a:t>
            </a:r>
            <a:r>
              <a:rPr lang="cs-CZ" altLang="cs-CZ" sz="3600" dirty="0">
                <a:latin typeface="Times New Roman" panose="02020603050405020304" pitchFamily="18" charset="0"/>
                <a:cs typeface="Times New Roman" panose="02020603050405020304" pitchFamily="18" charset="0"/>
              </a:rPr>
              <a:t>,</a:t>
            </a:r>
            <a:endParaRPr lang="en-GB" altLang="cs-CZ" sz="360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GB" altLang="cs-CZ" sz="3600" dirty="0">
                <a:latin typeface="Times New Roman" panose="02020603050405020304" pitchFamily="18" charset="0"/>
                <a:cs typeface="Times New Roman" panose="02020603050405020304" pitchFamily="18" charset="0"/>
              </a:rPr>
              <a:t>Enforces European law (jointly with the Court of Justice)</a:t>
            </a:r>
          </a:p>
          <a:p>
            <a:pPr eaLnBrk="1" hangingPunct="1"/>
            <a:endParaRPr lang="en-GB" altLang="cs-CZ" dirty="0"/>
          </a:p>
        </p:txBody>
      </p:sp>
    </p:spTree>
    <p:extLst>
      <p:ext uri="{BB962C8B-B14F-4D97-AF65-F5344CB8AC3E}">
        <p14:creationId xmlns:p14="http://schemas.microsoft.com/office/powerpoint/2010/main" val="2875737809"/>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muni-law-prezentace-16-9-en-v10</Template>
  <TotalTime>0</TotalTime>
  <Words>1051</Words>
  <Application>Microsoft Office PowerPoint</Application>
  <PresentationFormat>Širokoúhlá obrazovka</PresentationFormat>
  <Paragraphs>107</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Tahoma</vt:lpstr>
      <vt:lpstr>Times New Roman</vt:lpstr>
      <vt:lpstr>Wingdings</vt:lpstr>
      <vt:lpstr>Presentation_MU_EN</vt:lpstr>
      <vt:lpstr>Institutions Acting in the Social Policy and their Competencies</vt:lpstr>
      <vt:lpstr>Institutional Framework of the EU</vt:lpstr>
      <vt:lpstr>European Parliament</vt:lpstr>
      <vt:lpstr>Main Competencies of the EP</vt:lpstr>
      <vt:lpstr>European Council</vt:lpstr>
      <vt:lpstr>Council of the European Union</vt:lpstr>
      <vt:lpstr>Main Competencies of the Council of the EU</vt:lpstr>
      <vt:lpstr>European Commission  </vt:lpstr>
      <vt:lpstr>Main Competencies of the Commission</vt:lpstr>
      <vt:lpstr>Court of Justice of the EU</vt:lpstr>
      <vt:lpstr>Competencies of the ECJ</vt:lpstr>
      <vt:lpstr>Preliminary rulings</vt:lpstr>
      <vt:lpstr>Action for Failure to Fulfil Obligation</vt:lpstr>
      <vt:lpstr>Institutions Acting in the Field of the Social Policy</vt:lpstr>
      <vt:lpstr>European Economic and Social Committee</vt:lpstr>
      <vt:lpstr>Committee of Regions</vt:lpstr>
      <vt:lpstr>European Agency for Health and Safety at Work</vt:lpstr>
      <vt:lpstr>European Social Fund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16</cp:revision>
  <cp:lastPrinted>2022-03-08T10:08:35Z</cp:lastPrinted>
  <dcterms:created xsi:type="dcterms:W3CDTF">2021-03-03T18:23:09Z</dcterms:created>
  <dcterms:modified xsi:type="dcterms:W3CDTF">2022-03-08T14:58:11Z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