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handoutMasterIdLst>
    <p:handoutMasterId r:id="rId17"/>
  </p:handoutMasterIdLst>
  <p:sldIdLst>
    <p:sldId id="257" r:id="rId2"/>
    <p:sldId id="258" r:id="rId3"/>
    <p:sldId id="259" r:id="rId4"/>
    <p:sldId id="260" r:id="rId5"/>
    <p:sldId id="261" r:id="rId6"/>
    <p:sldId id="263" r:id="rId7"/>
    <p:sldId id="265" r:id="rId8"/>
    <p:sldId id="264" r:id="rId9"/>
    <p:sldId id="266" r:id="rId10"/>
    <p:sldId id="262" r:id="rId11"/>
    <p:sldId id="267" r:id="rId12"/>
    <p:sldId id="268" r:id="rId13"/>
    <p:sldId id="269" r:id="rId14"/>
    <p:sldId id="270" r:id="rId1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5768" autoAdjust="0"/>
  </p:normalViewPr>
  <p:slideViewPr>
    <p:cSldViewPr snapToGrid="0">
      <p:cViewPr varScale="1">
        <p:scale>
          <a:sx n="61" d="100"/>
          <a:sy n="61" d="100"/>
        </p:scale>
        <p:origin x="876" y="4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17.05.2022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137273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en-US" b="1" dirty="0">
                <a:latin typeface="Times New Roman" panose="02020603050405020304" pitchFamily="18" charset="0"/>
                <a:cs typeface="Times New Roman" panose="02020603050405020304" pitchFamily="18" charset="0"/>
              </a:rPr>
              <a:t>Posting of Workers</a:t>
            </a:r>
          </a:p>
        </p:txBody>
      </p:sp>
      <p:sp>
        <p:nvSpPr>
          <p:cNvPr id="3" name="Podnadpis 2"/>
          <p:cNvSpPr>
            <a:spLocks noGrp="1"/>
          </p:cNvSpPr>
          <p:nvPr>
            <p:ph type="subTitle" idx="1"/>
          </p:nvPr>
        </p:nvSpPr>
        <p:spPr/>
        <p:txBody>
          <a:bodyPr>
            <a:normAutofit/>
          </a:bodyPr>
          <a:lstStyle/>
          <a:p>
            <a:pPr algn="ctr"/>
            <a:r>
              <a:rPr lang="cs-CZ" sz="3200" i="1"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205540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8800" y="887148"/>
            <a:ext cx="10753200" cy="451576"/>
          </a:xfrm>
        </p:spPr>
        <p:txBody>
          <a:bodyPr/>
          <a:lstStyle/>
          <a:p>
            <a:pPr algn="ctr"/>
            <a:r>
              <a:rPr lang="en-US" b="1" dirty="0">
                <a:latin typeface="Times New Roman" panose="02020603050405020304" pitchFamily="18" charset="0"/>
                <a:cs typeface="Times New Roman" panose="02020603050405020304" pitchFamily="18" charset="0"/>
              </a:rPr>
              <a:t>Working Conditions of Posted Workers</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principle of equal treatment of workers who are temporarily posted to the territory of another Member State.</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Posted employees </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right to working conditions laid down by a Member State where the work is carried out irrespective of which law applies to an employment relationship</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Such conditions may be laid down by:</a:t>
            </a:r>
          </a:p>
          <a:p>
            <a:pPr marL="914400"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Law, regulation</a:t>
            </a:r>
            <a:r>
              <a:rPr lang="cs-CZ" sz="2000" dirty="0">
                <a:latin typeface="Times New Roman" panose="02020603050405020304" pitchFamily="18" charset="0"/>
                <a:cs typeface="Times New Roman" panose="02020603050405020304" pitchFamily="18" charset="0"/>
              </a:rPr>
              <a:t>s</a:t>
            </a:r>
            <a:r>
              <a:rPr lang="en-US" sz="2000" dirty="0">
                <a:latin typeface="Times New Roman" panose="02020603050405020304" pitchFamily="18" charset="0"/>
                <a:cs typeface="Times New Roman" panose="02020603050405020304" pitchFamily="18" charset="0"/>
              </a:rPr>
              <a:t> or administrative provisions</a:t>
            </a:r>
          </a:p>
          <a:p>
            <a:pPr marL="914400"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Collective agreements or arbitration awards which have been declared universally applicable</a:t>
            </a:r>
          </a:p>
        </p:txBody>
      </p:sp>
    </p:spTree>
    <p:extLst>
      <p:ext uri="{BB962C8B-B14F-4D97-AF65-F5344CB8AC3E}">
        <p14:creationId xmlns:p14="http://schemas.microsoft.com/office/powerpoint/2010/main" val="3696722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Working Conditions of Posted Workers</a:t>
            </a:r>
            <a:endParaRPr lang="cs-CZ" dirty="0"/>
          </a:p>
        </p:txBody>
      </p:sp>
      <p:sp>
        <p:nvSpPr>
          <p:cNvPr id="3" name="Zástupný symbol pro obsah 2"/>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Maximum work periods and minimum rest periods,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Minimum annual paid leave,</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Remuneration </a:t>
            </a:r>
            <a:r>
              <a:rPr lang="en-US" dirty="0">
                <a:latin typeface="Times New Roman" panose="02020603050405020304" pitchFamily="18" charset="0"/>
                <a:cs typeface="Times New Roman" panose="02020603050405020304" pitchFamily="18" charset="0"/>
              </a:rPr>
              <a:t>including overtime rates,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Health, safety and hygiene at work, </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Working conditions of pregnant employees, employees who have recently given birth and young employees,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Equality of treatment between men and women and other provisions on non-discrimination,</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Conditions of accommodation of employees where provided by the employer to workers away from their regular place of work,</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Allowances or reimbursement of expenditure to cover travel, board and lodging expenses for workers away from work for professional reasons</a:t>
            </a:r>
            <a:endParaRPr lang="cs-CZ" dirty="0"/>
          </a:p>
          <a:p>
            <a:endParaRPr lang="cs-CZ" dirty="0"/>
          </a:p>
        </p:txBody>
      </p:sp>
    </p:spTree>
    <p:extLst>
      <p:ext uri="{BB962C8B-B14F-4D97-AF65-F5344CB8AC3E}">
        <p14:creationId xmlns:p14="http://schemas.microsoft.com/office/powerpoint/2010/main" val="1550089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Remuneration</a:t>
            </a:r>
          </a:p>
        </p:txBody>
      </p:sp>
      <p:sp>
        <p:nvSpPr>
          <p:cNvPr id="4" name="Zástupný symbol pro obsah 3"/>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Directive 96/71 – working conditions included only </a:t>
            </a:r>
            <a:r>
              <a:rPr lang="cs-CZ" dirty="0">
                <a:latin typeface="Times New Roman" panose="02020603050405020304" pitchFamily="18" charset="0"/>
                <a:cs typeface="Times New Roman" panose="02020603050405020304" pitchFamily="18" charset="0"/>
              </a:rPr>
              <a:t>minimum</a:t>
            </a:r>
            <a:r>
              <a:rPr lang="en-US" dirty="0">
                <a:latin typeface="Times New Roman" panose="02020603050405020304" pitchFamily="18" charset="0"/>
                <a:cs typeface="Times New Roman" panose="02020603050405020304" pitchFamily="18" charset="0"/>
              </a:rPr>
              <a:t> wage</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Directive 957/2018 extended the protection – remuneration including overtime rates (exclusion from the scope of application supplementary occupational retirement pension schemes)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Concept of remuneration shall be determined by the national law and/or practice of the Member State to whose territory the worker is posted</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All the constituent elements of remuneration rendered mandatory by national law, regulation or administrative provision</a:t>
            </a:r>
            <a:r>
              <a:rPr lang="cs-CZ"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or by collective agreements or arbitration awards in that Member State,</a:t>
            </a:r>
            <a:r>
              <a:rPr lang="cs-CZ" dirty="0">
                <a:latin typeface="Times New Roman" panose="02020603050405020304" pitchFamily="18" charset="0"/>
                <a:cs typeface="Times New Roman" panose="02020603050405020304" pitchFamily="18" charset="0"/>
              </a:rPr>
              <a:t> w</a:t>
            </a:r>
            <a:r>
              <a:rPr lang="en-GB" dirty="0" err="1">
                <a:latin typeface="Times New Roman" panose="02020603050405020304" pitchFamily="18" charset="0"/>
                <a:cs typeface="Times New Roman" panose="02020603050405020304" pitchFamily="18" charset="0"/>
              </a:rPr>
              <a:t>hich</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have been declared universally applicable</a:t>
            </a:r>
          </a:p>
        </p:txBody>
      </p:sp>
    </p:spTree>
    <p:extLst>
      <p:ext uri="{BB962C8B-B14F-4D97-AF65-F5344CB8AC3E}">
        <p14:creationId xmlns:p14="http://schemas.microsoft.com/office/powerpoint/2010/main" val="47676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Workers Posted for a Period Exceeding 12 </a:t>
            </a:r>
            <a:r>
              <a:rPr lang="en-US" b="1" dirty="0">
                <a:latin typeface="Times New Roman" panose="02020603050405020304" pitchFamily="18" charset="0"/>
                <a:cs typeface="Times New Roman" panose="02020603050405020304" pitchFamily="18" charset="0"/>
              </a:rPr>
              <a:t>(where</a:t>
            </a:r>
            <a:r>
              <a:rPr lang="en-GB" b="1" dirty="0">
                <a:latin typeface="Times New Roman" panose="02020603050405020304" pitchFamily="18" charset="0"/>
                <a:cs typeface="Times New Roman" panose="02020603050405020304" pitchFamily="18" charset="0"/>
              </a:rPr>
              <a:t> Applicable </a:t>
            </a:r>
            <a:r>
              <a:rPr lang="cs-CZ" b="1" dirty="0">
                <a:latin typeface="Times New Roman" panose="02020603050405020304" pitchFamily="18" charset="0"/>
                <a:cs typeface="Times New Roman" panose="02020603050405020304" pitchFamily="18" charset="0"/>
              </a:rPr>
              <a:t>18) </a:t>
            </a:r>
            <a:r>
              <a:rPr lang="en-GB" b="1" dirty="0">
                <a:latin typeface="Times New Roman" panose="02020603050405020304" pitchFamily="18" charset="0"/>
                <a:cs typeface="Times New Roman" panose="02020603050405020304" pitchFamily="18" charset="0"/>
              </a:rPr>
              <a:t>Months</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Period of posting exceeding 12 months, where a service provider submits a motived notification</a:t>
            </a:r>
            <a:r>
              <a:rPr lang="cs-CZ"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the State where a service is provided extends this period up to 18 months.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EU legislation takes into consideration possible link between the </a:t>
            </a:r>
            <a:r>
              <a:rPr lang="en-US" sz="2400" dirty="0" err="1">
                <a:latin typeface="Times New Roman" panose="02020603050405020304" pitchFamily="18" charset="0"/>
                <a:cs typeface="Times New Roman" panose="02020603050405020304" pitchFamily="18" charset="0"/>
              </a:rPr>
              <a:t>labour</a:t>
            </a:r>
            <a:r>
              <a:rPr lang="en-US" sz="2400" dirty="0">
                <a:latin typeface="Times New Roman" panose="02020603050405020304" pitchFamily="18" charset="0"/>
                <a:cs typeface="Times New Roman" panose="02020603050405020304" pitchFamily="18" charset="0"/>
              </a:rPr>
              <a:t> market of the host Member State and workers posted by their employer for such a long period.</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Additional working conditions applicable to such employees,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Extended level of protection covers workers posted to replace other posted workers performing the same tasks at the same place – objective to prevent abuse</a:t>
            </a:r>
            <a:r>
              <a:rPr lang="cs-CZ"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25751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Workers Posted for a Period Exceeding 12 (</a:t>
            </a:r>
            <a:r>
              <a:rPr lang="cs-CZ" b="1" dirty="0">
                <a:latin typeface="Times New Roman" panose="02020603050405020304" pitchFamily="18" charset="0"/>
                <a:cs typeface="Times New Roman" panose="02020603050405020304" pitchFamily="18" charset="0"/>
              </a:rPr>
              <a:t>w</a:t>
            </a:r>
            <a:r>
              <a:rPr lang="en-US" b="1" dirty="0">
                <a:latin typeface="Times New Roman" panose="02020603050405020304" pitchFamily="18" charset="0"/>
                <a:cs typeface="Times New Roman" panose="02020603050405020304" pitchFamily="18" charset="0"/>
              </a:rPr>
              <a:t>here </a:t>
            </a:r>
            <a:r>
              <a:rPr lang="cs-CZ"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pplicable</a:t>
            </a:r>
            <a:r>
              <a:rPr lang="en-US" b="1" dirty="0">
                <a:latin typeface="Times New Roman" panose="02020603050405020304" pitchFamily="18" charset="0"/>
                <a:cs typeface="Times New Roman" panose="02020603050405020304" pitchFamily="18" charset="0"/>
              </a:rPr>
              <a:t> 18) Months</a:t>
            </a:r>
            <a:endParaRPr lang="en-US" dirty="0"/>
          </a:p>
        </p:txBody>
      </p:sp>
      <p:sp>
        <p:nvSpPr>
          <p:cNvPr id="3" name="Zástupný symbol pro obsah 2"/>
          <p:cNvSpPr>
            <a:spLocks noGrp="1"/>
          </p:cNvSpPr>
          <p:nvPr>
            <p:ph idx="1"/>
          </p:nvPr>
        </p:nvSpPr>
        <p:spPr/>
        <p:txBody>
          <a:bodyPr/>
          <a:lstStyle/>
          <a:p>
            <a:pPr>
              <a:lnSpc>
                <a:spcPct val="100000"/>
              </a:lnSpc>
            </a:pPr>
            <a:r>
              <a:rPr lang="en-US" sz="2400" dirty="0">
                <a:latin typeface="Times New Roman" panose="02020603050405020304" pitchFamily="18" charset="0"/>
                <a:cs typeface="Times New Roman" panose="02020603050405020304" pitchFamily="18" charset="0"/>
              </a:rPr>
              <a:t>Member States s</a:t>
            </a:r>
            <a:r>
              <a:rPr lang="cs-CZ" sz="2400" dirty="0">
                <a:latin typeface="Times New Roman" panose="02020603050405020304" pitchFamily="18" charset="0"/>
                <a:cs typeface="Times New Roman" panose="02020603050405020304" pitchFamily="18" charset="0"/>
              </a:rPr>
              <a:t>ha</a:t>
            </a:r>
            <a:r>
              <a:rPr lang="en-US" sz="2400" dirty="0" err="1">
                <a:latin typeface="Times New Roman" panose="02020603050405020304" pitchFamily="18" charset="0"/>
                <a:cs typeface="Times New Roman" panose="02020603050405020304" pitchFamily="18" charset="0"/>
              </a:rPr>
              <a:t>ll</a:t>
            </a:r>
            <a:r>
              <a:rPr lang="en-US" sz="2400" dirty="0">
                <a:latin typeface="Times New Roman" panose="02020603050405020304" pitchFamily="18" charset="0"/>
                <a:cs typeface="Times New Roman" panose="02020603050405020304" pitchFamily="18" charset="0"/>
              </a:rPr>
              <a:t> ensure to posted </a:t>
            </a:r>
            <a:r>
              <a:rPr lang="en-US" sz="2400" dirty="0" err="1">
                <a:latin typeface="Times New Roman" panose="02020603050405020304" pitchFamily="18" charset="0"/>
                <a:cs typeface="Times New Roman" panose="02020603050405020304" pitchFamily="18" charset="0"/>
              </a:rPr>
              <a:t>emplyees</a:t>
            </a:r>
            <a:r>
              <a:rPr lang="en-US" sz="2400" dirty="0">
                <a:latin typeface="Times New Roman" panose="02020603050405020304" pitchFamily="18" charset="0"/>
                <a:cs typeface="Times New Roman" panose="02020603050405020304" pitchFamily="18" charset="0"/>
              </a:rPr>
              <a:t> irrespective to the law applying to the employment relationship that undertakings guarantee to posted workers, on the basis of equality of treatment</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all the applicable terms and conditions of employment which are laid down in the Member State where the work is carried out.</a:t>
            </a:r>
          </a:p>
          <a:p>
            <a:pPr>
              <a:lnSpc>
                <a:spcPct val="100000"/>
              </a:lnSpc>
            </a:pPr>
            <a:r>
              <a:rPr lang="en-US" sz="2400" dirty="0">
                <a:latin typeface="Times New Roman" panose="02020603050405020304" pitchFamily="18" charset="0"/>
                <a:cs typeface="Times New Roman" panose="02020603050405020304" pitchFamily="18" charset="0"/>
              </a:rPr>
              <a:t>The exception</a:t>
            </a:r>
            <a:r>
              <a:rPr lang="cs-CZ"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514350" lvl="1" indent="-514350">
              <a:lnSpc>
                <a:spcPct val="100000"/>
              </a:lnSpc>
              <a:buFont typeface="+mj-lt"/>
              <a:buAutoNum type="arabicPeriod"/>
            </a:pPr>
            <a:r>
              <a:rPr lang="en-US" sz="2400" dirty="0">
                <a:latin typeface="Times New Roman" panose="02020603050405020304" pitchFamily="18" charset="0"/>
                <a:cs typeface="Times New Roman" panose="02020603050405020304" pitchFamily="18" charset="0"/>
              </a:rPr>
              <a:t>procedures, formalities and conditions of the conclusion and termination of the employment contract, including non-competition clauses,</a:t>
            </a:r>
          </a:p>
          <a:p>
            <a:pPr marL="514350" lvl="1" indent="-514350">
              <a:lnSpc>
                <a:spcPct val="100000"/>
              </a:lnSpc>
              <a:buFont typeface="+mj-lt"/>
              <a:buAutoNum type="arabicPeriod"/>
            </a:pPr>
            <a:r>
              <a:rPr lang="en-US" sz="2400" dirty="0">
                <a:latin typeface="Times New Roman" panose="02020603050405020304" pitchFamily="18" charset="0"/>
                <a:cs typeface="Times New Roman" panose="02020603050405020304" pitchFamily="18" charset="0"/>
              </a:rPr>
              <a:t>supplementary occupational retirement pension schemes</a:t>
            </a:r>
          </a:p>
          <a:p>
            <a:pPr lvl="1"/>
            <a:endParaRPr lang="cs-CZ" dirty="0"/>
          </a:p>
        </p:txBody>
      </p:sp>
    </p:spTree>
    <p:extLst>
      <p:ext uri="{BB962C8B-B14F-4D97-AF65-F5344CB8AC3E}">
        <p14:creationId xmlns:p14="http://schemas.microsoft.com/office/powerpoint/2010/main" val="419712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8258" y="937864"/>
            <a:ext cx="11689510" cy="448485"/>
          </a:xfrm>
        </p:spPr>
        <p:txBody>
          <a:bodyPr/>
          <a:lstStyle/>
          <a:p>
            <a:pPr algn="ctr"/>
            <a:r>
              <a:rPr lang="en-US" b="1" dirty="0">
                <a:latin typeface="Times New Roman" panose="02020603050405020304" pitchFamily="18" charset="0"/>
                <a:cs typeface="Times New Roman" panose="02020603050405020304" pitchFamily="18" charset="0"/>
              </a:rPr>
              <a:t>Program</a:t>
            </a:r>
            <a:r>
              <a:rPr lang="cs-CZ" b="1" dirty="0" err="1">
                <a:latin typeface="Times New Roman" panose="02020603050405020304" pitchFamily="18" charset="0"/>
                <a:cs typeface="Times New Roman" panose="02020603050405020304" pitchFamily="18" charset="0"/>
              </a:rPr>
              <a:t>me</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Purpose of regulation at EU level,</a:t>
            </a:r>
          </a:p>
          <a:p>
            <a:r>
              <a:rPr lang="cs-CZ"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Primary and secondary law,</a:t>
            </a:r>
          </a:p>
          <a:p>
            <a:r>
              <a:rPr lang="cs-CZ" dirty="0">
                <a:latin typeface="Times New Roman" panose="02020603050405020304" pitchFamily="18" charset="0"/>
                <a:cs typeface="Times New Roman" panose="02020603050405020304" pitchFamily="18" charset="0"/>
              </a:rPr>
              <a:t>3. </a:t>
            </a:r>
            <a:r>
              <a:rPr lang="en-US" dirty="0">
                <a:latin typeface="Times New Roman" panose="02020603050405020304" pitchFamily="18" charset="0"/>
                <a:cs typeface="Times New Roman" panose="02020603050405020304" pitchFamily="18" charset="0"/>
              </a:rPr>
              <a:t>Notion of posting of workers,</a:t>
            </a:r>
          </a:p>
          <a:p>
            <a:r>
              <a:rPr lang="cs-CZ" dirty="0">
                <a:latin typeface="Times New Roman" panose="02020603050405020304" pitchFamily="18" charset="0"/>
                <a:cs typeface="Times New Roman" panose="02020603050405020304" pitchFamily="18" charset="0"/>
              </a:rPr>
              <a:t>4. </a:t>
            </a:r>
            <a:r>
              <a:rPr lang="en-US" dirty="0">
                <a:latin typeface="Times New Roman" panose="02020603050405020304" pitchFamily="18" charset="0"/>
                <a:cs typeface="Times New Roman" panose="02020603050405020304" pitchFamily="18" charset="0"/>
              </a:rPr>
              <a:t>Forms of protection of posted workers,</a:t>
            </a:r>
          </a:p>
          <a:p>
            <a:r>
              <a:rPr lang="cs-CZ" dirty="0">
                <a:latin typeface="Times New Roman" panose="02020603050405020304" pitchFamily="18" charset="0"/>
                <a:cs typeface="Times New Roman" panose="02020603050405020304" pitchFamily="18" charset="0"/>
              </a:rPr>
              <a:t>5. </a:t>
            </a:r>
            <a:r>
              <a:rPr lang="en-US" dirty="0">
                <a:latin typeface="Times New Roman" panose="02020603050405020304" pitchFamily="18" charset="0"/>
                <a:cs typeface="Times New Roman" panose="02020603050405020304" pitchFamily="18" charset="0"/>
              </a:rPr>
              <a:t>Working conditions of posted workers</a:t>
            </a:r>
          </a:p>
        </p:txBody>
      </p:sp>
    </p:spTree>
    <p:extLst>
      <p:ext uri="{BB962C8B-B14F-4D97-AF65-F5344CB8AC3E}">
        <p14:creationId xmlns:p14="http://schemas.microsoft.com/office/powerpoint/2010/main" val="1207411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Purpose of Regulation</a:t>
            </a:r>
          </a:p>
        </p:txBody>
      </p:sp>
      <p:sp>
        <p:nvSpPr>
          <p:cNvPr id="3" name="Zástupný symbol pro obsah 2"/>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Freedom of movement of services – part of</a:t>
            </a:r>
            <a:r>
              <a:rPr lang="en-GB" dirty="0">
                <a:latin typeface="Times New Roman" panose="02020603050405020304" pitchFamily="18" charset="0"/>
                <a:cs typeface="Times New Roman" panose="02020603050405020304" pitchFamily="18" charset="0"/>
              </a:rPr>
              <a:t> an </a:t>
            </a:r>
            <a:r>
              <a:rPr lang="en-US" dirty="0">
                <a:latin typeface="Times New Roman" panose="02020603050405020304" pitchFamily="18" charset="0"/>
                <a:cs typeface="Times New Roman" panose="02020603050405020304" pitchFamily="18" charset="0"/>
              </a:rPr>
              <a:t>internal market,</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Transnational provision of services within the EU has been developing rapidly,</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Provision of services in the territory of another Member State without any restriction, in particular without discrimination based on nationality,</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Undertakings post their workers to perform the work temporarily in the territory of another EU Member State,</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Balance between the need to promote the freedom of providing services and the need to protect the rights of posted workers</a:t>
            </a:r>
          </a:p>
        </p:txBody>
      </p:sp>
    </p:spTree>
    <p:extLst>
      <p:ext uri="{BB962C8B-B14F-4D97-AF65-F5344CB8AC3E}">
        <p14:creationId xmlns:p14="http://schemas.microsoft.com/office/powerpoint/2010/main" val="1378562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Primary Law</a:t>
            </a:r>
          </a:p>
        </p:txBody>
      </p:sp>
      <p:sp>
        <p:nvSpPr>
          <p:cNvPr id="3" name="Zástupný symbol pro obsah 2"/>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Freedom of providing of services – part of the </a:t>
            </a:r>
            <a:r>
              <a:rPr lang="en-GB" dirty="0">
                <a:latin typeface="Times New Roman" panose="02020603050405020304" pitchFamily="18" charset="0"/>
                <a:cs typeface="Times New Roman" panose="02020603050405020304" pitchFamily="18" charset="0"/>
              </a:rPr>
              <a:t>internal </a:t>
            </a:r>
            <a:r>
              <a:rPr lang="en-US" dirty="0">
                <a:latin typeface="Times New Roman" panose="02020603050405020304" pitchFamily="18" charset="0"/>
                <a:cs typeface="Times New Roman" panose="02020603050405020304" pitchFamily="18" charset="0"/>
              </a:rPr>
              <a:t>market (art. 56 - 62 of the TFEU): Prohibition of restrictions on freedom to provide services  within the Union in respect of nationals of Member States who are established in a Member State other than of a person for whom the services are intended,</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Notion of services  - services normally provided for remuneration in so far as they are not governed by the provisions relating to freedom of movement for goods, capital and persons (</a:t>
            </a:r>
            <a:r>
              <a:rPr lang="en-US" dirty="0" err="1">
                <a:latin typeface="Times New Roman" panose="02020603050405020304" pitchFamily="18" charset="0"/>
                <a:cs typeface="Times New Roman" panose="02020603050405020304" pitchFamily="18" charset="0"/>
              </a:rPr>
              <a:t>i.a.</a:t>
            </a:r>
            <a:r>
              <a:rPr lang="en-US" dirty="0">
                <a:latin typeface="Times New Roman" panose="02020603050405020304" pitchFamily="18" charset="0"/>
                <a:cs typeface="Times New Roman" panose="02020603050405020304" pitchFamily="18" charset="0"/>
              </a:rPr>
              <a:t> activities of an industrial character, activities of a commercial character, activities of craftsmen, activities of the professions)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a:t>
            </a:r>
            <a:r>
              <a:rPr lang="cs-CZ"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e person providing a service may in order to do so temporarily pursue his activity in the Member State where the service is provided under the same conditions as are imposed by that State on its own nationals.</a:t>
            </a:r>
          </a:p>
        </p:txBody>
      </p:sp>
    </p:spTree>
    <p:extLst>
      <p:ext uri="{BB962C8B-B14F-4D97-AF65-F5344CB8AC3E}">
        <p14:creationId xmlns:p14="http://schemas.microsoft.com/office/powerpoint/2010/main" val="392722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Secondary Law</a:t>
            </a:r>
          </a:p>
        </p:txBody>
      </p:sp>
      <p:sp>
        <p:nvSpPr>
          <p:cNvPr id="3" name="Zástupný symbol pro obsah 2"/>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Directive of the European Parliament and of the Council 96/71/EC of 16 December 1996 concerning posting of workers within the framework of the provision of services,</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Directive 2014/67 of the European Parliament</a:t>
            </a:r>
            <a:r>
              <a:rPr lang="cs-CZ"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and of the Council of 15 May 2014 on the enforcement of Directive 96/71 concerning posting of workers within the framework of the provision of services and amending Regulation (EU) No. 1024/2012 on administrative cooperation through the Internal Market Information System</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Directive (EU) 2018/957 of the European Parliament of 28 June 2018 amending the Directive 96/71 concerning posting of workers within the framework of the provision of services</a:t>
            </a:r>
          </a:p>
        </p:txBody>
      </p:sp>
    </p:spTree>
    <p:extLst>
      <p:ext uri="{BB962C8B-B14F-4D97-AF65-F5344CB8AC3E}">
        <p14:creationId xmlns:p14="http://schemas.microsoft.com/office/powerpoint/2010/main" val="54712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Notion of Posted Worker</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Posted worker – a worker who for a limited period, carries out his work in the territory of a Member State other than the state in which he norm</a:t>
            </a:r>
            <a:r>
              <a:rPr lang="cs-CZ" dirty="0" err="1">
                <a:latin typeface="Times New Roman" panose="02020603050405020304" pitchFamily="18" charset="0"/>
                <a:cs typeface="Times New Roman" panose="02020603050405020304" pitchFamily="18" charset="0"/>
              </a:rPr>
              <a:t>all</a:t>
            </a:r>
            <a:r>
              <a:rPr lang="en-US" dirty="0">
                <a:latin typeface="Times New Roman" panose="02020603050405020304" pitchFamily="18" charset="0"/>
                <a:cs typeface="Times New Roman" panose="02020603050405020304" pitchFamily="18" charset="0"/>
              </a:rPr>
              <a:t>y works,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Worker – </a:t>
            </a:r>
            <a:r>
              <a:rPr lang="en-GB" dirty="0">
                <a:latin typeface="Times New Roman" panose="02020603050405020304" pitchFamily="18" charset="0"/>
                <a:cs typeface="Times New Roman" panose="02020603050405020304" pitchFamily="18" charset="0"/>
              </a:rPr>
              <a:t>definition</a:t>
            </a:r>
            <a:r>
              <a:rPr lang="en-US" dirty="0">
                <a:latin typeface="Times New Roman" panose="02020603050405020304" pitchFamily="18" charset="0"/>
                <a:cs typeface="Times New Roman" panose="02020603050405020304" pitchFamily="18" charset="0"/>
              </a:rPr>
              <a:t> applying in the law of a Member State to whose territory the worker is posted</a:t>
            </a:r>
          </a:p>
        </p:txBody>
      </p:sp>
    </p:spTree>
    <p:extLst>
      <p:ext uri="{BB962C8B-B14F-4D97-AF65-F5344CB8AC3E}">
        <p14:creationId xmlns:p14="http://schemas.microsoft.com/office/powerpoint/2010/main" val="365911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Forms of Posting of Workers</a:t>
            </a:r>
          </a:p>
        </p:txBody>
      </p:sp>
      <p:sp>
        <p:nvSpPr>
          <p:cNvPr id="3" name="Zástupný symbol pro obsah 2"/>
          <p:cNvSpPr>
            <a:spLocks noGrp="1"/>
          </p:cNvSpPr>
          <p:nvPr>
            <p:ph idx="1"/>
          </p:nvPr>
        </p:nvSpPr>
        <p:spPr/>
        <p:txBody>
          <a:bodyPr>
            <a:normAutofit/>
          </a:bodyPr>
          <a:lstStyle/>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Performance of work by an undertaking on its account and under its direction under a contract concluded directly between that </a:t>
            </a:r>
            <a:r>
              <a:rPr lang="en-GB" sz="3600" dirty="0">
                <a:latin typeface="Times New Roman" panose="02020603050405020304" pitchFamily="18" charset="0"/>
                <a:cs typeface="Times New Roman" panose="02020603050405020304" pitchFamily="18" charset="0"/>
              </a:rPr>
              <a:t>undertaking </a:t>
            </a:r>
            <a:r>
              <a:rPr lang="en-US" sz="3600" dirty="0">
                <a:latin typeface="Times New Roman" panose="02020603050405020304" pitchFamily="18" charset="0"/>
                <a:cs typeface="Times New Roman" panose="02020603050405020304" pitchFamily="18" charset="0"/>
              </a:rPr>
              <a:t>and the party for whom the services are intended,</a:t>
            </a: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Hiring-out of workers for use by an undertaking in the framework of public or private contract</a:t>
            </a:r>
          </a:p>
        </p:txBody>
      </p:sp>
    </p:spTree>
    <p:extLst>
      <p:ext uri="{BB962C8B-B14F-4D97-AF65-F5344CB8AC3E}">
        <p14:creationId xmlns:p14="http://schemas.microsoft.com/office/powerpoint/2010/main" val="203181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1380" y="720000"/>
            <a:ext cx="10381819" cy="451576"/>
          </a:xfrm>
        </p:spPr>
        <p:txBody>
          <a:bodyPr/>
          <a:lstStyle/>
          <a:p>
            <a:pPr algn="ctr"/>
            <a:r>
              <a:rPr lang="en-US" b="1" dirty="0">
                <a:latin typeface="Times New Roman" panose="02020603050405020304" pitchFamily="18" charset="0"/>
                <a:cs typeface="Times New Roman" panose="02020603050405020304" pitchFamily="18" charset="0"/>
              </a:rPr>
              <a:t>Scope of Application</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Undertakings established in a Member State which, in the</a:t>
            </a:r>
            <a:r>
              <a:rPr lang="en-GB" dirty="0">
                <a:latin typeface="Times New Roman" panose="02020603050405020304" pitchFamily="18" charset="0"/>
                <a:cs typeface="Times New Roman" panose="02020603050405020304" pitchFamily="18" charset="0"/>
              </a:rPr>
              <a:t> framework </a:t>
            </a:r>
            <a:r>
              <a:rPr lang="en-US" dirty="0">
                <a:latin typeface="Times New Roman" panose="02020603050405020304" pitchFamily="18" charset="0"/>
                <a:cs typeface="Times New Roman" panose="02020603050405020304" pitchFamily="18" charset="0"/>
              </a:rPr>
              <a:t>of the transnational provision of services, post workers,</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Exclusion from the scope of application: </a:t>
            </a:r>
          </a:p>
          <a:p>
            <a:pPr marL="0" indent="0">
              <a:buNone/>
            </a:pPr>
            <a:r>
              <a:rPr lang="en-US" dirty="0">
                <a:latin typeface="Times New Roman" panose="02020603050405020304" pitchFamily="18" charset="0"/>
                <a:cs typeface="Times New Roman" panose="02020603050405020304" pitchFamily="18" charset="0"/>
              </a:rPr>
              <a:t>	 merchant navy undertakings as regards seagoing personnel,</a:t>
            </a:r>
          </a:p>
        </p:txBody>
      </p:sp>
    </p:spTree>
    <p:extLst>
      <p:ext uri="{BB962C8B-B14F-4D97-AF65-F5344CB8AC3E}">
        <p14:creationId xmlns:p14="http://schemas.microsoft.com/office/powerpoint/2010/main" val="653523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Forms of Protection of Posted Workers</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Stated working conditions are governed by law of a Member State where the work is carried out (principle of </a:t>
            </a:r>
            <a:r>
              <a:rPr lang="en-GB" dirty="0" err="1">
                <a:latin typeface="Times New Roman" panose="02020603050405020304" pitchFamily="18" charset="0"/>
                <a:cs typeface="Times New Roman" panose="02020603050405020304" pitchFamily="18" charset="0"/>
              </a:rPr>
              <a:t>lex</a:t>
            </a:r>
            <a:r>
              <a:rPr lang="en-GB" dirty="0">
                <a:latin typeface="Times New Roman" panose="02020603050405020304" pitchFamily="18" charset="0"/>
                <a:cs typeface="Times New Roman" panose="02020603050405020304" pitchFamily="18" charset="0"/>
              </a:rPr>
              <a:t> loci </a:t>
            </a:r>
            <a:r>
              <a:rPr lang="en-GB" dirty="0" err="1">
                <a:latin typeface="Times New Roman" panose="02020603050405020304" pitchFamily="18" charset="0"/>
                <a:cs typeface="Times New Roman" panose="02020603050405020304" pitchFamily="18" charset="0"/>
              </a:rPr>
              <a:t>laboris</a:t>
            </a:r>
            <a:r>
              <a:rPr lang="en-GB"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Non-discrimination based on nationality,</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Obligation of a Member Sate to publish information on terms and conditions of employment on single official national website,</a:t>
            </a:r>
          </a:p>
          <a:p>
            <a:pPr marL="457200" indent="-45720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Higher level of protection of employees posted for a period exceeding 12 months</a:t>
            </a:r>
          </a:p>
          <a:p>
            <a:endParaRPr lang="cs-CZ" dirty="0"/>
          </a:p>
        </p:txBody>
      </p:sp>
    </p:spTree>
    <p:extLst>
      <p:ext uri="{BB962C8B-B14F-4D97-AF65-F5344CB8AC3E}">
        <p14:creationId xmlns:p14="http://schemas.microsoft.com/office/powerpoint/2010/main" val="3184732809"/>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muni-law-prezentace-16-9-en-v10</Template>
  <TotalTime>0</TotalTime>
  <Words>1109</Words>
  <Application>Microsoft Office PowerPoint</Application>
  <PresentationFormat>Širokoúhlá obrazovka</PresentationFormat>
  <Paragraphs>67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Tahoma</vt:lpstr>
      <vt:lpstr>Times New Roman</vt:lpstr>
      <vt:lpstr>Wingdings</vt:lpstr>
      <vt:lpstr>Presentation_MU_EN</vt:lpstr>
      <vt:lpstr>Posting of Workers</vt:lpstr>
      <vt:lpstr>Programme</vt:lpstr>
      <vt:lpstr>Purpose of Regulation</vt:lpstr>
      <vt:lpstr>Primary Law</vt:lpstr>
      <vt:lpstr>Secondary Law</vt:lpstr>
      <vt:lpstr>Notion of Posted Worker</vt:lpstr>
      <vt:lpstr>Forms of Posting of Workers</vt:lpstr>
      <vt:lpstr>Scope of Application</vt:lpstr>
      <vt:lpstr>Forms of Protection of Posted Workers</vt:lpstr>
      <vt:lpstr>Working Conditions of Posted Workers</vt:lpstr>
      <vt:lpstr>Working Conditions of Posted Workers</vt:lpstr>
      <vt:lpstr>Remuneration</vt:lpstr>
      <vt:lpstr>Workers Posted for a Period Exceeding 12 (where Applicable 18) Months</vt:lpstr>
      <vt:lpstr>Workers Posted for a Period Exceeding 12 (where Applicable 18) Months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7</cp:revision>
  <cp:lastPrinted>1601-01-01T00:00:00Z</cp:lastPrinted>
  <dcterms:created xsi:type="dcterms:W3CDTF">2021-03-03T18:23:09Z</dcterms:created>
  <dcterms:modified xsi:type="dcterms:W3CDTF">2022-05-17T09:20:48Z</dcterms:modified>
</cp:coreProperties>
</file>