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5768" autoAdjust="0"/>
  </p:normalViewPr>
  <p:slideViewPr>
    <p:cSldViewPr snapToGrid="0">
      <p:cViewPr varScale="1">
        <p:scale>
          <a:sx n="61" d="100"/>
          <a:sy n="61" d="100"/>
        </p:scale>
        <p:origin x="876" y="44"/>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79" d="100"/>
          <a:sy n="79" d="100"/>
        </p:scale>
        <p:origin x="408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8" name="Obrázek 1">
            <a:extLst>
              <a:ext uri="{FF2B5EF4-FFF2-40B4-BE49-F238E27FC236}">
                <a16:creationId xmlns:a16="http://schemas.microsoft.com/office/drawing/2014/main" id="{FB2B0DDA-9175-7049-BA1B-547F0D9536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1">
            <a:extLst>
              <a:ext uri="{FF2B5EF4-FFF2-40B4-BE49-F238E27FC236}">
                <a16:creationId xmlns:a16="http://schemas.microsoft.com/office/drawing/2014/main" id="{A1250E97-1EDB-6C4B-8256-60FC879B8F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pic>
        <p:nvPicPr>
          <p:cNvPr id="10" name="Obrázek 5">
            <a:extLst>
              <a:ext uri="{FF2B5EF4-FFF2-40B4-BE49-F238E27FC236}">
                <a16:creationId xmlns:a16="http://schemas.microsoft.com/office/drawing/2014/main" id="{C3DE4947-6DD8-0244-859D-07E5AFB0EBA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1">
            <a:extLst>
              <a:ext uri="{FF2B5EF4-FFF2-40B4-BE49-F238E27FC236}">
                <a16:creationId xmlns:a16="http://schemas.microsoft.com/office/drawing/2014/main" id="{DBF6B270-E686-4A4A-AE0C-89D2F08D9A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1">
            <a:extLst>
              <a:ext uri="{FF2B5EF4-FFF2-40B4-BE49-F238E27FC236}">
                <a16:creationId xmlns:a16="http://schemas.microsoft.com/office/drawing/2014/main" id="{F8822E1C-69F6-2542-8055-F7D13F7120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
            <a:extLst>
              <a:ext uri="{FF2B5EF4-FFF2-40B4-BE49-F238E27FC236}">
                <a16:creationId xmlns:a16="http://schemas.microsoft.com/office/drawing/2014/main" id="{F02A347E-3661-ED4E-BC61-645333D5CE5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2" name="Obrázek 1">
            <a:extLst>
              <a:ext uri="{FF2B5EF4-FFF2-40B4-BE49-F238E27FC236}">
                <a16:creationId xmlns:a16="http://schemas.microsoft.com/office/drawing/2014/main" id="{CF358410-E249-6349-920D-F038B138948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9" name="Obrázek 1">
            <a:extLst>
              <a:ext uri="{FF2B5EF4-FFF2-40B4-BE49-F238E27FC236}">
                <a16:creationId xmlns:a16="http://schemas.microsoft.com/office/drawing/2014/main" id="{420583F1-1793-C649-B39C-DDDDF4B7F7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
            <a:extLst>
              <a:ext uri="{FF2B5EF4-FFF2-40B4-BE49-F238E27FC236}">
                <a16:creationId xmlns:a16="http://schemas.microsoft.com/office/drawing/2014/main" id="{8FF68F39-5218-0A40-A194-4509B7DC2C5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pic>
        <p:nvPicPr>
          <p:cNvPr id="7" name="Obrázek 1">
            <a:extLst>
              <a:ext uri="{FF2B5EF4-FFF2-40B4-BE49-F238E27FC236}">
                <a16:creationId xmlns:a16="http://schemas.microsoft.com/office/drawing/2014/main" id="{2503AE90-28E8-C445-B434-41A509A8B33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7" name="Obrázek 1">
            <a:extLst>
              <a:ext uri="{FF2B5EF4-FFF2-40B4-BE49-F238E27FC236}">
                <a16:creationId xmlns:a16="http://schemas.microsoft.com/office/drawing/2014/main" id="{76859FE4-88B6-9E40-937D-0D44C716310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a:xfrm>
            <a:off x="414000" y="2797277"/>
            <a:ext cx="11361600" cy="1171580"/>
          </a:xfrm>
        </p:spPr>
        <p:txBody>
          <a:bodyPr/>
          <a:lstStyle/>
          <a:p>
            <a:pPr algn="ctr"/>
            <a:r>
              <a:rPr lang="en-US" dirty="0">
                <a:latin typeface="Times New Roman" panose="02020603050405020304" pitchFamily="18" charset="0"/>
                <a:cs typeface="Times New Roman" panose="02020603050405020304" pitchFamily="18" charset="0"/>
              </a:rPr>
              <a:t>Social Protection of Employees</a:t>
            </a:r>
            <a:endParaRPr lang="en-GB" dirty="0"/>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pPr algn="ctr"/>
            <a:r>
              <a:rPr lang="cs-CZ" i="1" dirty="0">
                <a:latin typeface="Times New Roman" panose="02020603050405020304" pitchFamily="18" charset="0"/>
                <a:cs typeface="Times New Roman" panose="02020603050405020304" pitchFamily="18" charset="0"/>
              </a:rPr>
              <a:t>JUDr. Jana Komendová, </a:t>
            </a:r>
            <a:r>
              <a:rPr lang="cs-CZ" i="1" dirty="0" err="1">
                <a:latin typeface="Times New Roman" panose="02020603050405020304" pitchFamily="18" charset="0"/>
                <a:cs typeface="Times New Roman" panose="02020603050405020304" pitchFamily="18" charset="0"/>
              </a:rPr>
              <a:t>Ph.D</a:t>
            </a:r>
            <a:endParaRPr lang="en-GB" dirty="0"/>
          </a:p>
        </p:txBody>
      </p:sp>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57A3662-CD42-4C08-96A0-345C09FEB431}"/>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0B52139C-131E-47DB-96C3-D996FCC832BB}"/>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dirty="0"/>
          </a:p>
        </p:txBody>
      </p:sp>
      <p:sp>
        <p:nvSpPr>
          <p:cNvPr id="4" name="Nadpis 3">
            <a:extLst>
              <a:ext uri="{FF2B5EF4-FFF2-40B4-BE49-F238E27FC236}">
                <a16:creationId xmlns:a16="http://schemas.microsoft.com/office/drawing/2014/main" id="{2A3B016F-0ABC-4CBD-980D-F71A5B44F059}"/>
              </a:ext>
            </a:extLst>
          </p:cNvPr>
          <p:cNvSpPr>
            <a:spLocks noGrp="1"/>
          </p:cNvSpPr>
          <p:nvPr>
            <p:ph type="title"/>
          </p:nvPr>
        </p:nvSpPr>
        <p:spPr>
          <a:xfrm>
            <a:off x="788826" y="719999"/>
            <a:ext cx="10753200" cy="451576"/>
          </a:xfrm>
        </p:spPr>
        <p:txBody>
          <a:bodyPr/>
          <a:lstStyle/>
          <a:p>
            <a:pPr algn="ctr"/>
            <a:r>
              <a:rPr lang="en-US" dirty="0">
                <a:latin typeface="Times New Roman" panose="02020603050405020304" pitchFamily="18" charset="0"/>
                <a:cs typeface="Times New Roman" panose="02020603050405020304" pitchFamily="18" charset="0"/>
              </a:rPr>
              <a:t>Scope of </a:t>
            </a:r>
            <a:r>
              <a:rPr lang="en-GB" dirty="0">
                <a:latin typeface="Times New Roman" panose="02020603050405020304" pitchFamily="18" charset="0"/>
                <a:cs typeface="Times New Roman" panose="02020603050405020304" pitchFamily="18" charset="0"/>
              </a:rPr>
              <a:t>Application</a:t>
            </a:r>
            <a:endParaRPr lang="cs-CZ" dirty="0"/>
          </a:p>
        </p:txBody>
      </p:sp>
      <p:sp>
        <p:nvSpPr>
          <p:cNvPr id="5" name="Zástupný symbol pro obsah 4">
            <a:extLst>
              <a:ext uri="{FF2B5EF4-FFF2-40B4-BE49-F238E27FC236}">
                <a16:creationId xmlns:a16="http://schemas.microsoft.com/office/drawing/2014/main" id="{568B2865-2444-407F-AA46-0616CC5697BD}"/>
              </a:ext>
            </a:extLst>
          </p:cNvPr>
          <p:cNvSpPr>
            <a:spLocks noGrp="1"/>
          </p:cNvSpPr>
          <p:nvPr>
            <p:ph idx="1"/>
          </p:nvPr>
        </p:nvSpPr>
        <p:spPr>
          <a:xfrm>
            <a:off x="1126142" y="1412452"/>
            <a:ext cx="10573200" cy="4574671"/>
          </a:xfrm>
        </p:spPr>
        <p:txBody>
          <a:bodyPr/>
          <a:lstStyle/>
          <a:p>
            <a:pPr marL="0" indent="0">
              <a:lnSpc>
                <a:spcPct val="100000"/>
              </a:lnSpc>
              <a:buNone/>
            </a:pPr>
            <a:r>
              <a:rPr lang="en-US" sz="2000" b="1" dirty="0">
                <a:latin typeface="Times New Roman" panose="02020603050405020304" pitchFamily="18" charset="0"/>
                <a:cs typeface="Times New Roman" panose="02020603050405020304" pitchFamily="18" charset="0"/>
              </a:rPr>
              <a:t>Employees’ claims </a:t>
            </a:r>
            <a:r>
              <a:rPr lang="en-US" sz="2000" dirty="0">
                <a:latin typeface="Times New Roman" panose="02020603050405020304" pitchFamily="18" charset="0"/>
                <a:cs typeface="Times New Roman" panose="02020603050405020304" pitchFamily="18" charset="0"/>
              </a:rPr>
              <a:t>arising from contracts of employment or employment relationships and existing against employers who are in a state of insolvency</a:t>
            </a:r>
          </a:p>
          <a:p>
            <a:pPr marL="0" indent="0">
              <a:lnSpc>
                <a:spcPct val="100000"/>
              </a:lnSpc>
              <a:buNone/>
            </a:pPr>
            <a:r>
              <a:rPr lang="en-US" sz="2000" b="1" dirty="0">
                <a:latin typeface="Times New Roman" panose="02020603050405020304" pitchFamily="18" charset="0"/>
                <a:cs typeface="Times New Roman" panose="02020603050405020304" pitchFamily="18" charset="0"/>
              </a:rPr>
              <a:t>State of insolvency </a:t>
            </a:r>
            <a:r>
              <a:rPr lang="en-US" sz="2000" dirty="0">
                <a:latin typeface="Times New Roman" panose="02020603050405020304" pitchFamily="18" charset="0"/>
                <a:cs typeface="Times New Roman" panose="02020603050405020304" pitchFamily="18" charset="0"/>
              </a:rPr>
              <a:t>- where a request has been made for the opening of collective proceedings based on insolvency of the employer, as provided for under the laws, regulations and administrative provisions of a Member State, and involving the partial or total divestment of the employer’s assets and the appointment of a liquidator or a person performing a similar task, and the authority which is competent pursuant to the said provisions has:</a:t>
            </a:r>
          </a:p>
          <a:p>
            <a:pPr marL="0" indent="0">
              <a:lnSpc>
                <a:spcPct val="100000"/>
              </a:lnSpc>
              <a:buNone/>
            </a:pPr>
            <a:r>
              <a:rPr lang="en-US" sz="2000" dirty="0">
                <a:latin typeface="Times New Roman" panose="02020603050405020304" pitchFamily="18" charset="0"/>
                <a:cs typeface="Times New Roman" panose="02020603050405020304" pitchFamily="18" charset="0"/>
              </a:rPr>
              <a:t>(a) either decided to open the proceedings; or</a:t>
            </a:r>
          </a:p>
          <a:p>
            <a:pPr marL="0" indent="0">
              <a:lnSpc>
                <a:spcPct val="100000"/>
              </a:lnSpc>
              <a:buNone/>
            </a:pPr>
            <a:r>
              <a:rPr lang="en-US" sz="2000" dirty="0">
                <a:latin typeface="Times New Roman" panose="02020603050405020304" pitchFamily="18" charset="0"/>
                <a:cs typeface="Times New Roman" panose="02020603050405020304" pitchFamily="18" charset="0"/>
              </a:rPr>
              <a:t>(b) established that the employer’s undertaking or business has been definitively closed down and that the available assets are insufficient to warrant the opening of the proceedings.</a:t>
            </a:r>
          </a:p>
          <a:p>
            <a:pPr marL="0" indent="0">
              <a:lnSpc>
                <a:spcPct val="100000"/>
              </a:lnSpc>
              <a:buNone/>
            </a:pPr>
            <a:r>
              <a:rPr lang="en-US" sz="2000" dirty="0">
                <a:latin typeface="Times New Roman" panose="02020603050405020304" pitchFamily="18" charset="0"/>
                <a:cs typeface="Times New Roman" panose="02020603050405020304" pitchFamily="18" charset="0"/>
              </a:rPr>
              <a:t>Terms employer, employee, remuneration shall be defined in national law </a:t>
            </a:r>
          </a:p>
          <a:p>
            <a:endParaRPr lang="cs-CZ" dirty="0"/>
          </a:p>
        </p:txBody>
      </p:sp>
    </p:spTree>
    <p:extLst>
      <p:ext uri="{BB962C8B-B14F-4D97-AF65-F5344CB8AC3E}">
        <p14:creationId xmlns:p14="http://schemas.microsoft.com/office/powerpoint/2010/main" val="1737553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E205B40-F6D2-4F6B-91E4-4FC9BF7AF5D6}"/>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E3D6ED4F-6997-4310-B245-C35F5ECDDFA0}"/>
              </a:ext>
            </a:extLst>
          </p:cNvPr>
          <p:cNvSpPr>
            <a:spLocks noGrp="1"/>
          </p:cNvSpPr>
          <p:nvPr>
            <p:ph type="sldNum" sz="quarter" idx="11"/>
          </p:nvPr>
        </p:nvSpPr>
        <p:spPr/>
        <p:txBody>
          <a:bodyPr/>
          <a:lstStyle/>
          <a:p>
            <a:fld id="{0970407D-EE58-4A0B-824B-1D3AE42DD9CF}" type="slidenum">
              <a:rPr lang="en-GB" altLang="cs-CZ" noProof="0" smtClean="0"/>
              <a:pPr/>
              <a:t>11</a:t>
            </a:fld>
            <a:endParaRPr lang="en-GB" altLang="cs-CZ" noProof="0" dirty="0"/>
          </a:p>
        </p:txBody>
      </p:sp>
      <p:sp>
        <p:nvSpPr>
          <p:cNvPr id="4" name="Nadpis 3">
            <a:extLst>
              <a:ext uri="{FF2B5EF4-FFF2-40B4-BE49-F238E27FC236}">
                <a16:creationId xmlns:a16="http://schemas.microsoft.com/office/drawing/2014/main" id="{285E24AF-28E2-4196-A0E3-47F44D943CD9}"/>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Prohibition of Ex</a:t>
            </a:r>
            <a:r>
              <a:rPr lang="cs-CZ" dirty="0">
                <a:latin typeface="Times New Roman" panose="02020603050405020304" pitchFamily="18" charset="0"/>
                <a:cs typeface="Times New Roman" panose="02020603050405020304" pitchFamily="18" charset="0"/>
              </a:rPr>
              <a:t>c</a:t>
            </a:r>
            <a:r>
              <a:rPr lang="en-US" dirty="0" err="1">
                <a:latin typeface="Times New Roman" panose="02020603050405020304" pitchFamily="18" charset="0"/>
                <a:cs typeface="Times New Roman" panose="02020603050405020304" pitchFamily="18" charset="0"/>
              </a:rPr>
              <a:t>lusion</a:t>
            </a:r>
            <a:r>
              <a:rPr lang="en-US" dirty="0">
                <a:latin typeface="Times New Roman" panose="02020603050405020304" pitchFamily="18" charset="0"/>
                <a:cs typeface="Times New Roman" panose="02020603050405020304" pitchFamily="18" charset="0"/>
              </a:rPr>
              <a:t> from the Scope of Application</a:t>
            </a:r>
            <a:endParaRPr lang="cs-CZ" dirty="0"/>
          </a:p>
        </p:txBody>
      </p:sp>
      <p:sp>
        <p:nvSpPr>
          <p:cNvPr id="5" name="Zástupný symbol pro obsah 4">
            <a:extLst>
              <a:ext uri="{FF2B5EF4-FFF2-40B4-BE49-F238E27FC236}">
                <a16:creationId xmlns:a16="http://schemas.microsoft.com/office/drawing/2014/main" id="{7A0F4AAA-996F-4966-856C-A0908F758CE2}"/>
              </a:ext>
            </a:extLst>
          </p:cNvPr>
          <p:cNvSpPr>
            <a:spLocks noGrp="1"/>
          </p:cNvSpPr>
          <p:nvPr>
            <p:ph idx="1"/>
          </p:nvPr>
        </p:nvSpPr>
        <p:spPr>
          <a:xfrm>
            <a:off x="836787" y="1692002"/>
            <a:ext cx="10638502" cy="5165998"/>
          </a:xfrm>
        </p:spPr>
        <p:txBody>
          <a:bodyPr/>
          <a:lstStyle/>
          <a:p>
            <a:pPr marL="0" indent="0">
              <a:buNone/>
            </a:pPr>
            <a:r>
              <a:rPr lang="en-US" dirty="0">
                <a:latin typeface="Times New Roman" panose="02020603050405020304" pitchFamily="18" charset="0"/>
                <a:cs typeface="Times New Roman" panose="02020603050405020304" pitchFamily="18" charset="0"/>
              </a:rPr>
              <a:t>Prohibition of exclusion of employees with:</a:t>
            </a:r>
          </a:p>
          <a:p>
            <a:pPr lvl="0"/>
            <a:r>
              <a:rPr lang="en-US" dirty="0">
                <a:latin typeface="Times New Roman" panose="02020603050405020304" pitchFamily="18" charset="0"/>
                <a:cs typeface="Times New Roman" panose="02020603050405020304" pitchFamily="18" charset="0"/>
              </a:rPr>
              <a:t>fixed-term contract, </a:t>
            </a:r>
          </a:p>
          <a:p>
            <a:pPr lvl="0"/>
            <a:r>
              <a:rPr lang="en-US" dirty="0">
                <a:latin typeface="Times New Roman" panose="02020603050405020304" pitchFamily="18" charset="0"/>
                <a:cs typeface="Times New Roman" panose="02020603050405020304" pitchFamily="18" charset="0"/>
              </a:rPr>
              <a:t>part-time contract and </a:t>
            </a:r>
          </a:p>
          <a:p>
            <a:pPr lvl="0"/>
            <a:r>
              <a:rPr lang="en-US" dirty="0">
                <a:latin typeface="Times New Roman" panose="02020603050405020304" pitchFamily="18" charset="0"/>
                <a:cs typeface="Times New Roman" panose="02020603050405020304" pitchFamily="18" charset="0"/>
              </a:rPr>
              <a:t>temporary contract</a:t>
            </a:r>
          </a:p>
          <a:p>
            <a:pPr marL="0" lvl="0" indent="0">
              <a:buNone/>
            </a:pPr>
            <a:r>
              <a:rPr lang="en-US" dirty="0">
                <a:latin typeface="Times New Roman" panose="02020603050405020304" pitchFamily="18" charset="0"/>
                <a:cs typeface="Times New Roman" panose="02020603050405020304" pitchFamily="18" charset="0"/>
              </a:rPr>
              <a:t>Prohibition  for </a:t>
            </a:r>
            <a:r>
              <a:rPr lang="en-US" dirty="0">
                <a:solidFill>
                  <a:srgbClr val="FF0000"/>
                </a:solidFill>
                <a:latin typeface="Times New Roman" panose="02020603050405020304" pitchFamily="18" charset="0"/>
                <a:cs typeface="Times New Roman" panose="02020603050405020304" pitchFamily="18" charset="0"/>
              </a:rPr>
              <a:t>Member</a:t>
            </a:r>
            <a:r>
              <a:rPr lang="en-US" dirty="0">
                <a:latin typeface="Times New Roman" panose="02020603050405020304" pitchFamily="18" charset="0"/>
                <a:cs typeface="Times New Roman" panose="02020603050405020304" pitchFamily="18" charset="0"/>
              </a:rPr>
              <a:t> States to set a minimum duration for the contract of employment or the employment relationship in order for employees to qualify for their claims </a:t>
            </a:r>
          </a:p>
          <a:p>
            <a:endParaRPr lang="cs-CZ" dirty="0"/>
          </a:p>
        </p:txBody>
      </p:sp>
    </p:spTree>
    <p:extLst>
      <p:ext uri="{BB962C8B-B14F-4D97-AF65-F5344CB8AC3E}">
        <p14:creationId xmlns:p14="http://schemas.microsoft.com/office/powerpoint/2010/main" val="3690325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E9425C2-8567-464F-A56E-03057733DB1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A813310D-090A-4A83-BD80-3885533A8093}"/>
              </a:ext>
            </a:extLst>
          </p:cNvPr>
          <p:cNvSpPr>
            <a:spLocks noGrp="1"/>
          </p:cNvSpPr>
          <p:nvPr>
            <p:ph type="sldNum" sz="quarter" idx="11"/>
          </p:nvPr>
        </p:nvSpPr>
        <p:spPr/>
        <p:txBody>
          <a:bodyPr/>
          <a:lstStyle/>
          <a:p>
            <a:fld id="{0970407D-EE58-4A0B-824B-1D3AE42DD9CF}" type="slidenum">
              <a:rPr lang="en-GB" altLang="cs-CZ" noProof="0" smtClean="0"/>
              <a:pPr/>
              <a:t>12</a:t>
            </a:fld>
            <a:endParaRPr lang="en-GB" altLang="cs-CZ" noProof="0" dirty="0"/>
          </a:p>
        </p:txBody>
      </p:sp>
      <p:sp>
        <p:nvSpPr>
          <p:cNvPr id="4" name="Nadpis 3">
            <a:extLst>
              <a:ext uri="{FF2B5EF4-FFF2-40B4-BE49-F238E27FC236}">
                <a16:creationId xmlns:a16="http://schemas.microsoft.com/office/drawing/2014/main" id="{6E835D78-6247-4E85-94FF-17987DEDB704}"/>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Forms of Protection</a:t>
            </a:r>
            <a:endParaRPr lang="cs-CZ" dirty="0"/>
          </a:p>
        </p:txBody>
      </p:sp>
      <p:sp>
        <p:nvSpPr>
          <p:cNvPr id="5" name="Zástupný symbol pro obsah 4">
            <a:extLst>
              <a:ext uri="{FF2B5EF4-FFF2-40B4-BE49-F238E27FC236}">
                <a16:creationId xmlns:a16="http://schemas.microsoft.com/office/drawing/2014/main" id="{B30C342B-DD2A-40BB-9F11-B3065D821BC8}"/>
              </a:ext>
            </a:extLst>
          </p:cNvPr>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Obligation of the Member States to establish an </a:t>
            </a:r>
            <a:r>
              <a:rPr lang="en-US" b="1" dirty="0">
                <a:latin typeface="Times New Roman" panose="02020603050405020304" pitchFamily="18" charset="0"/>
                <a:cs typeface="Times New Roman" panose="02020603050405020304" pitchFamily="18" charset="0"/>
              </a:rPr>
              <a:t>institution that guarantees outstanding claims of employees</a:t>
            </a:r>
            <a:r>
              <a:rPr lang="en-US" dirty="0">
                <a:latin typeface="Times New Roman" panose="02020603050405020304" pitchFamily="18" charset="0"/>
                <a:cs typeface="Times New Roman" panose="02020603050405020304" pitchFamily="18" charset="0"/>
              </a:rPr>
              <a:t> resulting from contracts of employment or employment relationships including severance pay on termination of employment relationship if prov</a:t>
            </a:r>
            <a:r>
              <a:rPr lang="cs-CZ" dirty="0">
                <a:latin typeface="Times New Roman" panose="02020603050405020304" pitchFamily="18" charset="0"/>
                <a:cs typeface="Times New Roman" panose="02020603050405020304" pitchFamily="18" charset="0"/>
              </a:rPr>
              <a:t>i</a:t>
            </a:r>
            <a:r>
              <a:rPr lang="en-US" dirty="0" err="1">
                <a:latin typeface="Times New Roman" panose="02020603050405020304" pitchFamily="18" charset="0"/>
                <a:cs typeface="Times New Roman" panose="02020603050405020304" pitchFamily="18" charset="0"/>
              </a:rPr>
              <a:t>ded</a:t>
            </a:r>
            <a:r>
              <a:rPr lang="en-US" dirty="0">
                <a:latin typeface="Times New Roman" panose="02020603050405020304" pitchFamily="18" charset="0"/>
                <a:cs typeface="Times New Roman" panose="02020603050405020304" pitchFamily="18" charset="0"/>
              </a:rPr>
              <a:t> by national legislation,</a:t>
            </a:r>
          </a:p>
          <a:p>
            <a:pPr marL="0" indent="0">
              <a:buNone/>
            </a:pPr>
            <a:r>
              <a:rPr lang="en-US" dirty="0">
                <a:latin typeface="Times New Roman" panose="02020603050405020304" pitchFamily="18" charset="0"/>
                <a:cs typeface="Times New Roman" panose="02020603050405020304" pitchFamily="18" charset="0"/>
              </a:rPr>
              <a:t>Obligation of Member States to ensure that non-payment of compulsory contributions due from the employer, before the onset of his insolvency, to their insurance institutions under national statutory social security schemes does not adversely affect employees’ benefit entitlement </a:t>
            </a:r>
          </a:p>
          <a:p>
            <a:endParaRPr lang="cs-CZ" dirty="0"/>
          </a:p>
        </p:txBody>
      </p:sp>
    </p:spTree>
    <p:extLst>
      <p:ext uri="{BB962C8B-B14F-4D97-AF65-F5344CB8AC3E}">
        <p14:creationId xmlns:p14="http://schemas.microsoft.com/office/powerpoint/2010/main" val="1421486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9886E67-5D58-4034-B859-936867F5066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89CAC135-4DB1-4E22-AD28-998272D28D7E}"/>
              </a:ext>
            </a:extLst>
          </p:cNvPr>
          <p:cNvSpPr>
            <a:spLocks noGrp="1"/>
          </p:cNvSpPr>
          <p:nvPr>
            <p:ph type="sldNum" sz="quarter" idx="11"/>
          </p:nvPr>
        </p:nvSpPr>
        <p:spPr/>
        <p:txBody>
          <a:bodyPr/>
          <a:lstStyle/>
          <a:p>
            <a:fld id="{0970407D-EE58-4A0B-824B-1D3AE42DD9CF}" type="slidenum">
              <a:rPr lang="en-GB" altLang="cs-CZ" noProof="0" smtClean="0"/>
              <a:pPr/>
              <a:t>13</a:t>
            </a:fld>
            <a:endParaRPr lang="en-GB" altLang="cs-CZ" noProof="0" dirty="0"/>
          </a:p>
        </p:txBody>
      </p:sp>
      <p:sp>
        <p:nvSpPr>
          <p:cNvPr id="4" name="Nadpis 3">
            <a:extLst>
              <a:ext uri="{FF2B5EF4-FFF2-40B4-BE49-F238E27FC236}">
                <a16:creationId xmlns:a16="http://schemas.microsoft.com/office/drawing/2014/main" id="{33284291-A5B8-4F16-BE44-416875149D73}"/>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Protection of Employees in the Event of Collective Dismissals</a:t>
            </a:r>
            <a:endParaRPr lang="cs-CZ" dirty="0"/>
          </a:p>
        </p:txBody>
      </p:sp>
      <p:sp>
        <p:nvSpPr>
          <p:cNvPr id="5" name="Zástupný symbol pro obsah 4">
            <a:extLst>
              <a:ext uri="{FF2B5EF4-FFF2-40B4-BE49-F238E27FC236}">
                <a16:creationId xmlns:a16="http://schemas.microsoft.com/office/drawing/2014/main" id="{5EB94F05-B11A-49FF-B056-7ECF69384AB8}"/>
              </a:ext>
            </a:extLst>
          </p:cNvPr>
          <p:cNvSpPr>
            <a:spLocks noGrp="1"/>
          </p:cNvSpPr>
          <p:nvPr>
            <p:ph idx="1"/>
          </p:nvPr>
        </p:nvSpPr>
        <p:spPr>
          <a:xfrm>
            <a:off x="877316" y="1998002"/>
            <a:ext cx="10753200" cy="4139998"/>
          </a:xfrm>
        </p:spPr>
        <p:txBody>
          <a:bodyPr/>
          <a:lstStyle/>
          <a:p>
            <a:pPr marL="0" indent="0">
              <a:buNone/>
            </a:pPr>
            <a:r>
              <a:rPr lang="en-US" sz="3600" b="1" dirty="0">
                <a:latin typeface="Times New Roman" panose="02020603050405020304" pitchFamily="18" charset="0"/>
                <a:cs typeface="Times New Roman" panose="02020603050405020304" pitchFamily="18" charset="0"/>
              </a:rPr>
              <a:t>Secondary Law  </a:t>
            </a:r>
            <a:r>
              <a:rPr lang="en-US" sz="3600" dirty="0">
                <a:latin typeface="Times New Roman" panose="02020603050405020304" pitchFamily="18" charset="0"/>
                <a:cs typeface="Times New Roman" panose="02020603050405020304" pitchFamily="18" charset="0"/>
              </a:rPr>
              <a:t>- Council Directive 98/59/EC of 20 July 1998 on the approximation of the laws of the Member States relating to collective redundancies</a:t>
            </a:r>
            <a:r>
              <a:rPr lang="cs-CZ" sz="3600" dirty="0">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 replaced the Directive 75/129/EEC,</a:t>
            </a:r>
          </a:p>
          <a:p>
            <a:pPr marL="0" indent="0">
              <a:buNone/>
            </a:pPr>
            <a:r>
              <a:rPr lang="en-US" sz="3600" b="1" dirty="0">
                <a:latin typeface="Times New Roman" panose="02020603050405020304" pitchFamily="18" charset="0"/>
                <a:cs typeface="Times New Roman" panose="02020603050405020304" pitchFamily="18" charset="0"/>
              </a:rPr>
              <a:t>Purpose</a:t>
            </a:r>
            <a:r>
              <a:rPr lang="en-US" sz="3600" dirty="0">
                <a:latin typeface="Times New Roman" panose="02020603050405020304" pitchFamily="18" charset="0"/>
                <a:cs typeface="Times New Roman" panose="02020603050405020304" pitchFamily="18" charset="0"/>
              </a:rPr>
              <a:t> – to approximate procedure for collective redundancies in EU Member States</a:t>
            </a:r>
          </a:p>
          <a:p>
            <a:endParaRPr lang="cs-CZ" dirty="0"/>
          </a:p>
        </p:txBody>
      </p:sp>
    </p:spTree>
    <p:extLst>
      <p:ext uri="{BB962C8B-B14F-4D97-AF65-F5344CB8AC3E}">
        <p14:creationId xmlns:p14="http://schemas.microsoft.com/office/powerpoint/2010/main" val="4032546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0A16614-90AD-4E50-A2B1-AA45FC2C8FF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AE01F3F5-3C02-4BAA-9628-61955AD60473}"/>
              </a:ext>
            </a:extLst>
          </p:cNvPr>
          <p:cNvSpPr>
            <a:spLocks noGrp="1"/>
          </p:cNvSpPr>
          <p:nvPr>
            <p:ph type="sldNum" sz="quarter" idx="11"/>
          </p:nvPr>
        </p:nvSpPr>
        <p:spPr/>
        <p:txBody>
          <a:bodyPr/>
          <a:lstStyle/>
          <a:p>
            <a:fld id="{0970407D-EE58-4A0B-824B-1D3AE42DD9CF}" type="slidenum">
              <a:rPr lang="en-GB" altLang="cs-CZ" noProof="0" smtClean="0"/>
              <a:pPr/>
              <a:t>14</a:t>
            </a:fld>
            <a:endParaRPr lang="en-GB" altLang="cs-CZ" noProof="0" dirty="0"/>
          </a:p>
        </p:txBody>
      </p:sp>
      <p:sp>
        <p:nvSpPr>
          <p:cNvPr id="4" name="Nadpis 3">
            <a:extLst>
              <a:ext uri="{FF2B5EF4-FFF2-40B4-BE49-F238E27FC236}">
                <a16:creationId xmlns:a16="http://schemas.microsoft.com/office/drawing/2014/main" id="{3A393120-4C64-4AAD-A363-052226A77537}"/>
              </a:ext>
            </a:extLst>
          </p:cNvPr>
          <p:cNvSpPr>
            <a:spLocks noGrp="1"/>
          </p:cNvSpPr>
          <p:nvPr>
            <p:ph type="title"/>
          </p:nvPr>
        </p:nvSpPr>
        <p:spPr/>
        <p:txBody>
          <a:bodyPr/>
          <a:lstStyle/>
          <a:p>
            <a:pPr algn="ctr"/>
            <a:r>
              <a:rPr lang="en-GB" dirty="0">
                <a:latin typeface="Times New Roman" panose="02020603050405020304" pitchFamily="18" charset="0"/>
                <a:cs typeface="Times New Roman" panose="02020603050405020304" pitchFamily="18" charset="0"/>
              </a:rPr>
              <a:t>Exclusion from the Scope of Application</a:t>
            </a:r>
            <a:endParaRPr lang="cs-CZ" dirty="0"/>
          </a:p>
        </p:txBody>
      </p:sp>
      <p:sp>
        <p:nvSpPr>
          <p:cNvPr id="5" name="Zástupný symbol pro obsah 4">
            <a:extLst>
              <a:ext uri="{FF2B5EF4-FFF2-40B4-BE49-F238E27FC236}">
                <a16:creationId xmlns:a16="http://schemas.microsoft.com/office/drawing/2014/main" id="{7F5EAFCF-B6B2-4D81-93C2-A88E356FAFE0}"/>
              </a:ext>
            </a:extLst>
          </p:cNvPr>
          <p:cNvSpPr>
            <a:spLocks noGrp="1"/>
          </p:cNvSpPr>
          <p:nvPr>
            <p:ph idx="1"/>
          </p:nvPr>
        </p:nvSpPr>
        <p:spPr/>
        <p:txBody>
          <a:bodyPr/>
          <a:lstStyle/>
          <a:p>
            <a:pPr marL="0" lvl="0" indent="0">
              <a:buNone/>
            </a:pPr>
            <a:r>
              <a:rPr lang="en-US" dirty="0">
                <a:latin typeface="Times New Roman" panose="02020603050405020304" pitchFamily="18" charset="0"/>
                <a:cs typeface="Times New Roman" panose="02020603050405020304" pitchFamily="18" charset="0"/>
              </a:rPr>
              <a:t>The provisions of the Directive do not apply to:</a:t>
            </a:r>
          </a:p>
          <a:p>
            <a:pPr lvl="0"/>
            <a:r>
              <a:rPr lang="en-US" dirty="0">
                <a:latin typeface="Times New Roman" panose="02020603050405020304" pitchFamily="18" charset="0"/>
                <a:cs typeface="Times New Roman" panose="02020603050405020304" pitchFamily="18" charset="0"/>
              </a:rPr>
              <a:t>Redundancies effected under employment contracts for fixed-term, except where such redundancies take place prior to the date of expiry or the completion of such contracts</a:t>
            </a:r>
          </a:p>
          <a:p>
            <a:pPr lvl="0"/>
            <a:r>
              <a:rPr lang="en-US" dirty="0">
                <a:latin typeface="Times New Roman" panose="02020603050405020304" pitchFamily="18" charset="0"/>
                <a:cs typeface="Times New Roman" panose="02020603050405020304" pitchFamily="18" charset="0"/>
              </a:rPr>
              <a:t>Employees of public authorities bodies or establishments governed by public law</a:t>
            </a:r>
          </a:p>
          <a:p>
            <a:pPr lvl="0"/>
            <a:r>
              <a:rPr lang="en-US" dirty="0">
                <a:latin typeface="Times New Roman" panose="02020603050405020304" pitchFamily="18" charset="0"/>
                <a:cs typeface="Times New Roman" panose="02020603050405020304" pitchFamily="18" charset="0"/>
              </a:rPr>
              <a:t>The crews of seagoing vessels</a:t>
            </a:r>
          </a:p>
          <a:p>
            <a:endParaRPr lang="cs-CZ" dirty="0"/>
          </a:p>
        </p:txBody>
      </p:sp>
    </p:spTree>
    <p:extLst>
      <p:ext uri="{BB962C8B-B14F-4D97-AF65-F5344CB8AC3E}">
        <p14:creationId xmlns:p14="http://schemas.microsoft.com/office/powerpoint/2010/main" val="1374250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2D88C0F-3935-47DF-A282-3A5058DD1B2A}"/>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AA499ED1-0C87-46E3-AE44-0871579E1CA8}"/>
              </a:ext>
            </a:extLst>
          </p:cNvPr>
          <p:cNvSpPr>
            <a:spLocks noGrp="1"/>
          </p:cNvSpPr>
          <p:nvPr>
            <p:ph type="sldNum" sz="quarter" idx="11"/>
          </p:nvPr>
        </p:nvSpPr>
        <p:spPr/>
        <p:txBody>
          <a:bodyPr/>
          <a:lstStyle/>
          <a:p>
            <a:fld id="{0970407D-EE58-4A0B-824B-1D3AE42DD9CF}" type="slidenum">
              <a:rPr lang="en-GB" altLang="cs-CZ" noProof="0" smtClean="0"/>
              <a:pPr/>
              <a:t>15</a:t>
            </a:fld>
            <a:endParaRPr lang="en-GB" altLang="cs-CZ" noProof="0" dirty="0"/>
          </a:p>
        </p:txBody>
      </p:sp>
      <p:sp>
        <p:nvSpPr>
          <p:cNvPr id="4" name="Nadpis 3">
            <a:extLst>
              <a:ext uri="{FF2B5EF4-FFF2-40B4-BE49-F238E27FC236}">
                <a16:creationId xmlns:a16="http://schemas.microsoft.com/office/drawing/2014/main" id="{49FA553A-1C3C-45B5-86F3-061B362D506F}"/>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Collective Redundancy - Definition</a:t>
            </a:r>
            <a:endParaRPr lang="cs-CZ" dirty="0"/>
          </a:p>
        </p:txBody>
      </p:sp>
      <p:sp>
        <p:nvSpPr>
          <p:cNvPr id="5" name="Zástupný symbol pro obsah 4">
            <a:extLst>
              <a:ext uri="{FF2B5EF4-FFF2-40B4-BE49-F238E27FC236}">
                <a16:creationId xmlns:a16="http://schemas.microsoft.com/office/drawing/2014/main" id="{6C85C315-2B01-4A11-A193-FE1C9D93A060}"/>
              </a:ext>
            </a:extLst>
          </p:cNvPr>
          <p:cNvSpPr>
            <a:spLocks noGrp="1"/>
          </p:cNvSpPr>
          <p:nvPr>
            <p:ph idx="1"/>
          </p:nvPr>
        </p:nvSpPr>
        <p:spPr/>
        <p:txBody>
          <a:bodyPr/>
          <a:lstStyle/>
          <a:p>
            <a:pPr marL="0" indent="0">
              <a:lnSpc>
                <a:spcPct val="100000"/>
              </a:lnSpc>
              <a:buNone/>
            </a:pPr>
            <a:r>
              <a:rPr lang="en-US" sz="2000" dirty="0">
                <a:latin typeface="Times New Roman" panose="02020603050405020304" pitchFamily="18" charset="0"/>
                <a:cs typeface="Times New Roman" panose="02020603050405020304" pitchFamily="18" charset="0"/>
              </a:rPr>
              <a:t>Possibility of a Member </a:t>
            </a:r>
            <a:r>
              <a:rPr lang="en-GB" sz="2000" dirty="0">
                <a:latin typeface="Times New Roman" panose="02020603050405020304" pitchFamily="18" charset="0"/>
                <a:cs typeface="Times New Roman" panose="02020603050405020304" pitchFamily="18" charset="0"/>
              </a:rPr>
              <a:t>State</a:t>
            </a:r>
            <a:r>
              <a:rPr lang="cs-CZ"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to define collective redundancy</a:t>
            </a:r>
          </a:p>
          <a:p>
            <a:pPr marL="0" indent="0" algn="just">
              <a:lnSpc>
                <a:spcPct val="100000"/>
              </a:lnSpc>
              <a:buNone/>
            </a:pPr>
            <a:r>
              <a:rPr lang="en-US" sz="2000" dirty="0">
                <a:latin typeface="Times New Roman" panose="02020603050405020304" pitchFamily="18" charset="0"/>
                <a:cs typeface="Times New Roman" panose="02020603050405020304" pitchFamily="18" charset="0"/>
              </a:rPr>
              <a:t>collective redundancies</a:t>
            </a:r>
            <a:r>
              <a:rPr lang="cs-CZ"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means </a:t>
            </a:r>
            <a:r>
              <a:rPr lang="en-US" sz="2000" b="1" dirty="0">
                <a:latin typeface="Times New Roman" panose="02020603050405020304" pitchFamily="18" charset="0"/>
                <a:cs typeface="Times New Roman" panose="02020603050405020304" pitchFamily="18" charset="0"/>
              </a:rPr>
              <a:t>dismissals effected by an employer </a:t>
            </a:r>
            <a:r>
              <a:rPr lang="en-US" sz="2000" dirty="0">
                <a:latin typeface="Times New Roman" panose="02020603050405020304" pitchFamily="18" charset="0"/>
                <a:cs typeface="Times New Roman" panose="02020603050405020304" pitchFamily="18" charset="0"/>
              </a:rPr>
              <a:t>for one or more </a:t>
            </a:r>
            <a:r>
              <a:rPr lang="en-US" sz="2000" b="1" dirty="0">
                <a:latin typeface="Times New Roman" panose="02020603050405020304" pitchFamily="18" charset="0"/>
                <a:cs typeface="Times New Roman" panose="02020603050405020304" pitchFamily="18" charset="0"/>
              </a:rPr>
              <a:t>reasons not related to the individual workers</a:t>
            </a:r>
            <a:r>
              <a:rPr lang="en-US" sz="2000" dirty="0">
                <a:latin typeface="Times New Roman" panose="02020603050405020304" pitchFamily="18" charset="0"/>
                <a:cs typeface="Times New Roman" panose="02020603050405020304" pitchFamily="18" charset="0"/>
              </a:rPr>
              <a:t> concerned where, according to the choice of the Member States, the number of redundancies is:</a:t>
            </a:r>
          </a:p>
          <a:p>
            <a:pPr marL="514350" indent="-514350" algn="just">
              <a:lnSpc>
                <a:spcPct val="100000"/>
              </a:lnSpc>
              <a:buAutoNum type="arabicPeriod"/>
            </a:pPr>
            <a:r>
              <a:rPr lang="en-US" sz="2000" dirty="0">
                <a:latin typeface="Times New Roman" panose="02020603050405020304" pitchFamily="18" charset="0"/>
                <a:cs typeface="Times New Roman" panose="02020603050405020304" pitchFamily="18" charset="0"/>
              </a:rPr>
              <a:t>either, over a period of 30 days</a:t>
            </a:r>
          </a:p>
          <a:p>
            <a:pPr algn="just">
              <a:lnSpc>
                <a:spcPct val="100000"/>
              </a:lnSpc>
              <a:buFontTx/>
              <a:buChar char="-"/>
            </a:pPr>
            <a:r>
              <a:rPr lang="en-US" sz="2000" dirty="0">
                <a:latin typeface="Times New Roman" panose="02020603050405020304" pitchFamily="18" charset="0"/>
                <a:cs typeface="Times New Roman" panose="02020603050405020304" pitchFamily="18" charset="0"/>
              </a:rPr>
              <a:t>at least 10 in establishments normally employing more than 20 and less than 100 workers,</a:t>
            </a:r>
          </a:p>
          <a:p>
            <a:pPr algn="just">
              <a:lnSpc>
                <a:spcPct val="100000"/>
              </a:lnSpc>
              <a:buFontTx/>
              <a:buChar char="-"/>
            </a:pPr>
            <a:r>
              <a:rPr lang="en-US" sz="2000" dirty="0">
                <a:latin typeface="Times New Roman" panose="02020603050405020304" pitchFamily="18" charset="0"/>
                <a:cs typeface="Times New Roman" panose="02020603050405020304" pitchFamily="18" charset="0"/>
              </a:rPr>
              <a:t>at least 10 % of the number of workers in establishments normally employing at least 100 but less than 300 workers,</a:t>
            </a:r>
          </a:p>
          <a:p>
            <a:pPr algn="just">
              <a:lnSpc>
                <a:spcPct val="100000"/>
              </a:lnSpc>
              <a:buFontTx/>
              <a:buChar char="-"/>
            </a:pPr>
            <a:r>
              <a:rPr lang="en-US" sz="2000" dirty="0">
                <a:latin typeface="Times New Roman" panose="02020603050405020304" pitchFamily="18" charset="0"/>
                <a:cs typeface="Times New Roman" panose="02020603050405020304" pitchFamily="18" charset="0"/>
              </a:rPr>
              <a:t>at least 30 in establishments normally employing 300 workers or more</a:t>
            </a:r>
          </a:p>
          <a:p>
            <a:pPr marL="0" indent="0" algn="just">
              <a:lnSpc>
                <a:spcPct val="100000"/>
              </a:lnSpc>
              <a:buNone/>
            </a:pPr>
            <a:r>
              <a:rPr lang="en-US" sz="2000" dirty="0">
                <a:latin typeface="Times New Roman" panose="02020603050405020304" pitchFamily="18" charset="0"/>
                <a:cs typeface="Times New Roman" panose="02020603050405020304" pitchFamily="18" charset="0"/>
              </a:rPr>
              <a:t>2. Over a period of 90 days, at least 20, whatever the number of workers normally employed in the establishments in question</a:t>
            </a:r>
          </a:p>
          <a:p>
            <a:endParaRPr lang="cs-CZ" dirty="0"/>
          </a:p>
        </p:txBody>
      </p:sp>
    </p:spTree>
    <p:extLst>
      <p:ext uri="{BB962C8B-B14F-4D97-AF65-F5344CB8AC3E}">
        <p14:creationId xmlns:p14="http://schemas.microsoft.com/office/powerpoint/2010/main" val="189286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2DF2D33-5861-48B9-9D3E-B51CD8DDD574}"/>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293ED480-5A8B-4323-9CC0-C5F561086516}"/>
              </a:ext>
            </a:extLst>
          </p:cNvPr>
          <p:cNvSpPr>
            <a:spLocks noGrp="1"/>
          </p:cNvSpPr>
          <p:nvPr>
            <p:ph type="sldNum" sz="quarter" idx="11"/>
          </p:nvPr>
        </p:nvSpPr>
        <p:spPr/>
        <p:txBody>
          <a:bodyPr/>
          <a:lstStyle/>
          <a:p>
            <a:fld id="{0970407D-EE58-4A0B-824B-1D3AE42DD9CF}" type="slidenum">
              <a:rPr lang="en-GB" altLang="cs-CZ" noProof="0" smtClean="0"/>
              <a:pPr/>
              <a:t>16</a:t>
            </a:fld>
            <a:endParaRPr lang="en-GB" altLang="cs-CZ" noProof="0" dirty="0"/>
          </a:p>
        </p:txBody>
      </p:sp>
      <p:sp>
        <p:nvSpPr>
          <p:cNvPr id="4" name="Nadpis 3">
            <a:extLst>
              <a:ext uri="{FF2B5EF4-FFF2-40B4-BE49-F238E27FC236}">
                <a16:creationId xmlns:a16="http://schemas.microsoft.com/office/drawing/2014/main" id="{AA3354E1-ECDE-45A9-BAE3-19FB43AA24BF}"/>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Forms of Protection of Employees</a:t>
            </a:r>
            <a:endParaRPr lang="cs-CZ" dirty="0"/>
          </a:p>
        </p:txBody>
      </p:sp>
      <p:sp>
        <p:nvSpPr>
          <p:cNvPr id="5" name="Zástupný symbol pro obsah 4">
            <a:extLst>
              <a:ext uri="{FF2B5EF4-FFF2-40B4-BE49-F238E27FC236}">
                <a16:creationId xmlns:a16="http://schemas.microsoft.com/office/drawing/2014/main" id="{99FC7FF2-2434-4BED-84EC-C54A64EF3B0E}"/>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The right of employee's representatives to </a:t>
            </a:r>
            <a:r>
              <a:rPr lang="en-US" b="1" dirty="0">
                <a:latin typeface="Times New Roman" panose="02020603050405020304" pitchFamily="18" charset="0"/>
                <a:cs typeface="Times New Roman" panose="02020603050405020304" pitchFamily="18" charset="0"/>
              </a:rPr>
              <a:t>information</a:t>
            </a:r>
            <a:r>
              <a:rPr lang="en-US" dirty="0">
                <a:latin typeface="Times New Roman" panose="02020603050405020304" pitchFamily="18" charset="0"/>
                <a:cs typeface="Times New Roman" panose="02020603050405020304" pitchFamily="18" charset="0"/>
              </a:rPr>
              <a:t> and c</a:t>
            </a:r>
            <a:r>
              <a:rPr lang="en-US" b="1" dirty="0">
                <a:latin typeface="Times New Roman" panose="02020603050405020304" pitchFamily="18" charset="0"/>
                <a:cs typeface="Times New Roman" panose="02020603050405020304" pitchFamily="18" charset="0"/>
              </a:rPr>
              <a:t>onsultation before the effecting the collective redundancies</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The right of employee's representatives to i</a:t>
            </a:r>
            <a:r>
              <a:rPr lang="en-US" b="1" dirty="0">
                <a:latin typeface="Times New Roman" panose="02020603050405020304" pitchFamily="18" charset="0"/>
                <a:cs typeface="Times New Roman" panose="02020603050405020304" pitchFamily="18" charset="0"/>
              </a:rPr>
              <a:t>nformation</a:t>
            </a:r>
            <a:r>
              <a:rPr lang="en-US" dirty="0">
                <a:latin typeface="Times New Roman" panose="02020603050405020304" pitchFamily="18" charset="0"/>
                <a:cs typeface="Times New Roman" panose="02020603050405020304" pitchFamily="18" charset="0"/>
              </a:rPr>
              <a:t> and </a:t>
            </a:r>
            <a:r>
              <a:rPr lang="en-US" b="1" dirty="0">
                <a:latin typeface="Times New Roman" panose="02020603050405020304" pitchFamily="18" charset="0"/>
                <a:cs typeface="Times New Roman" panose="02020603050405020304" pitchFamily="18" charset="0"/>
              </a:rPr>
              <a:t>consultation</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after effecting the collective redundancies</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The obligation of an employer to </a:t>
            </a:r>
            <a:r>
              <a:rPr lang="en-US" b="1" dirty="0">
                <a:latin typeface="Times New Roman" panose="02020603050405020304" pitchFamily="18" charset="0"/>
                <a:cs typeface="Times New Roman" panose="02020603050405020304" pitchFamily="18" charset="0"/>
              </a:rPr>
              <a:t>inform competent public authority</a:t>
            </a:r>
            <a:r>
              <a:rPr lang="en-US" dirty="0">
                <a:latin typeface="Times New Roman" panose="02020603050405020304" pitchFamily="18" charset="0"/>
                <a:cs typeface="Times New Roman" panose="02020603050405020304" pitchFamily="18" charset="0"/>
              </a:rPr>
              <a:t> in writing of any projected collective redundancies,</a:t>
            </a:r>
          </a:p>
          <a:p>
            <a:r>
              <a:rPr lang="en-US" dirty="0">
                <a:latin typeface="Times New Roman" panose="02020603050405020304" pitchFamily="18" charset="0"/>
                <a:cs typeface="Times New Roman" panose="02020603050405020304" pitchFamily="18" charset="0"/>
              </a:rPr>
              <a:t>Projected collective redundancies notified to the competent public authority shall take effect not earlier than 30 days after the notification</a:t>
            </a:r>
          </a:p>
          <a:p>
            <a:endParaRPr lang="cs-CZ" dirty="0"/>
          </a:p>
        </p:txBody>
      </p:sp>
    </p:spTree>
    <p:extLst>
      <p:ext uri="{BB962C8B-B14F-4D97-AF65-F5344CB8AC3E}">
        <p14:creationId xmlns:p14="http://schemas.microsoft.com/office/powerpoint/2010/main" val="1717043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C178CF0-C6A0-4999-AA36-6D62B18C4849}"/>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35CD12F1-C8B2-46BF-8614-76F78701A9EC}"/>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4" name="Nadpis 3">
            <a:extLst>
              <a:ext uri="{FF2B5EF4-FFF2-40B4-BE49-F238E27FC236}">
                <a16:creationId xmlns:a16="http://schemas.microsoft.com/office/drawing/2014/main" id="{FDE472FB-C618-4DDB-A338-269D980DB8F2}"/>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Program</a:t>
            </a:r>
            <a:r>
              <a:rPr lang="cs-CZ" dirty="0">
                <a:latin typeface="Times New Roman" panose="02020603050405020304" pitchFamily="18" charset="0"/>
                <a:cs typeface="Times New Roman" panose="02020603050405020304" pitchFamily="18" charset="0"/>
              </a:rPr>
              <a:t>m</a:t>
            </a:r>
            <a:r>
              <a:rPr lang="en-US" dirty="0">
                <a:latin typeface="Times New Roman" panose="02020603050405020304" pitchFamily="18" charset="0"/>
                <a:cs typeface="Times New Roman" panose="02020603050405020304" pitchFamily="18" charset="0"/>
              </a:rPr>
              <a:t>e</a:t>
            </a:r>
            <a:endParaRPr lang="cs-CZ" dirty="0"/>
          </a:p>
        </p:txBody>
      </p:sp>
      <p:sp>
        <p:nvSpPr>
          <p:cNvPr id="5" name="Zástupný symbol pro obsah 4">
            <a:extLst>
              <a:ext uri="{FF2B5EF4-FFF2-40B4-BE49-F238E27FC236}">
                <a16:creationId xmlns:a16="http://schemas.microsoft.com/office/drawing/2014/main" id="{6E85D4B1-A110-4B28-AE12-A7D0F491DED6}"/>
              </a:ext>
            </a:extLst>
          </p:cNvPr>
          <p:cNvSpPr>
            <a:spLocks noGrp="1"/>
          </p:cNvSpPr>
          <p:nvPr>
            <p:ph idx="1"/>
          </p:nvPr>
        </p:nvSpPr>
        <p:spPr/>
        <p:txBody>
          <a:bodyPr/>
          <a:lstStyle/>
          <a:p>
            <a:pPr marL="72000" indent="0">
              <a:buNone/>
            </a:pPr>
            <a:r>
              <a:rPr lang="cs-CZ" sz="3200" dirty="0">
                <a:latin typeface="Times New Roman" panose="02020603050405020304" pitchFamily="18" charset="0"/>
                <a:cs typeface="Times New Roman" panose="02020603050405020304" pitchFamily="18" charset="0"/>
              </a:rPr>
              <a:t>1. </a:t>
            </a:r>
            <a:r>
              <a:rPr lang="en-US" sz="3200" dirty="0">
                <a:latin typeface="Times New Roman" panose="02020603050405020304" pitchFamily="18" charset="0"/>
                <a:cs typeface="Times New Roman" panose="02020603050405020304" pitchFamily="18" charset="0"/>
              </a:rPr>
              <a:t>Historical </a:t>
            </a:r>
            <a:r>
              <a:rPr lang="en-GB" sz="3200" dirty="0" err="1">
                <a:latin typeface="Times New Roman" panose="02020603050405020304" pitchFamily="18" charset="0"/>
                <a:cs typeface="Times New Roman" panose="02020603050405020304" pitchFamily="18" charset="0"/>
              </a:rPr>
              <a:t>backrounds</a:t>
            </a:r>
            <a:r>
              <a:rPr lang="en-GB" sz="3200" dirty="0">
                <a:latin typeface="Times New Roman" panose="02020603050405020304" pitchFamily="18" charset="0"/>
                <a:cs typeface="Times New Roman" panose="02020603050405020304" pitchFamily="18" charset="0"/>
              </a:rPr>
              <a:t>,</a:t>
            </a:r>
          </a:p>
          <a:p>
            <a:pPr marL="72000" indent="0">
              <a:buNone/>
            </a:pPr>
            <a:r>
              <a:rPr lang="cs-CZ" sz="3200" dirty="0">
                <a:latin typeface="Times New Roman" panose="02020603050405020304" pitchFamily="18" charset="0"/>
                <a:cs typeface="Times New Roman" panose="02020603050405020304" pitchFamily="18" charset="0"/>
              </a:rPr>
              <a:t>2. </a:t>
            </a:r>
            <a:r>
              <a:rPr lang="en-US" sz="3200" dirty="0">
                <a:latin typeface="Times New Roman" panose="02020603050405020304" pitchFamily="18" charset="0"/>
                <a:cs typeface="Times New Roman" panose="02020603050405020304" pitchFamily="18" charset="0"/>
              </a:rPr>
              <a:t>Protection of employees in the event o</a:t>
            </a:r>
            <a:r>
              <a:rPr lang="cs-CZ" sz="3200" dirty="0">
                <a:latin typeface="Times New Roman" panose="02020603050405020304" pitchFamily="18" charset="0"/>
                <a:cs typeface="Times New Roman" panose="02020603050405020304" pitchFamily="18" charset="0"/>
              </a:rPr>
              <a:t>f</a:t>
            </a:r>
            <a:r>
              <a:rPr lang="en-US" sz="3200" dirty="0">
                <a:latin typeface="Times New Roman" panose="02020603050405020304" pitchFamily="18" charset="0"/>
                <a:cs typeface="Times New Roman" panose="02020603050405020304" pitchFamily="18" charset="0"/>
              </a:rPr>
              <a:t> transfer of the undertaking or part of the undertaking,</a:t>
            </a:r>
          </a:p>
          <a:p>
            <a:pPr marL="72000" indent="0">
              <a:buNone/>
            </a:pPr>
            <a:r>
              <a:rPr lang="cs-CZ" sz="3200" dirty="0">
                <a:latin typeface="Times New Roman" panose="02020603050405020304" pitchFamily="18" charset="0"/>
                <a:cs typeface="Times New Roman" panose="02020603050405020304" pitchFamily="18" charset="0"/>
              </a:rPr>
              <a:t>3. </a:t>
            </a:r>
            <a:r>
              <a:rPr lang="en-US" sz="3200" dirty="0">
                <a:latin typeface="Times New Roman" panose="02020603050405020304" pitchFamily="18" charset="0"/>
                <a:cs typeface="Times New Roman" panose="02020603050405020304" pitchFamily="18" charset="0"/>
              </a:rPr>
              <a:t>Protection of employees in the event of their employer's insolvency,</a:t>
            </a:r>
          </a:p>
          <a:p>
            <a:pPr marL="72000" indent="0">
              <a:buNone/>
            </a:pPr>
            <a:r>
              <a:rPr lang="cs-CZ" sz="3200" dirty="0">
                <a:latin typeface="Times New Roman" panose="02020603050405020304" pitchFamily="18" charset="0"/>
                <a:cs typeface="Times New Roman" panose="02020603050405020304" pitchFamily="18" charset="0"/>
              </a:rPr>
              <a:t>4. </a:t>
            </a:r>
            <a:r>
              <a:rPr lang="en-US" sz="3200" dirty="0">
                <a:latin typeface="Times New Roman" panose="02020603050405020304" pitchFamily="18" charset="0"/>
                <a:cs typeface="Times New Roman" panose="02020603050405020304" pitchFamily="18" charset="0"/>
              </a:rPr>
              <a:t>Protection of employees in the event of collective dismissals</a:t>
            </a:r>
          </a:p>
          <a:p>
            <a:endParaRPr lang="cs-CZ" dirty="0"/>
          </a:p>
        </p:txBody>
      </p:sp>
    </p:spTree>
    <p:extLst>
      <p:ext uri="{BB962C8B-B14F-4D97-AF65-F5344CB8AC3E}">
        <p14:creationId xmlns:p14="http://schemas.microsoft.com/office/powerpoint/2010/main" val="529271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87F22DD-4AC4-44B3-87B4-E98E13127692}"/>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8E8075D3-9B1D-4D83-A79D-413082A2BC92}"/>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Nadpis 3">
            <a:extLst>
              <a:ext uri="{FF2B5EF4-FFF2-40B4-BE49-F238E27FC236}">
                <a16:creationId xmlns:a16="http://schemas.microsoft.com/office/drawing/2014/main" id="{A33126CC-8029-4BC3-AAAD-B82C234771B3}"/>
              </a:ext>
            </a:extLst>
          </p:cNvPr>
          <p:cNvSpPr>
            <a:spLocks noGrp="1"/>
          </p:cNvSpPr>
          <p:nvPr>
            <p:ph type="title"/>
          </p:nvPr>
        </p:nvSpPr>
        <p:spPr/>
        <p:txBody>
          <a:bodyPr/>
          <a:lstStyle/>
          <a:p>
            <a:pPr algn="ctr"/>
            <a:r>
              <a:rPr lang="en-GB" dirty="0">
                <a:latin typeface="Times New Roman" panose="02020603050405020304" pitchFamily="18" charset="0"/>
                <a:cs typeface="Times New Roman" panose="02020603050405020304" pitchFamily="18" charset="0"/>
              </a:rPr>
              <a:t>Historical </a:t>
            </a:r>
            <a:r>
              <a:rPr lang="en-GB" dirty="0" err="1">
                <a:latin typeface="Times New Roman" panose="02020603050405020304" pitchFamily="18" charset="0"/>
                <a:cs typeface="Times New Roman" panose="02020603050405020304" pitchFamily="18" charset="0"/>
              </a:rPr>
              <a:t>Backrounds</a:t>
            </a:r>
            <a:endParaRPr lang="en-GB" dirty="0"/>
          </a:p>
        </p:txBody>
      </p:sp>
      <p:sp>
        <p:nvSpPr>
          <p:cNvPr id="5" name="Zástupný symbol pro obsah 4">
            <a:extLst>
              <a:ext uri="{FF2B5EF4-FFF2-40B4-BE49-F238E27FC236}">
                <a16:creationId xmlns:a16="http://schemas.microsoft.com/office/drawing/2014/main" id="{E101A978-8964-47D9-9D54-4D4F7BA7F8E5}"/>
              </a:ext>
            </a:extLst>
          </p:cNvPr>
          <p:cNvSpPr>
            <a:spLocks noGrp="1"/>
          </p:cNvSpPr>
          <p:nvPr>
            <p:ph idx="1"/>
          </p:nvPr>
        </p:nvSpPr>
        <p:spPr/>
        <p:txBody>
          <a:bodyPr/>
          <a:lstStyle/>
          <a:p>
            <a:pPr marL="0" indent="0">
              <a:lnSpc>
                <a:spcPct val="100000"/>
              </a:lnSpc>
              <a:buNone/>
            </a:pPr>
            <a:r>
              <a:rPr lang="en-US" sz="2000" dirty="0">
                <a:latin typeface="Times New Roman" panose="02020603050405020304" pitchFamily="18" charset="0"/>
                <a:cs typeface="Times New Roman" panose="02020603050405020304" pitchFamily="18" charset="0"/>
              </a:rPr>
              <a:t>Traditional part of the EU social policy regulated since 1970s,</a:t>
            </a:r>
          </a:p>
          <a:p>
            <a:pPr marL="0" indent="0">
              <a:lnSpc>
                <a:spcPct val="100000"/>
              </a:lnSpc>
              <a:buNone/>
            </a:pPr>
            <a:r>
              <a:rPr lang="en-US" sz="2000" dirty="0">
                <a:latin typeface="Times New Roman" panose="02020603050405020304" pitchFamily="18" charset="0"/>
                <a:cs typeface="Times New Roman" panose="02020603050405020304" pitchFamily="18" charset="0"/>
              </a:rPr>
              <a:t>Purpose – elimination of social dumping between undertakings from EU Member States based on different level of employees' protection,</a:t>
            </a:r>
          </a:p>
          <a:p>
            <a:pPr marL="0" indent="0">
              <a:lnSpc>
                <a:spcPct val="100000"/>
              </a:lnSpc>
              <a:buNone/>
            </a:pPr>
            <a:r>
              <a:rPr lang="en-US" sz="2000" dirty="0">
                <a:latin typeface="Times New Roman" panose="02020603050405020304" pitchFamily="18" charset="0"/>
                <a:cs typeface="Times New Roman" panose="02020603050405020304" pitchFamily="18" charset="0"/>
              </a:rPr>
              <a:t>Approximation of laws of EU Member States – minimum standard of protection of employees guaranteed by all national laws of EU Member State</a:t>
            </a:r>
            <a:r>
              <a:rPr lang="cs-CZ" sz="2000" dirty="0">
                <a:latin typeface="Times New Roman" panose="02020603050405020304" pitchFamily="18" charset="0"/>
                <a:cs typeface="Times New Roman" panose="02020603050405020304" pitchFamily="18" charset="0"/>
              </a:rPr>
              <a:t>s,</a:t>
            </a:r>
            <a:endParaRPr lang="en-US" sz="2000" dirty="0">
              <a:latin typeface="Times New Roman" panose="02020603050405020304" pitchFamily="18" charset="0"/>
              <a:cs typeface="Times New Roman" panose="02020603050405020304" pitchFamily="18" charset="0"/>
            </a:endParaRPr>
          </a:p>
          <a:p>
            <a:pPr marL="0" indent="0">
              <a:lnSpc>
                <a:spcPct val="100000"/>
              </a:lnSpc>
              <a:buNone/>
            </a:pPr>
            <a:r>
              <a:rPr lang="en-US" sz="2000" dirty="0">
                <a:latin typeface="Times New Roman" panose="02020603050405020304" pitchFamily="18" charset="0"/>
                <a:cs typeface="Times New Roman" panose="02020603050405020304" pitchFamily="18" charset="0"/>
              </a:rPr>
              <a:t>Differences in national legislation could have a direct effect on the functioning of the internal market</a:t>
            </a:r>
          </a:p>
          <a:p>
            <a:pPr marL="0" indent="0">
              <a:lnSpc>
                <a:spcPct val="100000"/>
              </a:lnSpc>
              <a:buNone/>
            </a:pPr>
            <a:r>
              <a:rPr lang="en-US" sz="2000" dirty="0">
                <a:latin typeface="Times New Roman" panose="02020603050405020304" pitchFamily="18" charset="0"/>
                <a:cs typeface="Times New Roman" panose="02020603050405020304" pitchFamily="18" charset="0"/>
              </a:rPr>
              <a:t>Golden age of </a:t>
            </a:r>
            <a:r>
              <a:rPr lang="cs-CZ" sz="2000" dirty="0" err="1">
                <a:latin typeface="Times New Roman" panose="02020603050405020304" pitchFamily="18" charset="0"/>
                <a:cs typeface="Times New Roman" panose="02020603050405020304" pitchFamily="18" charset="0"/>
              </a:rPr>
              <a:t>the</a:t>
            </a:r>
            <a:r>
              <a:rPr lang="cs-CZ"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EU </a:t>
            </a:r>
            <a:r>
              <a:rPr lang="en-US" sz="2000" dirty="0" err="1">
                <a:latin typeface="Times New Roman" panose="02020603050405020304" pitchFamily="18" charset="0"/>
                <a:cs typeface="Times New Roman" panose="02020603050405020304" pitchFamily="18" charset="0"/>
              </a:rPr>
              <a:t>labour</a:t>
            </a:r>
            <a:r>
              <a:rPr lang="en-US" sz="2000" dirty="0">
                <a:latin typeface="Times New Roman" panose="02020603050405020304" pitchFamily="18" charset="0"/>
                <a:cs typeface="Times New Roman" panose="02020603050405020304" pitchFamily="18" charset="0"/>
              </a:rPr>
              <a:t> law</a:t>
            </a:r>
          </a:p>
          <a:p>
            <a:pPr marL="0" indent="0">
              <a:lnSpc>
                <a:spcPct val="100000"/>
              </a:lnSpc>
              <a:buNone/>
            </a:pPr>
            <a:r>
              <a:rPr lang="en-US" sz="2000" dirty="0">
                <a:latin typeface="Times New Roman" panose="02020603050405020304" pitchFamily="18" charset="0"/>
                <a:cs typeface="Times New Roman" panose="02020603050405020304" pitchFamily="18" charset="0"/>
              </a:rPr>
              <a:t>The protection of employees in the event of</a:t>
            </a:r>
          </a:p>
          <a:p>
            <a:pPr lvl="0">
              <a:lnSpc>
                <a:spcPct val="100000"/>
              </a:lnSpc>
            </a:pPr>
            <a:r>
              <a:rPr lang="en-US" sz="2000" dirty="0">
                <a:latin typeface="Times New Roman" panose="02020603050405020304" pitchFamily="18" charset="0"/>
                <a:cs typeface="Times New Roman" panose="02020603050405020304" pitchFamily="18" charset="0"/>
              </a:rPr>
              <a:t>transfer of undertaking,</a:t>
            </a:r>
          </a:p>
          <a:p>
            <a:pPr lvl="0">
              <a:lnSpc>
                <a:spcPct val="100000"/>
              </a:lnSpc>
            </a:pPr>
            <a:r>
              <a:rPr lang="en-US" sz="2000" dirty="0">
                <a:latin typeface="Times New Roman" panose="02020603050405020304" pitchFamily="18" charset="0"/>
                <a:cs typeface="Times New Roman" panose="02020603050405020304" pitchFamily="18" charset="0"/>
              </a:rPr>
              <a:t>insolvency of their employer,</a:t>
            </a:r>
          </a:p>
          <a:p>
            <a:pPr lvl="0">
              <a:lnSpc>
                <a:spcPct val="100000"/>
              </a:lnSpc>
            </a:pPr>
            <a:r>
              <a:rPr lang="en-US" sz="2000" dirty="0">
                <a:latin typeface="Times New Roman" panose="02020603050405020304" pitchFamily="18" charset="0"/>
                <a:cs typeface="Times New Roman" panose="02020603050405020304" pitchFamily="18" charset="0"/>
              </a:rPr>
              <a:t>collective redundancies (dismissals) </a:t>
            </a:r>
          </a:p>
          <a:p>
            <a:endParaRPr lang="cs-CZ" dirty="0"/>
          </a:p>
        </p:txBody>
      </p:sp>
    </p:spTree>
    <p:extLst>
      <p:ext uri="{BB962C8B-B14F-4D97-AF65-F5344CB8AC3E}">
        <p14:creationId xmlns:p14="http://schemas.microsoft.com/office/powerpoint/2010/main" val="987530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1118A4D-E757-49EC-BA46-EA4D9594FD3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EBA8FD6A-8B87-4DE9-9706-70A8BD49FCD2}"/>
              </a:ext>
            </a:extLst>
          </p:cNvPr>
          <p:cNvSpPr>
            <a:spLocks noGrp="1"/>
          </p:cNvSpPr>
          <p:nvPr>
            <p:ph type="sldNum" sz="quarter" idx="11"/>
          </p:nvPr>
        </p:nvSpPr>
        <p:spPr/>
        <p:txBody>
          <a:bodyPr/>
          <a:lstStyle/>
          <a:p>
            <a:fld id="{0970407D-EE58-4A0B-824B-1D3AE42DD9CF}" type="slidenum">
              <a:rPr lang="en-GB" altLang="cs-CZ" noProof="0" smtClean="0"/>
              <a:pPr/>
              <a:t>4</a:t>
            </a:fld>
            <a:endParaRPr lang="en-GB" altLang="cs-CZ" noProof="0" dirty="0"/>
          </a:p>
        </p:txBody>
      </p:sp>
      <p:sp>
        <p:nvSpPr>
          <p:cNvPr id="4" name="Nadpis 3">
            <a:extLst>
              <a:ext uri="{FF2B5EF4-FFF2-40B4-BE49-F238E27FC236}">
                <a16:creationId xmlns:a16="http://schemas.microsoft.com/office/drawing/2014/main" id="{5F9FF9F1-EF05-43CC-B86D-AA425C24A7BE}"/>
              </a:ext>
            </a:extLst>
          </p:cNvPr>
          <p:cNvSpPr>
            <a:spLocks noGrp="1"/>
          </p:cNvSpPr>
          <p:nvPr>
            <p:ph type="title"/>
          </p:nvPr>
        </p:nvSpPr>
        <p:spPr/>
        <p:txBody>
          <a:bodyPr/>
          <a:lstStyle/>
          <a:p>
            <a:pPr algn="ctr"/>
            <a:r>
              <a:rPr lang="en-TT" dirty="0">
                <a:latin typeface="Times New Roman" panose="02020603050405020304" pitchFamily="18" charset="0"/>
                <a:cs typeface="Times New Roman" panose="02020603050405020304" pitchFamily="18" charset="0"/>
              </a:rPr>
              <a:t>Protection of Employees in the Event of Transfer of Undertaking or Part of the Undertaking</a:t>
            </a:r>
            <a:endParaRPr lang="cs-CZ" dirty="0"/>
          </a:p>
        </p:txBody>
      </p:sp>
      <p:sp>
        <p:nvSpPr>
          <p:cNvPr id="5" name="Zástupný symbol pro obsah 4">
            <a:extLst>
              <a:ext uri="{FF2B5EF4-FFF2-40B4-BE49-F238E27FC236}">
                <a16:creationId xmlns:a16="http://schemas.microsoft.com/office/drawing/2014/main" id="{8C510E9E-FAA2-4A71-95ED-BD77337C7C3E}"/>
              </a:ext>
            </a:extLst>
          </p:cNvPr>
          <p:cNvSpPr>
            <a:spLocks noGrp="1"/>
          </p:cNvSpPr>
          <p:nvPr>
            <p:ph idx="1"/>
          </p:nvPr>
        </p:nvSpPr>
        <p:spPr>
          <a:xfrm>
            <a:off x="666000" y="2088002"/>
            <a:ext cx="10753200" cy="4139998"/>
          </a:xfrm>
        </p:spPr>
        <p:txBody>
          <a:bodyPr/>
          <a:lstStyle/>
          <a:p>
            <a:pPr marL="0" indent="0">
              <a:lnSpc>
                <a:spcPct val="100000"/>
              </a:lnSpc>
              <a:buNone/>
            </a:pPr>
            <a:r>
              <a:rPr lang="en-US" dirty="0">
                <a:latin typeface="Times New Roman" panose="02020603050405020304" pitchFamily="18" charset="0"/>
                <a:cs typeface="Times New Roman" panose="02020603050405020304" pitchFamily="18" charset="0"/>
              </a:rPr>
              <a:t>Secondary law - Council Directive 2001/23/EC on the approximation of the laws of the Member States relating to the safeguarding of employees' rights in the event of transfers of undertakings, businesses or parts of undertakings or businesses. (replaced the former Directive 77/187)</a:t>
            </a:r>
          </a:p>
          <a:p>
            <a:pPr marL="0" indent="0">
              <a:lnSpc>
                <a:spcPct val="100000"/>
              </a:lnSpc>
              <a:buNone/>
            </a:pPr>
            <a:r>
              <a:rPr lang="en-US" dirty="0">
                <a:latin typeface="Times New Roman" panose="02020603050405020304" pitchFamily="18" charset="0"/>
                <a:cs typeface="Times New Roman" panose="02020603050405020304" pitchFamily="18" charset="0"/>
              </a:rPr>
              <a:t>Purpose – to guarantee protection of employee's rights in the event </a:t>
            </a:r>
            <a:r>
              <a:rPr lang="cs-CZ" dirty="0">
                <a:latin typeface="Times New Roman" panose="02020603050405020304" pitchFamily="18" charset="0"/>
                <a:cs typeface="Times New Roman" panose="02020603050405020304" pitchFamily="18" charset="0"/>
              </a:rPr>
              <a:t>o</a:t>
            </a:r>
            <a:r>
              <a:rPr lang="en-US" dirty="0">
                <a:latin typeface="Times New Roman" panose="02020603050405020304" pitchFamily="18" charset="0"/>
                <a:cs typeface="Times New Roman" panose="02020603050405020304" pitchFamily="18" charset="0"/>
              </a:rPr>
              <a:t>f changes in structures of undertakings in all Member States</a:t>
            </a:r>
          </a:p>
          <a:p>
            <a:endParaRPr lang="cs-CZ" dirty="0"/>
          </a:p>
        </p:txBody>
      </p:sp>
    </p:spTree>
    <p:extLst>
      <p:ext uri="{BB962C8B-B14F-4D97-AF65-F5344CB8AC3E}">
        <p14:creationId xmlns:p14="http://schemas.microsoft.com/office/powerpoint/2010/main" val="805202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83137ED-87BA-4E18-9E90-3875C0FE7B11}"/>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1B04206C-B179-4E37-BDC5-497913B3C40C}"/>
              </a:ext>
            </a:extLst>
          </p:cNvPr>
          <p:cNvSpPr>
            <a:spLocks noGrp="1"/>
          </p:cNvSpPr>
          <p:nvPr>
            <p:ph type="sldNum" sz="quarter" idx="11"/>
          </p:nvPr>
        </p:nvSpPr>
        <p:spPr/>
        <p:txBody>
          <a:bodyPr/>
          <a:lstStyle/>
          <a:p>
            <a:fld id="{0970407D-EE58-4A0B-824B-1D3AE42DD9CF}" type="slidenum">
              <a:rPr lang="en-GB" altLang="cs-CZ" noProof="0" smtClean="0"/>
              <a:pPr/>
              <a:t>5</a:t>
            </a:fld>
            <a:endParaRPr lang="en-GB" altLang="cs-CZ" noProof="0" dirty="0"/>
          </a:p>
        </p:txBody>
      </p:sp>
      <p:sp>
        <p:nvSpPr>
          <p:cNvPr id="4" name="Nadpis 3">
            <a:extLst>
              <a:ext uri="{FF2B5EF4-FFF2-40B4-BE49-F238E27FC236}">
                <a16:creationId xmlns:a16="http://schemas.microsoft.com/office/drawing/2014/main" id="{91D497ED-9614-4419-80FA-B29893BD3C8D}"/>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Scope of Application</a:t>
            </a:r>
            <a:endParaRPr lang="cs-CZ" dirty="0"/>
          </a:p>
        </p:txBody>
      </p:sp>
      <p:sp>
        <p:nvSpPr>
          <p:cNvPr id="5" name="Zástupný symbol pro obsah 4">
            <a:extLst>
              <a:ext uri="{FF2B5EF4-FFF2-40B4-BE49-F238E27FC236}">
                <a16:creationId xmlns:a16="http://schemas.microsoft.com/office/drawing/2014/main" id="{C792818D-672A-43E2-A3CE-E2015D427EDD}"/>
              </a:ext>
            </a:extLst>
          </p:cNvPr>
          <p:cNvSpPr>
            <a:spLocks noGrp="1"/>
          </p:cNvSpPr>
          <p:nvPr>
            <p:ph idx="1"/>
          </p:nvPr>
        </p:nvSpPr>
        <p:spPr>
          <a:xfrm>
            <a:off x="1260774" y="1692610"/>
            <a:ext cx="10753200" cy="4139998"/>
          </a:xfrm>
        </p:spPr>
        <p:txBody>
          <a:bodyPr/>
          <a:lstStyle/>
          <a:p>
            <a:pPr marL="0" indent="0">
              <a:lnSpc>
                <a:spcPct val="100000"/>
              </a:lnSpc>
              <a:buNone/>
            </a:pPr>
            <a:r>
              <a:rPr lang="cs-CZ" sz="2400" b="1" dirty="0">
                <a:latin typeface="Times New Roman" panose="02020603050405020304" pitchFamily="18" charset="0"/>
                <a:cs typeface="Times New Roman" panose="02020603050405020304" pitchFamily="18" charset="0"/>
              </a:rPr>
              <a:t>1. </a:t>
            </a:r>
            <a:r>
              <a:rPr lang="en-US" sz="2400" b="1" dirty="0">
                <a:latin typeface="Times New Roman" panose="02020603050405020304" pitchFamily="18" charset="0"/>
                <a:cs typeface="Times New Roman" panose="02020603050405020304" pitchFamily="18" charset="0"/>
              </a:rPr>
              <a:t>Material scope of application </a:t>
            </a:r>
            <a:r>
              <a:rPr lang="en-US" sz="2400" dirty="0">
                <a:latin typeface="Times New Roman" panose="02020603050405020304" pitchFamily="18" charset="0"/>
                <a:cs typeface="Times New Roman" panose="02020603050405020304" pitchFamily="18" charset="0"/>
              </a:rPr>
              <a:t>-  any transfer of an undertaking, business, or part of an undertaking or business to another employer as a result of a legal transfer or merger.</a:t>
            </a:r>
            <a:r>
              <a:rPr lang="en-US" sz="2400" b="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marL="0" indent="0">
              <a:lnSpc>
                <a:spcPct val="100000"/>
              </a:lnSpc>
              <a:buNone/>
            </a:pPr>
            <a:r>
              <a:rPr lang="cs-CZ" sz="2400" b="1" dirty="0">
                <a:latin typeface="Times New Roman" panose="02020603050405020304" pitchFamily="18" charset="0"/>
                <a:cs typeface="Times New Roman" panose="02020603050405020304" pitchFamily="18" charset="0"/>
              </a:rPr>
              <a:t>2. </a:t>
            </a:r>
            <a:r>
              <a:rPr lang="en-GB" sz="2400" b="1" dirty="0">
                <a:latin typeface="Times New Roman" panose="02020603050405020304" pitchFamily="18" charset="0"/>
                <a:cs typeface="Times New Roman" panose="02020603050405020304" pitchFamily="18" charset="0"/>
              </a:rPr>
              <a:t>Personal scope of application </a:t>
            </a:r>
            <a:r>
              <a:rPr lang="cs-CZ" sz="2400" dirty="0">
                <a:latin typeface="Times New Roman" panose="02020603050405020304" pitchFamily="18" charset="0"/>
                <a:cs typeface="Times New Roman" panose="02020603050405020304" pitchFamily="18" charset="0"/>
              </a:rPr>
              <a:t>-</a:t>
            </a:r>
            <a:r>
              <a:rPr lang="en-GB" sz="2400" dirty="0">
                <a:latin typeface="Times New Roman" panose="02020603050405020304" pitchFamily="18" charset="0"/>
                <a:cs typeface="Times New Roman" panose="02020603050405020304" pitchFamily="18" charset="0"/>
              </a:rPr>
              <a:t> public and private undertakings engaged in economic activities whether or not they are operating for gain.</a:t>
            </a:r>
            <a:endParaRPr lang="cs-CZ" sz="2400" dirty="0">
              <a:latin typeface="Times New Roman" panose="02020603050405020304" pitchFamily="18" charset="0"/>
              <a:cs typeface="Times New Roman" panose="02020603050405020304" pitchFamily="18" charset="0"/>
            </a:endParaRPr>
          </a:p>
          <a:p>
            <a:pPr marL="0" indent="0">
              <a:lnSpc>
                <a:spcPct val="100000"/>
              </a:lnSpc>
              <a:buNone/>
            </a:pPr>
            <a:r>
              <a:rPr lang="en-US" sz="2400" b="1" dirty="0">
                <a:latin typeface="Times New Roman" panose="02020603050405020304" pitchFamily="18" charset="0"/>
                <a:cs typeface="Times New Roman" panose="02020603050405020304" pitchFamily="18" charset="0"/>
              </a:rPr>
              <a:t>Exclusion </a:t>
            </a:r>
            <a:r>
              <a:rPr lang="en-GB" sz="2400" b="1" dirty="0">
                <a:latin typeface="Times New Roman" panose="02020603050405020304" pitchFamily="18" charset="0"/>
                <a:cs typeface="Times New Roman" panose="02020603050405020304" pitchFamily="18" charset="0"/>
              </a:rPr>
              <a:t>from </a:t>
            </a:r>
            <a:r>
              <a:rPr lang="cs-CZ" sz="2400" b="1" dirty="0" err="1">
                <a:latin typeface="Times New Roman" panose="02020603050405020304" pitchFamily="18" charset="0"/>
                <a:cs typeface="Times New Roman" panose="02020603050405020304" pitchFamily="18" charset="0"/>
              </a:rPr>
              <a:t>the</a:t>
            </a:r>
            <a:r>
              <a:rPr lang="en-GB" sz="2400" b="1" dirty="0">
                <a:latin typeface="Times New Roman" panose="02020603050405020304" pitchFamily="18" charset="0"/>
                <a:cs typeface="Times New Roman" panose="02020603050405020304" pitchFamily="18" charset="0"/>
              </a:rPr>
              <a:t> scope of application </a:t>
            </a:r>
            <a:r>
              <a:rPr lang="cs-CZ" sz="2400"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an administrative reorganisation of public administrative authorities, or the transfer of administrative functions between public administrative authorities,</a:t>
            </a:r>
            <a:endParaRPr lang="cs-CZ" sz="2400" dirty="0">
              <a:latin typeface="Times New Roman" panose="02020603050405020304" pitchFamily="18" charset="0"/>
              <a:cs typeface="Times New Roman" panose="02020603050405020304" pitchFamily="18" charset="0"/>
            </a:endParaRPr>
          </a:p>
          <a:p>
            <a:pPr marL="0" indent="0">
              <a:lnSpc>
                <a:spcPct val="100000"/>
              </a:lnSpc>
              <a:buNone/>
            </a:pPr>
            <a:r>
              <a:rPr lang="cs-CZ" sz="2400" b="1" dirty="0">
                <a:latin typeface="Times New Roman" panose="02020603050405020304" pitchFamily="18" charset="0"/>
                <a:cs typeface="Times New Roman" panose="02020603050405020304" pitchFamily="18" charset="0"/>
              </a:rPr>
              <a:t>3. </a:t>
            </a:r>
            <a:r>
              <a:rPr lang="en-GB" sz="2400" b="1" dirty="0">
                <a:latin typeface="Times New Roman" panose="02020603050405020304" pitchFamily="18" charset="0"/>
                <a:cs typeface="Times New Roman" panose="02020603050405020304" pitchFamily="18" charset="0"/>
              </a:rPr>
              <a:t>Local scope of application</a:t>
            </a:r>
            <a:r>
              <a:rPr lang="cs-CZ" sz="2400" b="1" dirty="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 t</a:t>
            </a:r>
            <a:r>
              <a:rPr lang="en-GB" sz="2400" dirty="0">
                <a:latin typeface="Times New Roman" panose="02020603050405020304" pitchFamily="18" charset="0"/>
                <a:cs typeface="Times New Roman" panose="02020603050405020304" pitchFamily="18" charset="0"/>
              </a:rPr>
              <a:t>h</a:t>
            </a:r>
            <a:r>
              <a:rPr lang="en-US" sz="2400" dirty="0">
                <a:latin typeface="Times New Roman" panose="02020603050405020304" pitchFamily="18" charset="0"/>
                <a:cs typeface="Times New Roman" panose="02020603050405020304" pitchFamily="18" charset="0"/>
              </a:rPr>
              <a:t>e directive </a:t>
            </a:r>
            <a:r>
              <a:rPr lang="en-GB" sz="2400" dirty="0">
                <a:latin typeface="Times New Roman" panose="02020603050405020304" pitchFamily="18" charset="0"/>
                <a:cs typeface="Times New Roman" panose="02020603050405020304" pitchFamily="18" charset="0"/>
              </a:rPr>
              <a:t>shall apply where and in so far as the undertaking, business or part of the undertaking or business to be transferred is situated within the territorial scope of the Treaty. </a:t>
            </a:r>
            <a:r>
              <a:rPr lang="cs-CZ" sz="2400" dirty="0">
                <a:latin typeface="Times New Roman" panose="02020603050405020304" pitchFamily="18" charset="0"/>
                <a:cs typeface="Times New Roman" panose="02020603050405020304" pitchFamily="18" charset="0"/>
              </a:rPr>
              <a:t>S</a:t>
            </a:r>
            <a:r>
              <a:rPr lang="en-GB" sz="2400" dirty="0" err="1">
                <a:latin typeface="Times New Roman" panose="02020603050405020304" pitchFamily="18" charset="0"/>
                <a:cs typeface="Times New Roman" panose="02020603050405020304" pitchFamily="18" charset="0"/>
              </a:rPr>
              <a:t>eagoing</a:t>
            </a:r>
            <a:r>
              <a:rPr lang="en-GB" sz="2400" dirty="0">
                <a:latin typeface="Times New Roman" panose="02020603050405020304" pitchFamily="18" charset="0"/>
                <a:cs typeface="Times New Roman" panose="02020603050405020304" pitchFamily="18" charset="0"/>
              </a:rPr>
              <a:t> vessels</a:t>
            </a:r>
            <a:r>
              <a:rPr lang="cs-CZ"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are excluded.</a:t>
            </a:r>
          </a:p>
          <a:p>
            <a:endParaRPr lang="cs-CZ" dirty="0"/>
          </a:p>
        </p:txBody>
      </p:sp>
    </p:spTree>
    <p:extLst>
      <p:ext uri="{BB962C8B-B14F-4D97-AF65-F5344CB8AC3E}">
        <p14:creationId xmlns:p14="http://schemas.microsoft.com/office/powerpoint/2010/main" val="3296384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D153971-9F3F-438B-A7F8-F486006F4754}"/>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71491784-48D4-458F-8E54-8E3BB7BF71B4}"/>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dirty="0"/>
          </a:p>
        </p:txBody>
      </p:sp>
      <p:sp>
        <p:nvSpPr>
          <p:cNvPr id="4" name="Nadpis 3">
            <a:extLst>
              <a:ext uri="{FF2B5EF4-FFF2-40B4-BE49-F238E27FC236}">
                <a16:creationId xmlns:a16="http://schemas.microsoft.com/office/drawing/2014/main" id="{1CB42E60-ECC6-42CD-8300-F28409A1FD8D}"/>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Prohibition of Exclusion</a:t>
            </a:r>
            <a:endParaRPr lang="cs-CZ" dirty="0"/>
          </a:p>
        </p:txBody>
      </p:sp>
      <p:sp>
        <p:nvSpPr>
          <p:cNvPr id="5" name="Zástupný symbol pro obsah 4">
            <a:extLst>
              <a:ext uri="{FF2B5EF4-FFF2-40B4-BE49-F238E27FC236}">
                <a16:creationId xmlns:a16="http://schemas.microsoft.com/office/drawing/2014/main" id="{A0CA0AC6-FC18-40CC-B081-B27EC86FDAE8}"/>
              </a:ext>
            </a:extLst>
          </p:cNvPr>
          <p:cNvSpPr>
            <a:spLocks noGrp="1"/>
          </p:cNvSpPr>
          <p:nvPr>
            <p:ph idx="1"/>
          </p:nvPr>
        </p:nvSpPr>
        <p:spPr/>
        <p:txBody>
          <a:bodyPr/>
          <a:lstStyle/>
          <a:p>
            <a:pPr marL="0" indent="0">
              <a:buNone/>
            </a:pPr>
            <a:r>
              <a:rPr lang="en-US" sz="3200" dirty="0">
                <a:latin typeface="Times New Roman" panose="02020603050405020304" pitchFamily="18" charset="0"/>
                <a:cs typeface="Times New Roman" panose="02020603050405020304" pitchFamily="18" charset="0"/>
              </a:rPr>
              <a:t>Prohibition of exclusion from the scope of application on the grounds of:</a:t>
            </a:r>
          </a:p>
          <a:p>
            <a:pPr lvl="0"/>
            <a:r>
              <a:rPr lang="en-US" sz="3200" dirty="0">
                <a:latin typeface="Times New Roman" panose="02020603050405020304" pitchFamily="18" charset="0"/>
                <a:cs typeface="Times New Roman" panose="02020603050405020304" pitchFamily="18" charset="0"/>
              </a:rPr>
              <a:t>Existence of part-time contract or employment relationship</a:t>
            </a:r>
          </a:p>
          <a:p>
            <a:pPr lvl="0"/>
            <a:r>
              <a:rPr lang="en-US" sz="3200" dirty="0">
                <a:latin typeface="Times New Roman" panose="02020603050405020304" pitchFamily="18" charset="0"/>
                <a:cs typeface="Times New Roman" panose="02020603050405020304" pitchFamily="18" charset="0"/>
              </a:rPr>
              <a:t>Existence of fixed-term employment contract</a:t>
            </a:r>
          </a:p>
          <a:p>
            <a:r>
              <a:rPr lang="en-US" sz="3200" dirty="0">
                <a:latin typeface="Times New Roman" panose="02020603050405020304" pitchFamily="18" charset="0"/>
                <a:cs typeface="Times New Roman" panose="02020603050405020304" pitchFamily="18" charset="0"/>
              </a:rPr>
              <a:t>Performing of temporary work</a:t>
            </a:r>
          </a:p>
          <a:p>
            <a:endParaRPr lang="cs-CZ" dirty="0"/>
          </a:p>
        </p:txBody>
      </p:sp>
    </p:spTree>
    <p:extLst>
      <p:ext uri="{BB962C8B-B14F-4D97-AF65-F5344CB8AC3E}">
        <p14:creationId xmlns:p14="http://schemas.microsoft.com/office/powerpoint/2010/main" val="2710454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C8B5808-C88D-4E21-889C-99A97410E3E5}"/>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7B7D350C-DD15-47DD-B9CF-54E3C9146331}"/>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4" name="Nadpis 3">
            <a:extLst>
              <a:ext uri="{FF2B5EF4-FFF2-40B4-BE49-F238E27FC236}">
                <a16:creationId xmlns:a16="http://schemas.microsoft.com/office/drawing/2014/main" id="{A47AD9BE-652C-45F4-9924-E5526885D241}"/>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Definitions</a:t>
            </a:r>
            <a:endParaRPr lang="cs-CZ" dirty="0"/>
          </a:p>
        </p:txBody>
      </p:sp>
      <p:sp>
        <p:nvSpPr>
          <p:cNvPr id="5" name="Zástupný symbol pro obsah 4">
            <a:extLst>
              <a:ext uri="{FF2B5EF4-FFF2-40B4-BE49-F238E27FC236}">
                <a16:creationId xmlns:a16="http://schemas.microsoft.com/office/drawing/2014/main" id="{84AF2730-3811-460E-83F6-78722BFFAB03}"/>
              </a:ext>
            </a:extLst>
          </p:cNvPr>
          <p:cNvSpPr>
            <a:spLocks noGrp="1"/>
          </p:cNvSpPr>
          <p:nvPr>
            <p:ph idx="1"/>
          </p:nvPr>
        </p:nvSpPr>
        <p:spPr>
          <a:xfrm>
            <a:off x="788825" y="1259383"/>
            <a:ext cx="10891897" cy="4492488"/>
          </a:xfrm>
        </p:spPr>
        <p:txBody>
          <a:bodyPr/>
          <a:lstStyle/>
          <a:p>
            <a:pPr>
              <a:lnSpc>
                <a:spcPct val="100000"/>
              </a:lnSpc>
            </a:pPr>
            <a:r>
              <a:rPr lang="en-ID" dirty="0">
                <a:latin typeface="Times New Roman" panose="02020603050405020304" pitchFamily="18" charset="0"/>
                <a:cs typeface="Times New Roman" panose="02020603050405020304" pitchFamily="18" charset="0"/>
              </a:rPr>
              <a:t>Transfer - a transfer of an economic entity which retains its identity, meaning an organised grouping of resource which has the objective of pursuing an economic activity, whether or not that activity is central or ancillary</a:t>
            </a:r>
            <a:r>
              <a:rPr lang="cs-CZ" dirty="0">
                <a:latin typeface="Times New Roman" panose="02020603050405020304" pitchFamily="18" charset="0"/>
                <a:cs typeface="Times New Roman" panose="02020603050405020304" pitchFamily="18" charset="0"/>
              </a:rPr>
              <a:t>,</a:t>
            </a:r>
          </a:p>
          <a:p>
            <a:pPr>
              <a:lnSpc>
                <a:spcPct val="100000"/>
              </a:lnSpc>
            </a:pPr>
            <a:r>
              <a:rPr lang="en-US" dirty="0">
                <a:latin typeface="Times New Roman" panose="02020603050405020304" pitchFamily="18" charset="0"/>
                <a:cs typeface="Times New Roman" panose="02020603050405020304" pitchFamily="18" charset="0"/>
              </a:rPr>
              <a:t>Transferor</a:t>
            </a:r>
            <a:r>
              <a:rPr lang="cs-CZ"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any natural or legal person who, by reason of a transfer ceases to be the employer in respect of the undertaking, business or part of the undertaking or business</a:t>
            </a:r>
            <a:r>
              <a:rPr lang="cs-CZ" dirty="0">
                <a:latin typeface="Times New Roman" panose="02020603050405020304" pitchFamily="18" charset="0"/>
                <a:cs typeface="Times New Roman" panose="02020603050405020304" pitchFamily="18" charset="0"/>
              </a:rPr>
              <a:t>,</a:t>
            </a:r>
          </a:p>
          <a:p>
            <a:pPr>
              <a:lnSpc>
                <a:spcPct val="100000"/>
              </a:lnSpc>
            </a:pPr>
            <a:r>
              <a:rPr lang="en-US" dirty="0">
                <a:latin typeface="Times New Roman" panose="02020603050405020304" pitchFamily="18" charset="0"/>
                <a:cs typeface="Times New Roman" panose="02020603050405020304" pitchFamily="18" charset="0"/>
              </a:rPr>
              <a:t>Transferee</a:t>
            </a:r>
            <a:r>
              <a:rPr lang="cs-CZ"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 any natural or legal person who, by reason of a transfer becomes the employer in respect of the undertaking, business or part of the undertaking or business</a:t>
            </a:r>
            <a:endParaRPr lang="en-ID"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58006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9F034DC-1F9E-4477-B502-2848A7184D3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8453C40B-E951-4B92-BF8F-AB8DB067F47A}"/>
              </a:ext>
            </a:extLst>
          </p:cNvPr>
          <p:cNvSpPr>
            <a:spLocks noGrp="1"/>
          </p:cNvSpPr>
          <p:nvPr>
            <p:ph type="sldNum" sz="quarter" idx="11"/>
          </p:nvPr>
        </p:nvSpPr>
        <p:spPr/>
        <p:txBody>
          <a:bodyPr/>
          <a:lstStyle/>
          <a:p>
            <a:fld id="{0970407D-EE58-4A0B-824B-1D3AE42DD9CF}" type="slidenum">
              <a:rPr lang="en-GB" altLang="cs-CZ" noProof="0" smtClean="0"/>
              <a:pPr/>
              <a:t>8</a:t>
            </a:fld>
            <a:endParaRPr lang="en-GB" altLang="cs-CZ" noProof="0" dirty="0"/>
          </a:p>
        </p:txBody>
      </p:sp>
      <p:sp>
        <p:nvSpPr>
          <p:cNvPr id="4" name="Nadpis 3">
            <a:extLst>
              <a:ext uri="{FF2B5EF4-FFF2-40B4-BE49-F238E27FC236}">
                <a16:creationId xmlns:a16="http://schemas.microsoft.com/office/drawing/2014/main" id="{2C745361-CBAE-4093-9620-BF27288E710A}"/>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Forms of Protection of Employees</a:t>
            </a:r>
            <a:endParaRPr lang="cs-CZ" dirty="0"/>
          </a:p>
        </p:txBody>
      </p:sp>
      <p:sp>
        <p:nvSpPr>
          <p:cNvPr id="5" name="Zástupný symbol pro obsah 4">
            <a:extLst>
              <a:ext uri="{FF2B5EF4-FFF2-40B4-BE49-F238E27FC236}">
                <a16:creationId xmlns:a16="http://schemas.microsoft.com/office/drawing/2014/main" id="{FB0249AF-DE6D-4EF2-89BD-4FA6707CACDA}"/>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Safeguarding of employees' rights and duties arising from </a:t>
            </a:r>
            <a:r>
              <a:rPr lang="en-US" dirty="0" err="1">
                <a:latin typeface="Times New Roman" panose="02020603050405020304" pitchFamily="18" charset="0"/>
                <a:cs typeface="Times New Roman" panose="02020603050405020304" pitchFamily="18" charset="0"/>
              </a:rPr>
              <a:t>labour</a:t>
            </a:r>
            <a:r>
              <a:rPr lang="en-US" dirty="0">
                <a:latin typeface="Times New Roman" panose="02020603050405020304" pitchFamily="18" charset="0"/>
                <a:cs typeface="Times New Roman" panose="02020603050405020304" pitchFamily="18" charset="0"/>
              </a:rPr>
              <a:t> relations from a transferor to  a transferee,</a:t>
            </a:r>
          </a:p>
          <a:p>
            <a:r>
              <a:rPr lang="en-US" dirty="0">
                <a:latin typeface="Times New Roman" panose="02020603050405020304" pitchFamily="18" charset="0"/>
                <a:cs typeface="Times New Roman" panose="02020603050405020304" pitchFamily="18" charset="0"/>
              </a:rPr>
              <a:t>Protection against dismissal on the grounds of transfer of the undertaking or part of the undertaking,</a:t>
            </a:r>
          </a:p>
          <a:p>
            <a:r>
              <a:rPr lang="en-US" dirty="0">
                <a:latin typeface="Times New Roman" panose="02020603050405020304" pitchFamily="18" charset="0"/>
                <a:cs typeface="Times New Roman" panose="02020603050405020304" pitchFamily="18" charset="0"/>
              </a:rPr>
              <a:t>Protection of position of employee's representatives existing before the date of transfer,</a:t>
            </a:r>
          </a:p>
          <a:p>
            <a:r>
              <a:rPr lang="en-US" dirty="0">
                <a:latin typeface="Times New Roman" panose="02020603050405020304" pitchFamily="18" charset="0"/>
                <a:cs typeface="Times New Roman" panose="02020603050405020304" pitchFamily="18" charset="0"/>
              </a:rPr>
              <a:t>The employee's right to information and consultation</a:t>
            </a:r>
          </a:p>
          <a:p>
            <a:endParaRPr lang="cs-CZ" dirty="0"/>
          </a:p>
        </p:txBody>
      </p:sp>
    </p:spTree>
    <p:extLst>
      <p:ext uri="{BB962C8B-B14F-4D97-AF65-F5344CB8AC3E}">
        <p14:creationId xmlns:p14="http://schemas.microsoft.com/office/powerpoint/2010/main" val="1215773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1928C1A-D72C-4383-BCC6-F90C013CD7C4}"/>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9F7A07C6-371C-4591-AFF9-78FA6F3313ED}"/>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dirty="0"/>
          </a:p>
        </p:txBody>
      </p:sp>
      <p:sp>
        <p:nvSpPr>
          <p:cNvPr id="4" name="Nadpis 3">
            <a:extLst>
              <a:ext uri="{FF2B5EF4-FFF2-40B4-BE49-F238E27FC236}">
                <a16:creationId xmlns:a16="http://schemas.microsoft.com/office/drawing/2014/main" id="{9157550E-B6BB-4249-812A-4935DEB77709}"/>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Protection of Employees in the Event of their Employer’s Insolvency </a:t>
            </a:r>
            <a:endParaRPr lang="cs-CZ" dirty="0"/>
          </a:p>
        </p:txBody>
      </p:sp>
      <p:sp>
        <p:nvSpPr>
          <p:cNvPr id="5" name="Zástupný symbol pro obsah 4">
            <a:extLst>
              <a:ext uri="{FF2B5EF4-FFF2-40B4-BE49-F238E27FC236}">
                <a16:creationId xmlns:a16="http://schemas.microsoft.com/office/drawing/2014/main" id="{7373EFA7-73E4-47C4-8080-700A3B8E637C}"/>
              </a:ext>
            </a:extLst>
          </p:cNvPr>
          <p:cNvSpPr>
            <a:spLocks noGrp="1"/>
          </p:cNvSpPr>
          <p:nvPr>
            <p:ph idx="1"/>
          </p:nvPr>
        </p:nvSpPr>
        <p:spPr>
          <a:xfrm>
            <a:off x="788826" y="1818002"/>
            <a:ext cx="11058000" cy="4535998"/>
          </a:xfrm>
        </p:spPr>
        <p:txBody>
          <a:bodyPr/>
          <a:lstStyle/>
          <a:p>
            <a:r>
              <a:rPr lang="en-US" sz="3600" dirty="0">
                <a:latin typeface="Times New Roman" panose="02020603050405020304" pitchFamily="18" charset="0"/>
                <a:cs typeface="Times New Roman" panose="02020603050405020304" pitchFamily="18" charset="0"/>
              </a:rPr>
              <a:t>Secondary law - Directive 2008/94/EC of the European Parliament and of the Council of 22 October 2008 on the protection of employees in the event of the insolvency of their employer</a:t>
            </a:r>
            <a:r>
              <a:rPr lang="cs-CZ" sz="3600"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replaced the previous directive (80/987)</a:t>
            </a:r>
          </a:p>
          <a:p>
            <a:r>
              <a:rPr lang="en-US" sz="3600" dirty="0">
                <a:latin typeface="Times New Roman" panose="02020603050405020304" pitchFamily="18" charset="0"/>
                <a:cs typeface="Times New Roman" panose="02020603050405020304" pitchFamily="18" charset="0"/>
              </a:rPr>
              <a:t>Purpose  - to guarantee minimum standard of protection of employee's rights in the event if the employer's insolvency</a:t>
            </a:r>
          </a:p>
          <a:p>
            <a:endParaRPr lang="cs-CZ" dirty="0"/>
          </a:p>
        </p:txBody>
      </p:sp>
    </p:spTree>
    <p:extLst>
      <p:ext uri="{BB962C8B-B14F-4D97-AF65-F5344CB8AC3E}">
        <p14:creationId xmlns:p14="http://schemas.microsoft.com/office/powerpoint/2010/main" val="2041179254"/>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en-v10.potx" id="{9896EA3D-72B6-4023-9F63-F32925A13CDB}" vid="{276D4D44-9036-4AB3-B85F-98413CE9D3B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muni-law-prezentace-16-9-en-v10</Template>
  <TotalTime>0</TotalTime>
  <Words>1394</Words>
  <Application>Microsoft Office PowerPoint</Application>
  <PresentationFormat>Širokoúhlá obrazovka</PresentationFormat>
  <Paragraphs>110</Paragraphs>
  <Slides>16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Tahoma</vt:lpstr>
      <vt:lpstr>Times New Roman</vt:lpstr>
      <vt:lpstr>Wingdings</vt:lpstr>
      <vt:lpstr>Presentation_MU_EN</vt:lpstr>
      <vt:lpstr>Social Protection of Employees</vt:lpstr>
      <vt:lpstr>Programme</vt:lpstr>
      <vt:lpstr>Historical Backrounds</vt:lpstr>
      <vt:lpstr>Protection of Employees in the Event of Transfer of Undertaking or Part of the Undertaking</vt:lpstr>
      <vt:lpstr>Scope of Application</vt:lpstr>
      <vt:lpstr>Prohibition of Exclusion</vt:lpstr>
      <vt:lpstr>Definitions</vt:lpstr>
      <vt:lpstr>Forms of Protection of Employees</vt:lpstr>
      <vt:lpstr>Protection of Employees in the Event of their Employer’s Insolvency </vt:lpstr>
      <vt:lpstr>Scope of Application</vt:lpstr>
      <vt:lpstr>Prohibition of Exclusion from the Scope of Application</vt:lpstr>
      <vt:lpstr>Forms of Protection</vt:lpstr>
      <vt:lpstr>Protection of Employees in the Event of Collective Dismissals</vt:lpstr>
      <vt:lpstr>Exclusion from the Scope of Application</vt:lpstr>
      <vt:lpstr>Collective Redundancy - Definition</vt:lpstr>
      <vt:lpstr>Forms of Protection of Employees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Komendová</dc:creator>
  <cp:lastModifiedBy>Jana Komendová</cp:lastModifiedBy>
  <cp:revision>8</cp:revision>
  <cp:lastPrinted>1601-01-01T00:00:00Z</cp:lastPrinted>
  <dcterms:created xsi:type="dcterms:W3CDTF">2021-03-03T18:23:09Z</dcterms:created>
  <dcterms:modified xsi:type="dcterms:W3CDTF">2022-05-03T09:43:03Z</dcterms:modified>
</cp:coreProperties>
</file>