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256" r:id="rId2"/>
    <p:sldId id="258" r:id="rId3"/>
    <p:sldId id="262" r:id="rId4"/>
    <p:sldId id="297" r:id="rId5"/>
    <p:sldId id="298" r:id="rId6"/>
    <p:sldId id="347" r:id="rId7"/>
    <p:sldId id="299" r:id="rId8"/>
    <p:sldId id="301" r:id="rId9"/>
    <p:sldId id="326" r:id="rId10"/>
    <p:sldId id="302" r:id="rId11"/>
    <p:sldId id="303" r:id="rId12"/>
    <p:sldId id="304" r:id="rId13"/>
    <p:sldId id="306" r:id="rId14"/>
    <p:sldId id="329" r:id="rId15"/>
    <p:sldId id="330" r:id="rId16"/>
    <p:sldId id="331" r:id="rId17"/>
    <p:sldId id="332" r:id="rId18"/>
    <p:sldId id="333" r:id="rId19"/>
    <p:sldId id="334" r:id="rId20"/>
    <p:sldId id="308" r:id="rId21"/>
    <p:sldId id="309" r:id="rId22"/>
    <p:sldId id="310" r:id="rId23"/>
    <p:sldId id="311" r:id="rId24"/>
    <p:sldId id="312" r:id="rId25"/>
    <p:sldId id="343" r:id="rId26"/>
    <p:sldId id="335" r:id="rId27"/>
    <p:sldId id="336" r:id="rId28"/>
    <p:sldId id="337" r:id="rId29"/>
    <p:sldId id="338" r:id="rId30"/>
    <p:sldId id="339" r:id="rId31"/>
    <p:sldId id="340" r:id="rId32"/>
    <p:sldId id="341" r:id="rId33"/>
    <p:sldId id="344" r:id="rId34"/>
    <p:sldId id="345" r:id="rId35"/>
    <p:sldId id="314" r:id="rId36"/>
    <p:sldId id="264" r:id="rId37"/>
    <p:sldId id="317" r:id="rId38"/>
    <p:sldId id="318" r:id="rId39"/>
    <p:sldId id="319" r:id="rId40"/>
    <p:sldId id="320" r:id="rId41"/>
    <p:sldId id="321" r:id="rId42"/>
    <p:sldId id="322" r:id="rId43"/>
    <p:sldId id="324" r:id="rId44"/>
    <p:sldId id="346" r:id="rId45"/>
    <p:sldId id="327" r:id="rId46"/>
    <p:sldId id="328" r:id="rId47"/>
    <p:sldId id="323" r:id="rId48"/>
  </p:sldIdLst>
  <p:sldSz cx="9144000" cy="5143500" type="screen16x9"/>
  <p:notesSz cx="6858000" cy="9144000"/>
  <p:embeddedFontLst>
    <p:embeddedFont>
      <p:font typeface="Nixie One" panose="020B0604020202020204" charset="0"/>
      <p:regular r:id="rId50"/>
    </p:embeddedFont>
    <p:embeddedFont>
      <p:font typeface="Roboto Slab" panose="020B060402020202020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54" d="100"/>
          <a:sy n="154" d="100"/>
        </p:scale>
        <p:origin x="-7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57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Convention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provides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participation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with</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respect</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three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categories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decision-making</a:t>
            </a:r>
            <a:r>
              <a:rPr lang="cs-CZ" sz="1100" kern="1200" dirty="0">
                <a:solidFill>
                  <a:schemeClr val="tx1"/>
                </a:solidFill>
                <a:effectLst/>
                <a:latin typeface="+mn-lt"/>
                <a:ea typeface="+mn-ea"/>
                <a:cs typeface="+mn-cs"/>
              </a:rPr>
              <a:t>. </a:t>
            </a:r>
          </a:p>
          <a:p>
            <a:r>
              <a:rPr lang="cs-CZ" sz="1100" kern="1200" dirty="0">
                <a:solidFill>
                  <a:schemeClr val="tx1"/>
                </a:solidFill>
                <a:effectLst/>
                <a:latin typeface="+mn-lt"/>
                <a:ea typeface="+mn-ea"/>
                <a:cs typeface="+mn-cs"/>
              </a:rPr>
              <a:t> </a:t>
            </a:r>
          </a:p>
          <a:p>
            <a:r>
              <a:rPr lang="cs-CZ" sz="1100" kern="1200" dirty="0" err="1">
                <a:solidFill>
                  <a:schemeClr val="tx1"/>
                </a:solidFill>
                <a:effectLst/>
                <a:latin typeface="+mn-lt"/>
                <a:ea typeface="+mn-ea"/>
                <a:cs typeface="+mn-cs"/>
              </a:rPr>
              <a:t>First</a:t>
            </a:r>
            <a:r>
              <a:rPr lang="cs-CZ" sz="1100" kern="1200" dirty="0">
                <a:solidFill>
                  <a:schemeClr val="tx1"/>
                </a:solidFill>
                <a:effectLst/>
                <a:latin typeface="+mn-lt"/>
                <a:ea typeface="+mn-ea"/>
                <a:cs typeface="+mn-cs"/>
              </a:rPr>
              <a:t>, most </a:t>
            </a:r>
            <a:r>
              <a:rPr lang="cs-CZ" sz="1100" b="1" kern="1200" dirty="0" err="1">
                <a:solidFill>
                  <a:schemeClr val="tx1"/>
                </a:solidFill>
                <a:effectLst/>
                <a:latin typeface="+mn-lt"/>
                <a:ea typeface="+mn-ea"/>
                <a:cs typeface="+mn-cs"/>
              </a:rPr>
              <a:t>detailed</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provisions</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apply</a:t>
            </a:r>
            <a:r>
              <a:rPr lang="cs-CZ" sz="1100" b="1" kern="1200" dirty="0">
                <a:solidFill>
                  <a:schemeClr val="tx1"/>
                </a:solidFill>
                <a:effectLst/>
                <a:latin typeface="+mn-lt"/>
                <a:ea typeface="+mn-ea"/>
                <a:cs typeface="+mn-cs"/>
              </a:rPr>
              <a:t> to </a:t>
            </a:r>
            <a:r>
              <a:rPr lang="cs-CZ" sz="1100" b="1" u="sng" kern="1200" dirty="0" err="1">
                <a:solidFill>
                  <a:schemeClr val="tx1"/>
                </a:solidFill>
                <a:effectLst/>
                <a:latin typeface="+mn-lt"/>
                <a:ea typeface="+mn-ea"/>
                <a:cs typeface="+mn-cs"/>
              </a:rPr>
              <a:t>decision-making</a:t>
            </a:r>
            <a:r>
              <a:rPr lang="cs-CZ" sz="1100" b="1" u="sng" kern="1200" dirty="0">
                <a:solidFill>
                  <a:schemeClr val="tx1"/>
                </a:solidFill>
                <a:effectLst/>
                <a:latin typeface="+mn-lt"/>
                <a:ea typeface="+mn-ea"/>
                <a:cs typeface="+mn-cs"/>
              </a:rPr>
              <a:t> </a:t>
            </a:r>
            <a:r>
              <a:rPr lang="cs-CZ" sz="1100" b="1" u="sng" kern="1200" dirty="0" err="1">
                <a:solidFill>
                  <a:schemeClr val="tx1"/>
                </a:solidFill>
                <a:effectLst/>
                <a:latin typeface="+mn-lt"/>
                <a:ea typeface="+mn-ea"/>
                <a:cs typeface="+mn-cs"/>
              </a:rPr>
              <a:t>concerning</a:t>
            </a:r>
            <a:r>
              <a:rPr lang="cs-CZ" sz="1100" b="1" u="sng" kern="1200" dirty="0">
                <a:solidFill>
                  <a:schemeClr val="tx1"/>
                </a:solidFill>
                <a:effectLst/>
                <a:latin typeface="+mn-lt"/>
                <a:ea typeface="+mn-ea"/>
                <a:cs typeface="+mn-cs"/>
              </a:rPr>
              <a:t> </a:t>
            </a:r>
            <a:r>
              <a:rPr lang="cs-CZ" sz="1100" b="1" i="1" u="sng" kern="1200" dirty="0" err="1">
                <a:solidFill>
                  <a:schemeClr val="tx1"/>
                </a:solidFill>
                <a:effectLst/>
                <a:latin typeface="+mn-lt"/>
                <a:ea typeface="+mn-ea"/>
                <a:cs typeface="+mn-cs"/>
              </a:rPr>
              <a:t>specific</a:t>
            </a:r>
            <a:r>
              <a:rPr lang="cs-CZ" sz="1100" b="1" i="1" u="sng" kern="1200" dirty="0">
                <a:solidFill>
                  <a:schemeClr val="tx1"/>
                </a:solidFill>
                <a:effectLst/>
                <a:latin typeface="+mn-lt"/>
                <a:ea typeface="+mn-ea"/>
                <a:cs typeface="+mn-cs"/>
              </a:rPr>
              <a:t>, </a:t>
            </a:r>
            <a:r>
              <a:rPr lang="cs-CZ" sz="1100" b="1" i="1" u="sng" kern="1200" dirty="0" err="1">
                <a:solidFill>
                  <a:schemeClr val="tx1"/>
                </a:solidFill>
                <a:effectLst/>
                <a:latin typeface="+mn-lt"/>
                <a:ea typeface="+mn-ea"/>
                <a:cs typeface="+mn-cs"/>
              </a:rPr>
              <a:t>listed</a:t>
            </a:r>
            <a:r>
              <a:rPr lang="cs-CZ" sz="1100" b="1" i="1" u="sng" kern="1200" dirty="0">
                <a:solidFill>
                  <a:schemeClr val="tx1"/>
                </a:solidFill>
                <a:effectLst/>
                <a:latin typeface="+mn-lt"/>
                <a:ea typeface="+mn-ea"/>
                <a:cs typeface="+mn-cs"/>
              </a:rPr>
              <a:t> </a:t>
            </a:r>
            <a:r>
              <a:rPr lang="cs-CZ" sz="1100" b="1" i="1" u="sng" kern="1200" dirty="0" err="1">
                <a:solidFill>
                  <a:schemeClr val="tx1"/>
                </a:solidFill>
                <a:effectLst/>
                <a:latin typeface="+mn-lt"/>
                <a:ea typeface="+mn-ea"/>
                <a:cs typeface="+mn-cs"/>
              </a:rPr>
              <a:t>activities</a:t>
            </a:r>
            <a:r>
              <a:rPr lang="cs-CZ" sz="1100" b="1" i="1" kern="1200" dirty="0">
                <a:solidFill>
                  <a:schemeClr val="tx1"/>
                </a:solidFill>
                <a:effectLst/>
                <a:latin typeface="+mn-lt"/>
                <a:ea typeface="+mn-ea"/>
                <a:cs typeface="+mn-cs"/>
              </a:rPr>
              <a:t> </a:t>
            </a:r>
            <a:r>
              <a:rPr lang="cs-CZ" sz="1100" b="1" kern="1200" dirty="0">
                <a:solidFill>
                  <a:schemeClr val="tx1"/>
                </a:solidFill>
                <a:effectLst/>
                <a:latin typeface="+mn-lt"/>
                <a:ea typeface="+mn-ea"/>
                <a:cs typeface="+mn-cs"/>
              </a:rPr>
              <a:t>and to </a:t>
            </a:r>
            <a:r>
              <a:rPr lang="cs-CZ" sz="1100" b="1" i="1" u="sng" kern="1200" dirty="0" err="1">
                <a:solidFill>
                  <a:schemeClr val="tx1"/>
                </a:solidFill>
                <a:effectLst/>
                <a:latin typeface="+mn-lt"/>
                <a:ea typeface="+mn-ea"/>
                <a:cs typeface="+mn-cs"/>
              </a:rPr>
              <a:t>other</a:t>
            </a:r>
            <a:r>
              <a:rPr lang="cs-CZ" sz="1100" b="1" i="1" u="sng" kern="1200" dirty="0">
                <a:solidFill>
                  <a:schemeClr val="tx1"/>
                </a:solidFill>
                <a:effectLst/>
                <a:latin typeface="+mn-lt"/>
                <a:ea typeface="+mn-ea"/>
                <a:cs typeface="+mn-cs"/>
              </a:rPr>
              <a:t> </a:t>
            </a:r>
            <a:r>
              <a:rPr lang="cs-CZ" sz="1100" b="1" i="1" u="sng" kern="1200" dirty="0" err="1">
                <a:solidFill>
                  <a:schemeClr val="tx1"/>
                </a:solidFill>
                <a:effectLst/>
                <a:latin typeface="+mn-lt"/>
                <a:ea typeface="+mn-ea"/>
                <a:cs typeface="+mn-cs"/>
              </a:rPr>
              <a:t>activities</a:t>
            </a:r>
            <a:r>
              <a:rPr lang="cs-CZ" sz="1100" b="1" i="1" u="sng" kern="1200" dirty="0">
                <a:solidFill>
                  <a:schemeClr val="tx1"/>
                </a:solidFill>
                <a:effectLst/>
                <a:latin typeface="+mn-lt"/>
                <a:ea typeface="+mn-ea"/>
                <a:cs typeface="+mn-cs"/>
              </a:rPr>
              <a:t> </a:t>
            </a:r>
            <a:r>
              <a:rPr lang="cs-CZ" sz="1100" b="1" u="sng" kern="1200" dirty="0" err="1">
                <a:solidFill>
                  <a:schemeClr val="tx1"/>
                </a:solidFill>
                <a:effectLst/>
                <a:latin typeface="+mn-lt"/>
                <a:ea typeface="+mn-ea"/>
                <a:cs typeface="+mn-cs"/>
              </a:rPr>
              <a:t>which</a:t>
            </a:r>
            <a:r>
              <a:rPr lang="cs-CZ" sz="1100" b="1" u="sng" kern="1200" dirty="0">
                <a:solidFill>
                  <a:schemeClr val="tx1"/>
                </a:solidFill>
                <a:effectLst/>
                <a:latin typeface="+mn-lt"/>
                <a:ea typeface="+mn-ea"/>
                <a:cs typeface="+mn-cs"/>
              </a:rPr>
              <a:t> </a:t>
            </a:r>
            <a:r>
              <a:rPr lang="cs-CZ" sz="1100" b="1" u="sng" kern="1200" dirty="0" err="1">
                <a:solidFill>
                  <a:schemeClr val="tx1"/>
                </a:solidFill>
                <a:effectLst/>
                <a:latin typeface="+mn-lt"/>
                <a:ea typeface="+mn-ea"/>
                <a:cs typeface="+mn-cs"/>
              </a:rPr>
              <a:t>may</a:t>
            </a:r>
            <a:r>
              <a:rPr lang="cs-CZ" sz="1100" b="1" u="sng" kern="1200" dirty="0">
                <a:solidFill>
                  <a:schemeClr val="tx1"/>
                </a:solidFill>
                <a:effectLst/>
                <a:latin typeface="+mn-lt"/>
                <a:ea typeface="+mn-ea"/>
                <a:cs typeface="+mn-cs"/>
              </a:rPr>
              <a:t> </a:t>
            </a:r>
            <a:r>
              <a:rPr lang="cs-CZ" sz="1100" b="1" u="sng" kern="1200" dirty="0" err="1">
                <a:solidFill>
                  <a:schemeClr val="tx1"/>
                </a:solidFill>
                <a:effectLst/>
                <a:latin typeface="+mn-lt"/>
                <a:ea typeface="+mn-ea"/>
                <a:cs typeface="+mn-cs"/>
              </a:rPr>
              <a:t>have</a:t>
            </a:r>
            <a:r>
              <a:rPr lang="cs-CZ" sz="1100" b="1" u="sng" kern="1200" dirty="0">
                <a:solidFill>
                  <a:schemeClr val="tx1"/>
                </a:solidFill>
                <a:effectLst/>
                <a:latin typeface="+mn-lt"/>
                <a:ea typeface="+mn-ea"/>
                <a:cs typeface="+mn-cs"/>
              </a:rPr>
              <a:t> a </a:t>
            </a:r>
            <a:r>
              <a:rPr lang="cs-CZ" sz="1100" b="1" i="1" u="sng" kern="1200" dirty="0" err="1">
                <a:solidFill>
                  <a:schemeClr val="tx1"/>
                </a:solidFill>
                <a:effectLst/>
                <a:latin typeface="+mn-lt"/>
                <a:ea typeface="+mn-ea"/>
                <a:cs typeface="+mn-cs"/>
              </a:rPr>
              <a:t>significant</a:t>
            </a:r>
            <a:r>
              <a:rPr lang="cs-CZ" sz="1100" b="1" i="1" u="sng" kern="1200" dirty="0">
                <a:solidFill>
                  <a:schemeClr val="tx1"/>
                </a:solidFill>
                <a:effectLst/>
                <a:latin typeface="+mn-lt"/>
                <a:ea typeface="+mn-ea"/>
                <a:cs typeface="+mn-cs"/>
              </a:rPr>
              <a:t> </a:t>
            </a:r>
            <a:r>
              <a:rPr lang="cs-CZ" sz="1100" b="1" i="1" u="sng" kern="1200" dirty="0" err="1">
                <a:solidFill>
                  <a:schemeClr val="tx1"/>
                </a:solidFill>
                <a:effectLst/>
                <a:latin typeface="+mn-lt"/>
                <a:ea typeface="+mn-ea"/>
                <a:cs typeface="+mn-cs"/>
              </a:rPr>
              <a:t>effect</a:t>
            </a:r>
            <a:r>
              <a:rPr lang="cs-CZ" sz="1100" b="1" i="1" u="sng" kern="1200" dirty="0">
                <a:solidFill>
                  <a:schemeClr val="tx1"/>
                </a:solidFill>
                <a:effectLst/>
                <a:latin typeface="+mn-lt"/>
                <a:ea typeface="+mn-ea"/>
                <a:cs typeface="+mn-cs"/>
              </a:rPr>
              <a:t> </a:t>
            </a:r>
            <a:r>
              <a:rPr lang="cs-CZ" sz="1100" b="1" u="sng" kern="1200" dirty="0">
                <a:solidFill>
                  <a:schemeClr val="tx1"/>
                </a:solidFill>
                <a:effectLst/>
                <a:latin typeface="+mn-lt"/>
                <a:ea typeface="+mn-ea"/>
                <a:cs typeface="+mn-cs"/>
              </a:rPr>
              <a:t>on </a:t>
            </a:r>
            <a:r>
              <a:rPr lang="cs-CZ" sz="1100" b="1" u="sng" kern="1200" dirty="0" err="1">
                <a:solidFill>
                  <a:schemeClr val="tx1"/>
                </a:solidFill>
                <a:effectLst/>
                <a:latin typeface="+mn-lt"/>
                <a:ea typeface="+mn-ea"/>
                <a:cs typeface="+mn-cs"/>
              </a:rPr>
              <a:t>the</a:t>
            </a:r>
            <a:r>
              <a:rPr lang="cs-CZ" sz="1100" b="1" u="sng" kern="1200" dirty="0">
                <a:solidFill>
                  <a:schemeClr val="tx1"/>
                </a:solidFill>
                <a:effectLst/>
                <a:latin typeface="+mn-lt"/>
                <a:ea typeface="+mn-ea"/>
                <a:cs typeface="+mn-cs"/>
              </a:rPr>
              <a:t> </a:t>
            </a:r>
            <a:r>
              <a:rPr lang="cs-CZ" sz="1100" b="1" u="sng" kern="1200" dirty="0" err="1">
                <a:solidFill>
                  <a:schemeClr val="tx1"/>
                </a:solidFill>
                <a:effectLst/>
                <a:latin typeface="+mn-lt"/>
                <a:ea typeface="+mn-ea"/>
                <a:cs typeface="+mn-cs"/>
              </a:rPr>
              <a:t>environment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all</a:t>
            </a:r>
            <a:r>
              <a:rPr lang="cs-CZ" sz="1100" kern="1200" dirty="0">
                <a:solidFill>
                  <a:schemeClr val="tx1"/>
                </a:solidFill>
                <a:effectLst/>
                <a:latin typeface="+mn-lt"/>
                <a:ea typeface="+mn-ea"/>
                <a:cs typeface="+mn-cs"/>
              </a:rPr>
              <a:t> these </a:t>
            </a:r>
            <a:r>
              <a:rPr lang="cs-CZ" sz="1100" kern="1200" dirty="0" err="1">
                <a:solidFill>
                  <a:schemeClr val="tx1"/>
                </a:solidFill>
                <a:effectLst/>
                <a:latin typeface="+mn-lt"/>
                <a:ea typeface="+mn-ea"/>
                <a:cs typeface="+mn-cs"/>
              </a:rPr>
              <a:t>activities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Parties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must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ensure</a:t>
            </a:r>
            <a:r>
              <a:rPr lang="cs-CZ" sz="1100" kern="1200" dirty="0">
                <a:solidFill>
                  <a:schemeClr val="tx1"/>
                </a:solidFill>
                <a:effectLst/>
                <a:latin typeface="+mn-lt"/>
                <a:ea typeface="+mn-ea"/>
                <a:cs typeface="+mn-cs"/>
              </a:rPr>
              <a:t>: </a:t>
            </a:r>
          </a:p>
          <a:p>
            <a:r>
              <a:rPr lang="cs-CZ" sz="1100" i="1" kern="1200" dirty="0">
                <a:solidFill>
                  <a:schemeClr val="tx1"/>
                </a:solidFill>
                <a:effectLst/>
                <a:latin typeface="+mn-lt"/>
                <a:ea typeface="+mn-ea"/>
                <a:cs typeface="+mn-cs"/>
              </a:rPr>
              <a:t>Early </a:t>
            </a:r>
            <a:r>
              <a:rPr lang="cs-CZ" sz="1100" i="1" kern="1200" dirty="0" err="1">
                <a:solidFill>
                  <a:schemeClr val="tx1"/>
                </a:solidFill>
                <a:effectLst/>
                <a:latin typeface="+mn-lt"/>
                <a:ea typeface="+mn-ea"/>
                <a:cs typeface="+mn-cs"/>
              </a:rPr>
              <a:t>information</a:t>
            </a:r>
            <a:r>
              <a:rPr lang="cs-CZ" sz="1100" i="1" kern="1200" dirty="0">
                <a:solidFill>
                  <a:schemeClr val="tx1"/>
                </a:solidFill>
                <a:effectLst/>
                <a:latin typeface="+mn-lt"/>
                <a:ea typeface="+mn-ea"/>
                <a:cs typeface="+mn-cs"/>
              </a:rPr>
              <a:t> and </a:t>
            </a:r>
            <a:r>
              <a:rPr lang="cs-CZ" sz="1100" i="1" kern="1200" dirty="0" err="1">
                <a:solidFill>
                  <a:schemeClr val="tx1"/>
                </a:solidFill>
                <a:effectLst/>
                <a:latin typeface="+mn-lt"/>
                <a:ea typeface="+mn-ea"/>
                <a:cs typeface="+mn-cs"/>
              </a:rPr>
              <a:t>notification</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about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decision-making</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procedure</a:t>
            </a:r>
            <a:r>
              <a:rPr lang="cs-CZ" sz="1100" kern="1200" dirty="0">
                <a:solidFill>
                  <a:schemeClr val="tx1"/>
                </a:solidFill>
                <a:effectLst/>
                <a:latin typeface="+mn-lt"/>
                <a:ea typeface="+mn-ea"/>
                <a:cs typeface="+mn-cs"/>
              </a:rPr>
              <a:t>, in </a:t>
            </a:r>
            <a:r>
              <a:rPr lang="cs-CZ" sz="1100" kern="1200" dirty="0" err="1">
                <a:solidFill>
                  <a:schemeClr val="tx1"/>
                </a:solidFill>
                <a:effectLst/>
                <a:latin typeface="+mn-lt"/>
                <a:ea typeface="+mn-ea"/>
                <a:cs typeface="+mn-cs"/>
              </a:rPr>
              <a:t>an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effective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adequate</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timely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manner</a:t>
            </a:r>
            <a:r>
              <a:rPr lang="cs-CZ" sz="1100" kern="1200" dirty="0">
                <a:solidFill>
                  <a:schemeClr val="tx1"/>
                </a:solidFill>
                <a:effectLst/>
                <a:latin typeface="+mn-lt"/>
                <a:ea typeface="+mn-ea"/>
                <a:cs typeface="+mn-cs"/>
              </a:rPr>
              <a:t>; </a:t>
            </a:r>
          </a:p>
          <a:p>
            <a:r>
              <a:rPr lang="cs-CZ" sz="1100" i="1" kern="1200" dirty="0" err="1">
                <a:solidFill>
                  <a:schemeClr val="tx1"/>
                </a:solidFill>
                <a:effectLst/>
                <a:latin typeface="+mn-lt"/>
                <a:ea typeface="+mn-ea"/>
                <a:cs typeface="+mn-cs"/>
              </a:rPr>
              <a:t>Reasonable</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time-frames</a:t>
            </a:r>
            <a:r>
              <a:rPr lang="cs-CZ" sz="1100" i="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to </a:t>
            </a:r>
            <a:r>
              <a:rPr lang="cs-CZ" sz="1100" kern="1200" dirty="0" err="1">
                <a:solidFill>
                  <a:schemeClr val="tx1"/>
                </a:solidFill>
                <a:effectLst/>
                <a:latin typeface="+mn-lt"/>
                <a:ea typeface="+mn-ea"/>
                <a:cs typeface="+mn-cs"/>
              </a:rPr>
              <a:t>prepare</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participate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effectively</a:t>
            </a:r>
            <a:r>
              <a:rPr lang="cs-CZ" sz="1100" kern="1200" dirty="0">
                <a:solidFill>
                  <a:schemeClr val="tx1"/>
                </a:solidFill>
                <a:effectLst/>
                <a:latin typeface="+mn-lt"/>
                <a:ea typeface="+mn-ea"/>
                <a:cs typeface="+mn-cs"/>
              </a:rPr>
              <a:t>; </a:t>
            </a:r>
          </a:p>
          <a:p>
            <a:r>
              <a:rPr lang="cs-CZ" sz="1100" i="1" kern="1200" dirty="0">
                <a:solidFill>
                  <a:schemeClr val="tx1"/>
                </a:solidFill>
                <a:effectLst/>
                <a:latin typeface="+mn-lt"/>
                <a:ea typeface="+mn-ea"/>
                <a:cs typeface="+mn-cs"/>
              </a:rPr>
              <a:t>Early and </a:t>
            </a:r>
            <a:r>
              <a:rPr lang="cs-CZ" sz="1100" i="1" kern="1200" dirty="0" err="1">
                <a:solidFill>
                  <a:schemeClr val="tx1"/>
                </a:solidFill>
                <a:effectLst/>
                <a:latin typeface="+mn-lt"/>
                <a:ea typeface="+mn-ea"/>
                <a:cs typeface="+mn-cs"/>
              </a:rPr>
              <a:t>effective</a:t>
            </a:r>
            <a:r>
              <a:rPr lang="cs-CZ" sz="1100" i="1" kern="1200" dirty="0">
                <a:solidFill>
                  <a:schemeClr val="tx1"/>
                </a:solidFill>
                <a:effectLst/>
                <a:latin typeface="+mn-lt"/>
                <a:ea typeface="+mn-ea"/>
                <a:cs typeface="+mn-cs"/>
              </a:rPr>
              <a:t> public </a:t>
            </a:r>
            <a:r>
              <a:rPr lang="cs-CZ" sz="1100" i="1" kern="1200" dirty="0" err="1">
                <a:solidFill>
                  <a:schemeClr val="tx1"/>
                </a:solidFill>
                <a:effectLst/>
                <a:latin typeface="+mn-lt"/>
                <a:ea typeface="+mn-ea"/>
                <a:cs typeface="+mn-cs"/>
              </a:rPr>
              <a:t>participation</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when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all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options</a:t>
            </a:r>
            <a:r>
              <a:rPr lang="cs-CZ" sz="1100" kern="1200" dirty="0">
                <a:solidFill>
                  <a:schemeClr val="tx1"/>
                </a:solidFill>
                <a:effectLst/>
                <a:latin typeface="+mn-lt"/>
                <a:ea typeface="+mn-ea"/>
                <a:cs typeface="+mn-cs"/>
              </a:rPr>
              <a:t> are open; </a:t>
            </a:r>
          </a:p>
          <a:p>
            <a:r>
              <a:rPr lang="cs-CZ" sz="1100" kern="1200" dirty="0" err="1">
                <a:solidFill>
                  <a:schemeClr val="tx1"/>
                </a:solidFill>
                <a:effectLst/>
                <a:latin typeface="+mn-lt"/>
                <a:ea typeface="+mn-ea"/>
                <a:cs typeface="+mn-cs"/>
              </a:rPr>
              <a:t>That</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all</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relevant</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information</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is</a:t>
            </a:r>
            <a:r>
              <a:rPr lang="cs-CZ" sz="1100" kern="1200" dirty="0">
                <a:solidFill>
                  <a:schemeClr val="tx1"/>
                </a:solidFill>
                <a:effectLst/>
                <a:latin typeface="+mn-lt"/>
                <a:ea typeface="+mn-ea"/>
                <a:cs typeface="+mn-cs"/>
              </a:rPr>
              <a:t> made </a:t>
            </a:r>
            <a:r>
              <a:rPr lang="cs-CZ" sz="1100" kern="1200" dirty="0" err="1">
                <a:solidFill>
                  <a:schemeClr val="tx1"/>
                </a:solidFill>
                <a:effectLst/>
                <a:latin typeface="+mn-lt"/>
                <a:ea typeface="+mn-ea"/>
                <a:cs typeface="+mn-cs"/>
              </a:rPr>
              <a:t>available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time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participation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procedure</a:t>
            </a:r>
            <a:r>
              <a:rPr lang="cs-CZ" sz="1100" kern="1200" dirty="0">
                <a:solidFill>
                  <a:schemeClr val="tx1"/>
                </a:solidFill>
                <a:effectLst/>
                <a:latin typeface="+mn-lt"/>
                <a:ea typeface="+mn-ea"/>
                <a:cs typeface="+mn-cs"/>
              </a:rPr>
              <a:t>; </a:t>
            </a:r>
          </a:p>
          <a:p>
            <a:r>
              <a:rPr lang="cs-CZ" sz="1100" kern="1200" dirty="0" err="1">
                <a:solidFill>
                  <a:schemeClr val="tx1"/>
                </a:solidFill>
                <a:effectLst/>
                <a:latin typeface="+mn-lt"/>
                <a:ea typeface="+mn-ea"/>
                <a:cs typeface="+mn-cs"/>
              </a:rPr>
              <a:t>That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is</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allowed</a:t>
            </a:r>
            <a:r>
              <a:rPr lang="cs-CZ" sz="1100" i="1" kern="1200" dirty="0">
                <a:solidFill>
                  <a:schemeClr val="tx1"/>
                </a:solidFill>
                <a:effectLst/>
                <a:latin typeface="+mn-lt"/>
                <a:ea typeface="+mn-ea"/>
                <a:cs typeface="+mn-cs"/>
              </a:rPr>
              <a:t> to </a:t>
            </a:r>
            <a:r>
              <a:rPr lang="cs-CZ" sz="1100" i="1" kern="1200" dirty="0" err="1">
                <a:solidFill>
                  <a:schemeClr val="tx1"/>
                </a:solidFill>
                <a:effectLst/>
                <a:latin typeface="+mn-lt"/>
                <a:ea typeface="+mn-ea"/>
                <a:cs typeface="+mn-cs"/>
              </a:rPr>
              <a:t>submit</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comments</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information</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analyses</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or</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opinions</a:t>
            </a:r>
            <a:r>
              <a:rPr lang="cs-CZ" sz="1100" i="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in </a:t>
            </a:r>
            <a:r>
              <a:rPr lang="cs-CZ" sz="1100" kern="1200" dirty="0" err="1">
                <a:solidFill>
                  <a:schemeClr val="tx1"/>
                </a:solidFill>
                <a:effectLst/>
                <a:latin typeface="+mn-lt"/>
                <a:ea typeface="+mn-ea"/>
                <a:cs typeface="+mn-cs"/>
              </a:rPr>
              <a:t>writing</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at</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hearings</a:t>
            </a:r>
            <a:r>
              <a:rPr lang="cs-CZ" sz="1100" kern="1200" dirty="0">
                <a:solidFill>
                  <a:schemeClr val="tx1"/>
                </a:solidFill>
                <a:effectLst/>
                <a:latin typeface="+mn-lt"/>
                <a:ea typeface="+mn-ea"/>
                <a:cs typeface="+mn-cs"/>
              </a:rPr>
              <a:t>; </a:t>
            </a:r>
          </a:p>
          <a:p>
            <a:r>
              <a:rPr lang="cs-CZ" sz="1100" kern="1200" dirty="0" err="1">
                <a:solidFill>
                  <a:schemeClr val="tx1"/>
                </a:solidFill>
                <a:effectLst/>
                <a:latin typeface="+mn-lt"/>
                <a:ea typeface="+mn-ea"/>
                <a:cs typeface="+mn-cs"/>
              </a:rPr>
              <a:t>That</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due</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account</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taken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outcome</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participation</a:t>
            </a:r>
            <a:r>
              <a:rPr lang="cs-CZ" sz="1100" kern="1200" dirty="0">
                <a:solidFill>
                  <a:schemeClr val="tx1"/>
                </a:solidFill>
                <a:effectLst/>
                <a:latin typeface="+mn-lt"/>
                <a:ea typeface="+mn-ea"/>
                <a:cs typeface="+mn-cs"/>
              </a:rPr>
              <a:t>; and </a:t>
            </a:r>
          </a:p>
          <a:p>
            <a:r>
              <a:rPr lang="cs-CZ" sz="1100" kern="1200" dirty="0" err="1">
                <a:solidFill>
                  <a:schemeClr val="tx1"/>
                </a:solidFill>
                <a:effectLst/>
                <a:latin typeface="+mn-lt"/>
                <a:ea typeface="+mn-ea"/>
                <a:cs typeface="+mn-cs"/>
              </a:rPr>
              <a:t>Publicly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accessible</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decisions</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with</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reasons</a:t>
            </a:r>
            <a:r>
              <a:rPr lang="cs-CZ" sz="1100" i="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and </a:t>
            </a:r>
            <a:r>
              <a:rPr lang="cs-CZ" sz="1100" i="1" kern="1200" dirty="0" err="1">
                <a:solidFill>
                  <a:schemeClr val="tx1"/>
                </a:solidFill>
                <a:effectLst/>
                <a:latin typeface="+mn-lt"/>
                <a:ea typeface="+mn-ea"/>
                <a:cs typeface="+mn-cs"/>
              </a:rPr>
              <a:t>considerations</a:t>
            </a:r>
            <a:r>
              <a:rPr lang="cs-CZ" sz="1100" i="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(Art 6). </a:t>
            </a:r>
          </a:p>
        </p:txBody>
      </p:sp>
    </p:spTree>
    <p:extLst>
      <p:ext uri="{BB962C8B-B14F-4D97-AF65-F5344CB8AC3E}">
        <p14:creationId xmlns:p14="http://schemas.microsoft.com/office/powerpoint/2010/main" val="298768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sz="1100" kern="1200" dirty="0">
                <a:solidFill>
                  <a:schemeClr val="tx1"/>
                </a:solidFill>
                <a:effectLst/>
                <a:latin typeface="+mn-lt"/>
                <a:ea typeface="+mn-ea"/>
                <a:cs typeface="+mn-cs"/>
              </a:rPr>
              <a:t>Second, </a:t>
            </a:r>
            <a:r>
              <a:rPr lang="cs-CZ" sz="1100" kern="1200" dirty="0" err="1">
                <a:solidFill>
                  <a:schemeClr val="tx1"/>
                </a:solidFill>
                <a:effectLst/>
                <a:latin typeface="+mn-lt"/>
                <a:ea typeface="+mn-ea"/>
                <a:cs typeface="+mn-cs"/>
              </a:rPr>
              <a:t>rather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similar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although</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some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extent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less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detailed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requirements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participation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apply</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decision-making</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concerning</a:t>
            </a:r>
            <a:r>
              <a:rPr lang="cs-CZ" sz="1100" kern="1200" dirty="0">
                <a:solidFill>
                  <a:schemeClr val="tx1"/>
                </a:solidFill>
                <a:effectLst/>
                <a:latin typeface="+mn-lt"/>
                <a:ea typeface="+mn-ea"/>
                <a:cs typeface="+mn-cs"/>
              </a:rPr>
              <a:t> </a:t>
            </a:r>
            <a:r>
              <a:rPr lang="cs-CZ" sz="1100" b="1" i="1" kern="1200" dirty="0" err="1">
                <a:solidFill>
                  <a:schemeClr val="tx1"/>
                </a:solidFill>
                <a:effectLst/>
                <a:latin typeface="+mn-lt"/>
                <a:ea typeface="+mn-ea"/>
                <a:cs typeface="+mn-cs"/>
              </a:rPr>
              <a:t>plans</a:t>
            </a:r>
            <a:r>
              <a:rPr lang="cs-CZ" sz="1100" b="1" i="1" kern="1200" dirty="0">
                <a:solidFill>
                  <a:schemeClr val="tx1"/>
                </a:solidFill>
                <a:effectLst/>
                <a:latin typeface="+mn-lt"/>
                <a:ea typeface="+mn-ea"/>
                <a:cs typeface="+mn-cs"/>
              </a:rPr>
              <a:t> and </a:t>
            </a:r>
            <a:r>
              <a:rPr lang="cs-CZ" sz="1100" b="1" i="1" kern="1200" dirty="0" err="1">
                <a:solidFill>
                  <a:schemeClr val="tx1"/>
                </a:solidFill>
                <a:effectLst/>
                <a:latin typeface="+mn-lt"/>
                <a:ea typeface="+mn-ea"/>
                <a:cs typeface="+mn-cs"/>
              </a:rPr>
              <a:t>programmes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Thus</a:t>
            </a:r>
            <a:r>
              <a:rPr lang="cs-CZ" sz="1100" kern="1200" dirty="0">
                <a:solidFill>
                  <a:schemeClr val="tx1"/>
                </a:solidFill>
                <a:effectLst/>
                <a:latin typeface="+mn-lt"/>
                <a:ea typeface="+mn-ea"/>
                <a:cs typeface="+mn-cs"/>
              </a:rPr>
              <a:t>: </a:t>
            </a:r>
          </a:p>
          <a:p>
            <a:r>
              <a:rPr lang="cs-CZ" sz="1100" kern="1200" dirty="0" err="1">
                <a:solidFill>
                  <a:schemeClr val="tx1"/>
                </a:solidFill>
                <a:effectLst/>
                <a:latin typeface="+mn-lt"/>
                <a:ea typeface="+mn-ea"/>
                <a:cs typeface="+mn-cs"/>
              </a:rPr>
              <a:t>Practical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other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provisions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shall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made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participation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during</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preparations</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plans</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programmes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relating</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environment</a:t>
            </a:r>
            <a:r>
              <a:rPr lang="cs-CZ" sz="1100" kern="1200" dirty="0">
                <a:solidFill>
                  <a:schemeClr val="tx1"/>
                </a:solidFill>
                <a:effectLst/>
                <a:latin typeface="+mn-lt"/>
                <a:ea typeface="+mn-ea"/>
                <a:cs typeface="+mn-cs"/>
              </a:rPr>
              <a:t>; </a:t>
            </a:r>
          </a:p>
          <a:p>
            <a:r>
              <a:rPr lang="cs-CZ" sz="1100" kern="1200" dirty="0" err="1">
                <a:solidFill>
                  <a:schemeClr val="tx1"/>
                </a:solidFill>
                <a:effectLst/>
                <a:latin typeface="+mn-lt"/>
                <a:ea typeface="+mn-ea"/>
                <a:cs typeface="+mn-cs"/>
              </a:rPr>
              <a:t>This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should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provided</a:t>
            </a:r>
            <a:r>
              <a:rPr lang="cs-CZ" sz="1100" kern="1200" dirty="0">
                <a:solidFill>
                  <a:schemeClr val="tx1"/>
                </a:solidFill>
                <a:effectLst/>
                <a:latin typeface="+mn-lt"/>
                <a:ea typeface="+mn-ea"/>
                <a:cs typeface="+mn-cs"/>
              </a:rPr>
              <a:t> in a </a:t>
            </a:r>
            <a:r>
              <a:rPr lang="cs-CZ" sz="1100" i="1" kern="1200" dirty="0">
                <a:solidFill>
                  <a:schemeClr val="tx1"/>
                </a:solidFill>
                <a:effectLst/>
                <a:latin typeface="+mn-lt"/>
                <a:ea typeface="+mn-ea"/>
                <a:cs typeface="+mn-cs"/>
              </a:rPr>
              <a:t>transparent </a:t>
            </a:r>
            <a:r>
              <a:rPr lang="cs-CZ" sz="1100" kern="1200" dirty="0">
                <a:solidFill>
                  <a:schemeClr val="tx1"/>
                </a:solidFill>
                <a:effectLst/>
                <a:latin typeface="+mn-lt"/>
                <a:ea typeface="+mn-ea"/>
                <a:cs typeface="+mn-cs"/>
              </a:rPr>
              <a:t>and </a:t>
            </a:r>
            <a:r>
              <a:rPr lang="cs-CZ" sz="1100" i="1" kern="1200" dirty="0">
                <a:solidFill>
                  <a:schemeClr val="tx1"/>
                </a:solidFill>
                <a:effectLst/>
                <a:latin typeface="+mn-lt"/>
                <a:ea typeface="+mn-ea"/>
                <a:cs typeface="+mn-cs"/>
              </a:rPr>
              <a:t>fair </a:t>
            </a:r>
            <a:r>
              <a:rPr lang="cs-CZ" sz="1100" i="1" kern="1200" dirty="0" err="1">
                <a:solidFill>
                  <a:schemeClr val="tx1"/>
                </a:solidFill>
                <a:effectLst/>
                <a:latin typeface="+mn-lt"/>
                <a:ea typeface="+mn-ea"/>
                <a:cs typeface="+mn-cs"/>
              </a:rPr>
              <a:t>framework</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with</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necessary</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information</a:t>
            </a:r>
            <a:r>
              <a:rPr lang="cs-CZ" sz="1100" i="1" kern="1200" dirty="0">
                <a:solidFill>
                  <a:schemeClr val="tx1"/>
                </a:solidFill>
                <a:effectLst/>
                <a:latin typeface="+mn-lt"/>
                <a:ea typeface="+mn-ea"/>
                <a:cs typeface="+mn-cs"/>
              </a:rPr>
              <a:t>; </a:t>
            </a:r>
            <a:endParaRPr lang="cs-CZ" sz="1100" kern="1200" dirty="0">
              <a:solidFill>
                <a:schemeClr val="tx1"/>
              </a:solidFill>
              <a:effectLst/>
              <a:latin typeface="+mn-lt"/>
              <a:ea typeface="+mn-ea"/>
              <a:cs typeface="+mn-cs"/>
            </a:endParaRPr>
          </a:p>
          <a:p>
            <a:r>
              <a:rPr lang="cs-CZ" sz="1100" i="1" kern="1200" dirty="0" err="1">
                <a:solidFill>
                  <a:schemeClr val="tx1"/>
                </a:solidFill>
                <a:effectLst/>
                <a:latin typeface="+mn-lt"/>
                <a:ea typeface="+mn-ea"/>
                <a:cs typeface="+mn-cs"/>
              </a:rPr>
              <a:t>Reasonable</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time-frames</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must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ensured</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prepare</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participate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effectively</a:t>
            </a:r>
            <a:r>
              <a:rPr lang="cs-CZ" sz="1100" kern="1200" dirty="0">
                <a:solidFill>
                  <a:schemeClr val="tx1"/>
                </a:solidFill>
                <a:effectLst/>
                <a:latin typeface="+mn-lt"/>
                <a:ea typeface="+mn-ea"/>
                <a:cs typeface="+mn-cs"/>
              </a:rPr>
              <a:t>; </a:t>
            </a:r>
          </a:p>
          <a:p>
            <a:r>
              <a:rPr lang="cs-CZ" sz="1100" i="1" kern="1200" dirty="0">
                <a:solidFill>
                  <a:schemeClr val="tx1"/>
                </a:solidFill>
                <a:effectLst/>
                <a:latin typeface="+mn-lt"/>
                <a:ea typeface="+mn-ea"/>
                <a:cs typeface="+mn-cs"/>
              </a:rPr>
              <a:t>Early </a:t>
            </a:r>
            <a:r>
              <a:rPr lang="cs-CZ" sz="1100" kern="1200" dirty="0">
                <a:solidFill>
                  <a:schemeClr val="tx1"/>
                </a:solidFill>
                <a:effectLst/>
                <a:latin typeface="+mn-lt"/>
                <a:ea typeface="+mn-ea"/>
                <a:cs typeface="+mn-cs"/>
              </a:rPr>
              <a:t>and </a:t>
            </a:r>
            <a:r>
              <a:rPr lang="cs-CZ" sz="1100" i="1" kern="1200" dirty="0" err="1">
                <a:solidFill>
                  <a:schemeClr val="tx1"/>
                </a:solidFill>
                <a:effectLst/>
                <a:latin typeface="+mn-lt"/>
                <a:ea typeface="+mn-ea"/>
                <a:cs typeface="+mn-cs"/>
              </a:rPr>
              <a:t>effective</a:t>
            </a:r>
            <a:r>
              <a:rPr lang="cs-CZ" sz="1100" i="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public </a:t>
            </a:r>
            <a:r>
              <a:rPr lang="cs-CZ" sz="1100" kern="1200" dirty="0" err="1">
                <a:solidFill>
                  <a:schemeClr val="tx1"/>
                </a:solidFill>
                <a:effectLst/>
                <a:latin typeface="+mn-lt"/>
                <a:ea typeface="+mn-ea"/>
                <a:cs typeface="+mn-cs"/>
              </a:rPr>
              <a:t>participation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must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provided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when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all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options</a:t>
            </a:r>
            <a:r>
              <a:rPr lang="cs-CZ" sz="1100" kern="1200" dirty="0">
                <a:solidFill>
                  <a:schemeClr val="tx1"/>
                </a:solidFill>
                <a:effectLst/>
                <a:latin typeface="+mn-lt"/>
                <a:ea typeface="+mn-ea"/>
                <a:cs typeface="+mn-cs"/>
              </a:rPr>
              <a:t> are open; and </a:t>
            </a:r>
          </a:p>
          <a:p>
            <a:r>
              <a:rPr lang="cs-CZ" sz="1100" i="1" kern="1200" dirty="0" err="1">
                <a:solidFill>
                  <a:schemeClr val="tx1"/>
                </a:solidFill>
                <a:effectLst/>
                <a:latin typeface="+mn-lt"/>
                <a:ea typeface="+mn-ea"/>
                <a:cs typeface="+mn-cs"/>
              </a:rPr>
              <a:t>Due</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account</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shall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taken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outcome</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participation</a:t>
            </a:r>
            <a:r>
              <a:rPr lang="cs-CZ" sz="1100" kern="1200" dirty="0">
                <a:solidFill>
                  <a:schemeClr val="tx1"/>
                </a:solidFill>
                <a:effectLst/>
                <a:latin typeface="+mn-lt"/>
                <a:ea typeface="+mn-ea"/>
                <a:cs typeface="+mn-cs"/>
              </a:rPr>
              <a:t> </a:t>
            </a:r>
          </a:p>
          <a:p>
            <a:r>
              <a:rPr lang="cs-CZ" sz="1100" kern="1200" dirty="0">
                <a:solidFill>
                  <a:schemeClr val="tx1"/>
                </a:solidFill>
                <a:effectLst/>
                <a:latin typeface="+mn-lt"/>
                <a:ea typeface="+mn-ea"/>
                <a:cs typeface="+mn-cs"/>
              </a:rPr>
              <a:t> </a:t>
            </a:r>
          </a:p>
          <a:p>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Parties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must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endeavour</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provide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participation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when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preparing</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policies</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relating</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environment</a:t>
            </a:r>
            <a:r>
              <a:rPr lang="cs-CZ" sz="1100" kern="1200" dirty="0">
                <a:solidFill>
                  <a:schemeClr val="tx1"/>
                </a:solidFill>
                <a:effectLst/>
                <a:latin typeface="+mn-lt"/>
                <a:ea typeface="+mn-ea"/>
                <a:cs typeface="+mn-cs"/>
              </a:rPr>
              <a:t> (Art 7).</a:t>
            </a:r>
          </a:p>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14752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sz="1100" b="1" kern="1200" dirty="0" err="1">
                <a:solidFill>
                  <a:schemeClr val="tx1"/>
                </a:solidFill>
                <a:effectLst/>
                <a:latin typeface="+mn-lt"/>
                <a:ea typeface="+mn-ea"/>
                <a:cs typeface="+mn-cs"/>
              </a:rPr>
              <a:t>Third</a:t>
            </a:r>
            <a:r>
              <a:rPr lang="cs-CZ" sz="1100" kern="1200" dirty="0">
                <a:solidFill>
                  <a:schemeClr val="tx1"/>
                </a:solidFill>
                <a:effectLst/>
                <a:latin typeface="+mn-lt"/>
                <a:ea typeface="+mn-ea"/>
                <a:cs typeface="+mn-cs"/>
              </a:rPr>
              <a:t>, as far as </a:t>
            </a:r>
            <a:r>
              <a:rPr lang="cs-CZ" sz="1100" i="1" kern="1200" dirty="0" err="1">
                <a:solidFill>
                  <a:schemeClr val="tx1"/>
                </a:solidFill>
                <a:effectLst/>
                <a:latin typeface="+mn-lt"/>
                <a:ea typeface="+mn-ea"/>
                <a:cs typeface="+mn-cs"/>
              </a:rPr>
              <a:t>executive</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regulations</a:t>
            </a:r>
            <a:r>
              <a:rPr lang="cs-CZ" sz="1100" i="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and </a:t>
            </a:r>
            <a:r>
              <a:rPr lang="cs-CZ" sz="1100" i="1" kern="1200" dirty="0" err="1">
                <a:solidFill>
                  <a:schemeClr val="tx1"/>
                </a:solidFill>
                <a:effectLst/>
                <a:latin typeface="+mn-lt"/>
                <a:ea typeface="+mn-ea"/>
                <a:cs typeface="+mn-cs"/>
              </a:rPr>
              <a:t>generally</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applicable</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legal</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instruments</a:t>
            </a:r>
            <a:r>
              <a:rPr lang="cs-CZ" sz="1100" i="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are </a:t>
            </a:r>
            <a:r>
              <a:rPr lang="cs-CZ" sz="1100" kern="1200" dirty="0" err="1">
                <a:solidFill>
                  <a:schemeClr val="tx1"/>
                </a:solidFill>
                <a:effectLst/>
                <a:latin typeface="+mn-lt"/>
                <a:ea typeface="+mn-ea"/>
                <a:cs typeface="+mn-cs"/>
              </a:rPr>
              <a:t>concerned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Parties</a:t>
            </a:r>
            <a:r>
              <a:rPr lang="cs-CZ" sz="1100" kern="1200" dirty="0">
                <a:solidFill>
                  <a:schemeClr val="tx1"/>
                </a:solidFill>
                <a:effectLst/>
                <a:latin typeface="+mn-lt"/>
                <a:ea typeface="+mn-ea"/>
                <a:cs typeface="+mn-cs"/>
              </a:rPr>
              <a:t> are </a:t>
            </a:r>
            <a:r>
              <a:rPr lang="cs-CZ" sz="1100" kern="1200" dirty="0" err="1">
                <a:solidFill>
                  <a:schemeClr val="tx1"/>
                </a:solidFill>
                <a:effectLst/>
                <a:latin typeface="+mn-lt"/>
                <a:ea typeface="+mn-ea"/>
                <a:cs typeface="+mn-cs"/>
              </a:rPr>
              <a:t>obliged</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strive</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promote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effective</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participation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appropriate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stage</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this</a:t>
            </a:r>
            <a:r>
              <a:rPr lang="cs-CZ" sz="1100" kern="1200" dirty="0">
                <a:solidFill>
                  <a:schemeClr val="tx1"/>
                </a:solidFill>
                <a:effectLst/>
                <a:latin typeface="+mn-lt"/>
                <a:ea typeface="+mn-ea"/>
                <a:cs typeface="+mn-cs"/>
              </a:rPr>
              <a:t> end, </a:t>
            </a:r>
            <a:r>
              <a:rPr lang="cs-CZ" sz="1100" kern="1200" dirty="0" err="1">
                <a:solidFill>
                  <a:schemeClr val="tx1"/>
                </a:solidFill>
                <a:effectLst/>
                <a:latin typeface="+mn-lt"/>
                <a:ea typeface="+mn-ea"/>
                <a:cs typeface="+mn-cs"/>
              </a:rPr>
              <a:t>certain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requirements</a:t>
            </a:r>
            <a:r>
              <a:rPr lang="cs-CZ" sz="1100" kern="1200" dirty="0">
                <a:solidFill>
                  <a:schemeClr val="tx1"/>
                </a:solidFill>
                <a:effectLst/>
                <a:latin typeface="+mn-lt"/>
                <a:ea typeface="+mn-ea"/>
                <a:cs typeface="+mn-cs"/>
              </a:rPr>
              <a:t> are set </a:t>
            </a:r>
            <a:r>
              <a:rPr lang="cs-CZ" sz="1100" kern="1200" dirty="0" err="1">
                <a:solidFill>
                  <a:schemeClr val="tx1"/>
                </a:solidFill>
                <a:effectLst/>
                <a:latin typeface="+mn-lt"/>
                <a:ea typeface="+mn-ea"/>
                <a:cs typeface="+mn-cs"/>
              </a:rPr>
              <a:t>out</a:t>
            </a:r>
            <a:r>
              <a:rPr lang="cs-CZ" sz="1100" kern="1200" dirty="0">
                <a:solidFill>
                  <a:schemeClr val="tx1"/>
                </a:solidFill>
                <a:effectLst/>
                <a:latin typeface="+mn-lt"/>
                <a:ea typeface="+mn-ea"/>
                <a:cs typeface="+mn-cs"/>
              </a:rPr>
              <a:t> (Art 8). </a:t>
            </a:r>
          </a:p>
          <a:p>
            <a:r>
              <a:rPr lang="cs-CZ" sz="1100" kern="1200" dirty="0">
                <a:solidFill>
                  <a:schemeClr val="tx1"/>
                </a:solidFill>
                <a:effectLst/>
                <a:latin typeface="+mn-lt"/>
                <a:ea typeface="+mn-ea"/>
                <a:cs typeface="+mn-cs"/>
              </a:rPr>
              <a:t>In </a:t>
            </a:r>
            <a:r>
              <a:rPr lang="cs-CZ" sz="1100" kern="1200" dirty="0" err="1">
                <a:solidFill>
                  <a:schemeClr val="tx1"/>
                </a:solidFill>
                <a:effectLst/>
                <a:latin typeface="+mn-lt"/>
                <a:ea typeface="+mn-ea"/>
                <a:cs typeface="+mn-cs"/>
              </a:rPr>
              <a:t>addition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2nd Meeting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Parties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MoP</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decided</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amend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Convention</a:t>
            </a:r>
            <a:r>
              <a:rPr lang="cs-CZ" sz="1100" kern="1200" dirty="0">
                <a:solidFill>
                  <a:schemeClr val="tx1"/>
                </a:solidFill>
                <a:effectLst/>
                <a:latin typeface="+mn-lt"/>
                <a:ea typeface="+mn-ea"/>
                <a:cs typeface="+mn-cs"/>
              </a:rPr>
              <a:t> in </a:t>
            </a:r>
            <a:r>
              <a:rPr lang="cs-CZ" sz="1100" kern="1200" dirty="0" err="1">
                <a:solidFill>
                  <a:schemeClr val="tx1"/>
                </a:solidFill>
                <a:effectLst/>
                <a:latin typeface="+mn-lt"/>
                <a:ea typeface="+mn-ea"/>
                <a:cs typeface="+mn-cs"/>
              </a:rPr>
              <a:t>order</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provide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participation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with</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respect</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deliberate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release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into</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environment</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placing</a:t>
            </a:r>
            <a:r>
              <a:rPr lang="cs-CZ" sz="1100" kern="1200" dirty="0">
                <a:solidFill>
                  <a:schemeClr val="tx1"/>
                </a:solidFill>
                <a:effectLst/>
                <a:latin typeface="+mn-lt"/>
                <a:ea typeface="+mn-ea"/>
                <a:cs typeface="+mn-cs"/>
              </a:rPr>
              <a:t> on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market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genetically</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modified</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organisms</a:t>
            </a:r>
            <a:r>
              <a:rPr lang="cs-CZ" sz="1100" kern="1200" dirty="0">
                <a:solidFill>
                  <a:schemeClr val="tx1"/>
                </a:solidFill>
                <a:effectLst/>
                <a:latin typeface="+mn-lt"/>
                <a:ea typeface="+mn-ea"/>
                <a:cs typeface="+mn-cs"/>
              </a:rPr>
              <a:t>. </a:t>
            </a:r>
          </a:p>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4311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last “</a:t>
            </a:r>
            <a:r>
              <a:rPr lang="cs-CZ" sz="1100" kern="1200" dirty="0" err="1">
                <a:solidFill>
                  <a:schemeClr val="tx1"/>
                </a:solidFill>
                <a:effectLst/>
                <a:latin typeface="+mn-lt"/>
                <a:ea typeface="+mn-ea"/>
                <a:cs typeface="+mn-cs"/>
              </a:rPr>
              <a:t>pillar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Convention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focuses</a:t>
            </a:r>
            <a:r>
              <a:rPr lang="cs-CZ" sz="1100" kern="1200" dirty="0">
                <a:solidFill>
                  <a:schemeClr val="tx1"/>
                </a:solidFill>
                <a:effectLst/>
                <a:latin typeface="+mn-lt"/>
                <a:ea typeface="+mn-ea"/>
                <a:cs typeface="+mn-cs"/>
              </a:rPr>
              <a:t> on </a:t>
            </a:r>
            <a:r>
              <a:rPr lang="cs-CZ" sz="1100" kern="1200" dirty="0" err="1">
                <a:solidFill>
                  <a:schemeClr val="tx1"/>
                </a:solidFill>
                <a:effectLst/>
                <a:latin typeface="+mn-lt"/>
                <a:ea typeface="+mn-ea"/>
                <a:cs typeface="+mn-cs"/>
              </a:rPr>
              <a:t>access</a:t>
            </a:r>
            <a:r>
              <a:rPr lang="cs-CZ" sz="1100" kern="1200" dirty="0">
                <a:solidFill>
                  <a:schemeClr val="tx1"/>
                </a:solidFill>
                <a:effectLst/>
                <a:latin typeface="+mn-lt"/>
                <a:ea typeface="+mn-ea"/>
                <a:cs typeface="+mn-cs"/>
              </a:rPr>
              <a:t> to justice. </a:t>
            </a:r>
            <a:r>
              <a:rPr lang="cs-CZ" sz="1100" kern="1200" dirty="0" err="1">
                <a:solidFill>
                  <a:schemeClr val="tx1"/>
                </a:solidFill>
                <a:effectLst/>
                <a:latin typeface="+mn-lt"/>
                <a:ea typeface="+mn-ea"/>
                <a:cs typeface="+mn-cs"/>
              </a:rPr>
              <a:t>Here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too</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Convention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distinguishes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between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three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categories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decisions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acts</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omissions</a:t>
            </a:r>
            <a:r>
              <a:rPr lang="cs-CZ" sz="1100" kern="1200" dirty="0">
                <a:solidFill>
                  <a:schemeClr val="tx1"/>
                </a:solidFill>
                <a:effectLst/>
                <a:latin typeface="+mn-lt"/>
                <a:ea typeface="+mn-ea"/>
                <a:cs typeface="+mn-cs"/>
              </a:rPr>
              <a:t>.</a:t>
            </a:r>
          </a:p>
          <a:p>
            <a:r>
              <a:rPr lang="cs-CZ" sz="1100" kern="1200" dirty="0">
                <a:solidFill>
                  <a:schemeClr val="tx1"/>
                </a:solidFill>
                <a:effectLst/>
                <a:latin typeface="+mn-lt"/>
                <a:ea typeface="+mn-ea"/>
                <a:cs typeface="+mn-cs"/>
              </a:rPr>
              <a:t> </a:t>
            </a:r>
          </a:p>
          <a:p>
            <a:r>
              <a:rPr lang="cs-CZ" sz="1100" kern="1200" dirty="0" err="1">
                <a:solidFill>
                  <a:schemeClr val="tx1"/>
                </a:solidFill>
                <a:effectLst/>
                <a:latin typeface="+mn-lt"/>
                <a:ea typeface="+mn-ea"/>
                <a:cs typeface="+mn-cs"/>
              </a:rPr>
              <a:t>First</a:t>
            </a:r>
            <a:r>
              <a:rPr lang="cs-CZ" sz="1100"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anyone</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who</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is</a:t>
            </a:r>
            <a:r>
              <a:rPr lang="cs-CZ" sz="1100" b="1" kern="1200" dirty="0">
                <a:solidFill>
                  <a:schemeClr val="tx1"/>
                </a:solidFill>
                <a:effectLst/>
                <a:latin typeface="+mn-lt"/>
                <a:ea typeface="+mn-ea"/>
                <a:cs typeface="+mn-cs"/>
              </a:rPr>
              <a:t> </a:t>
            </a:r>
            <a:r>
              <a:rPr lang="cs-CZ" sz="1100" b="1" i="1" kern="1200" dirty="0" err="1">
                <a:solidFill>
                  <a:schemeClr val="tx1"/>
                </a:solidFill>
                <a:effectLst/>
                <a:latin typeface="+mn-lt"/>
                <a:ea typeface="+mn-ea"/>
                <a:cs typeface="+mn-cs"/>
              </a:rPr>
              <a:t>denied</a:t>
            </a:r>
            <a:r>
              <a:rPr lang="cs-CZ" sz="1100" b="1" i="1" kern="1200" dirty="0">
                <a:solidFill>
                  <a:schemeClr val="tx1"/>
                </a:solidFill>
                <a:effectLst/>
                <a:latin typeface="+mn-lt"/>
                <a:ea typeface="+mn-ea"/>
                <a:cs typeface="+mn-cs"/>
              </a:rPr>
              <a:t> </a:t>
            </a:r>
            <a:r>
              <a:rPr lang="cs-CZ" sz="1100" b="1" i="1" kern="1200" dirty="0" err="1">
                <a:solidFill>
                  <a:schemeClr val="tx1"/>
                </a:solidFill>
                <a:effectLst/>
                <a:latin typeface="+mn-lt"/>
                <a:ea typeface="+mn-ea"/>
                <a:cs typeface="+mn-cs"/>
              </a:rPr>
              <a:t>access</a:t>
            </a:r>
            <a:r>
              <a:rPr lang="cs-CZ" sz="1100" b="1" i="1" kern="1200" dirty="0">
                <a:solidFill>
                  <a:schemeClr val="tx1"/>
                </a:solidFill>
                <a:effectLst/>
                <a:latin typeface="+mn-lt"/>
                <a:ea typeface="+mn-ea"/>
                <a:cs typeface="+mn-cs"/>
              </a:rPr>
              <a:t> to </a:t>
            </a:r>
            <a:r>
              <a:rPr lang="cs-CZ" sz="1100" b="1" i="1" kern="1200" dirty="0" err="1">
                <a:solidFill>
                  <a:schemeClr val="tx1"/>
                </a:solidFill>
                <a:effectLst/>
                <a:latin typeface="+mn-lt"/>
                <a:ea typeface="+mn-ea"/>
                <a:cs typeface="+mn-cs"/>
              </a:rPr>
              <a:t>environmental</a:t>
            </a:r>
            <a:r>
              <a:rPr lang="cs-CZ" sz="1100" b="1" i="1" kern="1200" dirty="0">
                <a:solidFill>
                  <a:schemeClr val="tx1"/>
                </a:solidFill>
                <a:effectLst/>
                <a:latin typeface="+mn-lt"/>
                <a:ea typeface="+mn-ea"/>
                <a:cs typeface="+mn-cs"/>
              </a:rPr>
              <a:t> </a:t>
            </a:r>
            <a:r>
              <a:rPr lang="cs-CZ" sz="1100" b="1" i="1" kern="1200" dirty="0" err="1">
                <a:solidFill>
                  <a:schemeClr val="tx1"/>
                </a:solidFill>
                <a:effectLst/>
                <a:latin typeface="+mn-lt"/>
                <a:ea typeface="+mn-ea"/>
                <a:cs typeface="+mn-cs"/>
              </a:rPr>
              <a:t>information</a:t>
            </a:r>
            <a:r>
              <a:rPr lang="cs-CZ" sz="1100" b="1" i="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shall</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have</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access</a:t>
            </a:r>
            <a:r>
              <a:rPr lang="cs-CZ" sz="1100" b="1" kern="1200" dirty="0">
                <a:solidFill>
                  <a:schemeClr val="tx1"/>
                </a:solidFill>
                <a:effectLst/>
                <a:latin typeface="+mn-lt"/>
                <a:ea typeface="+mn-ea"/>
                <a:cs typeface="+mn-cs"/>
              </a:rPr>
              <a:t> to a </a:t>
            </a:r>
            <a:r>
              <a:rPr lang="cs-CZ" sz="1100" b="1" kern="1200" dirty="0" err="1">
                <a:solidFill>
                  <a:schemeClr val="tx1"/>
                </a:solidFill>
                <a:effectLst/>
                <a:latin typeface="+mn-lt"/>
                <a:ea typeface="+mn-ea"/>
                <a:cs typeface="+mn-cs"/>
              </a:rPr>
              <a:t>review</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procedure</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before</a:t>
            </a:r>
            <a:r>
              <a:rPr lang="cs-CZ" sz="1100" b="1" kern="1200" dirty="0">
                <a:solidFill>
                  <a:schemeClr val="tx1"/>
                </a:solidFill>
                <a:effectLst/>
                <a:latin typeface="+mn-lt"/>
                <a:ea typeface="+mn-ea"/>
                <a:cs typeface="+mn-cs"/>
              </a:rPr>
              <a:t> a </a:t>
            </a:r>
            <a:r>
              <a:rPr lang="cs-CZ" sz="1100" b="1" kern="1200" dirty="0" err="1">
                <a:solidFill>
                  <a:schemeClr val="tx1"/>
                </a:solidFill>
                <a:effectLst/>
                <a:latin typeface="+mn-lt"/>
                <a:ea typeface="+mn-ea"/>
                <a:cs typeface="+mn-cs"/>
              </a:rPr>
              <a:t>court</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of</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law</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or</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another</a:t>
            </a:r>
            <a:r>
              <a:rPr lang="cs-CZ" sz="1100" b="1" kern="1200" dirty="0">
                <a:solidFill>
                  <a:schemeClr val="tx1"/>
                </a:solidFill>
                <a:effectLst/>
                <a:latin typeface="+mn-lt"/>
                <a:ea typeface="+mn-ea"/>
                <a:cs typeface="+mn-cs"/>
              </a:rPr>
              <a:t> independent and </a:t>
            </a:r>
            <a:r>
              <a:rPr lang="cs-CZ" sz="1100" b="1" kern="1200" dirty="0" err="1">
                <a:solidFill>
                  <a:schemeClr val="tx1"/>
                </a:solidFill>
                <a:effectLst/>
                <a:latin typeface="+mn-lt"/>
                <a:ea typeface="+mn-ea"/>
                <a:cs typeface="+mn-cs"/>
              </a:rPr>
              <a:t>impartial</a:t>
            </a:r>
            <a:r>
              <a:rPr lang="cs-CZ" sz="1100" b="1" kern="1200" dirty="0">
                <a:solidFill>
                  <a:schemeClr val="tx1"/>
                </a:solidFill>
                <a:effectLst/>
                <a:latin typeface="+mn-lt"/>
                <a:ea typeface="+mn-ea"/>
                <a:cs typeface="+mn-cs"/>
              </a:rPr>
              <a:t> body </a:t>
            </a:r>
            <a:r>
              <a:rPr lang="cs-CZ" sz="1100" kern="1200" dirty="0" err="1">
                <a:solidFill>
                  <a:schemeClr val="tx1"/>
                </a:solidFill>
                <a:effectLst/>
                <a:latin typeface="+mn-lt"/>
                <a:ea typeface="+mn-ea"/>
                <a:cs typeface="+mn-cs"/>
              </a:rPr>
              <a:t>established</a:t>
            </a:r>
            <a:r>
              <a:rPr lang="cs-CZ" sz="1100" kern="1200" dirty="0">
                <a:solidFill>
                  <a:schemeClr val="tx1"/>
                </a:solidFill>
                <a:effectLst/>
                <a:latin typeface="+mn-lt"/>
                <a:ea typeface="+mn-ea"/>
                <a:cs typeface="+mn-cs"/>
              </a:rPr>
              <a:t> by </a:t>
            </a:r>
            <a:r>
              <a:rPr lang="cs-CZ" sz="1100" kern="1200" dirty="0" err="1">
                <a:solidFill>
                  <a:schemeClr val="tx1"/>
                </a:solidFill>
                <a:effectLst/>
                <a:latin typeface="+mn-lt"/>
                <a:ea typeface="+mn-ea"/>
                <a:cs typeface="+mn-cs"/>
              </a:rPr>
              <a:t>law</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these </a:t>
            </a:r>
            <a:r>
              <a:rPr lang="cs-CZ" sz="1100" kern="1200" dirty="0" err="1">
                <a:solidFill>
                  <a:schemeClr val="tx1"/>
                </a:solidFill>
                <a:effectLst/>
                <a:latin typeface="+mn-lt"/>
                <a:ea typeface="+mn-ea"/>
                <a:cs typeface="+mn-cs"/>
              </a:rPr>
              <a:t>cases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standing</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should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granted</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anyone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whose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request</a:t>
            </a:r>
            <a:r>
              <a:rPr lang="cs-CZ" sz="1100" kern="1200" dirty="0">
                <a:solidFill>
                  <a:schemeClr val="tx1"/>
                </a:solidFill>
                <a:effectLst/>
                <a:latin typeface="+mn-lt"/>
                <a:ea typeface="+mn-ea"/>
                <a:cs typeface="+mn-cs"/>
              </a:rPr>
              <a:t> has </a:t>
            </a:r>
            <a:r>
              <a:rPr lang="cs-CZ" sz="1100" kern="1200" dirty="0" err="1">
                <a:solidFill>
                  <a:schemeClr val="tx1"/>
                </a:solidFill>
                <a:effectLst/>
                <a:latin typeface="+mn-lt"/>
                <a:ea typeface="+mn-ea"/>
                <a:cs typeface="+mn-cs"/>
              </a:rPr>
              <a:t>been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ignored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wrongfully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refused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otherwise</a:t>
            </a:r>
            <a:r>
              <a:rPr lang="cs-CZ" sz="1100" kern="1200" dirty="0">
                <a:solidFill>
                  <a:schemeClr val="tx1"/>
                </a:solidFill>
                <a:effectLst/>
                <a:latin typeface="+mn-lt"/>
                <a:ea typeface="+mn-ea"/>
                <a:cs typeface="+mn-cs"/>
              </a:rPr>
              <a:t> not </a:t>
            </a:r>
            <a:r>
              <a:rPr lang="cs-CZ" sz="1100" kern="1200" dirty="0" err="1">
                <a:solidFill>
                  <a:schemeClr val="tx1"/>
                </a:solidFill>
                <a:effectLst/>
                <a:latin typeface="+mn-lt"/>
                <a:ea typeface="+mn-ea"/>
                <a:cs typeface="+mn-cs"/>
              </a:rPr>
              <a:t>dealt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with</a:t>
            </a:r>
            <a:r>
              <a:rPr lang="cs-CZ" sz="1100" kern="1200" dirty="0">
                <a:solidFill>
                  <a:schemeClr val="tx1"/>
                </a:solidFill>
                <a:effectLst/>
                <a:latin typeface="+mn-lt"/>
                <a:ea typeface="+mn-ea"/>
                <a:cs typeface="+mn-cs"/>
              </a:rPr>
              <a:t> in </a:t>
            </a:r>
            <a:r>
              <a:rPr lang="cs-CZ" sz="1100" kern="1200" dirty="0" err="1">
                <a:solidFill>
                  <a:schemeClr val="tx1"/>
                </a:solidFill>
                <a:effectLst/>
                <a:latin typeface="+mn-lt"/>
                <a:ea typeface="+mn-ea"/>
                <a:cs typeface="+mn-cs"/>
              </a:rPr>
              <a:t>accordance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with</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Convention</a:t>
            </a:r>
            <a:r>
              <a:rPr lang="cs-CZ" sz="1100" kern="1200" dirty="0">
                <a:solidFill>
                  <a:schemeClr val="tx1"/>
                </a:solidFill>
                <a:effectLst/>
                <a:latin typeface="+mn-lt"/>
                <a:ea typeface="+mn-ea"/>
                <a:cs typeface="+mn-cs"/>
              </a:rPr>
              <a:t>. In </a:t>
            </a:r>
            <a:r>
              <a:rPr lang="cs-CZ" sz="1100" kern="1200" dirty="0" err="1">
                <a:solidFill>
                  <a:schemeClr val="tx1"/>
                </a:solidFill>
                <a:effectLst/>
                <a:latin typeface="+mn-lt"/>
                <a:ea typeface="+mn-ea"/>
                <a:cs typeface="+mn-cs"/>
              </a:rPr>
              <a:t>certain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cases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Parties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should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also</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provide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expeditious</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procedures</a:t>
            </a:r>
            <a:r>
              <a:rPr lang="cs-CZ" sz="1100" b="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reconsideration</a:t>
            </a:r>
            <a:r>
              <a:rPr lang="cs-CZ" sz="1100" kern="1200" dirty="0">
                <a:solidFill>
                  <a:schemeClr val="tx1"/>
                </a:solidFill>
                <a:effectLst/>
                <a:latin typeface="+mn-lt"/>
                <a:ea typeface="+mn-ea"/>
                <a:cs typeface="+mn-cs"/>
              </a:rPr>
              <a:t> by a public </a:t>
            </a:r>
            <a:r>
              <a:rPr lang="cs-CZ" sz="1100" kern="1200" dirty="0" err="1">
                <a:solidFill>
                  <a:schemeClr val="tx1"/>
                </a:solidFill>
                <a:effectLst/>
                <a:latin typeface="+mn-lt"/>
                <a:ea typeface="+mn-ea"/>
                <a:cs typeface="+mn-cs"/>
              </a:rPr>
              <a:t>authority</a:t>
            </a:r>
            <a:r>
              <a:rPr lang="cs-CZ" sz="1100" kern="1200" dirty="0">
                <a:solidFill>
                  <a:schemeClr val="tx1"/>
                </a:solidFill>
                <a:effectLst/>
                <a:latin typeface="+mn-lt"/>
                <a:ea typeface="+mn-ea"/>
                <a:cs typeface="+mn-cs"/>
              </a:rPr>
              <a:t> (Art 9(1)).</a:t>
            </a:r>
          </a:p>
          <a:p>
            <a:r>
              <a:rPr lang="cs-CZ" sz="1100" kern="1200" dirty="0">
                <a:solidFill>
                  <a:schemeClr val="tx1"/>
                </a:solidFill>
                <a:effectLst/>
                <a:latin typeface="+mn-lt"/>
                <a:ea typeface="+mn-ea"/>
                <a:cs typeface="+mn-cs"/>
              </a:rPr>
              <a:t> </a:t>
            </a:r>
          </a:p>
          <a:p>
            <a:r>
              <a:rPr lang="cs-CZ" sz="1100" kern="1200" dirty="0">
                <a:solidFill>
                  <a:schemeClr val="tx1"/>
                </a:solidFill>
                <a:effectLst/>
                <a:latin typeface="+mn-lt"/>
                <a:ea typeface="+mn-ea"/>
                <a:cs typeface="+mn-cs"/>
              </a:rPr>
              <a:t>Second, </a:t>
            </a:r>
            <a:r>
              <a:rPr lang="cs-CZ" sz="1100" b="1" kern="1200" dirty="0" err="1">
                <a:solidFill>
                  <a:schemeClr val="tx1"/>
                </a:solidFill>
                <a:effectLst/>
                <a:latin typeface="+mn-lt"/>
                <a:ea typeface="+mn-ea"/>
                <a:cs typeface="+mn-cs"/>
              </a:rPr>
              <a:t>access</a:t>
            </a:r>
            <a:r>
              <a:rPr lang="cs-CZ" sz="1100" b="1" kern="1200" dirty="0">
                <a:solidFill>
                  <a:schemeClr val="tx1"/>
                </a:solidFill>
                <a:effectLst/>
                <a:latin typeface="+mn-lt"/>
                <a:ea typeface="+mn-ea"/>
                <a:cs typeface="+mn-cs"/>
              </a:rPr>
              <a:t> to </a:t>
            </a:r>
            <a:r>
              <a:rPr lang="cs-CZ" sz="1100" b="1" kern="1200" dirty="0" err="1">
                <a:solidFill>
                  <a:schemeClr val="tx1"/>
                </a:solidFill>
                <a:effectLst/>
                <a:latin typeface="+mn-lt"/>
                <a:ea typeface="+mn-ea"/>
                <a:cs typeface="+mn-cs"/>
              </a:rPr>
              <a:t>court</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or</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another</a:t>
            </a:r>
            <a:r>
              <a:rPr lang="cs-CZ" sz="1100" b="1" kern="1200" dirty="0">
                <a:solidFill>
                  <a:schemeClr val="tx1"/>
                </a:solidFill>
                <a:effectLst/>
                <a:latin typeface="+mn-lt"/>
                <a:ea typeface="+mn-ea"/>
                <a:cs typeface="+mn-cs"/>
              </a:rPr>
              <a:t> independent and </a:t>
            </a:r>
            <a:r>
              <a:rPr lang="cs-CZ" sz="1100" b="1" kern="1200" dirty="0" err="1">
                <a:solidFill>
                  <a:schemeClr val="tx1"/>
                </a:solidFill>
                <a:effectLst/>
                <a:latin typeface="+mn-lt"/>
                <a:ea typeface="+mn-ea"/>
                <a:cs typeface="+mn-cs"/>
              </a:rPr>
              <a:t>impartial</a:t>
            </a:r>
            <a:r>
              <a:rPr lang="cs-CZ" sz="1100" b="1" kern="1200" dirty="0">
                <a:solidFill>
                  <a:schemeClr val="tx1"/>
                </a:solidFill>
                <a:effectLst/>
                <a:latin typeface="+mn-lt"/>
                <a:ea typeface="+mn-ea"/>
                <a:cs typeface="+mn-cs"/>
              </a:rPr>
              <a:t> body </a:t>
            </a:r>
            <a:r>
              <a:rPr lang="cs-CZ" sz="1100" b="1" kern="1200" dirty="0" err="1">
                <a:solidFill>
                  <a:schemeClr val="tx1"/>
                </a:solidFill>
                <a:effectLst/>
                <a:latin typeface="+mn-lt"/>
                <a:ea typeface="+mn-ea"/>
                <a:cs typeface="+mn-cs"/>
              </a:rPr>
              <a:t>of</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law</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should</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also</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be</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granted</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with</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respect</a:t>
            </a:r>
            <a:r>
              <a:rPr lang="cs-CZ" sz="1100" b="1" kern="1200" dirty="0">
                <a:solidFill>
                  <a:schemeClr val="tx1"/>
                </a:solidFill>
                <a:effectLst/>
                <a:latin typeface="+mn-lt"/>
                <a:ea typeface="+mn-ea"/>
                <a:cs typeface="+mn-cs"/>
              </a:rPr>
              <a:t> to </a:t>
            </a:r>
            <a:r>
              <a:rPr lang="cs-CZ" sz="1100" b="1" i="1" kern="1200" dirty="0" err="1">
                <a:solidFill>
                  <a:schemeClr val="tx1"/>
                </a:solidFill>
                <a:effectLst/>
                <a:latin typeface="+mn-lt"/>
                <a:ea typeface="+mn-ea"/>
                <a:cs typeface="+mn-cs"/>
              </a:rPr>
              <a:t>decision-making</a:t>
            </a:r>
            <a:r>
              <a:rPr lang="cs-CZ" sz="1100" b="1" i="1" kern="1200" dirty="0">
                <a:solidFill>
                  <a:schemeClr val="tx1"/>
                </a:solidFill>
                <a:effectLst/>
                <a:latin typeface="+mn-lt"/>
                <a:ea typeface="+mn-ea"/>
                <a:cs typeface="+mn-cs"/>
              </a:rPr>
              <a:t> </a:t>
            </a:r>
            <a:r>
              <a:rPr lang="cs-CZ" sz="1100" b="1" i="1" kern="1200" dirty="0" err="1">
                <a:solidFill>
                  <a:schemeClr val="tx1"/>
                </a:solidFill>
                <a:effectLst/>
                <a:latin typeface="+mn-lt"/>
                <a:ea typeface="+mn-ea"/>
                <a:cs typeface="+mn-cs"/>
              </a:rPr>
              <a:t>concerning</a:t>
            </a:r>
            <a:r>
              <a:rPr lang="cs-CZ" sz="1100" b="1" i="1" kern="1200" dirty="0">
                <a:solidFill>
                  <a:schemeClr val="tx1"/>
                </a:solidFill>
                <a:effectLst/>
                <a:latin typeface="+mn-lt"/>
                <a:ea typeface="+mn-ea"/>
                <a:cs typeface="+mn-cs"/>
              </a:rPr>
              <a:t> </a:t>
            </a:r>
            <a:r>
              <a:rPr lang="cs-CZ" sz="1100" b="1" i="1" kern="1200" dirty="0" err="1">
                <a:solidFill>
                  <a:schemeClr val="tx1"/>
                </a:solidFill>
                <a:effectLst/>
                <a:latin typeface="+mn-lt"/>
                <a:ea typeface="+mn-ea"/>
                <a:cs typeface="+mn-cs"/>
              </a:rPr>
              <a:t>specific</a:t>
            </a:r>
            <a:r>
              <a:rPr lang="cs-CZ" sz="1100" b="1" i="1" kern="1200" dirty="0">
                <a:solidFill>
                  <a:schemeClr val="tx1"/>
                </a:solidFill>
                <a:effectLst/>
                <a:latin typeface="+mn-lt"/>
                <a:ea typeface="+mn-ea"/>
                <a:cs typeface="+mn-cs"/>
              </a:rPr>
              <a:t> </a:t>
            </a:r>
            <a:r>
              <a:rPr lang="cs-CZ" sz="1100" b="1" i="1" kern="1200" dirty="0" err="1">
                <a:solidFill>
                  <a:schemeClr val="tx1"/>
                </a:solidFill>
                <a:effectLst/>
                <a:latin typeface="+mn-lt"/>
                <a:ea typeface="+mn-ea"/>
                <a:cs typeface="+mn-cs"/>
              </a:rPr>
              <a:t>activities</a:t>
            </a:r>
            <a:r>
              <a:rPr lang="cs-CZ" sz="1100" b="1" i="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for</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members</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of</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the</a:t>
            </a:r>
            <a:r>
              <a:rPr lang="cs-CZ" sz="1100" b="1" kern="1200" dirty="0">
                <a:solidFill>
                  <a:schemeClr val="tx1"/>
                </a:solidFill>
                <a:effectLst/>
                <a:latin typeface="+mn-lt"/>
                <a:ea typeface="+mn-ea"/>
                <a:cs typeface="+mn-cs"/>
              </a:rPr>
              <a:t> public </a:t>
            </a:r>
            <a:r>
              <a:rPr lang="cs-CZ" sz="1100" b="1" kern="1200" dirty="0" err="1">
                <a:solidFill>
                  <a:schemeClr val="tx1"/>
                </a:solidFill>
                <a:effectLst/>
                <a:latin typeface="+mn-lt"/>
                <a:ea typeface="+mn-ea"/>
                <a:cs typeface="+mn-cs"/>
              </a:rPr>
              <a:t>concerned</a:t>
            </a:r>
            <a:r>
              <a:rPr lang="cs-CZ" sz="1100" b="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who</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either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have</a:t>
            </a:r>
            <a:r>
              <a:rPr lang="cs-CZ" sz="1100" kern="1200" dirty="0">
                <a:solidFill>
                  <a:schemeClr val="tx1"/>
                </a:solidFill>
                <a:effectLst/>
                <a:latin typeface="+mn-lt"/>
                <a:ea typeface="+mn-ea"/>
                <a:cs typeface="+mn-cs"/>
              </a:rPr>
              <a:t> a </a:t>
            </a:r>
            <a:r>
              <a:rPr lang="cs-CZ" sz="1100" kern="1200" dirty="0" err="1">
                <a:solidFill>
                  <a:schemeClr val="tx1"/>
                </a:solidFill>
                <a:effectLst/>
                <a:latin typeface="+mn-lt"/>
                <a:ea typeface="+mn-ea"/>
                <a:cs typeface="+mn-cs"/>
              </a:rPr>
              <a:t>sufficient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interest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where</a:t>
            </a:r>
            <a:r>
              <a:rPr lang="cs-CZ" sz="1100" kern="1200" dirty="0">
                <a:solidFill>
                  <a:schemeClr val="tx1"/>
                </a:solidFill>
                <a:effectLst/>
                <a:latin typeface="+mn-lt"/>
                <a:ea typeface="+mn-ea"/>
                <a:cs typeface="+mn-cs"/>
              </a:rPr>
              <a:t> so </a:t>
            </a:r>
            <a:r>
              <a:rPr lang="cs-CZ" sz="1100" kern="1200" dirty="0" err="1">
                <a:solidFill>
                  <a:schemeClr val="tx1"/>
                </a:solidFill>
                <a:effectLst/>
                <a:latin typeface="+mn-lt"/>
                <a:ea typeface="+mn-ea"/>
                <a:cs typeface="+mn-cs"/>
              </a:rPr>
              <a:t>required</a:t>
            </a:r>
            <a:r>
              <a:rPr lang="cs-CZ" sz="1100" kern="1200" dirty="0">
                <a:solidFill>
                  <a:schemeClr val="tx1"/>
                </a:solidFill>
                <a:effectLst/>
                <a:latin typeface="+mn-lt"/>
                <a:ea typeface="+mn-ea"/>
                <a:cs typeface="+mn-cs"/>
              </a:rPr>
              <a:t> in </a:t>
            </a:r>
            <a:r>
              <a:rPr lang="cs-CZ" sz="1100" kern="1200" dirty="0" err="1">
                <a:solidFill>
                  <a:schemeClr val="tx1"/>
                </a:solidFill>
                <a:effectLst/>
                <a:latin typeface="+mn-lt"/>
                <a:ea typeface="+mn-ea"/>
                <a:cs typeface="+mn-cs"/>
              </a:rPr>
              <a:t>national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law</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maintain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impairment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 </a:t>
            </a:r>
            <a:r>
              <a:rPr lang="cs-CZ" sz="1100" kern="1200" dirty="0" err="1">
                <a:solidFill>
                  <a:schemeClr val="tx1"/>
                </a:solidFill>
                <a:effectLst/>
                <a:latin typeface="+mn-lt"/>
                <a:ea typeface="+mn-ea"/>
                <a:cs typeface="+mn-cs"/>
              </a:rPr>
              <a:t>right</a:t>
            </a:r>
            <a:r>
              <a:rPr lang="cs-CZ" sz="1100" kern="1200" dirty="0">
                <a:solidFill>
                  <a:schemeClr val="tx1"/>
                </a:solidFill>
                <a:effectLst/>
                <a:latin typeface="+mn-lt"/>
                <a:ea typeface="+mn-ea"/>
                <a:cs typeface="+mn-cs"/>
              </a:rPr>
              <a:t>. These </a:t>
            </a:r>
            <a:r>
              <a:rPr lang="cs-CZ" sz="1100" kern="1200" dirty="0" err="1">
                <a:solidFill>
                  <a:schemeClr val="tx1"/>
                </a:solidFill>
                <a:effectLst/>
                <a:latin typeface="+mn-lt"/>
                <a:ea typeface="+mn-ea"/>
                <a:cs typeface="+mn-cs"/>
              </a:rPr>
              <a:t>criteria</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should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determined</a:t>
            </a:r>
            <a:r>
              <a:rPr lang="cs-CZ" sz="1100" kern="1200" dirty="0">
                <a:solidFill>
                  <a:schemeClr val="tx1"/>
                </a:solidFill>
                <a:effectLst/>
                <a:latin typeface="+mn-lt"/>
                <a:ea typeface="+mn-ea"/>
                <a:cs typeface="+mn-cs"/>
              </a:rPr>
              <a:t> in </a:t>
            </a:r>
            <a:r>
              <a:rPr lang="cs-CZ" sz="1100" kern="1200" dirty="0" err="1">
                <a:solidFill>
                  <a:schemeClr val="tx1"/>
                </a:solidFill>
                <a:effectLst/>
                <a:latin typeface="+mn-lt"/>
                <a:ea typeface="+mn-ea"/>
                <a:cs typeface="+mn-cs"/>
              </a:rPr>
              <a:t>accordance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with</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national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law</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consistently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with</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objective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giving</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concerned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wide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access</a:t>
            </a:r>
            <a:r>
              <a:rPr lang="cs-CZ" sz="1100" kern="1200" dirty="0">
                <a:solidFill>
                  <a:schemeClr val="tx1"/>
                </a:solidFill>
                <a:effectLst/>
                <a:latin typeface="+mn-lt"/>
                <a:ea typeface="+mn-ea"/>
                <a:cs typeface="+mn-cs"/>
              </a:rPr>
              <a:t> to justice. To </a:t>
            </a:r>
            <a:r>
              <a:rPr lang="cs-CZ" sz="1100" kern="1200" dirty="0" err="1">
                <a:solidFill>
                  <a:schemeClr val="tx1"/>
                </a:solidFill>
                <a:effectLst/>
                <a:latin typeface="+mn-lt"/>
                <a:ea typeface="+mn-ea"/>
                <a:cs typeface="+mn-cs"/>
              </a:rPr>
              <a:t>this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effect</a:t>
            </a:r>
            <a:r>
              <a:rPr lang="cs-CZ" sz="1100"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environmental</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NGOs</a:t>
            </a:r>
            <a:r>
              <a:rPr lang="cs-CZ" sz="1100" b="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are </a:t>
            </a:r>
            <a:r>
              <a:rPr lang="cs-CZ" sz="1100" kern="1200" dirty="0" err="1">
                <a:solidFill>
                  <a:schemeClr val="tx1"/>
                </a:solidFill>
                <a:effectLst/>
                <a:latin typeface="+mn-lt"/>
                <a:ea typeface="+mn-ea"/>
                <a:cs typeface="+mn-cs"/>
              </a:rPr>
              <a:t>deemed</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have</a:t>
            </a:r>
            <a:r>
              <a:rPr lang="cs-CZ" sz="1100" kern="1200" dirty="0">
                <a:solidFill>
                  <a:schemeClr val="tx1"/>
                </a:solidFill>
                <a:effectLst/>
                <a:latin typeface="+mn-lt"/>
                <a:ea typeface="+mn-ea"/>
                <a:cs typeface="+mn-cs"/>
              </a:rPr>
              <a:t> a </a:t>
            </a:r>
            <a:r>
              <a:rPr lang="cs-CZ" sz="1100" kern="1200" dirty="0" err="1">
                <a:solidFill>
                  <a:schemeClr val="tx1"/>
                </a:solidFill>
                <a:effectLst/>
                <a:latin typeface="+mn-lt"/>
                <a:ea typeface="+mn-ea"/>
                <a:cs typeface="+mn-cs"/>
              </a:rPr>
              <a:t>sufficient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interest</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granted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standing</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This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right</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access</a:t>
            </a:r>
            <a:r>
              <a:rPr lang="cs-CZ" sz="1100" kern="1200" dirty="0">
                <a:solidFill>
                  <a:schemeClr val="tx1"/>
                </a:solidFill>
                <a:effectLst/>
                <a:latin typeface="+mn-lt"/>
                <a:ea typeface="+mn-ea"/>
                <a:cs typeface="+mn-cs"/>
              </a:rPr>
              <a:t> to justice </a:t>
            </a:r>
            <a:r>
              <a:rPr lang="cs-CZ" sz="1100" kern="1200" dirty="0" err="1">
                <a:solidFill>
                  <a:schemeClr val="tx1"/>
                </a:solidFill>
                <a:effectLst/>
                <a:latin typeface="+mn-lt"/>
                <a:ea typeface="+mn-ea"/>
                <a:cs typeface="+mn-cs"/>
              </a:rPr>
              <a:t>pertains</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challenging</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substantive</a:t>
            </a:r>
            <a:r>
              <a:rPr lang="cs-CZ" sz="1100" kern="1200" dirty="0">
                <a:solidFill>
                  <a:schemeClr val="tx1"/>
                </a:solidFill>
                <a:effectLst/>
                <a:latin typeface="+mn-lt"/>
                <a:ea typeface="+mn-ea"/>
                <a:cs typeface="+mn-cs"/>
              </a:rPr>
              <a:t> as </a:t>
            </a:r>
            <a:r>
              <a:rPr lang="cs-CZ" sz="1100" kern="1200" dirty="0" err="1">
                <a:solidFill>
                  <a:schemeClr val="tx1"/>
                </a:solidFill>
                <a:effectLst/>
                <a:latin typeface="+mn-lt"/>
                <a:ea typeface="+mn-ea"/>
                <a:cs typeface="+mn-cs"/>
              </a:rPr>
              <a:t>well</a:t>
            </a:r>
            <a:r>
              <a:rPr lang="cs-CZ" sz="1100" kern="1200" dirty="0">
                <a:solidFill>
                  <a:schemeClr val="tx1"/>
                </a:solidFill>
                <a:effectLst/>
                <a:latin typeface="+mn-lt"/>
                <a:ea typeface="+mn-ea"/>
                <a:cs typeface="+mn-cs"/>
              </a:rPr>
              <a:t> as </a:t>
            </a:r>
            <a:r>
              <a:rPr lang="cs-CZ" sz="1100" kern="1200" dirty="0" err="1">
                <a:solidFill>
                  <a:schemeClr val="tx1"/>
                </a:solidFill>
                <a:effectLst/>
                <a:latin typeface="+mn-lt"/>
                <a:ea typeface="+mn-ea"/>
                <a:cs typeface="+mn-cs"/>
              </a:rPr>
              <a:t>procedural</a:t>
            </a:r>
            <a:r>
              <a:rPr lang="cs-CZ" sz="1100" kern="1200" dirty="0">
                <a:solidFill>
                  <a:schemeClr val="tx1"/>
                </a:solidFill>
                <a:effectLst/>
                <a:latin typeface="+mn-lt"/>
                <a:ea typeface="+mn-ea"/>
                <a:cs typeface="+mn-cs"/>
              </a:rPr>
              <a:t> legality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any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decision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act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omission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concerning</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specific</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activities</a:t>
            </a:r>
            <a:r>
              <a:rPr lang="cs-CZ" sz="1100" kern="1200" dirty="0">
                <a:solidFill>
                  <a:schemeClr val="tx1"/>
                </a:solidFill>
                <a:effectLst/>
                <a:latin typeface="+mn-lt"/>
                <a:ea typeface="+mn-ea"/>
                <a:cs typeface="+mn-cs"/>
              </a:rPr>
              <a:t> (Art 9(2)). </a:t>
            </a:r>
          </a:p>
          <a:p>
            <a:r>
              <a:rPr lang="cs-CZ" sz="1100" kern="1200" dirty="0">
                <a:solidFill>
                  <a:schemeClr val="tx1"/>
                </a:solidFill>
                <a:effectLst/>
                <a:latin typeface="+mn-lt"/>
                <a:ea typeface="+mn-ea"/>
                <a:cs typeface="+mn-cs"/>
              </a:rPr>
              <a:t> </a:t>
            </a:r>
          </a:p>
          <a:p>
            <a:r>
              <a:rPr lang="cs-CZ" sz="1100" kern="1200" dirty="0" err="1">
                <a:solidFill>
                  <a:schemeClr val="tx1"/>
                </a:solidFill>
                <a:effectLst/>
                <a:latin typeface="+mn-lt"/>
                <a:ea typeface="+mn-ea"/>
                <a:cs typeface="+mn-cs"/>
              </a:rPr>
              <a:t>Finally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each</a:t>
            </a:r>
            <a:r>
              <a:rPr lang="cs-CZ" sz="1100" kern="1200" dirty="0">
                <a:solidFill>
                  <a:schemeClr val="tx1"/>
                </a:solidFill>
                <a:effectLst/>
                <a:latin typeface="+mn-lt"/>
                <a:ea typeface="+mn-ea"/>
                <a:cs typeface="+mn-cs"/>
              </a:rPr>
              <a:t> Party </a:t>
            </a:r>
            <a:r>
              <a:rPr lang="cs-CZ" sz="1100" kern="1200" dirty="0" err="1">
                <a:solidFill>
                  <a:schemeClr val="tx1"/>
                </a:solidFill>
                <a:effectLst/>
                <a:latin typeface="+mn-lt"/>
                <a:ea typeface="+mn-ea"/>
                <a:cs typeface="+mn-cs"/>
              </a:rPr>
              <a:t>shall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ensure</a:t>
            </a:r>
            <a:r>
              <a:rPr lang="cs-CZ" sz="1100"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access</a:t>
            </a:r>
            <a:r>
              <a:rPr lang="cs-CZ" sz="1100" b="1" kern="1200" dirty="0">
                <a:solidFill>
                  <a:schemeClr val="tx1"/>
                </a:solidFill>
                <a:effectLst/>
                <a:latin typeface="+mn-lt"/>
                <a:ea typeface="+mn-ea"/>
                <a:cs typeface="+mn-cs"/>
              </a:rPr>
              <a:t> to </a:t>
            </a:r>
            <a:r>
              <a:rPr lang="cs-CZ" sz="1100" b="1" kern="1200" dirty="0" err="1">
                <a:solidFill>
                  <a:schemeClr val="tx1"/>
                </a:solidFill>
                <a:effectLst/>
                <a:latin typeface="+mn-lt"/>
                <a:ea typeface="+mn-ea"/>
                <a:cs typeface="+mn-cs"/>
              </a:rPr>
              <a:t>administrative</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or</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judicial</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procedures</a:t>
            </a:r>
            <a:r>
              <a:rPr lang="cs-CZ" sz="1100" b="1" kern="1200" dirty="0">
                <a:solidFill>
                  <a:schemeClr val="tx1"/>
                </a:solidFill>
                <a:effectLst/>
                <a:latin typeface="+mn-lt"/>
                <a:ea typeface="+mn-ea"/>
                <a:cs typeface="+mn-cs"/>
              </a:rPr>
              <a:t> to </a:t>
            </a:r>
            <a:r>
              <a:rPr lang="cs-CZ" sz="1100" b="1" kern="1200" dirty="0" err="1">
                <a:solidFill>
                  <a:schemeClr val="tx1"/>
                </a:solidFill>
                <a:effectLst/>
                <a:latin typeface="+mn-lt"/>
                <a:ea typeface="+mn-ea"/>
                <a:cs typeface="+mn-cs"/>
              </a:rPr>
              <a:t>members</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of</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the</a:t>
            </a:r>
            <a:r>
              <a:rPr lang="cs-CZ" sz="1100" b="1" kern="1200" dirty="0">
                <a:solidFill>
                  <a:schemeClr val="tx1"/>
                </a:solidFill>
                <a:effectLst/>
                <a:latin typeface="+mn-lt"/>
                <a:ea typeface="+mn-ea"/>
                <a:cs typeface="+mn-cs"/>
              </a:rPr>
              <a:t> public</a:t>
            </a:r>
            <a:r>
              <a:rPr lang="cs-CZ" sz="1100" kern="1200" dirty="0">
                <a:solidFill>
                  <a:schemeClr val="tx1"/>
                </a:solidFill>
                <a:effectLst/>
                <a:latin typeface="+mn-lt"/>
                <a:ea typeface="+mn-ea"/>
                <a:cs typeface="+mn-cs"/>
              </a:rPr>
              <a:t>, meeting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criteria</a:t>
            </a:r>
            <a:r>
              <a:rPr lang="cs-CZ" sz="1100" kern="1200" dirty="0">
                <a:solidFill>
                  <a:schemeClr val="tx1"/>
                </a:solidFill>
                <a:effectLst/>
                <a:latin typeface="+mn-lt"/>
                <a:ea typeface="+mn-ea"/>
                <a:cs typeface="+mn-cs"/>
              </a:rPr>
              <a:t> in </a:t>
            </a:r>
            <a:r>
              <a:rPr lang="cs-CZ" sz="1100" kern="1200" dirty="0" err="1">
                <a:solidFill>
                  <a:schemeClr val="tx1"/>
                </a:solidFill>
                <a:effectLst/>
                <a:latin typeface="+mn-lt"/>
                <a:ea typeface="+mn-ea"/>
                <a:cs typeface="+mn-cs"/>
              </a:rPr>
              <a:t>national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law</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any</a:t>
            </a:r>
            <a:r>
              <a:rPr lang="cs-CZ" sz="1100" kern="1200" dirty="0">
                <a:solidFill>
                  <a:schemeClr val="tx1"/>
                </a:solidFill>
                <a:effectLst/>
                <a:latin typeface="+mn-lt"/>
                <a:ea typeface="+mn-ea"/>
                <a:cs typeface="+mn-cs"/>
              </a:rPr>
              <a:t>”, </a:t>
            </a:r>
            <a:r>
              <a:rPr lang="cs-CZ" sz="1100" b="1" kern="1200" dirty="0">
                <a:solidFill>
                  <a:schemeClr val="tx1"/>
                </a:solidFill>
                <a:effectLst/>
                <a:latin typeface="+mn-lt"/>
                <a:ea typeface="+mn-ea"/>
                <a:cs typeface="+mn-cs"/>
              </a:rPr>
              <a:t>to </a:t>
            </a:r>
            <a:r>
              <a:rPr lang="cs-CZ" sz="1100" b="1" kern="1200" dirty="0" err="1">
                <a:solidFill>
                  <a:schemeClr val="tx1"/>
                </a:solidFill>
                <a:effectLst/>
                <a:latin typeface="+mn-lt"/>
                <a:ea typeface="+mn-ea"/>
                <a:cs typeface="+mn-cs"/>
              </a:rPr>
              <a:t>challenge</a:t>
            </a:r>
            <a:r>
              <a:rPr lang="cs-CZ" sz="1100" b="1" kern="1200" dirty="0">
                <a:solidFill>
                  <a:schemeClr val="tx1"/>
                </a:solidFill>
                <a:effectLst/>
                <a:latin typeface="+mn-lt"/>
                <a:ea typeface="+mn-ea"/>
                <a:cs typeface="+mn-cs"/>
              </a:rPr>
              <a:t> </a:t>
            </a:r>
            <a:r>
              <a:rPr lang="cs-CZ" sz="1100" b="1" i="1" kern="1200" dirty="0" err="1">
                <a:solidFill>
                  <a:schemeClr val="tx1"/>
                </a:solidFill>
                <a:effectLst/>
                <a:latin typeface="+mn-lt"/>
                <a:ea typeface="+mn-ea"/>
                <a:cs typeface="+mn-cs"/>
              </a:rPr>
              <a:t>other</a:t>
            </a:r>
            <a:r>
              <a:rPr lang="cs-CZ" sz="1100" b="1" i="1" kern="1200" dirty="0">
                <a:solidFill>
                  <a:schemeClr val="tx1"/>
                </a:solidFill>
                <a:effectLst/>
                <a:latin typeface="+mn-lt"/>
                <a:ea typeface="+mn-ea"/>
                <a:cs typeface="+mn-cs"/>
              </a:rPr>
              <a:t> </a:t>
            </a:r>
            <a:r>
              <a:rPr lang="cs-CZ" sz="1100" b="1" i="1" kern="1200" dirty="0" err="1">
                <a:solidFill>
                  <a:schemeClr val="tx1"/>
                </a:solidFill>
                <a:effectLst/>
                <a:latin typeface="+mn-lt"/>
                <a:ea typeface="+mn-ea"/>
                <a:cs typeface="+mn-cs"/>
              </a:rPr>
              <a:t>acts</a:t>
            </a:r>
            <a:r>
              <a:rPr lang="cs-CZ" sz="1100" b="1" i="1" kern="1200" dirty="0">
                <a:solidFill>
                  <a:schemeClr val="tx1"/>
                </a:solidFill>
                <a:effectLst/>
                <a:latin typeface="+mn-lt"/>
                <a:ea typeface="+mn-ea"/>
                <a:cs typeface="+mn-cs"/>
              </a:rPr>
              <a:t> and </a:t>
            </a:r>
            <a:r>
              <a:rPr lang="cs-CZ" sz="1100" b="1" i="1" kern="1200" dirty="0" err="1">
                <a:solidFill>
                  <a:schemeClr val="tx1"/>
                </a:solidFill>
                <a:effectLst/>
                <a:latin typeface="+mn-lt"/>
                <a:ea typeface="+mn-ea"/>
                <a:cs typeface="+mn-cs"/>
              </a:rPr>
              <a:t>omissions</a:t>
            </a:r>
            <a:r>
              <a:rPr lang="cs-CZ" sz="1100" b="1" i="1" kern="1200" dirty="0">
                <a:solidFill>
                  <a:schemeClr val="tx1"/>
                </a:solidFill>
                <a:effectLst/>
                <a:latin typeface="+mn-lt"/>
                <a:ea typeface="+mn-ea"/>
                <a:cs typeface="+mn-cs"/>
              </a:rPr>
              <a:t> </a:t>
            </a:r>
            <a:r>
              <a:rPr lang="cs-CZ" sz="1100" b="1" kern="1200" dirty="0">
                <a:solidFill>
                  <a:schemeClr val="tx1"/>
                </a:solidFill>
                <a:effectLst/>
                <a:latin typeface="+mn-lt"/>
                <a:ea typeface="+mn-ea"/>
                <a:cs typeface="+mn-cs"/>
              </a:rPr>
              <a:t>by </a:t>
            </a:r>
            <a:r>
              <a:rPr lang="cs-CZ" sz="1100" b="1" kern="1200" dirty="0" err="1">
                <a:solidFill>
                  <a:schemeClr val="tx1"/>
                </a:solidFill>
                <a:effectLst/>
                <a:latin typeface="+mn-lt"/>
                <a:ea typeface="+mn-ea"/>
                <a:cs typeface="+mn-cs"/>
              </a:rPr>
              <a:t>private</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persons</a:t>
            </a:r>
            <a:r>
              <a:rPr lang="cs-CZ" sz="1100" b="1" kern="1200" dirty="0">
                <a:solidFill>
                  <a:schemeClr val="tx1"/>
                </a:solidFill>
                <a:effectLst/>
                <a:latin typeface="+mn-lt"/>
                <a:ea typeface="+mn-ea"/>
                <a:cs typeface="+mn-cs"/>
              </a:rPr>
              <a:t> and public </a:t>
            </a:r>
            <a:r>
              <a:rPr lang="cs-CZ" sz="1100" b="1" kern="1200" dirty="0" err="1">
                <a:solidFill>
                  <a:schemeClr val="tx1"/>
                </a:solidFill>
                <a:effectLst/>
                <a:latin typeface="+mn-lt"/>
                <a:ea typeface="+mn-ea"/>
                <a:cs typeface="+mn-cs"/>
              </a:rPr>
              <a:t>authorities</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which</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contravene</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provisions</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of</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its</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national</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law</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relating</a:t>
            </a:r>
            <a:r>
              <a:rPr lang="cs-CZ" sz="1100" b="1" kern="1200" dirty="0">
                <a:solidFill>
                  <a:schemeClr val="tx1"/>
                </a:solidFill>
                <a:effectLst/>
                <a:latin typeface="+mn-lt"/>
                <a:ea typeface="+mn-ea"/>
                <a:cs typeface="+mn-cs"/>
              </a:rPr>
              <a:t> to </a:t>
            </a:r>
            <a:r>
              <a:rPr lang="cs-CZ" sz="1100" b="1" kern="1200" dirty="0" err="1">
                <a:solidFill>
                  <a:schemeClr val="tx1"/>
                </a:solidFill>
                <a:effectLst/>
                <a:latin typeface="+mn-lt"/>
                <a:ea typeface="+mn-ea"/>
                <a:cs typeface="+mn-cs"/>
              </a:rPr>
              <a:t>the</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environment</a:t>
            </a:r>
            <a:r>
              <a:rPr lang="cs-CZ" sz="1100" b="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(Art 9(3)). In </a:t>
            </a:r>
            <a:r>
              <a:rPr lang="cs-CZ" sz="1100" kern="1200" dirty="0" err="1">
                <a:solidFill>
                  <a:schemeClr val="tx1"/>
                </a:solidFill>
                <a:effectLst/>
                <a:latin typeface="+mn-lt"/>
                <a:ea typeface="+mn-ea"/>
                <a:cs typeface="+mn-cs"/>
              </a:rPr>
              <a:t>this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regard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Committee</a:t>
            </a:r>
            <a:r>
              <a:rPr lang="cs-CZ" sz="1100" kern="1200" dirty="0">
                <a:solidFill>
                  <a:schemeClr val="tx1"/>
                </a:solidFill>
                <a:effectLst/>
                <a:latin typeface="+mn-lt"/>
                <a:ea typeface="+mn-ea"/>
                <a:cs typeface="+mn-cs"/>
              </a:rPr>
              <a:t> has </a:t>
            </a:r>
            <a:r>
              <a:rPr lang="cs-CZ" sz="1100" kern="1200" dirty="0" err="1">
                <a:solidFill>
                  <a:schemeClr val="tx1"/>
                </a:solidFill>
                <a:effectLst/>
                <a:latin typeface="+mn-lt"/>
                <a:ea typeface="+mn-ea"/>
                <a:cs typeface="+mn-cs"/>
              </a:rPr>
              <a:t>concluded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that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EU </a:t>
            </a:r>
            <a:r>
              <a:rPr lang="cs-CZ" sz="1100" kern="1200" dirty="0" err="1">
                <a:solidFill>
                  <a:schemeClr val="tx1"/>
                </a:solidFill>
                <a:effectLst/>
                <a:latin typeface="+mn-lt"/>
                <a:ea typeface="+mn-ea"/>
                <a:cs typeface="+mn-cs"/>
              </a:rPr>
              <a:t>Member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States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applicable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European</a:t>
            </a:r>
            <a:r>
              <a:rPr lang="cs-CZ" sz="1100" kern="1200" dirty="0">
                <a:solidFill>
                  <a:schemeClr val="tx1"/>
                </a:solidFill>
                <a:effectLst/>
                <a:latin typeface="+mn-lt"/>
                <a:ea typeface="+mn-ea"/>
                <a:cs typeface="+mn-cs"/>
              </a:rPr>
              <a:t> Union </a:t>
            </a:r>
            <a:r>
              <a:rPr lang="cs-CZ" sz="1100" kern="1200" dirty="0" err="1">
                <a:solidFill>
                  <a:schemeClr val="tx1"/>
                </a:solidFill>
                <a:effectLst/>
                <a:latin typeface="+mn-lt"/>
                <a:ea typeface="+mn-ea"/>
                <a:cs typeface="+mn-cs"/>
              </a:rPr>
              <a:t>law</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relating</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environment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should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also</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considered</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part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domestic</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national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law</a:t>
            </a:r>
            <a:r>
              <a:rPr lang="cs-CZ" sz="1100" kern="1200" dirty="0">
                <a:solidFill>
                  <a:schemeClr val="tx1"/>
                </a:solidFill>
                <a:effectLst/>
                <a:latin typeface="+mn-lt"/>
                <a:ea typeface="+mn-ea"/>
                <a:cs typeface="+mn-cs"/>
              </a:rPr>
              <a:t>”.</a:t>
            </a:r>
          </a:p>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7158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a:p>
            <a:r>
              <a:rPr lang="cs-CZ" sz="1100" kern="1200" dirty="0" err="1">
                <a:solidFill>
                  <a:schemeClr val="tx1"/>
                </a:solidFill>
                <a:effectLst/>
                <a:latin typeface="+mn-lt"/>
                <a:ea typeface="+mn-ea"/>
                <a:cs typeface="+mn-cs"/>
              </a:rPr>
              <a:t>Finally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each</a:t>
            </a:r>
            <a:r>
              <a:rPr lang="cs-CZ" sz="1100" kern="1200" dirty="0">
                <a:solidFill>
                  <a:schemeClr val="tx1"/>
                </a:solidFill>
                <a:effectLst/>
                <a:latin typeface="+mn-lt"/>
                <a:ea typeface="+mn-ea"/>
                <a:cs typeface="+mn-cs"/>
              </a:rPr>
              <a:t> Party </a:t>
            </a:r>
            <a:r>
              <a:rPr lang="cs-CZ" sz="1100" kern="1200" dirty="0" err="1">
                <a:solidFill>
                  <a:schemeClr val="tx1"/>
                </a:solidFill>
                <a:effectLst/>
                <a:latin typeface="+mn-lt"/>
                <a:ea typeface="+mn-ea"/>
                <a:cs typeface="+mn-cs"/>
              </a:rPr>
              <a:t>shall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ensure</a:t>
            </a:r>
            <a:r>
              <a:rPr lang="cs-CZ" sz="1100"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access</a:t>
            </a:r>
            <a:r>
              <a:rPr lang="cs-CZ" sz="1100" b="1" kern="1200" dirty="0">
                <a:solidFill>
                  <a:schemeClr val="tx1"/>
                </a:solidFill>
                <a:effectLst/>
                <a:latin typeface="+mn-lt"/>
                <a:ea typeface="+mn-ea"/>
                <a:cs typeface="+mn-cs"/>
              </a:rPr>
              <a:t> to </a:t>
            </a:r>
            <a:r>
              <a:rPr lang="cs-CZ" sz="1100" b="1" kern="1200" dirty="0" err="1">
                <a:solidFill>
                  <a:schemeClr val="tx1"/>
                </a:solidFill>
                <a:effectLst/>
                <a:latin typeface="+mn-lt"/>
                <a:ea typeface="+mn-ea"/>
                <a:cs typeface="+mn-cs"/>
              </a:rPr>
              <a:t>administrative</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or</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judicial</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procedures</a:t>
            </a:r>
            <a:r>
              <a:rPr lang="cs-CZ" sz="1100" b="1" kern="1200" dirty="0">
                <a:solidFill>
                  <a:schemeClr val="tx1"/>
                </a:solidFill>
                <a:effectLst/>
                <a:latin typeface="+mn-lt"/>
                <a:ea typeface="+mn-ea"/>
                <a:cs typeface="+mn-cs"/>
              </a:rPr>
              <a:t> to </a:t>
            </a:r>
            <a:r>
              <a:rPr lang="cs-CZ" sz="1100" b="1" kern="1200" dirty="0" err="1">
                <a:solidFill>
                  <a:schemeClr val="tx1"/>
                </a:solidFill>
                <a:effectLst/>
                <a:latin typeface="+mn-lt"/>
                <a:ea typeface="+mn-ea"/>
                <a:cs typeface="+mn-cs"/>
              </a:rPr>
              <a:t>members</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of</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the</a:t>
            </a:r>
            <a:r>
              <a:rPr lang="cs-CZ" sz="1100" b="1" kern="1200" dirty="0">
                <a:solidFill>
                  <a:schemeClr val="tx1"/>
                </a:solidFill>
                <a:effectLst/>
                <a:latin typeface="+mn-lt"/>
                <a:ea typeface="+mn-ea"/>
                <a:cs typeface="+mn-cs"/>
              </a:rPr>
              <a:t> public</a:t>
            </a:r>
            <a:r>
              <a:rPr lang="cs-CZ" sz="1100" kern="1200" dirty="0">
                <a:solidFill>
                  <a:schemeClr val="tx1"/>
                </a:solidFill>
                <a:effectLst/>
                <a:latin typeface="+mn-lt"/>
                <a:ea typeface="+mn-ea"/>
                <a:cs typeface="+mn-cs"/>
              </a:rPr>
              <a:t>, meeting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criteria</a:t>
            </a:r>
            <a:r>
              <a:rPr lang="cs-CZ" sz="1100" kern="1200" dirty="0">
                <a:solidFill>
                  <a:schemeClr val="tx1"/>
                </a:solidFill>
                <a:effectLst/>
                <a:latin typeface="+mn-lt"/>
                <a:ea typeface="+mn-ea"/>
                <a:cs typeface="+mn-cs"/>
              </a:rPr>
              <a:t> in </a:t>
            </a:r>
            <a:r>
              <a:rPr lang="cs-CZ" sz="1100" kern="1200" dirty="0" err="1">
                <a:solidFill>
                  <a:schemeClr val="tx1"/>
                </a:solidFill>
                <a:effectLst/>
                <a:latin typeface="+mn-lt"/>
                <a:ea typeface="+mn-ea"/>
                <a:cs typeface="+mn-cs"/>
              </a:rPr>
              <a:t>national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law</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any</a:t>
            </a:r>
            <a:r>
              <a:rPr lang="cs-CZ" sz="1100" kern="1200" dirty="0">
                <a:solidFill>
                  <a:schemeClr val="tx1"/>
                </a:solidFill>
                <a:effectLst/>
                <a:latin typeface="+mn-lt"/>
                <a:ea typeface="+mn-ea"/>
                <a:cs typeface="+mn-cs"/>
              </a:rPr>
              <a:t>”, </a:t>
            </a:r>
            <a:r>
              <a:rPr lang="cs-CZ" sz="1100" b="1" kern="1200" dirty="0">
                <a:solidFill>
                  <a:schemeClr val="tx1"/>
                </a:solidFill>
                <a:effectLst/>
                <a:latin typeface="+mn-lt"/>
                <a:ea typeface="+mn-ea"/>
                <a:cs typeface="+mn-cs"/>
              </a:rPr>
              <a:t>to </a:t>
            </a:r>
            <a:r>
              <a:rPr lang="cs-CZ" sz="1100" b="1" kern="1200" dirty="0" err="1">
                <a:solidFill>
                  <a:schemeClr val="tx1"/>
                </a:solidFill>
                <a:effectLst/>
                <a:latin typeface="+mn-lt"/>
                <a:ea typeface="+mn-ea"/>
                <a:cs typeface="+mn-cs"/>
              </a:rPr>
              <a:t>challenge</a:t>
            </a:r>
            <a:r>
              <a:rPr lang="cs-CZ" sz="1100" b="1" kern="1200" dirty="0">
                <a:solidFill>
                  <a:schemeClr val="tx1"/>
                </a:solidFill>
                <a:effectLst/>
                <a:latin typeface="+mn-lt"/>
                <a:ea typeface="+mn-ea"/>
                <a:cs typeface="+mn-cs"/>
              </a:rPr>
              <a:t> </a:t>
            </a:r>
            <a:r>
              <a:rPr lang="cs-CZ" sz="1100" b="1" i="1" kern="1200" dirty="0" err="1">
                <a:solidFill>
                  <a:schemeClr val="tx1"/>
                </a:solidFill>
                <a:effectLst/>
                <a:latin typeface="+mn-lt"/>
                <a:ea typeface="+mn-ea"/>
                <a:cs typeface="+mn-cs"/>
              </a:rPr>
              <a:t>other</a:t>
            </a:r>
            <a:r>
              <a:rPr lang="cs-CZ" sz="1100" b="1" i="1" kern="1200" dirty="0">
                <a:solidFill>
                  <a:schemeClr val="tx1"/>
                </a:solidFill>
                <a:effectLst/>
                <a:latin typeface="+mn-lt"/>
                <a:ea typeface="+mn-ea"/>
                <a:cs typeface="+mn-cs"/>
              </a:rPr>
              <a:t> </a:t>
            </a:r>
            <a:r>
              <a:rPr lang="cs-CZ" sz="1100" b="1" i="1" kern="1200" dirty="0" err="1">
                <a:solidFill>
                  <a:schemeClr val="tx1"/>
                </a:solidFill>
                <a:effectLst/>
                <a:latin typeface="+mn-lt"/>
                <a:ea typeface="+mn-ea"/>
                <a:cs typeface="+mn-cs"/>
              </a:rPr>
              <a:t>acts</a:t>
            </a:r>
            <a:r>
              <a:rPr lang="cs-CZ" sz="1100" b="1" i="1" kern="1200" dirty="0">
                <a:solidFill>
                  <a:schemeClr val="tx1"/>
                </a:solidFill>
                <a:effectLst/>
                <a:latin typeface="+mn-lt"/>
                <a:ea typeface="+mn-ea"/>
                <a:cs typeface="+mn-cs"/>
              </a:rPr>
              <a:t> and </a:t>
            </a:r>
            <a:r>
              <a:rPr lang="cs-CZ" sz="1100" b="1" i="1" kern="1200" dirty="0" err="1">
                <a:solidFill>
                  <a:schemeClr val="tx1"/>
                </a:solidFill>
                <a:effectLst/>
                <a:latin typeface="+mn-lt"/>
                <a:ea typeface="+mn-ea"/>
                <a:cs typeface="+mn-cs"/>
              </a:rPr>
              <a:t>omissions</a:t>
            </a:r>
            <a:r>
              <a:rPr lang="cs-CZ" sz="1100" b="1" i="1" kern="1200" dirty="0">
                <a:solidFill>
                  <a:schemeClr val="tx1"/>
                </a:solidFill>
                <a:effectLst/>
                <a:latin typeface="+mn-lt"/>
                <a:ea typeface="+mn-ea"/>
                <a:cs typeface="+mn-cs"/>
              </a:rPr>
              <a:t> </a:t>
            </a:r>
            <a:r>
              <a:rPr lang="cs-CZ" sz="1100" b="1" kern="1200" dirty="0">
                <a:solidFill>
                  <a:schemeClr val="tx1"/>
                </a:solidFill>
                <a:effectLst/>
                <a:latin typeface="+mn-lt"/>
                <a:ea typeface="+mn-ea"/>
                <a:cs typeface="+mn-cs"/>
              </a:rPr>
              <a:t>by </a:t>
            </a:r>
            <a:r>
              <a:rPr lang="cs-CZ" sz="1100" b="1" kern="1200" dirty="0" err="1">
                <a:solidFill>
                  <a:schemeClr val="tx1"/>
                </a:solidFill>
                <a:effectLst/>
                <a:latin typeface="+mn-lt"/>
                <a:ea typeface="+mn-ea"/>
                <a:cs typeface="+mn-cs"/>
              </a:rPr>
              <a:t>private</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persons</a:t>
            </a:r>
            <a:r>
              <a:rPr lang="cs-CZ" sz="1100" b="1" kern="1200" dirty="0">
                <a:solidFill>
                  <a:schemeClr val="tx1"/>
                </a:solidFill>
                <a:effectLst/>
                <a:latin typeface="+mn-lt"/>
                <a:ea typeface="+mn-ea"/>
                <a:cs typeface="+mn-cs"/>
              </a:rPr>
              <a:t> and public </a:t>
            </a:r>
            <a:r>
              <a:rPr lang="cs-CZ" sz="1100" b="1" kern="1200" dirty="0" err="1">
                <a:solidFill>
                  <a:schemeClr val="tx1"/>
                </a:solidFill>
                <a:effectLst/>
                <a:latin typeface="+mn-lt"/>
                <a:ea typeface="+mn-ea"/>
                <a:cs typeface="+mn-cs"/>
              </a:rPr>
              <a:t>authorities</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which</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contravene</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provisions</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of</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its</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national</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law</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relating</a:t>
            </a:r>
            <a:r>
              <a:rPr lang="cs-CZ" sz="1100" b="1" kern="1200" dirty="0">
                <a:solidFill>
                  <a:schemeClr val="tx1"/>
                </a:solidFill>
                <a:effectLst/>
                <a:latin typeface="+mn-lt"/>
                <a:ea typeface="+mn-ea"/>
                <a:cs typeface="+mn-cs"/>
              </a:rPr>
              <a:t> to </a:t>
            </a:r>
            <a:r>
              <a:rPr lang="cs-CZ" sz="1100" b="1" kern="1200" dirty="0" err="1">
                <a:solidFill>
                  <a:schemeClr val="tx1"/>
                </a:solidFill>
                <a:effectLst/>
                <a:latin typeface="+mn-lt"/>
                <a:ea typeface="+mn-ea"/>
                <a:cs typeface="+mn-cs"/>
              </a:rPr>
              <a:t>the</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environment</a:t>
            </a:r>
            <a:r>
              <a:rPr lang="cs-CZ" sz="1100" b="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(Art 9(3)). In </a:t>
            </a:r>
            <a:r>
              <a:rPr lang="cs-CZ" sz="1100" kern="1200" dirty="0" err="1">
                <a:solidFill>
                  <a:schemeClr val="tx1"/>
                </a:solidFill>
                <a:effectLst/>
                <a:latin typeface="+mn-lt"/>
                <a:ea typeface="+mn-ea"/>
                <a:cs typeface="+mn-cs"/>
              </a:rPr>
              <a:t>this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regard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Committee</a:t>
            </a:r>
            <a:r>
              <a:rPr lang="cs-CZ" sz="1100" kern="1200" dirty="0">
                <a:solidFill>
                  <a:schemeClr val="tx1"/>
                </a:solidFill>
                <a:effectLst/>
                <a:latin typeface="+mn-lt"/>
                <a:ea typeface="+mn-ea"/>
                <a:cs typeface="+mn-cs"/>
              </a:rPr>
              <a:t> has </a:t>
            </a:r>
            <a:r>
              <a:rPr lang="cs-CZ" sz="1100" kern="1200" dirty="0" err="1">
                <a:solidFill>
                  <a:schemeClr val="tx1"/>
                </a:solidFill>
                <a:effectLst/>
                <a:latin typeface="+mn-lt"/>
                <a:ea typeface="+mn-ea"/>
                <a:cs typeface="+mn-cs"/>
              </a:rPr>
              <a:t>concluded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that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EU </a:t>
            </a:r>
            <a:r>
              <a:rPr lang="cs-CZ" sz="1100" kern="1200" dirty="0" err="1">
                <a:solidFill>
                  <a:schemeClr val="tx1"/>
                </a:solidFill>
                <a:effectLst/>
                <a:latin typeface="+mn-lt"/>
                <a:ea typeface="+mn-ea"/>
                <a:cs typeface="+mn-cs"/>
              </a:rPr>
              <a:t>Member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States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applicable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European</a:t>
            </a:r>
            <a:r>
              <a:rPr lang="cs-CZ" sz="1100" kern="1200" dirty="0">
                <a:solidFill>
                  <a:schemeClr val="tx1"/>
                </a:solidFill>
                <a:effectLst/>
                <a:latin typeface="+mn-lt"/>
                <a:ea typeface="+mn-ea"/>
                <a:cs typeface="+mn-cs"/>
              </a:rPr>
              <a:t> Union </a:t>
            </a:r>
            <a:r>
              <a:rPr lang="cs-CZ" sz="1100" kern="1200" dirty="0" err="1">
                <a:solidFill>
                  <a:schemeClr val="tx1"/>
                </a:solidFill>
                <a:effectLst/>
                <a:latin typeface="+mn-lt"/>
                <a:ea typeface="+mn-ea"/>
                <a:cs typeface="+mn-cs"/>
              </a:rPr>
              <a:t>law</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relating</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environment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should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also</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considered</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part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domestic</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national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law</a:t>
            </a:r>
            <a:r>
              <a:rPr lang="cs-CZ" sz="1100" kern="1200" dirty="0">
                <a:solidFill>
                  <a:schemeClr val="tx1"/>
                </a:solidFill>
                <a:effectLst/>
                <a:latin typeface="+mn-lt"/>
                <a:ea typeface="+mn-ea"/>
                <a:cs typeface="+mn-cs"/>
              </a:rPr>
              <a:t>”.</a:t>
            </a:r>
          </a:p>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97344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0101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05056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1672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en-US" dirty="0"/>
              <a:t>The adoption of the Aarhus Convention was heralded as a major breakthrough in international law. The then UN Secretary General Kofi Annan described it as “the most ambitious venture in environmental democracy undertaken under the auspices of the United Nations”.</a:t>
            </a:r>
            <a:endParaRPr lang="cs-CZ" dirty="0"/>
          </a:p>
        </p:txBody>
      </p:sp>
    </p:spTree>
    <p:extLst>
      <p:ext uri="{BB962C8B-B14F-4D97-AF65-F5344CB8AC3E}">
        <p14:creationId xmlns:p14="http://schemas.microsoft.com/office/powerpoint/2010/main" val="49883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en-GB" sz="1100" kern="1200" dirty="0">
                <a:solidFill>
                  <a:schemeClr val="tx1"/>
                </a:solidFill>
                <a:effectLst/>
                <a:latin typeface="+mn-lt"/>
                <a:ea typeface="+mn-ea"/>
                <a:cs typeface="+mn-cs"/>
              </a:rPr>
              <a:t>With the exception of international human rights law, before the 1990’s international law did not pay much attention to domestic procedures for decisions-making, citizens’ access to documents or citizens’ access to court. Today, it may appear surprising that at that time only few multilateral environmental agreements addressed the engagement of members of the public in environmental matters at all; accordingly these matters remained essentially for domestic law- and policy-making only.</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The </a:t>
            </a:r>
            <a:r>
              <a:rPr lang="en-GB" sz="1100" b="1" kern="1200" dirty="0">
                <a:solidFill>
                  <a:schemeClr val="tx1"/>
                </a:solidFill>
                <a:effectLst/>
                <a:latin typeface="+mn-lt"/>
                <a:ea typeface="+mn-ea"/>
                <a:cs typeface="+mn-cs"/>
              </a:rPr>
              <a:t>EU </a:t>
            </a:r>
            <a:r>
              <a:rPr lang="en-GB" sz="1100" kern="1200" dirty="0">
                <a:solidFill>
                  <a:schemeClr val="tx1"/>
                </a:solidFill>
                <a:effectLst/>
                <a:latin typeface="+mn-lt"/>
                <a:ea typeface="+mn-ea"/>
                <a:cs typeface="+mn-cs"/>
              </a:rPr>
              <a:t>was a different case. Not only it adopted some pieces of legislation, in particular </a:t>
            </a:r>
            <a:r>
              <a:rPr lang="en-GB" sz="1100" b="1" kern="1200" dirty="0">
                <a:solidFill>
                  <a:schemeClr val="tx1"/>
                </a:solidFill>
                <a:effectLst/>
                <a:latin typeface="+mn-lt"/>
                <a:ea typeface="+mn-ea"/>
                <a:cs typeface="+mn-cs"/>
              </a:rPr>
              <a:t>Directive 85/337/EEC on the assessment of the effects of certain public and private projects on the environment, and </a:t>
            </a:r>
            <a:r>
              <a:rPr lang="en-GB" sz="1100" kern="1200" dirty="0">
                <a:solidFill>
                  <a:schemeClr val="tx1"/>
                </a:solidFill>
                <a:effectLst/>
                <a:latin typeface="+mn-lt"/>
                <a:ea typeface="+mn-ea"/>
                <a:cs typeface="+mn-cs"/>
              </a:rPr>
              <a:t>Directive 90/313/EEC on the freedom of access to information on the environment, which oblige the Member States to promote access to information and some degree of public participation in decision-making. The </a:t>
            </a:r>
            <a:r>
              <a:rPr lang="en-GB" sz="1100" b="1" kern="1200" dirty="0">
                <a:solidFill>
                  <a:schemeClr val="tx1"/>
                </a:solidFill>
                <a:effectLst/>
                <a:latin typeface="+mn-lt"/>
                <a:ea typeface="+mn-ea"/>
                <a:cs typeface="+mn-cs"/>
              </a:rPr>
              <a:t>European Court of Justice had also highlighted elements of individual rights to rely on environmental laws before courts</a:t>
            </a:r>
            <a:r>
              <a:rPr lang="en-GB" sz="1100" kern="1200" dirty="0">
                <a:solidFill>
                  <a:schemeClr val="tx1"/>
                </a:solidFill>
                <a:effectLst/>
                <a:latin typeface="+mn-lt"/>
                <a:ea typeface="+mn-ea"/>
                <a:cs typeface="+mn-cs"/>
              </a:rPr>
              <a:t>, e.g. with respect to environmental quality standards. (C-59/89, Commission v Germany; C-361/88, Commission v Germany; and C-64/90, Commission v France.)</a:t>
            </a:r>
            <a:endParaRPr lang="cs-CZ" dirty="0"/>
          </a:p>
        </p:txBody>
      </p:sp>
    </p:spTree>
    <p:extLst>
      <p:ext uri="{BB962C8B-B14F-4D97-AF65-F5344CB8AC3E}">
        <p14:creationId xmlns:p14="http://schemas.microsoft.com/office/powerpoint/2010/main" val="69043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en-GB" sz="1100" kern="1200" dirty="0">
                <a:solidFill>
                  <a:schemeClr val="tx1"/>
                </a:solidFill>
                <a:effectLst/>
                <a:latin typeface="+mn-lt"/>
                <a:ea typeface="+mn-ea"/>
                <a:cs typeface="+mn-cs"/>
              </a:rPr>
              <a:t>While international human rights law and EU law was important for the Aarhus Convention, it would not have come into being were it not for </a:t>
            </a:r>
            <a:r>
              <a:rPr lang="en-GB" sz="1100" u="sng" kern="1200" dirty="0">
                <a:solidFill>
                  <a:schemeClr val="tx1"/>
                </a:solidFill>
                <a:effectLst/>
                <a:latin typeface="+mn-lt"/>
                <a:ea typeface="+mn-ea"/>
                <a:cs typeface="+mn-cs"/>
              </a:rPr>
              <a:t>two important circumstances</a:t>
            </a:r>
            <a:r>
              <a:rPr lang="en-GB" sz="1100" kern="1200" dirty="0">
                <a:solidFill>
                  <a:schemeClr val="tx1"/>
                </a:solidFill>
                <a:effectLst/>
                <a:latin typeface="+mn-lt"/>
                <a:ea typeface="+mn-ea"/>
                <a:cs typeface="+mn-cs"/>
              </a:rPr>
              <a:t>.</a:t>
            </a:r>
            <a:endParaRPr lang="cs-CZ" sz="1100" kern="1200" dirty="0">
              <a:solidFill>
                <a:schemeClr val="tx1"/>
              </a:solidFill>
              <a:effectLst/>
              <a:latin typeface="+mn-lt"/>
              <a:ea typeface="+mn-ea"/>
              <a:cs typeface="+mn-cs"/>
            </a:endParaRPr>
          </a:p>
          <a:p>
            <a:r>
              <a:rPr lang="en-GB" sz="1100" u="sng" kern="1200" dirty="0">
                <a:solidFill>
                  <a:schemeClr val="tx1"/>
                </a:solidFill>
                <a:effectLst/>
                <a:latin typeface="+mn-lt"/>
                <a:ea typeface="+mn-ea"/>
                <a:cs typeface="+mn-cs"/>
              </a:rPr>
              <a:t>The first</a:t>
            </a:r>
            <a:r>
              <a:rPr lang="en-GB" sz="1100" kern="1200" dirty="0">
                <a:solidFill>
                  <a:schemeClr val="tx1"/>
                </a:solidFill>
                <a:effectLst/>
                <a:latin typeface="+mn-lt"/>
                <a:ea typeface="+mn-ea"/>
                <a:cs typeface="+mn-cs"/>
              </a:rPr>
              <a:t> is the outcome of the 1992 UN Conference on Environment and Development in Rio de Janeiro 1992. More specifically, through the Rio Declaration on Environment and Development, Principle 10 (United Nations Declaration on Environment and Development; UN Doc. A/Conf.151/26.), it was agreed at the conference that:</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“Environmental issues are best handled with the participation of all concerned citizens, at the relevant level. At the national level, each individual shall have appropriate access to information concerning the environment that is held by public authorities, including information on hazardous materials and activities in their communities, and the opportunity to participate in decision-making processes. States shall facilitate and encourage public awareness and participation by making information widely available. Effective access to judicial and administrative proceedings, including redress and remedy, shall be provided.”</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Principle 10 nicely frames what was to become the Aarhus Convention; it highlights access to information, public participation in decision-making, and effective access to judicial and administrative proceeding, including redress and remedy, </a:t>
            </a:r>
            <a:r>
              <a:rPr lang="en-GB" sz="1100" kern="1200" dirty="0" err="1">
                <a:solidFill>
                  <a:schemeClr val="tx1"/>
                </a:solidFill>
                <a:effectLst/>
                <a:latin typeface="+mn-lt"/>
                <a:ea typeface="+mn-ea"/>
                <a:cs typeface="+mn-cs"/>
              </a:rPr>
              <a:t>ie</a:t>
            </a:r>
            <a:r>
              <a:rPr lang="en-GB" sz="1100" kern="1200" dirty="0">
                <a:solidFill>
                  <a:schemeClr val="tx1"/>
                </a:solidFill>
                <a:effectLst/>
                <a:latin typeface="+mn-lt"/>
                <a:ea typeface="+mn-ea"/>
                <a:cs typeface="+mn-cs"/>
              </a:rPr>
              <a:t> access to justice.</a:t>
            </a:r>
            <a:endParaRPr lang="cs-CZ" sz="1100" kern="1200" dirty="0">
              <a:solidFill>
                <a:schemeClr val="tx1"/>
              </a:solidFill>
              <a:effectLst/>
              <a:latin typeface="+mn-lt"/>
              <a:ea typeface="+mn-ea"/>
              <a:cs typeface="+mn-cs"/>
            </a:endParaRPr>
          </a:p>
          <a:p>
            <a:endParaRPr lang="cs-CZ" dirty="0"/>
          </a:p>
        </p:txBody>
      </p:sp>
    </p:spTree>
    <p:extLst>
      <p:ext uri="{BB962C8B-B14F-4D97-AF65-F5344CB8AC3E}">
        <p14:creationId xmlns:p14="http://schemas.microsoft.com/office/powerpoint/2010/main" val="269350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en-GB" sz="1100" kern="1200" dirty="0">
                <a:solidFill>
                  <a:schemeClr val="tx1"/>
                </a:solidFill>
                <a:effectLst/>
                <a:latin typeface="+mn-lt"/>
                <a:ea typeface="+mn-ea"/>
                <a:cs typeface="+mn-cs"/>
              </a:rPr>
              <a:t>Soon after the Rio Conference, in 1995, the Third “Environment for Europe” Ministerial Conference endorsed the UNECE Guidelines on Access to Environmental Information and Public Participation in Environmental Decision-making, which drew on and developed Principle 10. The Ministerial Conference also decided to consider the drafting of a convention.</a:t>
            </a:r>
            <a:endParaRPr lang="cs-CZ" sz="1100" kern="1200" dirty="0">
              <a:solidFill>
                <a:schemeClr val="tx1"/>
              </a:solidFill>
              <a:effectLst/>
              <a:latin typeface="+mn-lt"/>
              <a:ea typeface="+mn-ea"/>
              <a:cs typeface="+mn-cs"/>
            </a:endParaRPr>
          </a:p>
          <a:p>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In January 1996, the UNECE Committee on Environmental Policy established the mandate for an ad hoc working group to conduct the negotiations for a new instrument, to be chaired by Willem </a:t>
            </a:r>
            <a:r>
              <a:rPr lang="en-GB" sz="1100" kern="1200" dirty="0" err="1">
                <a:solidFill>
                  <a:schemeClr val="tx1"/>
                </a:solidFill>
                <a:effectLst/>
                <a:latin typeface="+mn-lt"/>
                <a:ea typeface="+mn-ea"/>
                <a:cs typeface="+mn-cs"/>
              </a:rPr>
              <a:t>Kakebeeke</a:t>
            </a:r>
            <a:r>
              <a:rPr lang="en-GB" sz="1100" kern="1200" dirty="0">
                <a:solidFill>
                  <a:schemeClr val="tx1"/>
                </a:solidFill>
                <a:effectLst/>
                <a:latin typeface="+mn-lt"/>
                <a:ea typeface="+mn-ea"/>
                <a:cs typeface="+mn-cs"/>
              </a:rPr>
              <a:t>, a senior official from the Netherlands. The negotiations took place from June 1996 to March 1998 over ten sessions of the working group. For most of the negotiating period, the EU (then called the European Community) did not have a negotiating mandate and its Member States intervened directly in the negotiations, often with divergent positions. Towards the conclusion of the negotiations (and even more subsequently), there was increasing EU coordination and presentation of a single EU position. The US and Canada opted out of the negotiations at an early stage. Russia and Turkey played an active role, with many of their textual proposals being accommodated by the other negotiating parties, but did not sign or accede to the Convention.</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 </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The level and depth of NGO engagement in the negotiations, while following a tradition established in the ‘Environment for Europe’ process, was unprecedented in the context of the formulation of an international environmental treaty and possibly any legally binding treaty. Even before the formal negotiations began, NGOs were represented in a small ‘friends of the secretariat’ group that assisted the secretariat with preparing draft elements for the Convention text. Thereafter, environmental NGOs were able to be involved not just in the plenary but in every small drafting group. As the NGOs had the relevant experience and would end up being, on behalf of the public, the main ‘clients’ of the Convention, their active participation was not only justified from a principle standpoint but contributed materially to the relevance and robustness of the text.</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 </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The Convention was adopted on 25 June 1998 in Aarhus, Denmark, within the framework of the Fourth Ministerial ‘Environment for Europe’ conference. The same day, it was signed at the Conference by 35 States and the European Community, with four more States signing in December 1998 before the Convention was no longer open for signature.</a:t>
            </a:r>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4340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4015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sz="1100" kern="1200" dirty="0" err="1">
                <a:solidFill>
                  <a:schemeClr val="tx1"/>
                </a:solidFill>
                <a:effectLst/>
                <a:latin typeface="+mn-lt"/>
                <a:ea typeface="+mn-ea"/>
                <a:cs typeface="+mn-cs"/>
              </a:rPr>
              <a:t>Two</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obligations</a:t>
            </a:r>
            <a:r>
              <a:rPr lang="cs-CZ" sz="1100" kern="1200" baseline="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a “</a:t>
            </a:r>
            <a:r>
              <a:rPr lang="cs-CZ" sz="1100" kern="1200" dirty="0" err="1">
                <a:solidFill>
                  <a:schemeClr val="tx1"/>
                </a:solidFill>
                <a:effectLst/>
                <a:latin typeface="+mn-lt"/>
                <a:ea typeface="+mn-ea"/>
                <a:cs typeface="+mn-cs"/>
              </a:rPr>
              <a:t>passive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obligation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which</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means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that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Parties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must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ensure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that</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authorities</a:t>
            </a:r>
            <a:r>
              <a:rPr lang="cs-CZ" sz="1100" kern="1200" dirty="0">
                <a:solidFill>
                  <a:schemeClr val="tx1"/>
                </a:solidFill>
                <a:effectLst/>
                <a:latin typeface="+mn-lt"/>
                <a:ea typeface="+mn-ea"/>
                <a:cs typeface="+mn-cs"/>
              </a:rPr>
              <a:t> make </a:t>
            </a:r>
            <a:r>
              <a:rPr lang="cs-CZ" sz="1100" kern="1200" dirty="0" err="1">
                <a:solidFill>
                  <a:schemeClr val="tx1"/>
                </a:solidFill>
                <a:effectLst/>
                <a:latin typeface="+mn-lt"/>
                <a:ea typeface="+mn-ea"/>
                <a:cs typeface="+mn-cs"/>
              </a:rPr>
              <a:t>available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environmental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information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possess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presumption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that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environmental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information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possessed</a:t>
            </a:r>
            <a:r>
              <a:rPr lang="cs-CZ" sz="1100" kern="1200" dirty="0">
                <a:solidFill>
                  <a:schemeClr val="tx1"/>
                </a:solidFill>
                <a:effectLst/>
                <a:latin typeface="+mn-lt"/>
                <a:ea typeface="+mn-ea"/>
                <a:cs typeface="+mn-cs"/>
              </a:rPr>
              <a:t> by public </a:t>
            </a:r>
            <a:r>
              <a:rPr lang="cs-CZ" sz="1100" kern="1200" dirty="0" err="1">
                <a:solidFill>
                  <a:schemeClr val="tx1"/>
                </a:solidFill>
                <a:effectLst/>
                <a:latin typeface="+mn-lt"/>
                <a:ea typeface="+mn-ea"/>
                <a:cs typeface="+mn-cs"/>
              </a:rPr>
              <a:t>authorities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should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provided</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members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public on </a:t>
            </a:r>
            <a:r>
              <a:rPr lang="cs-CZ" sz="1100" kern="1200" dirty="0" err="1">
                <a:solidFill>
                  <a:schemeClr val="tx1"/>
                </a:solidFill>
                <a:effectLst/>
                <a:latin typeface="+mn-lt"/>
                <a:ea typeface="+mn-ea"/>
                <a:cs typeface="+mn-cs"/>
              </a:rPr>
              <a:t>request</a:t>
            </a:r>
            <a:r>
              <a:rPr lang="cs-CZ" sz="1100" kern="1200" dirty="0">
                <a:solidFill>
                  <a:schemeClr val="tx1"/>
                </a:solidFill>
                <a:effectLst/>
                <a:latin typeface="+mn-lt"/>
                <a:ea typeface="+mn-ea"/>
                <a:cs typeface="+mn-cs"/>
              </a:rPr>
              <a:t> “as </a:t>
            </a:r>
            <a:r>
              <a:rPr lang="cs-CZ" sz="1100" kern="1200" dirty="0" err="1">
                <a:solidFill>
                  <a:schemeClr val="tx1"/>
                </a:solidFill>
                <a:effectLst/>
                <a:latin typeface="+mn-lt"/>
                <a:ea typeface="+mn-ea"/>
                <a:cs typeface="+mn-cs"/>
              </a:rPr>
              <a:t>soon</a:t>
            </a:r>
            <a:r>
              <a:rPr lang="cs-CZ" sz="1100" kern="1200" dirty="0">
                <a:solidFill>
                  <a:schemeClr val="tx1"/>
                </a:solidFill>
                <a:effectLst/>
                <a:latin typeface="+mn-lt"/>
                <a:ea typeface="+mn-ea"/>
                <a:cs typeface="+mn-cs"/>
              </a:rPr>
              <a:t> as </a:t>
            </a:r>
            <a:r>
              <a:rPr lang="cs-CZ" sz="1100" kern="1200" dirty="0" err="1">
                <a:solidFill>
                  <a:schemeClr val="tx1"/>
                </a:solidFill>
                <a:effectLst/>
                <a:latin typeface="+mn-lt"/>
                <a:ea typeface="+mn-ea"/>
                <a:cs typeface="+mn-cs"/>
              </a:rPr>
              <a:t>possible</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at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latest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within</a:t>
            </a:r>
            <a:r>
              <a:rPr lang="cs-CZ" sz="1100" kern="1200" dirty="0">
                <a:solidFill>
                  <a:schemeClr val="tx1"/>
                </a:solidFill>
                <a:effectLst/>
                <a:latin typeface="+mn-lt"/>
                <a:ea typeface="+mn-ea"/>
                <a:cs typeface="+mn-cs"/>
              </a:rPr>
              <a:t> a </a:t>
            </a:r>
            <a:r>
              <a:rPr lang="cs-CZ" sz="1100" kern="1200" dirty="0" err="1">
                <a:solidFill>
                  <a:schemeClr val="tx1"/>
                </a:solidFill>
                <a:effectLst/>
                <a:latin typeface="+mn-lt"/>
                <a:ea typeface="+mn-ea"/>
                <a:cs typeface="+mn-cs"/>
              </a:rPr>
              <a:t>month</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Requests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information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can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only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refused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any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listed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grounds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refusal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apply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Even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when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they</a:t>
            </a:r>
            <a:r>
              <a:rPr lang="cs-CZ" sz="1100" kern="1200" dirty="0">
                <a:solidFill>
                  <a:schemeClr val="tx1"/>
                </a:solidFill>
                <a:effectLst/>
                <a:latin typeface="+mn-lt"/>
                <a:ea typeface="+mn-ea"/>
                <a:cs typeface="+mn-cs"/>
              </a:rPr>
              <a:t> do,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grounds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refusal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shall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interpreted</a:t>
            </a:r>
            <a:r>
              <a:rPr lang="cs-CZ" sz="1100" kern="1200" dirty="0">
                <a:solidFill>
                  <a:schemeClr val="tx1"/>
                </a:solidFill>
                <a:effectLst/>
                <a:latin typeface="+mn-lt"/>
                <a:ea typeface="+mn-ea"/>
                <a:cs typeface="+mn-cs"/>
              </a:rPr>
              <a:t> “in a </a:t>
            </a:r>
            <a:r>
              <a:rPr lang="cs-CZ" sz="1100" kern="1200" dirty="0" err="1">
                <a:solidFill>
                  <a:schemeClr val="tx1"/>
                </a:solidFill>
                <a:effectLst/>
                <a:latin typeface="+mn-lt"/>
                <a:ea typeface="+mn-ea"/>
                <a:cs typeface="+mn-cs"/>
              </a:rPr>
              <a:t>restrictive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way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taking</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into</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account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interest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served</a:t>
            </a:r>
            <a:r>
              <a:rPr lang="cs-CZ" sz="1100" kern="1200" dirty="0">
                <a:solidFill>
                  <a:schemeClr val="tx1"/>
                </a:solidFill>
                <a:effectLst/>
                <a:latin typeface="+mn-lt"/>
                <a:ea typeface="+mn-ea"/>
                <a:cs typeface="+mn-cs"/>
              </a:rPr>
              <a:t> by </a:t>
            </a:r>
            <a:r>
              <a:rPr lang="cs-CZ" sz="1100" kern="1200" dirty="0" err="1">
                <a:solidFill>
                  <a:schemeClr val="tx1"/>
                </a:solidFill>
                <a:effectLst/>
                <a:latin typeface="+mn-lt"/>
                <a:ea typeface="+mn-ea"/>
                <a:cs typeface="+mn-cs"/>
              </a:rPr>
              <a:t>disclosure</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taking</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into</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account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whether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information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requested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relates</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emissions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into</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environment</a:t>
            </a:r>
            <a:r>
              <a:rPr lang="cs-CZ" sz="1100" kern="1200" dirty="0">
                <a:solidFill>
                  <a:schemeClr val="tx1"/>
                </a:solidFill>
                <a:effectLst/>
                <a:latin typeface="+mn-lt"/>
                <a:ea typeface="+mn-ea"/>
                <a:cs typeface="+mn-cs"/>
              </a:rPr>
              <a:t>” (Art 4(4)). </a:t>
            </a:r>
            <a:r>
              <a:rPr lang="cs-CZ" sz="1100" kern="1200" dirty="0" err="1">
                <a:solidFill>
                  <a:schemeClr val="tx1"/>
                </a:solidFill>
                <a:effectLst/>
                <a:latin typeface="+mn-lt"/>
                <a:ea typeface="+mn-ea"/>
                <a:cs typeface="+mn-cs"/>
              </a:rPr>
              <a:t>Any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refusal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must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reasoned</a:t>
            </a:r>
            <a:r>
              <a:rPr lang="cs-CZ" sz="1100" kern="1200" dirty="0">
                <a:solidFill>
                  <a:schemeClr val="tx1"/>
                </a:solidFill>
                <a:effectLst/>
                <a:latin typeface="+mn-lt"/>
                <a:ea typeface="+mn-ea"/>
                <a:cs typeface="+mn-cs"/>
              </a:rPr>
              <a:t> and in </a:t>
            </a:r>
            <a:r>
              <a:rPr lang="cs-CZ" sz="1100" kern="1200" dirty="0" err="1">
                <a:solidFill>
                  <a:schemeClr val="tx1"/>
                </a:solidFill>
                <a:effectLst/>
                <a:latin typeface="+mn-lt"/>
                <a:ea typeface="+mn-ea"/>
                <a:cs typeface="+mn-cs"/>
              </a:rPr>
              <a:t>writing</a:t>
            </a:r>
            <a:r>
              <a:rPr lang="cs-CZ" sz="1100" kern="1200" dirty="0">
                <a:solidFill>
                  <a:schemeClr val="tx1"/>
                </a:solidFill>
                <a:effectLst/>
                <a:latin typeface="+mn-lt"/>
                <a:ea typeface="+mn-ea"/>
                <a:cs typeface="+mn-cs"/>
              </a:rPr>
              <a:t> (Art 4(7)).</a:t>
            </a:r>
          </a:p>
          <a:p>
            <a:r>
              <a:rPr lang="cs-CZ" sz="1100" kern="1200" dirty="0">
                <a:solidFill>
                  <a:schemeClr val="tx1"/>
                </a:solidFill>
                <a:effectLst/>
                <a:latin typeface="+mn-lt"/>
                <a:ea typeface="+mn-ea"/>
                <a:cs typeface="+mn-cs"/>
              </a:rPr>
              <a:t>Second,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Parties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must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actively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ensure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that</a:t>
            </a:r>
            <a:r>
              <a:rPr lang="cs-CZ" sz="1100" kern="1200" dirty="0">
                <a:solidFill>
                  <a:schemeClr val="tx1"/>
                </a:solidFill>
                <a:effectLst/>
                <a:latin typeface="+mn-lt"/>
                <a:ea typeface="+mn-ea"/>
                <a:cs typeface="+mn-cs"/>
              </a:rPr>
              <a:t> </a:t>
            </a:r>
            <a:r>
              <a:rPr lang="cs-CZ" sz="1100" b="1" kern="1200" dirty="0">
                <a:solidFill>
                  <a:schemeClr val="tx1"/>
                </a:solidFill>
                <a:effectLst/>
                <a:latin typeface="+mn-lt"/>
                <a:ea typeface="+mn-ea"/>
                <a:cs typeface="+mn-cs"/>
              </a:rPr>
              <a:t>public </a:t>
            </a:r>
            <a:r>
              <a:rPr lang="cs-CZ" sz="1100" b="1" kern="1200" dirty="0" err="1">
                <a:solidFill>
                  <a:schemeClr val="tx1"/>
                </a:solidFill>
                <a:effectLst/>
                <a:latin typeface="+mn-lt"/>
                <a:ea typeface="+mn-ea"/>
                <a:cs typeface="+mn-cs"/>
              </a:rPr>
              <a:t>authorities</a:t>
            </a:r>
            <a:r>
              <a:rPr lang="cs-CZ" sz="1100" b="1" kern="1200" dirty="0">
                <a:solidFill>
                  <a:schemeClr val="tx1"/>
                </a:solidFill>
                <a:effectLst/>
                <a:latin typeface="+mn-lt"/>
                <a:ea typeface="+mn-ea"/>
                <a:cs typeface="+mn-cs"/>
              </a:rPr>
              <a:t> </a:t>
            </a:r>
            <a:r>
              <a:rPr lang="cs-CZ" sz="1100" b="1" i="1" kern="1200" dirty="0" err="1">
                <a:solidFill>
                  <a:schemeClr val="tx1"/>
                </a:solidFill>
                <a:effectLst/>
                <a:latin typeface="+mn-lt"/>
                <a:ea typeface="+mn-ea"/>
                <a:cs typeface="+mn-cs"/>
              </a:rPr>
              <a:t>possess</a:t>
            </a:r>
            <a:r>
              <a:rPr lang="cs-CZ" sz="1100" b="1" i="1" kern="1200" dirty="0">
                <a:solidFill>
                  <a:schemeClr val="tx1"/>
                </a:solidFill>
                <a:effectLst/>
                <a:latin typeface="+mn-lt"/>
                <a:ea typeface="+mn-ea"/>
                <a:cs typeface="+mn-cs"/>
              </a:rPr>
              <a:t> and update </a:t>
            </a:r>
            <a:r>
              <a:rPr lang="cs-CZ" sz="1100" b="1" kern="1200" dirty="0" err="1">
                <a:solidFill>
                  <a:schemeClr val="tx1"/>
                </a:solidFill>
                <a:effectLst/>
                <a:latin typeface="+mn-lt"/>
                <a:ea typeface="+mn-ea"/>
                <a:cs typeface="+mn-cs"/>
              </a:rPr>
              <a:t>relevant</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environmental</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information</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that</a:t>
            </a:r>
            <a:r>
              <a:rPr lang="cs-CZ" sz="1100"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mandatory</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systems</a:t>
            </a:r>
            <a:r>
              <a:rPr lang="cs-CZ" sz="1100" b="1" kern="1200" dirty="0">
                <a:solidFill>
                  <a:schemeClr val="tx1"/>
                </a:solidFill>
                <a:effectLst/>
                <a:latin typeface="+mn-lt"/>
                <a:ea typeface="+mn-ea"/>
                <a:cs typeface="+mn-cs"/>
              </a:rPr>
              <a:t> are </a:t>
            </a:r>
            <a:r>
              <a:rPr lang="cs-CZ" sz="1100" b="1" kern="1200" dirty="0" err="1">
                <a:solidFill>
                  <a:schemeClr val="tx1"/>
                </a:solidFill>
                <a:effectLst/>
                <a:latin typeface="+mn-lt"/>
                <a:ea typeface="+mn-ea"/>
                <a:cs typeface="+mn-cs"/>
              </a:rPr>
              <a:t>established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providing</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adequate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flow</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information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Electronic</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databases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shall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be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publicly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accessible</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Parties</a:t>
            </a:r>
            <a:r>
              <a:rPr lang="cs-CZ" sz="1100" kern="1200" dirty="0">
                <a:solidFill>
                  <a:schemeClr val="tx1"/>
                </a:solidFill>
                <a:effectLst/>
                <a:latin typeface="+mn-lt"/>
                <a:ea typeface="+mn-ea"/>
                <a:cs typeface="+mn-cs"/>
              </a:rPr>
              <a:t> are to set up </a:t>
            </a:r>
            <a:r>
              <a:rPr lang="cs-CZ" sz="1100" kern="1200" dirty="0" err="1">
                <a:solidFill>
                  <a:schemeClr val="tx1"/>
                </a:solidFill>
                <a:effectLst/>
                <a:latin typeface="+mn-lt"/>
                <a:ea typeface="+mn-ea"/>
                <a:cs typeface="+mn-cs"/>
              </a:rPr>
              <a:t>nationwide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systems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pollution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inventories</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registers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This</a:t>
            </a:r>
            <a:r>
              <a:rPr lang="cs-CZ" sz="1100" kern="1200" dirty="0">
                <a:solidFill>
                  <a:schemeClr val="tx1"/>
                </a:solidFill>
                <a:effectLst/>
                <a:latin typeface="+mn-lt"/>
                <a:ea typeface="+mn-ea"/>
                <a:cs typeface="+mn-cs"/>
              </a:rPr>
              <a:t> part has </a:t>
            </a:r>
            <a:r>
              <a:rPr lang="cs-CZ" sz="1100" kern="1200" dirty="0" err="1">
                <a:solidFill>
                  <a:schemeClr val="tx1"/>
                </a:solidFill>
                <a:effectLst/>
                <a:latin typeface="+mn-lt"/>
                <a:ea typeface="+mn-ea"/>
                <a:cs typeface="+mn-cs"/>
              </a:rPr>
              <a:t>been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further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developed</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through</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2003 </a:t>
            </a:r>
            <a:r>
              <a:rPr lang="cs-CZ" sz="1100" kern="1200" dirty="0" err="1">
                <a:solidFill>
                  <a:schemeClr val="tx1"/>
                </a:solidFill>
                <a:effectLst/>
                <a:latin typeface="+mn-lt"/>
                <a:ea typeface="+mn-ea"/>
                <a:cs typeface="+mn-cs"/>
              </a:rPr>
              <a:t>Kiev</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Protocol</a:t>
            </a:r>
            <a:r>
              <a:rPr lang="cs-CZ" sz="1100" kern="1200" dirty="0">
                <a:solidFill>
                  <a:schemeClr val="tx1"/>
                </a:solidFill>
                <a:effectLst/>
                <a:latin typeface="+mn-lt"/>
                <a:ea typeface="+mn-ea"/>
                <a:cs typeface="+mn-cs"/>
              </a:rPr>
              <a:t> on </a:t>
            </a:r>
            <a:r>
              <a:rPr lang="cs-CZ" sz="1100" kern="1200" dirty="0" err="1">
                <a:solidFill>
                  <a:schemeClr val="tx1"/>
                </a:solidFill>
                <a:effectLst/>
                <a:latin typeface="+mn-lt"/>
                <a:ea typeface="+mn-ea"/>
                <a:cs typeface="+mn-cs"/>
              </a:rPr>
              <a:t>Pollution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Release</a:t>
            </a:r>
            <a:r>
              <a:rPr lang="cs-CZ" sz="1100" kern="1200" dirty="0">
                <a:solidFill>
                  <a:schemeClr val="tx1"/>
                </a:solidFill>
                <a:effectLst/>
                <a:latin typeface="+mn-lt"/>
                <a:ea typeface="+mn-ea"/>
                <a:cs typeface="+mn-cs"/>
              </a:rPr>
              <a:t> and Transfer </a:t>
            </a:r>
            <a:r>
              <a:rPr lang="cs-CZ" sz="1100" kern="1200" dirty="0" err="1">
                <a:solidFill>
                  <a:schemeClr val="tx1"/>
                </a:solidFill>
                <a:effectLst/>
                <a:latin typeface="+mn-lt"/>
                <a:ea typeface="+mn-ea"/>
                <a:cs typeface="+mn-cs"/>
              </a:rPr>
              <a:t>Registers</a:t>
            </a:r>
            <a:r>
              <a:rPr lang="cs-CZ" sz="1100" kern="1200" dirty="0">
                <a:solidFill>
                  <a:schemeClr val="tx1"/>
                </a:solidFill>
                <a:effectLst/>
                <a:latin typeface="+mn-lt"/>
                <a:ea typeface="+mn-ea"/>
                <a:cs typeface="+mn-cs"/>
              </a:rPr>
              <a:t>.</a:t>
            </a:r>
          </a:p>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62363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Convention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provides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participation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with</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respect</a:t>
            </a:r>
            <a:r>
              <a:rPr lang="cs-CZ" sz="1100" kern="1200" dirty="0">
                <a:solidFill>
                  <a:schemeClr val="tx1"/>
                </a:solidFill>
                <a:effectLst/>
                <a:latin typeface="+mn-lt"/>
                <a:ea typeface="+mn-ea"/>
                <a:cs typeface="+mn-cs"/>
              </a:rPr>
              <a:t> to </a:t>
            </a:r>
            <a:r>
              <a:rPr lang="cs-CZ" sz="1100" kern="1200" dirty="0" err="1">
                <a:solidFill>
                  <a:schemeClr val="tx1"/>
                </a:solidFill>
                <a:effectLst/>
                <a:latin typeface="+mn-lt"/>
                <a:ea typeface="+mn-ea"/>
                <a:cs typeface="+mn-cs"/>
              </a:rPr>
              <a:t>three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categories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decision-making</a:t>
            </a:r>
            <a:r>
              <a:rPr lang="cs-CZ" sz="1100" kern="1200" dirty="0">
                <a:solidFill>
                  <a:schemeClr val="tx1"/>
                </a:solidFill>
                <a:effectLst/>
                <a:latin typeface="+mn-lt"/>
                <a:ea typeface="+mn-ea"/>
                <a:cs typeface="+mn-cs"/>
              </a:rPr>
              <a:t>. </a:t>
            </a:r>
          </a:p>
          <a:p>
            <a:r>
              <a:rPr lang="cs-CZ" sz="1100" kern="1200" dirty="0">
                <a:solidFill>
                  <a:schemeClr val="tx1"/>
                </a:solidFill>
                <a:effectLst/>
                <a:latin typeface="+mn-lt"/>
                <a:ea typeface="+mn-ea"/>
                <a:cs typeface="+mn-cs"/>
              </a:rPr>
              <a:t> </a:t>
            </a:r>
          </a:p>
          <a:p>
            <a:r>
              <a:rPr lang="cs-CZ" sz="1100" kern="1200" dirty="0" err="1">
                <a:solidFill>
                  <a:schemeClr val="tx1"/>
                </a:solidFill>
                <a:effectLst/>
                <a:latin typeface="+mn-lt"/>
                <a:ea typeface="+mn-ea"/>
                <a:cs typeface="+mn-cs"/>
              </a:rPr>
              <a:t>First</a:t>
            </a:r>
            <a:r>
              <a:rPr lang="cs-CZ" sz="1100" kern="1200" dirty="0">
                <a:solidFill>
                  <a:schemeClr val="tx1"/>
                </a:solidFill>
                <a:effectLst/>
                <a:latin typeface="+mn-lt"/>
                <a:ea typeface="+mn-ea"/>
                <a:cs typeface="+mn-cs"/>
              </a:rPr>
              <a:t>, most </a:t>
            </a:r>
            <a:r>
              <a:rPr lang="cs-CZ" sz="1100" b="1" kern="1200" dirty="0" err="1">
                <a:solidFill>
                  <a:schemeClr val="tx1"/>
                </a:solidFill>
                <a:effectLst/>
                <a:latin typeface="+mn-lt"/>
                <a:ea typeface="+mn-ea"/>
                <a:cs typeface="+mn-cs"/>
              </a:rPr>
              <a:t>detailed</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provisions</a:t>
            </a:r>
            <a:r>
              <a:rPr lang="cs-CZ" sz="1100" b="1" kern="1200" dirty="0">
                <a:solidFill>
                  <a:schemeClr val="tx1"/>
                </a:solidFill>
                <a:effectLst/>
                <a:latin typeface="+mn-lt"/>
                <a:ea typeface="+mn-ea"/>
                <a:cs typeface="+mn-cs"/>
              </a:rPr>
              <a:t> </a:t>
            </a:r>
            <a:r>
              <a:rPr lang="cs-CZ" sz="1100" b="1" kern="1200" dirty="0" err="1">
                <a:solidFill>
                  <a:schemeClr val="tx1"/>
                </a:solidFill>
                <a:effectLst/>
                <a:latin typeface="+mn-lt"/>
                <a:ea typeface="+mn-ea"/>
                <a:cs typeface="+mn-cs"/>
              </a:rPr>
              <a:t>apply</a:t>
            </a:r>
            <a:r>
              <a:rPr lang="cs-CZ" sz="1100" b="1" kern="1200" dirty="0">
                <a:solidFill>
                  <a:schemeClr val="tx1"/>
                </a:solidFill>
                <a:effectLst/>
                <a:latin typeface="+mn-lt"/>
                <a:ea typeface="+mn-ea"/>
                <a:cs typeface="+mn-cs"/>
              </a:rPr>
              <a:t> to </a:t>
            </a:r>
            <a:r>
              <a:rPr lang="cs-CZ" sz="1100" b="1" u="sng" kern="1200" dirty="0" err="1">
                <a:solidFill>
                  <a:schemeClr val="tx1"/>
                </a:solidFill>
                <a:effectLst/>
                <a:latin typeface="+mn-lt"/>
                <a:ea typeface="+mn-ea"/>
                <a:cs typeface="+mn-cs"/>
              </a:rPr>
              <a:t>decision-making</a:t>
            </a:r>
            <a:r>
              <a:rPr lang="cs-CZ" sz="1100" b="1" u="sng" kern="1200" dirty="0">
                <a:solidFill>
                  <a:schemeClr val="tx1"/>
                </a:solidFill>
                <a:effectLst/>
                <a:latin typeface="+mn-lt"/>
                <a:ea typeface="+mn-ea"/>
                <a:cs typeface="+mn-cs"/>
              </a:rPr>
              <a:t> </a:t>
            </a:r>
            <a:r>
              <a:rPr lang="cs-CZ" sz="1100" b="1" u="sng" kern="1200" dirty="0" err="1">
                <a:solidFill>
                  <a:schemeClr val="tx1"/>
                </a:solidFill>
                <a:effectLst/>
                <a:latin typeface="+mn-lt"/>
                <a:ea typeface="+mn-ea"/>
                <a:cs typeface="+mn-cs"/>
              </a:rPr>
              <a:t>concerning</a:t>
            </a:r>
            <a:r>
              <a:rPr lang="cs-CZ" sz="1100" b="1" u="sng" kern="1200" dirty="0">
                <a:solidFill>
                  <a:schemeClr val="tx1"/>
                </a:solidFill>
                <a:effectLst/>
                <a:latin typeface="+mn-lt"/>
                <a:ea typeface="+mn-ea"/>
                <a:cs typeface="+mn-cs"/>
              </a:rPr>
              <a:t> </a:t>
            </a:r>
            <a:r>
              <a:rPr lang="cs-CZ" sz="1100" b="1" i="1" u="sng" kern="1200" dirty="0" err="1">
                <a:solidFill>
                  <a:schemeClr val="tx1"/>
                </a:solidFill>
                <a:effectLst/>
                <a:latin typeface="+mn-lt"/>
                <a:ea typeface="+mn-ea"/>
                <a:cs typeface="+mn-cs"/>
              </a:rPr>
              <a:t>specific</a:t>
            </a:r>
            <a:r>
              <a:rPr lang="cs-CZ" sz="1100" b="1" i="1" u="sng" kern="1200" dirty="0">
                <a:solidFill>
                  <a:schemeClr val="tx1"/>
                </a:solidFill>
                <a:effectLst/>
                <a:latin typeface="+mn-lt"/>
                <a:ea typeface="+mn-ea"/>
                <a:cs typeface="+mn-cs"/>
              </a:rPr>
              <a:t>, </a:t>
            </a:r>
            <a:r>
              <a:rPr lang="cs-CZ" sz="1100" b="1" i="1" u="sng" kern="1200" dirty="0" err="1">
                <a:solidFill>
                  <a:schemeClr val="tx1"/>
                </a:solidFill>
                <a:effectLst/>
                <a:latin typeface="+mn-lt"/>
                <a:ea typeface="+mn-ea"/>
                <a:cs typeface="+mn-cs"/>
              </a:rPr>
              <a:t>listed</a:t>
            </a:r>
            <a:r>
              <a:rPr lang="cs-CZ" sz="1100" b="1" i="1" u="sng" kern="1200" dirty="0">
                <a:solidFill>
                  <a:schemeClr val="tx1"/>
                </a:solidFill>
                <a:effectLst/>
                <a:latin typeface="+mn-lt"/>
                <a:ea typeface="+mn-ea"/>
                <a:cs typeface="+mn-cs"/>
              </a:rPr>
              <a:t> </a:t>
            </a:r>
            <a:r>
              <a:rPr lang="cs-CZ" sz="1100" b="1" i="1" u="sng" kern="1200" dirty="0" err="1">
                <a:solidFill>
                  <a:schemeClr val="tx1"/>
                </a:solidFill>
                <a:effectLst/>
                <a:latin typeface="+mn-lt"/>
                <a:ea typeface="+mn-ea"/>
                <a:cs typeface="+mn-cs"/>
              </a:rPr>
              <a:t>activities</a:t>
            </a:r>
            <a:r>
              <a:rPr lang="cs-CZ" sz="1100" b="1" i="1" kern="1200" dirty="0">
                <a:solidFill>
                  <a:schemeClr val="tx1"/>
                </a:solidFill>
                <a:effectLst/>
                <a:latin typeface="+mn-lt"/>
                <a:ea typeface="+mn-ea"/>
                <a:cs typeface="+mn-cs"/>
              </a:rPr>
              <a:t> </a:t>
            </a:r>
            <a:r>
              <a:rPr lang="cs-CZ" sz="1100" b="1" kern="1200" dirty="0">
                <a:solidFill>
                  <a:schemeClr val="tx1"/>
                </a:solidFill>
                <a:effectLst/>
                <a:latin typeface="+mn-lt"/>
                <a:ea typeface="+mn-ea"/>
                <a:cs typeface="+mn-cs"/>
              </a:rPr>
              <a:t>and to </a:t>
            </a:r>
            <a:r>
              <a:rPr lang="cs-CZ" sz="1100" b="1" i="1" u="sng" kern="1200" dirty="0" err="1">
                <a:solidFill>
                  <a:schemeClr val="tx1"/>
                </a:solidFill>
                <a:effectLst/>
                <a:latin typeface="+mn-lt"/>
                <a:ea typeface="+mn-ea"/>
                <a:cs typeface="+mn-cs"/>
              </a:rPr>
              <a:t>other</a:t>
            </a:r>
            <a:r>
              <a:rPr lang="cs-CZ" sz="1100" b="1" i="1" u="sng" kern="1200" dirty="0">
                <a:solidFill>
                  <a:schemeClr val="tx1"/>
                </a:solidFill>
                <a:effectLst/>
                <a:latin typeface="+mn-lt"/>
                <a:ea typeface="+mn-ea"/>
                <a:cs typeface="+mn-cs"/>
              </a:rPr>
              <a:t> </a:t>
            </a:r>
            <a:r>
              <a:rPr lang="cs-CZ" sz="1100" b="1" i="1" u="sng" kern="1200" dirty="0" err="1">
                <a:solidFill>
                  <a:schemeClr val="tx1"/>
                </a:solidFill>
                <a:effectLst/>
                <a:latin typeface="+mn-lt"/>
                <a:ea typeface="+mn-ea"/>
                <a:cs typeface="+mn-cs"/>
              </a:rPr>
              <a:t>activities</a:t>
            </a:r>
            <a:r>
              <a:rPr lang="cs-CZ" sz="1100" b="1" i="1" u="sng" kern="1200" dirty="0">
                <a:solidFill>
                  <a:schemeClr val="tx1"/>
                </a:solidFill>
                <a:effectLst/>
                <a:latin typeface="+mn-lt"/>
                <a:ea typeface="+mn-ea"/>
                <a:cs typeface="+mn-cs"/>
              </a:rPr>
              <a:t> </a:t>
            </a:r>
            <a:r>
              <a:rPr lang="cs-CZ" sz="1100" b="1" u="sng" kern="1200" dirty="0" err="1">
                <a:solidFill>
                  <a:schemeClr val="tx1"/>
                </a:solidFill>
                <a:effectLst/>
                <a:latin typeface="+mn-lt"/>
                <a:ea typeface="+mn-ea"/>
                <a:cs typeface="+mn-cs"/>
              </a:rPr>
              <a:t>which</a:t>
            </a:r>
            <a:r>
              <a:rPr lang="cs-CZ" sz="1100" b="1" u="sng" kern="1200" dirty="0">
                <a:solidFill>
                  <a:schemeClr val="tx1"/>
                </a:solidFill>
                <a:effectLst/>
                <a:latin typeface="+mn-lt"/>
                <a:ea typeface="+mn-ea"/>
                <a:cs typeface="+mn-cs"/>
              </a:rPr>
              <a:t> </a:t>
            </a:r>
            <a:r>
              <a:rPr lang="cs-CZ" sz="1100" b="1" u="sng" kern="1200" dirty="0" err="1">
                <a:solidFill>
                  <a:schemeClr val="tx1"/>
                </a:solidFill>
                <a:effectLst/>
                <a:latin typeface="+mn-lt"/>
                <a:ea typeface="+mn-ea"/>
                <a:cs typeface="+mn-cs"/>
              </a:rPr>
              <a:t>may</a:t>
            </a:r>
            <a:r>
              <a:rPr lang="cs-CZ" sz="1100" b="1" u="sng" kern="1200" dirty="0">
                <a:solidFill>
                  <a:schemeClr val="tx1"/>
                </a:solidFill>
                <a:effectLst/>
                <a:latin typeface="+mn-lt"/>
                <a:ea typeface="+mn-ea"/>
                <a:cs typeface="+mn-cs"/>
              </a:rPr>
              <a:t> </a:t>
            </a:r>
            <a:r>
              <a:rPr lang="cs-CZ" sz="1100" b="1" u="sng" kern="1200" dirty="0" err="1">
                <a:solidFill>
                  <a:schemeClr val="tx1"/>
                </a:solidFill>
                <a:effectLst/>
                <a:latin typeface="+mn-lt"/>
                <a:ea typeface="+mn-ea"/>
                <a:cs typeface="+mn-cs"/>
              </a:rPr>
              <a:t>have</a:t>
            </a:r>
            <a:r>
              <a:rPr lang="cs-CZ" sz="1100" b="1" u="sng" kern="1200" dirty="0">
                <a:solidFill>
                  <a:schemeClr val="tx1"/>
                </a:solidFill>
                <a:effectLst/>
                <a:latin typeface="+mn-lt"/>
                <a:ea typeface="+mn-ea"/>
                <a:cs typeface="+mn-cs"/>
              </a:rPr>
              <a:t> a </a:t>
            </a:r>
            <a:r>
              <a:rPr lang="cs-CZ" sz="1100" b="1" i="1" u="sng" kern="1200" dirty="0" err="1">
                <a:solidFill>
                  <a:schemeClr val="tx1"/>
                </a:solidFill>
                <a:effectLst/>
                <a:latin typeface="+mn-lt"/>
                <a:ea typeface="+mn-ea"/>
                <a:cs typeface="+mn-cs"/>
              </a:rPr>
              <a:t>significant</a:t>
            </a:r>
            <a:r>
              <a:rPr lang="cs-CZ" sz="1100" b="1" i="1" u="sng" kern="1200" dirty="0">
                <a:solidFill>
                  <a:schemeClr val="tx1"/>
                </a:solidFill>
                <a:effectLst/>
                <a:latin typeface="+mn-lt"/>
                <a:ea typeface="+mn-ea"/>
                <a:cs typeface="+mn-cs"/>
              </a:rPr>
              <a:t> </a:t>
            </a:r>
            <a:r>
              <a:rPr lang="cs-CZ" sz="1100" b="1" i="1" u="sng" kern="1200" dirty="0" err="1">
                <a:solidFill>
                  <a:schemeClr val="tx1"/>
                </a:solidFill>
                <a:effectLst/>
                <a:latin typeface="+mn-lt"/>
                <a:ea typeface="+mn-ea"/>
                <a:cs typeface="+mn-cs"/>
              </a:rPr>
              <a:t>effect</a:t>
            </a:r>
            <a:r>
              <a:rPr lang="cs-CZ" sz="1100" b="1" i="1" u="sng" kern="1200" dirty="0">
                <a:solidFill>
                  <a:schemeClr val="tx1"/>
                </a:solidFill>
                <a:effectLst/>
                <a:latin typeface="+mn-lt"/>
                <a:ea typeface="+mn-ea"/>
                <a:cs typeface="+mn-cs"/>
              </a:rPr>
              <a:t> </a:t>
            </a:r>
            <a:r>
              <a:rPr lang="cs-CZ" sz="1100" b="1" u="sng" kern="1200" dirty="0">
                <a:solidFill>
                  <a:schemeClr val="tx1"/>
                </a:solidFill>
                <a:effectLst/>
                <a:latin typeface="+mn-lt"/>
                <a:ea typeface="+mn-ea"/>
                <a:cs typeface="+mn-cs"/>
              </a:rPr>
              <a:t>on </a:t>
            </a:r>
            <a:r>
              <a:rPr lang="cs-CZ" sz="1100" b="1" u="sng" kern="1200" dirty="0" err="1">
                <a:solidFill>
                  <a:schemeClr val="tx1"/>
                </a:solidFill>
                <a:effectLst/>
                <a:latin typeface="+mn-lt"/>
                <a:ea typeface="+mn-ea"/>
                <a:cs typeface="+mn-cs"/>
              </a:rPr>
              <a:t>the</a:t>
            </a:r>
            <a:r>
              <a:rPr lang="cs-CZ" sz="1100" b="1" u="sng" kern="1200" dirty="0">
                <a:solidFill>
                  <a:schemeClr val="tx1"/>
                </a:solidFill>
                <a:effectLst/>
                <a:latin typeface="+mn-lt"/>
                <a:ea typeface="+mn-ea"/>
                <a:cs typeface="+mn-cs"/>
              </a:rPr>
              <a:t> </a:t>
            </a:r>
            <a:r>
              <a:rPr lang="cs-CZ" sz="1100" b="1" u="sng" kern="1200" dirty="0" err="1">
                <a:solidFill>
                  <a:schemeClr val="tx1"/>
                </a:solidFill>
                <a:effectLst/>
                <a:latin typeface="+mn-lt"/>
                <a:ea typeface="+mn-ea"/>
                <a:cs typeface="+mn-cs"/>
              </a:rPr>
              <a:t>environment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For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all</a:t>
            </a:r>
            <a:r>
              <a:rPr lang="cs-CZ" sz="1100" kern="1200" dirty="0">
                <a:solidFill>
                  <a:schemeClr val="tx1"/>
                </a:solidFill>
                <a:effectLst/>
                <a:latin typeface="+mn-lt"/>
                <a:ea typeface="+mn-ea"/>
                <a:cs typeface="+mn-cs"/>
              </a:rPr>
              <a:t> these </a:t>
            </a:r>
            <a:r>
              <a:rPr lang="cs-CZ" sz="1100" kern="1200" dirty="0" err="1">
                <a:solidFill>
                  <a:schemeClr val="tx1"/>
                </a:solidFill>
                <a:effectLst/>
                <a:latin typeface="+mn-lt"/>
                <a:ea typeface="+mn-ea"/>
                <a:cs typeface="+mn-cs"/>
              </a:rPr>
              <a:t>activities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Parties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must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ensure</a:t>
            </a:r>
            <a:r>
              <a:rPr lang="cs-CZ" sz="1100" kern="1200" dirty="0">
                <a:solidFill>
                  <a:schemeClr val="tx1"/>
                </a:solidFill>
                <a:effectLst/>
                <a:latin typeface="+mn-lt"/>
                <a:ea typeface="+mn-ea"/>
                <a:cs typeface="+mn-cs"/>
              </a:rPr>
              <a:t>: </a:t>
            </a:r>
          </a:p>
          <a:p>
            <a:r>
              <a:rPr lang="cs-CZ" sz="1100" i="1" kern="1200" dirty="0">
                <a:solidFill>
                  <a:schemeClr val="tx1"/>
                </a:solidFill>
                <a:effectLst/>
                <a:latin typeface="+mn-lt"/>
                <a:ea typeface="+mn-ea"/>
                <a:cs typeface="+mn-cs"/>
              </a:rPr>
              <a:t>Early </a:t>
            </a:r>
            <a:r>
              <a:rPr lang="cs-CZ" sz="1100" i="1" kern="1200" dirty="0" err="1">
                <a:solidFill>
                  <a:schemeClr val="tx1"/>
                </a:solidFill>
                <a:effectLst/>
                <a:latin typeface="+mn-lt"/>
                <a:ea typeface="+mn-ea"/>
                <a:cs typeface="+mn-cs"/>
              </a:rPr>
              <a:t>information</a:t>
            </a:r>
            <a:r>
              <a:rPr lang="cs-CZ" sz="1100" i="1" kern="1200" dirty="0">
                <a:solidFill>
                  <a:schemeClr val="tx1"/>
                </a:solidFill>
                <a:effectLst/>
                <a:latin typeface="+mn-lt"/>
                <a:ea typeface="+mn-ea"/>
                <a:cs typeface="+mn-cs"/>
              </a:rPr>
              <a:t> and </a:t>
            </a:r>
            <a:r>
              <a:rPr lang="cs-CZ" sz="1100" i="1" kern="1200" dirty="0" err="1">
                <a:solidFill>
                  <a:schemeClr val="tx1"/>
                </a:solidFill>
                <a:effectLst/>
                <a:latin typeface="+mn-lt"/>
                <a:ea typeface="+mn-ea"/>
                <a:cs typeface="+mn-cs"/>
              </a:rPr>
              <a:t>notification</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about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decision-making</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procedure</a:t>
            </a:r>
            <a:r>
              <a:rPr lang="cs-CZ" sz="1100" kern="1200" dirty="0">
                <a:solidFill>
                  <a:schemeClr val="tx1"/>
                </a:solidFill>
                <a:effectLst/>
                <a:latin typeface="+mn-lt"/>
                <a:ea typeface="+mn-ea"/>
                <a:cs typeface="+mn-cs"/>
              </a:rPr>
              <a:t>, in </a:t>
            </a:r>
            <a:r>
              <a:rPr lang="cs-CZ" sz="1100" kern="1200" dirty="0" err="1">
                <a:solidFill>
                  <a:schemeClr val="tx1"/>
                </a:solidFill>
                <a:effectLst/>
                <a:latin typeface="+mn-lt"/>
                <a:ea typeface="+mn-ea"/>
                <a:cs typeface="+mn-cs"/>
              </a:rPr>
              <a:t>an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effective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adequate</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timely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manner</a:t>
            </a:r>
            <a:r>
              <a:rPr lang="cs-CZ" sz="1100" kern="1200" dirty="0">
                <a:solidFill>
                  <a:schemeClr val="tx1"/>
                </a:solidFill>
                <a:effectLst/>
                <a:latin typeface="+mn-lt"/>
                <a:ea typeface="+mn-ea"/>
                <a:cs typeface="+mn-cs"/>
              </a:rPr>
              <a:t>; </a:t>
            </a:r>
          </a:p>
          <a:p>
            <a:r>
              <a:rPr lang="cs-CZ" sz="1100" i="1" kern="1200" dirty="0" err="1">
                <a:solidFill>
                  <a:schemeClr val="tx1"/>
                </a:solidFill>
                <a:effectLst/>
                <a:latin typeface="+mn-lt"/>
                <a:ea typeface="+mn-ea"/>
                <a:cs typeface="+mn-cs"/>
              </a:rPr>
              <a:t>Reasonable</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time-frames</a:t>
            </a:r>
            <a:r>
              <a:rPr lang="cs-CZ" sz="1100" i="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to </a:t>
            </a:r>
            <a:r>
              <a:rPr lang="cs-CZ" sz="1100" kern="1200" dirty="0" err="1">
                <a:solidFill>
                  <a:schemeClr val="tx1"/>
                </a:solidFill>
                <a:effectLst/>
                <a:latin typeface="+mn-lt"/>
                <a:ea typeface="+mn-ea"/>
                <a:cs typeface="+mn-cs"/>
              </a:rPr>
              <a:t>prepare</a:t>
            </a:r>
            <a:r>
              <a:rPr lang="cs-CZ" sz="1100" kern="1200" dirty="0">
                <a:solidFill>
                  <a:schemeClr val="tx1"/>
                </a:solidFill>
                <a:effectLst/>
                <a:latin typeface="+mn-lt"/>
                <a:ea typeface="+mn-ea"/>
                <a:cs typeface="+mn-cs"/>
              </a:rPr>
              <a:t> and </a:t>
            </a:r>
            <a:r>
              <a:rPr lang="cs-CZ" sz="1100" kern="1200" dirty="0" err="1">
                <a:solidFill>
                  <a:schemeClr val="tx1"/>
                </a:solidFill>
                <a:effectLst/>
                <a:latin typeface="+mn-lt"/>
                <a:ea typeface="+mn-ea"/>
                <a:cs typeface="+mn-cs"/>
              </a:rPr>
              <a:t>participate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effectively</a:t>
            </a:r>
            <a:r>
              <a:rPr lang="cs-CZ" sz="1100" kern="1200" dirty="0">
                <a:solidFill>
                  <a:schemeClr val="tx1"/>
                </a:solidFill>
                <a:effectLst/>
                <a:latin typeface="+mn-lt"/>
                <a:ea typeface="+mn-ea"/>
                <a:cs typeface="+mn-cs"/>
              </a:rPr>
              <a:t>; </a:t>
            </a:r>
          </a:p>
          <a:p>
            <a:r>
              <a:rPr lang="cs-CZ" sz="1100" i="1" kern="1200" dirty="0">
                <a:solidFill>
                  <a:schemeClr val="tx1"/>
                </a:solidFill>
                <a:effectLst/>
                <a:latin typeface="+mn-lt"/>
                <a:ea typeface="+mn-ea"/>
                <a:cs typeface="+mn-cs"/>
              </a:rPr>
              <a:t>Early and </a:t>
            </a:r>
            <a:r>
              <a:rPr lang="cs-CZ" sz="1100" i="1" kern="1200" dirty="0" err="1">
                <a:solidFill>
                  <a:schemeClr val="tx1"/>
                </a:solidFill>
                <a:effectLst/>
                <a:latin typeface="+mn-lt"/>
                <a:ea typeface="+mn-ea"/>
                <a:cs typeface="+mn-cs"/>
              </a:rPr>
              <a:t>effective</a:t>
            </a:r>
            <a:r>
              <a:rPr lang="cs-CZ" sz="1100" i="1" kern="1200" dirty="0">
                <a:solidFill>
                  <a:schemeClr val="tx1"/>
                </a:solidFill>
                <a:effectLst/>
                <a:latin typeface="+mn-lt"/>
                <a:ea typeface="+mn-ea"/>
                <a:cs typeface="+mn-cs"/>
              </a:rPr>
              <a:t> public </a:t>
            </a:r>
            <a:r>
              <a:rPr lang="cs-CZ" sz="1100" i="1" kern="1200" dirty="0" err="1">
                <a:solidFill>
                  <a:schemeClr val="tx1"/>
                </a:solidFill>
                <a:effectLst/>
                <a:latin typeface="+mn-lt"/>
                <a:ea typeface="+mn-ea"/>
                <a:cs typeface="+mn-cs"/>
              </a:rPr>
              <a:t>participation</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when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all</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options</a:t>
            </a:r>
            <a:r>
              <a:rPr lang="cs-CZ" sz="1100" kern="1200" dirty="0">
                <a:solidFill>
                  <a:schemeClr val="tx1"/>
                </a:solidFill>
                <a:effectLst/>
                <a:latin typeface="+mn-lt"/>
                <a:ea typeface="+mn-ea"/>
                <a:cs typeface="+mn-cs"/>
              </a:rPr>
              <a:t> are open; </a:t>
            </a:r>
          </a:p>
          <a:p>
            <a:r>
              <a:rPr lang="cs-CZ" sz="1100" kern="1200" dirty="0" err="1">
                <a:solidFill>
                  <a:schemeClr val="tx1"/>
                </a:solidFill>
                <a:effectLst/>
                <a:latin typeface="+mn-lt"/>
                <a:ea typeface="+mn-ea"/>
                <a:cs typeface="+mn-cs"/>
              </a:rPr>
              <a:t>That</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all</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relevant</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information</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is</a:t>
            </a:r>
            <a:r>
              <a:rPr lang="cs-CZ" sz="1100" kern="1200" dirty="0">
                <a:solidFill>
                  <a:schemeClr val="tx1"/>
                </a:solidFill>
                <a:effectLst/>
                <a:latin typeface="+mn-lt"/>
                <a:ea typeface="+mn-ea"/>
                <a:cs typeface="+mn-cs"/>
              </a:rPr>
              <a:t> made </a:t>
            </a:r>
            <a:r>
              <a:rPr lang="cs-CZ" sz="1100" kern="1200" dirty="0" err="1">
                <a:solidFill>
                  <a:schemeClr val="tx1"/>
                </a:solidFill>
                <a:effectLst/>
                <a:latin typeface="+mn-lt"/>
                <a:ea typeface="+mn-ea"/>
                <a:cs typeface="+mn-cs"/>
              </a:rPr>
              <a:t>available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time</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participation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procedure</a:t>
            </a:r>
            <a:r>
              <a:rPr lang="cs-CZ" sz="1100" kern="1200" dirty="0">
                <a:solidFill>
                  <a:schemeClr val="tx1"/>
                </a:solidFill>
                <a:effectLst/>
                <a:latin typeface="+mn-lt"/>
                <a:ea typeface="+mn-ea"/>
                <a:cs typeface="+mn-cs"/>
              </a:rPr>
              <a:t>; </a:t>
            </a:r>
          </a:p>
          <a:p>
            <a:r>
              <a:rPr lang="cs-CZ" sz="1100" kern="1200" dirty="0" err="1">
                <a:solidFill>
                  <a:schemeClr val="tx1"/>
                </a:solidFill>
                <a:effectLst/>
                <a:latin typeface="+mn-lt"/>
                <a:ea typeface="+mn-ea"/>
                <a:cs typeface="+mn-cs"/>
              </a:rPr>
              <a:t>That</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is</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allowed</a:t>
            </a:r>
            <a:r>
              <a:rPr lang="cs-CZ" sz="1100" i="1" kern="1200" dirty="0">
                <a:solidFill>
                  <a:schemeClr val="tx1"/>
                </a:solidFill>
                <a:effectLst/>
                <a:latin typeface="+mn-lt"/>
                <a:ea typeface="+mn-ea"/>
                <a:cs typeface="+mn-cs"/>
              </a:rPr>
              <a:t> to </a:t>
            </a:r>
            <a:r>
              <a:rPr lang="cs-CZ" sz="1100" i="1" kern="1200" dirty="0" err="1">
                <a:solidFill>
                  <a:schemeClr val="tx1"/>
                </a:solidFill>
                <a:effectLst/>
                <a:latin typeface="+mn-lt"/>
                <a:ea typeface="+mn-ea"/>
                <a:cs typeface="+mn-cs"/>
              </a:rPr>
              <a:t>submit</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comments</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information</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analyses</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or</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opinions</a:t>
            </a:r>
            <a:r>
              <a:rPr lang="cs-CZ" sz="1100" i="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in </a:t>
            </a:r>
            <a:r>
              <a:rPr lang="cs-CZ" sz="1100" kern="1200" dirty="0" err="1">
                <a:solidFill>
                  <a:schemeClr val="tx1"/>
                </a:solidFill>
                <a:effectLst/>
                <a:latin typeface="+mn-lt"/>
                <a:ea typeface="+mn-ea"/>
                <a:cs typeface="+mn-cs"/>
              </a:rPr>
              <a:t>writing</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or</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at</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hearings</a:t>
            </a:r>
            <a:r>
              <a:rPr lang="cs-CZ" sz="1100" kern="1200" dirty="0">
                <a:solidFill>
                  <a:schemeClr val="tx1"/>
                </a:solidFill>
                <a:effectLst/>
                <a:latin typeface="+mn-lt"/>
                <a:ea typeface="+mn-ea"/>
                <a:cs typeface="+mn-cs"/>
              </a:rPr>
              <a:t>; </a:t>
            </a:r>
          </a:p>
          <a:p>
            <a:r>
              <a:rPr lang="cs-CZ" sz="1100" kern="1200" dirty="0" err="1">
                <a:solidFill>
                  <a:schemeClr val="tx1"/>
                </a:solidFill>
                <a:effectLst/>
                <a:latin typeface="+mn-lt"/>
                <a:ea typeface="+mn-ea"/>
                <a:cs typeface="+mn-cs"/>
              </a:rPr>
              <a:t>That</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due</a:t>
            </a:r>
            <a:r>
              <a:rPr lang="cs-CZ" sz="1100" i="1"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account</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is</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taken</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the</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outcome</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of</a:t>
            </a:r>
            <a:r>
              <a:rPr lang="cs-CZ" sz="1100" kern="1200" dirty="0">
                <a:solidFill>
                  <a:schemeClr val="tx1"/>
                </a:solidFill>
                <a:effectLst/>
                <a:latin typeface="+mn-lt"/>
                <a:ea typeface="+mn-ea"/>
                <a:cs typeface="+mn-cs"/>
              </a:rPr>
              <a:t> public </a:t>
            </a:r>
            <a:r>
              <a:rPr lang="cs-CZ" sz="1100" kern="1200" dirty="0" err="1">
                <a:solidFill>
                  <a:schemeClr val="tx1"/>
                </a:solidFill>
                <a:effectLst/>
                <a:latin typeface="+mn-lt"/>
                <a:ea typeface="+mn-ea"/>
                <a:cs typeface="+mn-cs"/>
              </a:rPr>
              <a:t>participation</a:t>
            </a:r>
            <a:r>
              <a:rPr lang="cs-CZ" sz="1100" kern="1200" dirty="0">
                <a:solidFill>
                  <a:schemeClr val="tx1"/>
                </a:solidFill>
                <a:effectLst/>
                <a:latin typeface="+mn-lt"/>
                <a:ea typeface="+mn-ea"/>
                <a:cs typeface="+mn-cs"/>
              </a:rPr>
              <a:t>; and </a:t>
            </a:r>
          </a:p>
          <a:p>
            <a:r>
              <a:rPr lang="cs-CZ" sz="1100" kern="1200" dirty="0" err="1">
                <a:solidFill>
                  <a:schemeClr val="tx1"/>
                </a:solidFill>
                <a:effectLst/>
                <a:latin typeface="+mn-lt"/>
                <a:ea typeface="+mn-ea"/>
                <a:cs typeface="+mn-cs"/>
              </a:rPr>
              <a:t>Publicly</a:t>
            </a:r>
            <a:r>
              <a:rPr lang="cs-CZ" sz="1100"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accessible</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decisions</a:t>
            </a:r>
            <a:r>
              <a:rPr lang="cs-CZ" sz="1100" i="1" kern="1200" dirty="0">
                <a:solidFill>
                  <a:schemeClr val="tx1"/>
                </a:solidFill>
                <a:effectLst/>
                <a:latin typeface="+mn-lt"/>
                <a:ea typeface="+mn-ea"/>
                <a:cs typeface="+mn-cs"/>
              </a:rPr>
              <a:t> </a:t>
            </a:r>
            <a:r>
              <a:rPr lang="cs-CZ" sz="1100" kern="1200" dirty="0" err="1">
                <a:solidFill>
                  <a:schemeClr val="tx1"/>
                </a:solidFill>
                <a:effectLst/>
                <a:latin typeface="+mn-lt"/>
                <a:ea typeface="+mn-ea"/>
                <a:cs typeface="+mn-cs"/>
              </a:rPr>
              <a:t>with</a:t>
            </a:r>
            <a:r>
              <a:rPr lang="cs-CZ" sz="1100" kern="1200" dirty="0">
                <a:solidFill>
                  <a:schemeClr val="tx1"/>
                </a:solidFill>
                <a:effectLst/>
                <a:latin typeface="+mn-lt"/>
                <a:ea typeface="+mn-ea"/>
                <a:cs typeface="+mn-cs"/>
              </a:rPr>
              <a:t> </a:t>
            </a:r>
            <a:r>
              <a:rPr lang="cs-CZ" sz="1100" i="1" kern="1200" dirty="0" err="1">
                <a:solidFill>
                  <a:schemeClr val="tx1"/>
                </a:solidFill>
                <a:effectLst/>
                <a:latin typeface="+mn-lt"/>
                <a:ea typeface="+mn-ea"/>
                <a:cs typeface="+mn-cs"/>
              </a:rPr>
              <a:t>reasons</a:t>
            </a:r>
            <a:r>
              <a:rPr lang="cs-CZ" sz="1100" i="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and </a:t>
            </a:r>
            <a:r>
              <a:rPr lang="cs-CZ" sz="1100" i="1" kern="1200" dirty="0" err="1">
                <a:solidFill>
                  <a:schemeClr val="tx1"/>
                </a:solidFill>
                <a:effectLst/>
                <a:latin typeface="+mn-lt"/>
                <a:ea typeface="+mn-ea"/>
                <a:cs typeface="+mn-cs"/>
              </a:rPr>
              <a:t>considerations</a:t>
            </a:r>
            <a:r>
              <a:rPr lang="cs-CZ" sz="1100" i="1" kern="1200" dirty="0">
                <a:solidFill>
                  <a:schemeClr val="tx1"/>
                </a:solidFill>
                <a:effectLst/>
                <a:latin typeface="+mn-lt"/>
                <a:ea typeface="+mn-ea"/>
                <a:cs typeface="+mn-cs"/>
              </a:rPr>
              <a:t> </a:t>
            </a:r>
            <a:r>
              <a:rPr lang="cs-CZ" sz="1100" kern="1200" dirty="0">
                <a:solidFill>
                  <a:schemeClr val="tx1"/>
                </a:solidFill>
                <a:effectLst/>
                <a:latin typeface="+mn-lt"/>
                <a:ea typeface="+mn-ea"/>
                <a:cs typeface="+mn-cs"/>
              </a:rPr>
              <a:t>(Art 6). </a:t>
            </a:r>
          </a:p>
        </p:txBody>
      </p:sp>
    </p:spTree>
    <p:extLst>
      <p:ext uri="{BB962C8B-B14F-4D97-AF65-F5344CB8AC3E}">
        <p14:creationId xmlns:p14="http://schemas.microsoft.com/office/powerpoint/2010/main" val="74473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extLst>
      <p:ext uri="{BB962C8B-B14F-4D97-AF65-F5344CB8AC3E}">
        <p14:creationId xmlns:p14="http://schemas.microsoft.com/office/powerpoint/2010/main" val="383278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017183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z/url?sa=i&amp;rct=j&amp;q=&amp;esrc=s&amp;frm=1&amp;source=images&amp;cd=&amp;cad=rja&amp;uact=8&amp;ved=0CAcQjRw&amp;url=http://news.bbc.co.uk/2/hi/uk_news/england/coventry_warwickshire/7555117.stm&amp;ei=r80GVeyUCsfZPcjFgcgF&amp;bvm=bv.88198703,d.bGQ&amp;psig=AFQjCNEtZLfBFGsFU7ddkukLOfj5Y33k-A&amp;ust=142659562481163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unece.org/fileadmin/DAM/env/pp/documents/cep43e.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ur-lex.europa.eu/legal-content/EN/TXT/?uri=CELEX:32003L0035" TargetMode="External"/><Relationship Id="rId2" Type="http://schemas.openxmlformats.org/officeDocument/2006/relationships/hyperlink" Target="http://eur-lex.europa.eu/legal-content/EN/TXT/?uri=CELEX:32003L0004" TargetMode="External"/><Relationship Id="rId1" Type="http://schemas.openxmlformats.org/officeDocument/2006/relationships/slideLayout" Target="../slideLayouts/slideLayout2.xml"/><Relationship Id="rId5" Type="http://schemas.openxmlformats.org/officeDocument/2006/relationships/hyperlink" Target="http://ec.europa.eu/transparency/eti/index_en.htm" TargetMode="External"/><Relationship Id="rId4" Type="http://schemas.openxmlformats.org/officeDocument/2006/relationships/hyperlink" Target="http://eur-lex.europa.eu/legal-content/EN/TXT/?uri=CELEX:32006R1367"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z/url?sa=i&amp;rct=j&amp;q=&amp;esrc=s&amp;frm=1&amp;source=images&amp;cd=&amp;cad=rja&amp;uact=8&amp;ved=0CAcQjRw&amp;url=http://www.lhnet.org/brown-bear/&amp;ei=4qcGVbL9L8yAPOjFgfgG&amp;bvm=bv.88198703,d.bGQ&amp;psig=AFQjCNGDh1fxoYDvSBObFXOjwlAnZC1Y6Q&amp;ust=142658595013872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z/url?sa=i&amp;rct=j&amp;q=&amp;esrc=s&amp;frm=1&amp;source=images&amp;cd=&amp;cad=rja&amp;uact=8&amp;ved=0CAcQjRw&amp;url=http://www.marioff.com/references/industry-energy/endesa-diesel-power-plants-spain&amp;ei=jbAGVdbVIMjfPYmdgOgH&amp;bvm=bv.88198703,d.bGQ&amp;psig=AFQjCNGDlzg5yXBPz-s91wFftaNRsGpDpA&amp;ust=142658815657103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eur-lex.europa.eu/legal-content/EN/TXT/HTML/?uri=OJ:C:2017:275:FULL&amp;from=EN"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z/url?sa=i&amp;rct=j&amp;q=&amp;esrc=s&amp;frm=1&amp;source=images&amp;cd=&amp;cad=rja&amp;uact=8&amp;ved=0CAcQjRw&amp;url=http://www.kungahuset.se/besokkungligaslotten/kungligadjurgarden/besoksinformation/kartor.4.124d504108b48b219780003061.html&amp;ei=u8wGVZr0E8PVPJ6xgKgL&amp;bvm=bv.88198703,d.bGQ&amp;psig=AFQjCNFiYBoSWOnbrWZ5OZhBSH1qlpDtFg&amp;ust=142659534584104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457202" y="973232"/>
            <a:ext cx="6858000" cy="1159799"/>
          </a:xfrm>
          <a:prstGeom prst="rect">
            <a:avLst/>
          </a:prstGeom>
        </p:spPr>
        <p:txBody>
          <a:bodyPr lIns="91425" tIns="91425" rIns="91425" bIns="91425" anchor="b" anchorCtr="0">
            <a:noAutofit/>
          </a:bodyPr>
          <a:lstStyle/>
          <a:p>
            <a:pPr lvl="0"/>
            <a:r>
              <a:rPr lang="en-US" sz="4400" dirty="0"/>
              <a:t>BASICS OF THE EU ENVIRONMENTAL LAW</a:t>
            </a:r>
            <a:endParaRPr lang="en" sz="4400" dirty="0"/>
          </a:p>
        </p:txBody>
      </p:sp>
      <p:sp>
        <p:nvSpPr>
          <p:cNvPr id="3" name="Obdélník 2"/>
          <p:cNvSpPr/>
          <p:nvPr/>
        </p:nvSpPr>
        <p:spPr>
          <a:xfrm>
            <a:off x="0" y="441731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p:cNvGraphicFramePr>
            <a:graphicFrameLocks noChangeAspect="1"/>
          </p:cNvGraphicFramePr>
          <p:nvPr/>
        </p:nvGraphicFramePr>
        <p:xfrm>
          <a:off x="457203" y="4507548"/>
          <a:ext cx="733923" cy="733923"/>
        </p:xfrm>
        <a:graphic>
          <a:graphicData uri="http://schemas.openxmlformats.org/presentationml/2006/ole">
            <mc:AlternateContent xmlns:mc="http://schemas.openxmlformats.org/markup-compatibility/2006">
              <mc:Choice xmlns:v="urn:schemas-microsoft-com:vml" Requires="v">
                <p:oleObj spid="_x0000_s1028" r:id="rId4" imgW="3457575" imgH="3448050" progId="CorelDRAW.Graphic.11">
                  <p:embed/>
                </p:oleObj>
              </mc:Choice>
              <mc:Fallback>
                <p:oleObj r:id="rId4" imgW="3457575" imgH="3448050"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3" y="4507548"/>
                        <a:ext cx="733923" cy="733923"/>
                      </a:xfrm>
                      <a:prstGeom prst="rect">
                        <a:avLst/>
                      </a:prstGeom>
                      <a:noFill/>
                    </p:spPr>
                  </p:pic>
                </p:oleObj>
              </mc:Fallback>
            </mc:AlternateContent>
          </a:graphicData>
        </a:graphic>
      </p:graphicFrame>
      <p:pic>
        <p:nvPicPr>
          <p:cNvPr id="1027" name="Picture 3"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154" y="4507548"/>
            <a:ext cx="670593" cy="71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1490" y="4417310"/>
            <a:ext cx="1851580" cy="815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957010" y="4601250"/>
            <a:ext cx="4186990" cy="923330"/>
          </a:xfrm>
          <a:prstGeom prst="rect">
            <a:avLst/>
          </a:prstGeom>
          <a:noFill/>
        </p:spPr>
        <p:txBody>
          <a:bodyPr wrap="square" rtlCol="0">
            <a:spAutoFit/>
          </a:bodyPr>
          <a:lstStyle/>
          <a:p>
            <a:r>
              <a:rPr lang="cs-CZ" sz="1800" dirty="0" smtClean="0">
                <a:solidFill>
                  <a:schemeClr val="tx1"/>
                </a:solidFill>
                <a:latin typeface="Roboto Slab" panose="020B0604020202020204" charset="0"/>
                <a:ea typeface="Roboto Slab" panose="020B0604020202020204" charset="0"/>
              </a:rPr>
              <a:t>14 </a:t>
            </a:r>
            <a:r>
              <a:rPr lang="cs-CZ" sz="1800" dirty="0" err="1" smtClean="0">
                <a:solidFill>
                  <a:schemeClr val="tx1"/>
                </a:solidFill>
                <a:latin typeface="Roboto Slab" panose="020B0604020202020204" charset="0"/>
                <a:ea typeface="Roboto Slab" panose="020B0604020202020204" charset="0"/>
              </a:rPr>
              <a:t>March</a:t>
            </a:r>
            <a:r>
              <a:rPr lang="cs-CZ" sz="1800" dirty="0" smtClean="0">
                <a:solidFill>
                  <a:schemeClr val="tx1"/>
                </a:solidFill>
                <a:latin typeface="Roboto Slab" panose="020B0604020202020204" charset="0"/>
                <a:ea typeface="Roboto Slab" panose="020B0604020202020204" charset="0"/>
              </a:rPr>
              <a:t> 2022</a:t>
            </a:r>
            <a:endParaRPr lang="cs-CZ" sz="1800" dirty="0">
              <a:solidFill>
                <a:schemeClr val="tx1"/>
              </a:solidFill>
              <a:latin typeface="Roboto Slab" panose="020B0604020202020204" charset="0"/>
              <a:ea typeface="Roboto Slab" panose="020B0604020202020204" charset="0"/>
            </a:endParaRPr>
          </a:p>
          <a:p>
            <a:r>
              <a:rPr lang="cs-CZ" sz="1800" dirty="0">
                <a:solidFill>
                  <a:schemeClr val="tx1"/>
                </a:solidFill>
                <a:latin typeface="Roboto Slab" panose="020B0604020202020204" charset="0"/>
                <a:ea typeface="Roboto Slab" panose="020B0604020202020204" charset="0"/>
              </a:rPr>
              <a:t>JUDr. Vojtěch Vomáčka, Ph.D., LL.M</a:t>
            </a:r>
            <a:r>
              <a:rPr lang="cs-CZ" sz="1800" dirty="0">
                <a:solidFill>
                  <a:schemeClr val="bg1"/>
                </a:solidFill>
                <a:latin typeface="Roboto Slab" panose="020B0604020202020204" charset="0"/>
                <a:ea typeface="Roboto Slab" panose="020B0604020202020204" charset="0"/>
              </a:rPr>
              <a:t>.</a:t>
            </a:r>
          </a:p>
          <a:p>
            <a:endParaRPr lang="cs-CZ" sz="1800" dirty="0">
              <a:solidFill>
                <a:schemeClr val="bg1"/>
              </a:solidFill>
              <a:latin typeface="Roboto Slab" panose="020B0604020202020204" charset="0"/>
              <a:ea typeface="Roboto Slab" panose="020B0604020202020204" charset="0"/>
            </a:endParaRPr>
          </a:p>
        </p:txBody>
      </p:sp>
      <p:sp>
        <p:nvSpPr>
          <p:cNvPr id="2" name="TextovéPole 1"/>
          <p:cNvSpPr txBox="1"/>
          <p:nvPr/>
        </p:nvSpPr>
        <p:spPr>
          <a:xfrm>
            <a:off x="457202" y="2413363"/>
            <a:ext cx="6453346" cy="1323439"/>
          </a:xfrm>
          <a:prstGeom prst="rect">
            <a:avLst/>
          </a:prstGeom>
          <a:noFill/>
        </p:spPr>
        <p:txBody>
          <a:bodyPr wrap="square" rtlCol="0">
            <a:spAutoFit/>
          </a:bodyPr>
          <a:lstStyle/>
          <a:p>
            <a:r>
              <a:rPr lang="cs-CZ" sz="2000" dirty="0">
                <a:solidFill>
                  <a:schemeClr val="bg1"/>
                </a:solidFill>
                <a:latin typeface="Roboto Slab" panose="020B0604020202020204" charset="0"/>
                <a:ea typeface="Roboto Slab" panose="020B0604020202020204" charset="0"/>
              </a:rPr>
              <a:t>A</a:t>
            </a:r>
            <a:r>
              <a:rPr lang="en-US" sz="2000" dirty="0">
                <a:solidFill>
                  <a:schemeClr val="bg1"/>
                </a:solidFill>
                <a:latin typeface="Roboto Slab" panose="020B0604020202020204" charset="0"/>
                <a:ea typeface="Roboto Slab" panose="020B0604020202020204" charset="0"/>
              </a:rPr>
              <a:t>CCESS TO ENVIRONMENTAL INFORMATION, PARTICIPATION OF PUBLIC IN ENVIRONMENTAL DECISION-MAKING AND ACCESS TO JUSTICE - THE 3 PILLARS OF AARHUS CONVENTION. </a:t>
            </a:r>
            <a:endParaRPr lang="cs-CZ" dirty="0"/>
          </a:p>
        </p:txBody>
      </p:sp>
    </p:spTree>
    <p:extLst>
      <p:ext uri="{BB962C8B-B14F-4D97-AF65-F5344CB8AC3E}">
        <p14:creationId xmlns:p14="http://schemas.microsoft.com/office/powerpoint/2010/main" val="62547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4435726"/>
          </a:xfrm>
          <a:prstGeom prst="rect">
            <a:avLst/>
          </a:prstGeom>
          <a:noFill/>
          <a:ln>
            <a:noFill/>
          </a:ln>
        </p:spPr>
        <p:txBody>
          <a:bodyPr lIns="91425" tIns="91425" rIns="91425" bIns="91425" anchor="t" anchorCtr="0">
            <a:noAutofit/>
          </a:bodyPr>
          <a:lstStyle/>
          <a:p>
            <a:r>
              <a:rPr lang="cs-CZ" sz="2400" b="1" dirty="0">
                <a:solidFill>
                  <a:schemeClr val="accent4"/>
                </a:solidFill>
                <a:latin typeface="Roboto Slab" panose="020B0604020202020204" charset="0"/>
                <a:ea typeface="Roboto Slab" panose="020B0604020202020204" charset="0"/>
              </a:rPr>
              <a:t>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Balancing</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the</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system</a:t>
            </a:r>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r>
              <a:rPr lang="de-DE" sz="1800" b="1" dirty="0">
                <a:solidFill>
                  <a:schemeClr val="accent6"/>
                </a:solidFill>
                <a:latin typeface="Roboto Slab" panose="020B0604020202020204" charset="0"/>
                <a:ea typeface="Roboto Slab" panose="020B0604020202020204" charset="0"/>
              </a:rPr>
              <a:t>Marina </a:t>
            </a:r>
            <a:r>
              <a:rPr lang="de-DE" sz="1800" b="1" dirty="0" err="1">
                <a:solidFill>
                  <a:schemeClr val="accent6"/>
                </a:solidFill>
                <a:latin typeface="Roboto Slab" panose="020B0604020202020204" charset="0"/>
                <a:ea typeface="Roboto Slab" panose="020B0604020202020204" charset="0"/>
              </a:rPr>
              <a:t>Isla</a:t>
            </a:r>
            <a:r>
              <a:rPr lang="de-DE" sz="1800" b="1" dirty="0">
                <a:solidFill>
                  <a:schemeClr val="accent6"/>
                </a:solidFill>
                <a:latin typeface="Roboto Slab" panose="020B0604020202020204" charset="0"/>
                <a:ea typeface="Roboto Slab" panose="020B0604020202020204" charset="0"/>
              </a:rPr>
              <a:t> de </a:t>
            </a:r>
            <a:r>
              <a:rPr lang="de-DE" sz="1800" b="1" dirty="0" err="1">
                <a:solidFill>
                  <a:schemeClr val="accent6"/>
                </a:solidFill>
                <a:latin typeface="Roboto Slab" panose="020B0604020202020204" charset="0"/>
                <a:ea typeface="Roboto Slab" panose="020B0604020202020204" charset="0"/>
              </a:rPr>
              <a:t>Valdecañas</a:t>
            </a:r>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4" name="Picture 2" descr="http://zetaestaticos.com/extremadura/img/noticias/0/642/642567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714" y="1921580"/>
            <a:ext cx="4992991" cy="262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7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4435726"/>
          </a:xfrm>
          <a:prstGeom prst="rect">
            <a:avLst/>
          </a:prstGeom>
          <a:noFill/>
          <a:ln>
            <a:noFill/>
          </a:ln>
        </p:spPr>
        <p:txBody>
          <a:bodyPr lIns="91425" tIns="91425" rIns="91425" bIns="91425" anchor="t" anchorCtr="0">
            <a:noAutofit/>
          </a:bodyPr>
          <a:lstStyle/>
          <a:p>
            <a:r>
              <a:rPr lang="cs-CZ" sz="2400" b="1" dirty="0">
                <a:solidFill>
                  <a:schemeClr val="accent4"/>
                </a:solidFill>
                <a:latin typeface="Roboto Slab" panose="020B0604020202020204" charset="0"/>
                <a:ea typeface="Roboto Slab" panose="020B0604020202020204" charset="0"/>
              </a:rPr>
              <a:t>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Balancing</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the</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system</a:t>
            </a:r>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r>
              <a:rPr lang="de-DE" sz="1800" b="1" dirty="0">
                <a:solidFill>
                  <a:schemeClr val="accent6"/>
                </a:solidFill>
                <a:latin typeface="Roboto Slab" panose="020B0604020202020204" charset="0"/>
                <a:ea typeface="Roboto Slab" panose="020B0604020202020204" charset="0"/>
              </a:rPr>
              <a:t>Marina </a:t>
            </a:r>
            <a:r>
              <a:rPr lang="de-DE" sz="1800" b="1" dirty="0" err="1">
                <a:solidFill>
                  <a:schemeClr val="accent6"/>
                </a:solidFill>
                <a:latin typeface="Roboto Slab" panose="020B0604020202020204" charset="0"/>
                <a:ea typeface="Roboto Slab" panose="020B0604020202020204" charset="0"/>
              </a:rPr>
              <a:t>Isla</a:t>
            </a:r>
            <a:r>
              <a:rPr lang="de-DE" sz="1800" b="1" dirty="0">
                <a:solidFill>
                  <a:schemeClr val="accent6"/>
                </a:solidFill>
                <a:latin typeface="Roboto Slab" panose="020B0604020202020204" charset="0"/>
                <a:ea typeface="Roboto Slab" panose="020B0604020202020204" charset="0"/>
              </a:rPr>
              <a:t> de </a:t>
            </a:r>
            <a:r>
              <a:rPr lang="de-DE" sz="1800" b="1" dirty="0" err="1">
                <a:solidFill>
                  <a:schemeClr val="accent6"/>
                </a:solidFill>
                <a:latin typeface="Roboto Slab" panose="020B0604020202020204" charset="0"/>
                <a:ea typeface="Roboto Slab" panose="020B0604020202020204" charset="0"/>
              </a:rPr>
              <a:t>Valdecañas</a:t>
            </a:r>
            <a:endParaRPr lang="cs-CZ" sz="1800" b="1" dirty="0">
              <a:solidFill>
                <a:schemeClr val="accent6"/>
              </a:solidFill>
              <a:latin typeface="Roboto Slab" panose="020B0604020202020204" charset="0"/>
              <a:ea typeface="Roboto Slab" panose="020B0604020202020204" charset="0"/>
            </a:endParaRPr>
          </a:p>
          <a:p>
            <a:endParaRPr lang="cs-CZ" sz="1800" b="1" dirty="0">
              <a:solidFill>
                <a:schemeClr val="accent6"/>
              </a:solidFill>
              <a:latin typeface="Roboto Slab" panose="020B0604020202020204" charset="0"/>
              <a:ea typeface="Roboto Slab" panose="020B0604020202020204" charset="0"/>
            </a:endParaRPr>
          </a:p>
          <a:p>
            <a:pPr marL="285750" indent="-285750">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rPr>
              <a:t>The tourist resort in the province of Caceres, which comprises hotels, 200 luxury villas, a golf course and a marina. </a:t>
            </a:r>
          </a:p>
          <a:p>
            <a:pPr marL="285750" indent="-285750">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endParaRPr>
          </a:p>
          <a:p>
            <a:pPr marL="285750" indent="-285750">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rPr>
              <a:t>It was declared illegal by a Spanish Supreme Court ruling of 6 February 2014. The resort is located within a Natura 2000 protected area. </a:t>
            </a:r>
          </a:p>
          <a:p>
            <a:pPr marL="285750" indent="-285750">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endParaRPr>
          </a:p>
          <a:p>
            <a:pPr marL="285750" indent="-285750">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rPr>
              <a:t>The ruling comes after almost a decade of court proceedings, and at this stage the resort is already close to completion.</a:t>
            </a: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8391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4435726"/>
          </a:xfrm>
          <a:prstGeom prst="rect">
            <a:avLst/>
          </a:prstGeom>
          <a:noFill/>
          <a:ln>
            <a:noFill/>
          </a:ln>
        </p:spPr>
        <p:txBody>
          <a:bodyPr lIns="91425" tIns="91425" rIns="91425" bIns="91425" anchor="t" anchorCtr="0">
            <a:noAutofit/>
          </a:bodyPr>
          <a:lstStyle/>
          <a:p>
            <a:r>
              <a:rPr lang="cs-CZ" sz="2400" b="1" dirty="0">
                <a:solidFill>
                  <a:schemeClr val="accent4"/>
                </a:solidFill>
                <a:latin typeface="Roboto Slab" panose="020B0604020202020204" charset="0"/>
                <a:ea typeface="Roboto Slab" panose="020B0604020202020204" charset="0"/>
              </a:rPr>
              <a:t>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Balancing</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the</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system</a:t>
            </a:r>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r>
              <a:rPr lang="en-US" sz="1800" b="1" dirty="0">
                <a:solidFill>
                  <a:schemeClr val="tx1"/>
                </a:solidFill>
                <a:latin typeface="Roboto Slab" panose="020B0604020202020204" charset="0"/>
                <a:ea typeface="Roboto Slab" panose="020B0604020202020204" charset="0"/>
              </a:rPr>
              <a:t>Various restrictions:</a:t>
            </a:r>
          </a:p>
          <a:p>
            <a:r>
              <a:rPr lang="en-US" sz="1800" b="1" dirty="0">
                <a:solidFill>
                  <a:schemeClr val="accent6"/>
                </a:solidFill>
                <a:latin typeface="Roboto Slab" panose="020B0604020202020204" charset="0"/>
                <a:ea typeface="Roboto Slab" panose="020B0604020202020204" charset="0"/>
              </a:rPr>
              <a:t>Costs of the proceedings? Costs follow the event rule?</a:t>
            </a:r>
          </a:p>
          <a:p>
            <a:r>
              <a:rPr lang="en-US" sz="1800" b="1" dirty="0">
                <a:solidFill>
                  <a:schemeClr val="accent6"/>
                </a:solidFill>
                <a:latin typeface="Roboto Slab" panose="020B0604020202020204" charset="0"/>
                <a:ea typeface="Roboto Slab" panose="020B0604020202020204" charset="0"/>
              </a:rPr>
              <a:t>Lilian </a:t>
            </a:r>
            <a:r>
              <a:rPr lang="en-US" sz="1800" b="1" dirty="0" err="1">
                <a:solidFill>
                  <a:schemeClr val="accent6"/>
                </a:solidFill>
                <a:latin typeface="Roboto Slab" panose="020B0604020202020204" charset="0"/>
                <a:ea typeface="Roboto Slab" panose="020B0604020202020204" charset="0"/>
              </a:rPr>
              <a:t>Pallikaropoulos</a:t>
            </a:r>
            <a:r>
              <a:rPr lang="en-US" sz="1800" b="1" dirty="0">
                <a:solidFill>
                  <a:schemeClr val="accent6"/>
                </a:solidFill>
                <a:latin typeface="Roboto Slab" panose="020B0604020202020204" charset="0"/>
                <a:ea typeface="Roboto Slab" panose="020B0604020202020204" charset="0"/>
              </a:rPr>
              <a:t> from Rugby – £ 90.000</a:t>
            </a:r>
          </a:p>
          <a:p>
            <a:endParaRPr lang="en-US" sz="1800" b="1" dirty="0">
              <a:solidFill>
                <a:schemeClr val="accent6"/>
              </a:solidFill>
              <a:latin typeface="Roboto Slab" panose="020B0604020202020204" charset="0"/>
              <a:ea typeface="Roboto Slab" panose="020B0604020202020204" charset="0"/>
            </a:endParaRPr>
          </a:p>
          <a:p>
            <a:endParaRPr lang="en-US" sz="1800" b="1" dirty="0">
              <a:solidFill>
                <a:schemeClr val="accent6"/>
              </a:solidFill>
              <a:latin typeface="Roboto Slab" panose="020B0604020202020204" charset="0"/>
              <a:ea typeface="Roboto Slab" panose="020B0604020202020204" charset="0"/>
            </a:endParaRPr>
          </a:p>
          <a:p>
            <a:endParaRPr lang="en-US" sz="1800" b="1" dirty="0">
              <a:solidFill>
                <a:schemeClr val="accent6"/>
              </a:solidFill>
              <a:latin typeface="Roboto Slab" panose="020B0604020202020204" charset="0"/>
              <a:ea typeface="Roboto Slab" panose="020B0604020202020204" charset="0"/>
            </a:endParaRPr>
          </a:p>
          <a:p>
            <a:endParaRPr lang="en-US" sz="1800" b="1" dirty="0">
              <a:solidFill>
                <a:schemeClr val="accent6"/>
              </a:solidFill>
              <a:latin typeface="Roboto Slab" panose="020B0604020202020204" charset="0"/>
              <a:ea typeface="Roboto Slab" panose="020B0604020202020204" charset="0"/>
            </a:endParaRPr>
          </a:p>
          <a:p>
            <a:endParaRPr lang="en-US" sz="1800" b="1" dirty="0">
              <a:solidFill>
                <a:schemeClr val="accent6"/>
              </a:solidFill>
              <a:latin typeface="Roboto Slab" panose="020B0604020202020204" charset="0"/>
              <a:ea typeface="Roboto Slab" panose="020B0604020202020204" charset="0"/>
            </a:endParaRPr>
          </a:p>
          <a:p>
            <a:endParaRPr lang="en-US" sz="1800" b="1" dirty="0">
              <a:solidFill>
                <a:schemeClr val="accent6"/>
              </a:solidFill>
              <a:latin typeface="Roboto Slab" panose="020B0604020202020204" charset="0"/>
              <a:ea typeface="Roboto Slab" panose="020B0604020202020204" charset="0"/>
            </a:endParaRPr>
          </a:p>
          <a:p>
            <a:endParaRPr lang="en-US" sz="1800" b="1" dirty="0">
              <a:solidFill>
                <a:schemeClr val="accent6"/>
              </a:solidFill>
              <a:latin typeface="Roboto Slab" panose="020B0604020202020204" charset="0"/>
              <a:ea typeface="Roboto Slab" panose="020B0604020202020204" charset="0"/>
            </a:endParaRPr>
          </a:p>
          <a:p>
            <a:endParaRPr lang="cs-CZ" sz="1800" b="1" dirty="0">
              <a:solidFill>
                <a:schemeClr val="accent6"/>
              </a:solidFill>
              <a:latin typeface="Roboto Slab" panose="020B0604020202020204" charset="0"/>
              <a:ea typeface="Roboto Slab" panose="020B0604020202020204" charset="0"/>
            </a:endParaRPr>
          </a:p>
          <a:p>
            <a:endParaRPr lang="cs-CZ" sz="1800" b="1" dirty="0">
              <a:solidFill>
                <a:schemeClr val="accent6"/>
              </a:solidFill>
              <a:latin typeface="Roboto Slab" panose="020B0604020202020204" charset="0"/>
              <a:ea typeface="Roboto Slab" panose="020B0604020202020204" charset="0"/>
            </a:endParaRPr>
          </a:p>
          <a:p>
            <a:r>
              <a:rPr lang="en-US" sz="1800" b="1" dirty="0">
                <a:solidFill>
                  <a:schemeClr val="accent6"/>
                </a:solidFill>
                <a:latin typeface="Roboto Slab" panose="020B0604020202020204" charset="0"/>
                <a:ea typeface="Roboto Slab" panose="020B0604020202020204" charset="0"/>
              </a:rPr>
              <a:t>Maximum, legal aid, moderation, C-260/11 (Edwards)</a:t>
            </a: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newsimg.bbc.co.uk/media/images/44911000/jpg/_44911738_cement_bbc_512i.jpg">
            <a:hlinkClick r:id="rId2"/>
          </p:cNvPr>
          <p:cNvPicPr>
            <a:picLocks noChangeAspect="1" noChangeArrowheads="1"/>
          </p:cNvPicPr>
          <p:nvPr/>
        </p:nvPicPr>
        <p:blipFill>
          <a:blip r:embed="rId3" cstate="print"/>
          <a:srcRect/>
          <a:stretch>
            <a:fillRect/>
          </a:stretch>
        </p:blipFill>
        <p:spPr bwMode="auto">
          <a:xfrm>
            <a:off x="2509611" y="2372797"/>
            <a:ext cx="3480643" cy="1957862"/>
          </a:xfrm>
          <a:prstGeom prst="rect">
            <a:avLst/>
          </a:prstGeom>
          <a:noFill/>
        </p:spPr>
      </p:pic>
    </p:spTree>
    <p:extLst>
      <p:ext uri="{BB962C8B-B14F-4D97-AF65-F5344CB8AC3E}">
        <p14:creationId xmlns:p14="http://schemas.microsoft.com/office/powerpoint/2010/main" val="373796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4" end="14"/>
                                            </p:txEl>
                                          </p:spTgt>
                                        </p:tgtEl>
                                        <p:attrNameLst>
                                          <p:attrName>style.visibility</p:attrName>
                                        </p:attrNameLst>
                                      </p:cBhvr>
                                      <p:to>
                                        <p:strVal val="visible"/>
                                      </p:to>
                                    </p:set>
                                    <p:animEffect transition="in" filter="fade">
                                      <p:cBhvr>
                                        <p:cTn id="22"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666159"/>
          </a:xfrm>
          <a:prstGeom prst="rect">
            <a:avLst/>
          </a:prstGeom>
          <a:noFill/>
          <a:ln>
            <a:noFill/>
          </a:ln>
        </p:spPr>
        <p:txBody>
          <a:bodyPr lIns="91425" tIns="91425" rIns="91425" bIns="91425" anchor="t" anchorCtr="0">
            <a:noAutofit/>
          </a:bodyPr>
          <a:lstStyle/>
          <a:p>
            <a:r>
              <a:rPr lang="cs-CZ" sz="2400" b="1" dirty="0" err="1">
                <a:solidFill>
                  <a:schemeClr val="accent6"/>
                </a:solidFill>
                <a:latin typeface="Roboto Slab" panose="020B0604020202020204" charset="0"/>
                <a:ea typeface="Roboto Slab" panose="020B0604020202020204" charset="0"/>
              </a:rPr>
              <a:t>Sources</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of</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legal</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regulation</a:t>
            </a:r>
            <a:r>
              <a:rPr lang="cs-CZ" sz="2400" b="1" dirty="0">
                <a:solidFill>
                  <a:schemeClr val="accent6"/>
                </a:solidFill>
                <a:latin typeface="Roboto Slab" panose="020B0604020202020204" charset="0"/>
                <a:ea typeface="Roboto Slab" panose="020B0604020202020204" charset="0"/>
              </a:rPr>
              <a:t>: </a:t>
            </a:r>
            <a:r>
              <a:rPr lang="cs-CZ" sz="2400" b="1" dirty="0">
                <a:solidFill>
                  <a:schemeClr val="accent3"/>
                </a:solidFill>
                <a:latin typeface="Roboto Slab" panose="020B0604020202020204" charset="0"/>
                <a:ea typeface="Roboto Slab" panose="020B0604020202020204" charset="0"/>
              </a:rPr>
              <a:t>International </a:t>
            </a:r>
            <a:r>
              <a:rPr lang="cs-CZ" sz="2400" b="1" dirty="0" err="1">
                <a:solidFill>
                  <a:schemeClr val="accent3"/>
                </a:solidFill>
                <a:latin typeface="Roboto Slab" panose="020B0604020202020204" charset="0"/>
                <a:ea typeface="Roboto Slab" panose="020B0604020202020204" charset="0"/>
              </a:rPr>
              <a:t>level</a:t>
            </a:r>
            <a:endParaRPr lang="cs-CZ" sz="2400" b="1" dirty="0">
              <a:solidFill>
                <a:schemeClr val="accent3"/>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1335494"/>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cs-CZ" sz="2000" dirty="0">
                <a:latin typeface="Roboto Slab" panose="020B0604020202020204" charset="0"/>
                <a:ea typeface="Roboto Slab" panose="020B0604020202020204" charset="0"/>
              </a:rPr>
              <a:t>P</a:t>
            </a:r>
            <a:r>
              <a:rPr lang="en-US" sz="2000" dirty="0" err="1">
                <a:latin typeface="Roboto Slab" panose="020B0604020202020204" charset="0"/>
                <a:ea typeface="Roboto Slab" panose="020B0604020202020204" charset="0"/>
              </a:rPr>
              <a:t>rinciple</a:t>
            </a:r>
            <a:r>
              <a:rPr lang="en-US" sz="2000" dirty="0">
                <a:latin typeface="Roboto Slab" panose="020B0604020202020204" charset="0"/>
                <a:ea typeface="Roboto Slab" panose="020B0604020202020204" charset="0"/>
              </a:rPr>
              <a:t> l of the Stockholm Declaration on the Human</a:t>
            </a:r>
            <a:r>
              <a:rPr lang="cs-CZ" sz="2000" dirty="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Environment</a:t>
            </a:r>
            <a:r>
              <a:rPr lang="cs-CZ" sz="2000" dirty="0">
                <a:latin typeface="Roboto Slab" panose="020B0604020202020204" charset="0"/>
                <a:ea typeface="Roboto Slab" panose="020B0604020202020204" charset="0"/>
              </a:rPr>
              <a:t> (1972)</a:t>
            </a:r>
          </a:p>
          <a:p>
            <a:pPr marL="342900" indent="-342900">
              <a:buFont typeface="Arial" panose="020B0604020202020204" pitchFamily="34" charset="0"/>
              <a:buChar char="•"/>
            </a:pPr>
            <a:r>
              <a:rPr lang="cs-CZ" sz="2000" dirty="0">
                <a:latin typeface="Roboto Slab" panose="020B0604020202020204" charset="0"/>
                <a:ea typeface="Roboto Slab" panose="020B0604020202020204" charset="0"/>
              </a:rPr>
              <a:t>P</a:t>
            </a:r>
            <a:r>
              <a:rPr lang="en-US" sz="2000" dirty="0" err="1">
                <a:latin typeface="Roboto Slab" panose="020B0604020202020204" charset="0"/>
                <a:ea typeface="Roboto Slab" panose="020B0604020202020204" charset="0"/>
              </a:rPr>
              <a:t>rinciple</a:t>
            </a:r>
            <a:r>
              <a:rPr lang="en-US" sz="2000" dirty="0">
                <a:latin typeface="Roboto Slab" panose="020B0604020202020204" charset="0"/>
                <a:ea typeface="Roboto Slab" panose="020B0604020202020204" charset="0"/>
              </a:rPr>
              <a:t> 10 of the Rio Declaration on Environment and</a:t>
            </a:r>
            <a:r>
              <a:rPr lang="cs-CZ" sz="2000" dirty="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Development</a:t>
            </a:r>
            <a:endParaRPr lang="cs-CZ" sz="20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2000" dirty="0">
                <a:latin typeface="Roboto Slab" panose="020B0604020202020204" charset="0"/>
                <a:ea typeface="Roboto Slab" panose="020B0604020202020204" charset="0"/>
              </a:rPr>
              <a:t>UN </a:t>
            </a:r>
            <a:r>
              <a:rPr lang="en-US" sz="2000" dirty="0">
                <a:latin typeface="Roboto Slab" panose="020B0604020202020204" charset="0"/>
                <a:ea typeface="Roboto Slab" panose="020B0604020202020204" charset="0"/>
              </a:rPr>
              <a:t>General Assembly resolutions </a:t>
            </a:r>
            <a:r>
              <a:rPr lang="cs-CZ" sz="2000" dirty="0">
                <a:latin typeface="Roboto Slab" panose="020B0604020202020204" charset="0"/>
                <a:ea typeface="Roboto Slab" panose="020B0604020202020204" charset="0"/>
              </a:rPr>
              <a:t>(1982)</a:t>
            </a:r>
            <a:r>
              <a:rPr lang="en-US" sz="2000" dirty="0">
                <a:latin typeface="Roboto Slab" panose="020B0604020202020204" charset="0"/>
                <a:ea typeface="Roboto Slab" panose="020B0604020202020204" charset="0"/>
              </a:rPr>
              <a:t> on the World Charter for Nature and </a:t>
            </a:r>
            <a:r>
              <a:rPr lang="cs-CZ" sz="2000" dirty="0">
                <a:latin typeface="Roboto Slab" panose="020B0604020202020204" charset="0"/>
                <a:ea typeface="Roboto Slab" panose="020B0604020202020204" charset="0"/>
              </a:rPr>
              <a:t>(</a:t>
            </a:r>
            <a:r>
              <a:rPr lang="en-US" sz="2000" dirty="0">
                <a:latin typeface="Roboto Slab" panose="020B0604020202020204" charset="0"/>
                <a:ea typeface="Roboto Slab" panose="020B0604020202020204" charset="0"/>
              </a:rPr>
              <a:t>1990</a:t>
            </a:r>
            <a:r>
              <a:rPr lang="cs-CZ" sz="2000" dirty="0">
                <a:latin typeface="Roboto Slab" panose="020B0604020202020204" charset="0"/>
                <a:ea typeface="Roboto Slab" panose="020B0604020202020204" charset="0"/>
              </a:rPr>
              <a:t>)</a:t>
            </a:r>
            <a:r>
              <a:rPr lang="en-US" sz="2000" dirty="0">
                <a:latin typeface="Roboto Slab" panose="020B0604020202020204" charset="0"/>
                <a:ea typeface="Roboto Slab" panose="020B0604020202020204" charset="0"/>
              </a:rPr>
              <a:t> on the</a:t>
            </a:r>
            <a:r>
              <a:rPr lang="cs-CZ" sz="2000" dirty="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need to ensure a healthy environment for the well-being of individuals</a:t>
            </a:r>
            <a:endParaRPr lang="cs-CZ" sz="20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2000" dirty="0" err="1">
                <a:latin typeface="Roboto Slab" panose="020B0604020202020204" charset="0"/>
                <a:ea typeface="Roboto Slab" panose="020B0604020202020204" charset="0"/>
              </a:rPr>
              <a:t>Customary</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international</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law</a:t>
            </a:r>
            <a:r>
              <a:rPr lang="cs-CZ" sz="2000" dirty="0">
                <a:latin typeface="Roboto Slab" panose="020B0604020202020204" charset="0"/>
                <a:ea typeface="Roboto Slab" panose="020B0604020202020204" charset="0"/>
              </a:rPr>
              <a:t>? </a:t>
            </a:r>
          </a:p>
          <a:p>
            <a:pPr marL="342900" indent="-342900">
              <a:buFont typeface="Arial" panose="020B0604020202020204" pitchFamily="34" charset="0"/>
              <a:buChar char="•"/>
            </a:pPr>
            <a:endParaRPr lang="cs-CZ" sz="20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2000" dirty="0" err="1">
                <a:latin typeface="Roboto Slab" panose="020B0604020202020204" charset="0"/>
                <a:ea typeface="Roboto Slab" panose="020B0604020202020204" charset="0"/>
              </a:rPr>
              <a:t>Human</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Right</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treaties</a:t>
            </a:r>
            <a:endParaRPr lang="cs-CZ" sz="20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2000" b="1" dirty="0" err="1">
                <a:solidFill>
                  <a:schemeClr val="accent3"/>
                </a:solidFill>
                <a:latin typeface="Roboto Slab" panose="020B0604020202020204" charset="0"/>
                <a:ea typeface="Roboto Slab" panose="020B0604020202020204" charset="0"/>
              </a:rPr>
              <a:t>The</a:t>
            </a:r>
            <a:r>
              <a:rPr lang="cs-CZ" sz="2000" b="1" dirty="0">
                <a:solidFill>
                  <a:schemeClr val="accent3"/>
                </a:solidFill>
                <a:latin typeface="Roboto Slab" panose="020B0604020202020204" charset="0"/>
                <a:ea typeface="Roboto Slab" panose="020B0604020202020204" charset="0"/>
              </a:rPr>
              <a:t> </a:t>
            </a:r>
            <a:r>
              <a:rPr lang="cs-CZ" sz="2000" b="1" dirty="0" err="1">
                <a:solidFill>
                  <a:schemeClr val="accent3"/>
                </a:solidFill>
                <a:latin typeface="Roboto Slab" panose="020B0604020202020204" charset="0"/>
                <a:ea typeface="Roboto Slab" panose="020B0604020202020204" charset="0"/>
              </a:rPr>
              <a:t>Aarhus</a:t>
            </a:r>
            <a:r>
              <a:rPr lang="cs-CZ" sz="2000" b="1" dirty="0">
                <a:solidFill>
                  <a:schemeClr val="accent3"/>
                </a:solidFill>
                <a:latin typeface="Roboto Slab" panose="020B0604020202020204" charset="0"/>
                <a:ea typeface="Roboto Slab" panose="020B0604020202020204" charset="0"/>
              </a:rPr>
              <a:t> </a:t>
            </a:r>
            <a:r>
              <a:rPr lang="cs-CZ" sz="2000" b="1" dirty="0" err="1">
                <a:solidFill>
                  <a:schemeClr val="accent3"/>
                </a:solidFill>
                <a:latin typeface="Roboto Slab" panose="020B0604020202020204" charset="0"/>
                <a:ea typeface="Roboto Slab" panose="020B0604020202020204" charset="0"/>
              </a:rPr>
              <a:t>Convention</a:t>
            </a:r>
            <a:endParaRPr lang="cs-CZ" sz="2000" b="1" dirty="0">
              <a:solidFill>
                <a:schemeClr val="accent3"/>
              </a:solidFill>
              <a:latin typeface="Roboto Slab" panose="020B0604020202020204" charset="0"/>
              <a:ea typeface="Roboto Slab" panose="020B0604020202020204" charset="0"/>
            </a:endParaRPr>
          </a:p>
          <a:p>
            <a:endParaRPr lang="cs-CZ" sz="2400" dirty="0"/>
          </a:p>
        </p:txBody>
      </p:sp>
    </p:spTree>
    <p:extLst>
      <p:ext uri="{BB962C8B-B14F-4D97-AF65-F5344CB8AC3E}">
        <p14:creationId xmlns:p14="http://schemas.microsoft.com/office/powerpoint/2010/main" val="97096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9804" y="199116"/>
            <a:ext cx="8238002" cy="666159"/>
          </a:xfrm>
          <a:prstGeom prst="rect">
            <a:avLst/>
          </a:prstGeom>
          <a:noFill/>
          <a:ln>
            <a:noFill/>
          </a:ln>
        </p:spPr>
        <p:txBody>
          <a:bodyPr lIns="91425" tIns="91425" rIns="91425" bIns="91425" anchor="t" anchorCtr="0">
            <a:noAutofit/>
          </a:bodyPr>
          <a:lstStyle/>
          <a:p>
            <a:r>
              <a:rPr lang="en-US" sz="1800" b="1" dirty="0">
                <a:solidFill>
                  <a:schemeClr val="accent1"/>
                </a:solidFill>
                <a:latin typeface="Roboto Slab" panose="020B0604020202020204" charset="0"/>
                <a:ea typeface="Roboto Slab" panose="020B0604020202020204" charset="0"/>
              </a:rPr>
              <a:t>The Convention on </a:t>
            </a:r>
            <a:r>
              <a:rPr lang="en-US" sz="1800" b="1" dirty="0">
                <a:solidFill>
                  <a:schemeClr val="accent2"/>
                </a:solidFill>
                <a:latin typeface="Roboto Slab" panose="020B0604020202020204" charset="0"/>
                <a:ea typeface="Roboto Slab" panose="020B0604020202020204" charset="0"/>
              </a:rPr>
              <a:t>Access to Information</a:t>
            </a:r>
            <a:r>
              <a:rPr lang="en-US" sz="1800" b="1" dirty="0">
                <a:solidFill>
                  <a:schemeClr val="accent1"/>
                </a:solidFill>
                <a:latin typeface="Roboto Slab" panose="020B0604020202020204" charset="0"/>
                <a:ea typeface="Roboto Slab" panose="020B0604020202020204" charset="0"/>
              </a:rPr>
              <a:t>, </a:t>
            </a:r>
            <a:r>
              <a:rPr lang="en-US" sz="1800" b="1" dirty="0">
                <a:solidFill>
                  <a:schemeClr val="accent6"/>
                </a:solidFill>
                <a:latin typeface="Roboto Slab" panose="020B0604020202020204" charset="0"/>
                <a:ea typeface="Roboto Slab" panose="020B0604020202020204" charset="0"/>
              </a:rPr>
              <a:t>Public Participation in Decision-making</a:t>
            </a:r>
            <a:r>
              <a:rPr lang="en-US" sz="1800" b="1" dirty="0">
                <a:solidFill>
                  <a:schemeClr val="accent1"/>
                </a:solidFill>
                <a:latin typeface="Roboto Slab" panose="020B0604020202020204" charset="0"/>
                <a:ea typeface="Roboto Slab" panose="020B0604020202020204" charset="0"/>
              </a:rPr>
              <a:t> and </a:t>
            </a:r>
            <a:r>
              <a:rPr lang="en-US" sz="1800" b="1" dirty="0">
                <a:solidFill>
                  <a:schemeClr val="accent3"/>
                </a:solidFill>
                <a:latin typeface="Roboto Slab" panose="020B0604020202020204" charset="0"/>
                <a:ea typeface="Roboto Slab" panose="020B0604020202020204" charset="0"/>
              </a:rPr>
              <a:t>Access to Justice</a:t>
            </a:r>
            <a:r>
              <a:rPr lang="en-US" sz="1800" b="1" dirty="0">
                <a:solidFill>
                  <a:schemeClr val="accent1"/>
                </a:solidFill>
                <a:latin typeface="Roboto Slab" panose="020B0604020202020204" charset="0"/>
                <a:ea typeface="Roboto Slab" panose="020B0604020202020204" charset="0"/>
              </a:rPr>
              <a:t> in Environmental Matters</a:t>
            </a:r>
            <a:r>
              <a:rPr lang="en-US" sz="2400" b="1" dirty="0">
                <a:solidFill>
                  <a:schemeClr val="accent6"/>
                </a:solidFill>
                <a:latin typeface="Roboto Slab" panose="020B0604020202020204" charset="0"/>
                <a:ea typeface="Roboto Slab" panose="020B0604020202020204" charset="0"/>
              </a:rPr>
              <a:t> </a:t>
            </a: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4" name="Picture 6" descr="http://www.iisd.ca/crs/aarhus/mop4/images/generic/unece_conven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199" y="1427296"/>
            <a:ext cx="6762750" cy="2476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649804" y="4105469"/>
            <a:ext cx="7411845" cy="738664"/>
          </a:xfrm>
          <a:prstGeom prst="rect">
            <a:avLst/>
          </a:prstGeom>
          <a:noFill/>
        </p:spPr>
        <p:txBody>
          <a:bodyPr wrap="square" rtlCol="0">
            <a:spAutoFit/>
          </a:bodyPr>
          <a:lstStyle/>
          <a:p>
            <a:r>
              <a:rPr lang="cs-CZ" dirty="0"/>
              <a:t>https://www.youtube.com/watch?v=uyhE9v2UnEQ</a:t>
            </a:r>
          </a:p>
          <a:p>
            <a:r>
              <a:rPr lang="cs-CZ" dirty="0"/>
              <a:t>https://www.youtube.com/watch?v=2UvwbKCjmjA</a:t>
            </a:r>
          </a:p>
          <a:p>
            <a:endParaRPr lang="cs-CZ" dirty="0"/>
          </a:p>
        </p:txBody>
      </p:sp>
    </p:spTree>
    <p:extLst>
      <p:ext uri="{BB962C8B-B14F-4D97-AF65-F5344CB8AC3E}">
        <p14:creationId xmlns:p14="http://schemas.microsoft.com/office/powerpoint/2010/main" val="1343376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96807" y="267640"/>
            <a:ext cx="8238002" cy="666159"/>
          </a:xfrm>
          <a:prstGeom prst="rect">
            <a:avLst/>
          </a:prstGeom>
          <a:noFill/>
          <a:ln>
            <a:noFill/>
          </a:ln>
        </p:spPr>
        <p:txBody>
          <a:bodyPr lIns="91425" tIns="91425" rIns="91425" bIns="91425" anchor="t" anchorCtr="0">
            <a:noAutofit/>
          </a:bodyPr>
          <a:lstStyle/>
          <a:p>
            <a:r>
              <a:rPr lang="cs-CZ" sz="2000" b="1" dirty="0" err="1">
                <a:solidFill>
                  <a:schemeClr val="accent6"/>
                </a:solidFill>
                <a:latin typeface="Roboto Slab" panose="020B0604020202020204" charset="0"/>
                <a:ea typeface="Roboto Slab" panose="020B0604020202020204" charset="0"/>
              </a:rPr>
              <a:t>The</a:t>
            </a:r>
            <a:r>
              <a:rPr lang="cs-CZ" sz="2000" b="1" dirty="0">
                <a:solidFill>
                  <a:schemeClr val="accent6"/>
                </a:solidFill>
                <a:latin typeface="Roboto Slab" panose="020B0604020202020204" charset="0"/>
                <a:ea typeface="Roboto Slab" panose="020B0604020202020204" charset="0"/>
              </a:rPr>
              <a:t> </a:t>
            </a:r>
            <a:r>
              <a:rPr lang="cs-CZ" sz="2000" b="1" dirty="0" err="1">
                <a:solidFill>
                  <a:schemeClr val="accent6"/>
                </a:solidFill>
                <a:latin typeface="Roboto Slab" panose="020B0604020202020204" charset="0"/>
                <a:ea typeface="Roboto Slab" panose="020B0604020202020204" charset="0"/>
              </a:rPr>
              <a:t>Aarhus</a:t>
            </a:r>
            <a:r>
              <a:rPr lang="cs-CZ" sz="2000" b="1" dirty="0">
                <a:solidFill>
                  <a:schemeClr val="accent6"/>
                </a:solidFill>
                <a:latin typeface="Roboto Slab" panose="020B0604020202020204" charset="0"/>
                <a:ea typeface="Roboto Slab" panose="020B0604020202020204" charset="0"/>
              </a:rPr>
              <a:t> </a:t>
            </a:r>
            <a:r>
              <a:rPr lang="cs-CZ" sz="2000" b="1" dirty="0" err="1">
                <a:solidFill>
                  <a:schemeClr val="accent6"/>
                </a:solidFill>
                <a:latin typeface="Roboto Slab" panose="020B0604020202020204" charset="0"/>
                <a:ea typeface="Roboto Slab" panose="020B0604020202020204" charset="0"/>
              </a:rPr>
              <a:t>Convention</a:t>
            </a:r>
            <a:endParaRPr lang="cs-CZ" sz="2000" b="1" dirty="0">
              <a:solidFill>
                <a:schemeClr val="accent3"/>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596807" y="1042083"/>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800" i="1" dirty="0">
                <a:latin typeface="Roboto Slab" panose="020B0604020202020204" charset="0"/>
                <a:ea typeface="Roboto Slab" panose="020B0604020202020204" charset="0"/>
              </a:rPr>
              <a:t>the most ambitious venture in</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environmental democracy undertaken under the auspices of the United Nations</a:t>
            </a:r>
            <a:r>
              <a:rPr lang="cs-CZ" sz="1800" i="1" dirty="0">
                <a:latin typeface="Roboto Slab" panose="020B0604020202020204" charset="0"/>
                <a:ea typeface="Roboto Slab" panose="020B0604020202020204" charset="0"/>
              </a:rPr>
              <a:t> 		</a:t>
            </a:r>
            <a:r>
              <a:rPr lang="cs-CZ" sz="1800" dirty="0">
                <a:latin typeface="Roboto Slab" panose="020B0604020202020204" charset="0"/>
                <a:ea typeface="Roboto Slab" panose="020B0604020202020204" charset="0"/>
              </a:rPr>
              <a:t>(</a:t>
            </a:r>
            <a:r>
              <a:rPr lang="cs-CZ" sz="1800" b="1" dirty="0">
                <a:latin typeface="Roboto Slab" panose="020B0604020202020204" charset="0"/>
                <a:ea typeface="Roboto Slab" panose="020B0604020202020204" charset="0"/>
              </a:rPr>
              <a:t>Kofi Annan</a:t>
            </a:r>
            <a:r>
              <a:rPr lang="cs-CZ" sz="1800" dirty="0">
                <a:latin typeface="Roboto Slab" panose="020B0604020202020204" charset="0"/>
                <a:ea typeface="Roboto Slab" panose="020B0604020202020204" charset="0"/>
              </a:rPr>
              <a:t>)</a:t>
            </a:r>
          </a:p>
          <a:p>
            <a:pPr marL="285750" indent="-285750">
              <a:buFont typeface="Arial" panose="020B0604020202020204" pitchFamily="34" charset="0"/>
              <a:buChar char="•"/>
            </a:pPr>
            <a:r>
              <a:rPr lang="en-US" sz="1800" i="1" dirty="0">
                <a:latin typeface="Roboto Slab" panose="020B0604020202020204" charset="0"/>
                <a:ea typeface="Roboto Slab" panose="020B0604020202020204" charset="0"/>
              </a:rPr>
              <a:t>the world’s foremost international</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instrument that links environmental and human rights</a:t>
            </a:r>
            <a:endParaRPr lang="cs-CZ" sz="1800" i="1" dirty="0">
              <a:latin typeface="Roboto Slab" panose="020B0604020202020204" charset="0"/>
              <a:ea typeface="Roboto Slab" panose="020B0604020202020204" charset="0"/>
            </a:endParaRPr>
          </a:p>
          <a:p>
            <a:pPr marL="285750" indent="-285750">
              <a:buFont typeface="Arial" panose="020B0604020202020204" pitchFamily="34" charset="0"/>
              <a:buChar char="•"/>
            </a:pPr>
            <a:r>
              <a:rPr lang="en-US" sz="1800" i="1" dirty="0">
                <a:latin typeface="Roboto Slab" panose="020B0604020202020204" charset="0"/>
                <a:ea typeface="Roboto Slab" panose="020B0604020202020204" charset="0"/>
              </a:rPr>
              <a:t>a unique international treaty regime,</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combining notions from environmental as well as human rights law </a:t>
            </a:r>
            <a:endParaRPr lang="cs-CZ" sz="1800" i="1" dirty="0">
              <a:latin typeface="Roboto Slab" panose="020B0604020202020204" charset="0"/>
              <a:ea typeface="Roboto Slab" panose="020B0604020202020204" charset="0"/>
            </a:endParaRPr>
          </a:p>
          <a:p>
            <a:pPr marL="285750" indent="-285750">
              <a:buFont typeface="Arial" panose="020B0604020202020204" pitchFamily="34" charset="0"/>
              <a:buChar char="•"/>
            </a:pPr>
            <a:endParaRPr lang="cs-CZ" sz="1800" i="1" dirty="0">
              <a:latin typeface="Roboto Slab" panose="020B0604020202020204" charset="0"/>
              <a:ea typeface="Roboto Slab" panose="020B0604020202020204" charset="0"/>
            </a:endParaRPr>
          </a:p>
          <a:p>
            <a:r>
              <a:rPr lang="en-GB" sz="1600" b="1" i="1" dirty="0">
                <a:latin typeface="Roboto Slab" panose="020B0604020202020204" charset="0"/>
                <a:ea typeface="Roboto Slab" panose="020B0604020202020204" charset="0"/>
              </a:rPr>
              <a:t>Almost mature, yet not </a:t>
            </a:r>
            <a:r>
              <a:rPr lang="cs-CZ" sz="1600" b="1" i="1" dirty="0" err="1">
                <a:latin typeface="Roboto Slab" panose="020B0604020202020204" charset="0"/>
                <a:ea typeface="Roboto Slab" panose="020B0604020202020204" charset="0"/>
              </a:rPr>
              <a:t>always</a:t>
            </a:r>
            <a:r>
              <a:rPr lang="en-GB" sz="1600" b="1" i="1" dirty="0">
                <a:latin typeface="Roboto Slab" panose="020B0604020202020204" charset="0"/>
                <a:ea typeface="Roboto Slab" panose="020B0604020202020204" charset="0"/>
              </a:rPr>
              <a:t> respected</a:t>
            </a:r>
            <a:r>
              <a:rPr lang="en-GB" sz="1600" b="1" dirty="0">
                <a:latin typeface="Roboto Slab" panose="020B0604020202020204" charset="0"/>
                <a:ea typeface="Roboto Slab" panose="020B0604020202020204" charset="0"/>
              </a:rPr>
              <a:t>*</a:t>
            </a:r>
            <a:endParaRPr lang="cs-CZ" sz="1600" b="1" dirty="0">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pPr lvl="0"/>
            <a:r>
              <a:rPr lang="cs-CZ" sz="1600" b="1" dirty="0">
                <a:latin typeface="Roboto Slab" panose="020B0604020202020204" charset="0"/>
                <a:ea typeface="Roboto Slab" panose="020B0604020202020204" charset="0"/>
              </a:rPr>
              <a:t>	* b</a:t>
            </a:r>
            <a:r>
              <a:rPr lang="en-GB" sz="1600" b="1" dirty="0">
                <a:latin typeface="Roboto Slab" panose="020B0604020202020204" charset="0"/>
                <a:ea typeface="Roboto Slab" panose="020B0604020202020204" charset="0"/>
              </a:rPr>
              <a:t>y Austria, Bulgaria, </a:t>
            </a:r>
            <a:r>
              <a:rPr lang="en-GB" sz="1600" b="1" dirty="0" err="1">
                <a:latin typeface="Roboto Slab" panose="020B0604020202020204" charset="0"/>
                <a:ea typeface="Roboto Slab" panose="020B0604020202020204" charset="0"/>
              </a:rPr>
              <a:t>Czechia</a:t>
            </a:r>
            <a:r>
              <a:rPr lang="en-GB" sz="1600" b="1" dirty="0">
                <a:latin typeface="Roboto Slab" panose="020B0604020202020204" charset="0"/>
                <a:ea typeface="Roboto Slab" panose="020B0604020202020204" charset="0"/>
              </a:rPr>
              <a:t>, Romania, Slovakia, Spain, United </a:t>
            </a:r>
            <a:r>
              <a:rPr lang="cs-CZ" sz="1600" b="1" dirty="0">
                <a:latin typeface="Roboto Slab" panose="020B0604020202020204" charset="0"/>
                <a:ea typeface="Roboto Slab" panose="020B0604020202020204" charset="0"/>
              </a:rPr>
              <a:t>	</a:t>
            </a:r>
            <a:r>
              <a:rPr lang="en-GB" sz="1600" b="1" dirty="0">
                <a:latin typeface="Roboto Slab" panose="020B0604020202020204" charset="0"/>
                <a:ea typeface="Roboto Slab" panose="020B0604020202020204" charset="0"/>
              </a:rPr>
              <a:t>Kingdom, Croatia, Germany, Lithuania and the European Union</a:t>
            </a:r>
            <a:endParaRPr lang="cs-CZ" sz="1600" dirty="0">
              <a:latin typeface="Roboto Slab" panose="020B0604020202020204" charset="0"/>
              <a:ea typeface="Roboto Slab" panose="020B0604020202020204" charset="0"/>
            </a:endParaRPr>
          </a:p>
          <a:p>
            <a:pPr marL="285750" indent="-285750">
              <a:buFont typeface="Arial" panose="020B0604020202020204" pitchFamily="34" charset="0"/>
              <a:buChar char="•"/>
            </a:pPr>
            <a:endParaRPr lang="cs-CZ" sz="1800" i="1"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223938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1"/>
            <a:ext cx="8238002" cy="666159"/>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Development</a:t>
            </a:r>
            <a:endParaRPr lang="cs-CZ" sz="1800" b="1" dirty="0">
              <a:solidFill>
                <a:schemeClr val="accent3"/>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36935"/>
            <a:ext cx="8334254" cy="452596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800" b="1" dirty="0">
                <a:solidFill>
                  <a:schemeClr val="accent5"/>
                </a:solidFill>
                <a:latin typeface="Roboto Slab" panose="020B0604020202020204" charset="0"/>
                <a:ea typeface="Roboto Slab" panose="020B0604020202020204" charset="0"/>
              </a:rPr>
              <a:t>B</a:t>
            </a:r>
            <a:r>
              <a:rPr lang="en-US" sz="1800" b="1" dirty="0" err="1">
                <a:solidFill>
                  <a:schemeClr val="accent5"/>
                </a:solidFill>
                <a:latin typeface="Roboto Slab" panose="020B0604020202020204" charset="0"/>
                <a:ea typeface="Roboto Slab" panose="020B0604020202020204" charset="0"/>
              </a:rPr>
              <a:t>efore</a:t>
            </a:r>
            <a:r>
              <a:rPr lang="en-US" sz="1800" b="1" dirty="0">
                <a:solidFill>
                  <a:schemeClr val="accent5"/>
                </a:solidFill>
                <a:latin typeface="Roboto Slab" panose="020B0604020202020204" charset="0"/>
                <a:ea typeface="Roboto Slab" panose="020B0604020202020204" charset="0"/>
              </a:rPr>
              <a:t> the 1990’s </a:t>
            </a:r>
            <a:r>
              <a:rPr lang="en-US" sz="1800" dirty="0">
                <a:latin typeface="Roboto Slab" panose="020B0604020202020204" charset="0"/>
                <a:ea typeface="Roboto Slab" panose="020B0604020202020204" charset="0"/>
              </a:rPr>
              <a:t>international law did not pay much attention to domestic procedures</a:t>
            </a:r>
            <a:r>
              <a:rPr lang="cs-CZ" sz="1800" dirty="0">
                <a:latin typeface="Roboto Slab" panose="020B0604020202020204" charset="0"/>
                <a:ea typeface="Roboto Slab" panose="020B0604020202020204" charset="0"/>
              </a:rPr>
              <a:t> - </a:t>
            </a:r>
            <a:r>
              <a:rPr lang="en-US" sz="1800" dirty="0">
                <a:latin typeface="Roboto Slab" panose="020B0604020202020204" charset="0"/>
                <a:ea typeface="Roboto Slab" panose="020B0604020202020204" charset="0"/>
              </a:rPr>
              <a:t>domestic law- and policy-making only</a:t>
            </a:r>
            <a:endParaRPr lang="cs-CZ" sz="18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1600" dirty="0" err="1">
                <a:latin typeface="Roboto Slab" panose="020B0604020202020204" charset="0"/>
                <a:ea typeface="Roboto Slab" panose="020B0604020202020204" charset="0"/>
              </a:rPr>
              <a:t>Principle</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l of the Stockholm Declaration on the Human</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Environment</a:t>
            </a:r>
            <a:r>
              <a:rPr lang="cs-CZ" sz="1600" dirty="0">
                <a:latin typeface="Roboto Slab" panose="020B0604020202020204" charset="0"/>
                <a:ea typeface="Roboto Slab" panose="020B0604020202020204" charset="0"/>
              </a:rPr>
              <a:t> (1972) – </a:t>
            </a:r>
            <a:r>
              <a:rPr lang="cs-CZ" sz="1600" i="1" dirty="0">
                <a:latin typeface="Roboto Slab" panose="020B0604020202020204" charset="0"/>
                <a:ea typeface="Roboto Slab" panose="020B0604020202020204" charset="0"/>
              </a:rPr>
              <a:t>B</a:t>
            </a:r>
            <a:r>
              <a:rPr lang="en-US" sz="1600" i="1" dirty="0" err="1">
                <a:latin typeface="Roboto Slab" panose="020B0604020202020204" charset="0"/>
                <a:ea typeface="Roboto Slab" panose="020B0604020202020204" charset="0"/>
              </a:rPr>
              <a:t>oth</a:t>
            </a:r>
            <a:r>
              <a:rPr lang="en-US" sz="1600" i="1" dirty="0">
                <a:latin typeface="Roboto Slab" panose="020B0604020202020204" charset="0"/>
                <a:ea typeface="Roboto Slab" panose="020B0604020202020204" charset="0"/>
              </a:rPr>
              <a:t> aspects of man's environment, the natural and the man-made, are essential to his well-being and to the enjoyment of basic human rights the right to life itself</a:t>
            </a:r>
            <a:r>
              <a:rPr lang="cs-CZ" sz="1600" i="1" dirty="0">
                <a:latin typeface="Roboto Slab" panose="020B0604020202020204" charset="0"/>
                <a:ea typeface="Roboto Slab" panose="020B0604020202020204" charset="0"/>
              </a:rPr>
              <a:t>.</a:t>
            </a:r>
          </a:p>
          <a:p>
            <a:pPr marL="342900" indent="-342900">
              <a:buFont typeface="Arial" panose="020B0604020202020204" pitchFamily="34" charset="0"/>
              <a:buChar char="•"/>
            </a:pPr>
            <a:r>
              <a:rPr lang="cs-CZ" sz="1600" dirty="0">
                <a:latin typeface="Roboto Slab" panose="020B0604020202020204" charset="0"/>
                <a:ea typeface="Roboto Slab" panose="020B0604020202020204" charset="0"/>
              </a:rPr>
              <a:t>UN </a:t>
            </a:r>
            <a:r>
              <a:rPr lang="en-US" sz="1600" dirty="0">
                <a:latin typeface="Roboto Slab" panose="020B0604020202020204" charset="0"/>
                <a:ea typeface="Roboto Slab" panose="020B0604020202020204" charset="0"/>
              </a:rPr>
              <a:t>General Assembly resolutions </a:t>
            </a:r>
            <a:r>
              <a:rPr lang="cs-CZ" sz="1600" dirty="0">
                <a:latin typeface="Roboto Slab" panose="020B0604020202020204" charset="0"/>
                <a:ea typeface="Roboto Slab" panose="020B0604020202020204" charset="0"/>
              </a:rPr>
              <a:t>(1982)</a:t>
            </a:r>
            <a:r>
              <a:rPr lang="en-US" sz="1600" dirty="0">
                <a:latin typeface="Roboto Slab" panose="020B0604020202020204" charset="0"/>
                <a:ea typeface="Roboto Slab" panose="020B0604020202020204" charset="0"/>
              </a:rPr>
              <a:t> on the World Charter for Nature and </a:t>
            </a:r>
            <a:r>
              <a:rPr lang="cs-CZ" sz="1600" dirty="0">
                <a:latin typeface="Roboto Slab" panose="020B0604020202020204" charset="0"/>
                <a:ea typeface="Roboto Slab" panose="020B0604020202020204" charset="0"/>
              </a:rPr>
              <a:t>(</a:t>
            </a:r>
            <a:r>
              <a:rPr lang="en-US" sz="1600" dirty="0">
                <a:latin typeface="Roboto Slab" panose="020B0604020202020204" charset="0"/>
                <a:ea typeface="Roboto Slab" panose="020B0604020202020204" charset="0"/>
              </a:rPr>
              <a:t>1990</a:t>
            </a:r>
            <a:r>
              <a:rPr lang="cs-CZ" sz="1600" dirty="0">
                <a:latin typeface="Roboto Slab" panose="020B0604020202020204" charset="0"/>
                <a:ea typeface="Roboto Slab" panose="020B0604020202020204" charset="0"/>
              </a:rPr>
              <a:t>)</a:t>
            </a:r>
            <a:r>
              <a:rPr lang="en-US" sz="1600" dirty="0">
                <a:latin typeface="Roboto Slab" panose="020B0604020202020204" charset="0"/>
                <a:ea typeface="Roboto Slab" panose="020B0604020202020204" charset="0"/>
              </a:rPr>
              <a:t> on the</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need to ensure a healthy environment for the well-being of individuals</a:t>
            </a:r>
            <a:endParaRPr lang="cs-CZ" sz="16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1600" dirty="0" err="1">
                <a:latin typeface="Roboto Slab" panose="020B0604020202020204" charset="0"/>
                <a:ea typeface="Roboto Slab" panose="020B0604020202020204" charset="0"/>
              </a:rPr>
              <a:t>Customary</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international</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law</a:t>
            </a:r>
            <a:r>
              <a:rPr lang="cs-CZ" sz="1600" dirty="0">
                <a:latin typeface="Roboto Slab" panose="020B0604020202020204" charset="0"/>
                <a:ea typeface="Roboto Slab" panose="020B0604020202020204" charset="0"/>
              </a:rPr>
              <a:t>? </a:t>
            </a:r>
          </a:p>
          <a:p>
            <a:pPr marL="342900" indent="-342900">
              <a:buFont typeface="Arial" panose="020B0604020202020204" pitchFamily="34" charset="0"/>
              <a:buChar char="•"/>
            </a:pPr>
            <a:r>
              <a:rPr lang="cs-CZ" sz="1600" dirty="0" err="1">
                <a:latin typeface="Roboto Slab" panose="020B0604020202020204" charset="0"/>
                <a:ea typeface="Roboto Slab" panose="020B0604020202020204" charset="0"/>
              </a:rPr>
              <a:t>Human</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Right</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treaties</a:t>
            </a:r>
            <a:r>
              <a:rPr lang="cs-CZ" sz="1600" dirty="0">
                <a:latin typeface="Roboto Slab" panose="020B0604020202020204" charset="0"/>
                <a:ea typeface="Roboto Slab" panose="020B0604020202020204" charset="0"/>
              </a:rPr>
              <a:t> – </a:t>
            </a:r>
            <a:r>
              <a:rPr lang="cs-CZ" sz="1600" dirty="0" err="1">
                <a:latin typeface="Roboto Slab" panose="020B0604020202020204" charset="0"/>
                <a:ea typeface="Roboto Slab" panose="020B0604020202020204" charset="0"/>
              </a:rPr>
              <a:t>access</a:t>
            </a:r>
            <a:r>
              <a:rPr lang="cs-CZ" sz="1600" dirty="0">
                <a:latin typeface="Roboto Slab" panose="020B0604020202020204" charset="0"/>
                <a:ea typeface="Roboto Slab" panose="020B0604020202020204" charset="0"/>
              </a:rPr>
              <a:t> to justice and </a:t>
            </a:r>
            <a:r>
              <a:rPr lang="cs-CZ" sz="1600" dirty="0" err="1">
                <a:latin typeface="Roboto Slab" panose="020B0604020202020204" charset="0"/>
                <a:ea typeface="Roboto Slab" panose="020B0604020202020204" charset="0"/>
              </a:rPr>
              <a:t>effective</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remedies</a:t>
            </a:r>
            <a:endParaRPr lang="cs-CZ" sz="1600" dirty="0">
              <a:latin typeface="Roboto Slab" panose="020B0604020202020204" charset="0"/>
              <a:ea typeface="Roboto Slab" panose="020B0604020202020204" charset="0"/>
            </a:endParaRPr>
          </a:p>
          <a:p>
            <a:pPr marL="342900" indent="-342900">
              <a:buFont typeface="Arial" panose="020B0604020202020204" pitchFamily="34" charset="0"/>
              <a:buChar char="•"/>
            </a:pPr>
            <a:endParaRPr lang="cs-CZ" sz="1600" dirty="0">
              <a:latin typeface="Roboto Slab" panose="020B0604020202020204" charset="0"/>
              <a:ea typeface="Roboto Slab" panose="020B0604020202020204" charset="0"/>
            </a:endParaRPr>
          </a:p>
          <a:p>
            <a:r>
              <a:rPr lang="cs-CZ" sz="1800" b="1" dirty="0" err="1">
                <a:solidFill>
                  <a:schemeClr val="accent5"/>
                </a:solidFill>
                <a:latin typeface="Roboto Slab" panose="020B0604020202020204" charset="0"/>
                <a:ea typeface="Roboto Slab" panose="020B0604020202020204" charset="0"/>
              </a:rPr>
              <a:t>The</a:t>
            </a:r>
            <a:r>
              <a:rPr lang="cs-CZ" sz="1800" b="1" dirty="0">
                <a:solidFill>
                  <a:schemeClr val="accent5"/>
                </a:solidFill>
                <a:latin typeface="Roboto Slab" panose="020B0604020202020204" charset="0"/>
                <a:ea typeface="Roboto Slab" panose="020B0604020202020204" charset="0"/>
              </a:rPr>
              <a:t> EU: </a:t>
            </a:r>
          </a:p>
          <a:p>
            <a:pPr marL="285750" indent="-285750">
              <a:buFont typeface="Arial" panose="020B0604020202020204" pitchFamily="34" charset="0"/>
              <a:buChar char="•"/>
            </a:pPr>
            <a:r>
              <a:rPr lang="cs-CZ" sz="1600" b="1" dirty="0" err="1">
                <a:latin typeface="Roboto Slab" panose="020B0604020202020204" charset="0"/>
                <a:ea typeface="Roboto Slab" panose="020B0604020202020204" charset="0"/>
              </a:rPr>
              <a:t>The</a:t>
            </a:r>
            <a:r>
              <a:rPr lang="cs-CZ" sz="1600" b="1" dirty="0">
                <a:latin typeface="Roboto Slab" panose="020B0604020202020204" charset="0"/>
                <a:ea typeface="Roboto Slab" panose="020B0604020202020204" charset="0"/>
              </a:rPr>
              <a:t> EIA </a:t>
            </a:r>
            <a:r>
              <a:rPr lang="cs-CZ" sz="1600" b="1" dirty="0" err="1">
                <a:latin typeface="Roboto Slab" panose="020B0604020202020204" charset="0"/>
                <a:ea typeface="Roboto Slab" panose="020B0604020202020204" charset="0"/>
              </a:rPr>
              <a:t>Directive</a:t>
            </a:r>
            <a:r>
              <a:rPr lang="cs-CZ" sz="1600" b="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(85/337/EEC),</a:t>
            </a:r>
            <a:r>
              <a:rPr lang="cs-CZ" sz="1600" b="1" dirty="0">
                <a:latin typeface="Roboto Slab" panose="020B0604020202020204" charset="0"/>
                <a:ea typeface="Roboto Slab" panose="020B0604020202020204" charset="0"/>
              </a:rPr>
              <a:t> </a:t>
            </a:r>
            <a:r>
              <a:rPr lang="en-US" sz="1600" b="1" dirty="0">
                <a:latin typeface="Roboto Slab" panose="020B0604020202020204" charset="0"/>
                <a:ea typeface="Roboto Slab" panose="020B0604020202020204" charset="0"/>
              </a:rPr>
              <a:t>Directive on the freedom of access to information on the environment</a:t>
            </a:r>
            <a:r>
              <a:rPr lang="cs-CZ" sz="1600" b="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a:t>
            </a:r>
            <a:r>
              <a:rPr lang="en-US" sz="1600" dirty="0">
                <a:latin typeface="Roboto Slab" panose="020B0604020202020204" charset="0"/>
                <a:ea typeface="Roboto Slab" panose="020B0604020202020204" charset="0"/>
              </a:rPr>
              <a:t>90/313/EEC </a:t>
            </a:r>
            <a:r>
              <a:rPr lang="cs-CZ" sz="1600"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The</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Habitats</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Directive</a:t>
            </a:r>
            <a:r>
              <a:rPr lang="cs-CZ" sz="1600" b="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(92/43/EEC),</a:t>
            </a:r>
          </a:p>
          <a:p>
            <a:pPr marL="285750" indent="-285750">
              <a:buFont typeface="Arial" panose="020B0604020202020204" pitchFamily="34" charset="0"/>
              <a:buChar char="•"/>
            </a:pPr>
            <a:r>
              <a:rPr lang="cs-CZ" sz="1600" b="1" dirty="0">
                <a:latin typeface="Roboto Slab" panose="020B0604020202020204" charset="0"/>
                <a:ea typeface="Roboto Slab" panose="020B0604020202020204" charset="0"/>
              </a:rPr>
              <a:t>CJEU: </a:t>
            </a:r>
            <a:r>
              <a:rPr lang="en-US" sz="1600" b="1" dirty="0">
                <a:latin typeface="Roboto Slab" panose="020B0604020202020204" charset="0"/>
                <a:ea typeface="Roboto Slab" panose="020B0604020202020204" charset="0"/>
              </a:rPr>
              <a:t>elements of individual rights to rely on environmental laws before courts, e.g. with respect to environmental quality standards </a:t>
            </a:r>
            <a:r>
              <a:rPr lang="en-US" sz="1600" dirty="0">
                <a:latin typeface="Roboto Slab" panose="020B0604020202020204" charset="0"/>
                <a:ea typeface="Roboto Slab" panose="020B0604020202020204" charset="0"/>
              </a:rPr>
              <a:t>(C-59/89, Commission v Germany; C-361/88, Commission v Germany; and C-64/90, Commission v France)</a:t>
            </a:r>
            <a:r>
              <a:rPr lang="cs-CZ" sz="1600" dirty="0">
                <a:latin typeface="Roboto Slab" panose="020B0604020202020204" charset="0"/>
                <a:ea typeface="Roboto Slab" panose="020B0604020202020204" charset="0"/>
              </a:rPr>
              <a:t>.</a:t>
            </a:r>
            <a:endParaRPr lang="en-US" sz="1600" dirty="0">
              <a:latin typeface="Roboto Slab" panose="020B0604020202020204" charset="0"/>
              <a:ea typeface="Roboto Slab" panose="020B0604020202020204" charset="0"/>
            </a:endParaRPr>
          </a:p>
          <a:p>
            <a:endParaRPr lang="cs-CZ" sz="1600" b="1" dirty="0">
              <a:latin typeface="Roboto Slab" panose="020B0604020202020204" charset="0"/>
              <a:ea typeface="Roboto Slab" panose="020B0604020202020204" charset="0"/>
            </a:endParaRPr>
          </a:p>
          <a:p>
            <a:pPr marL="342900" indent="-342900">
              <a:buFont typeface="Arial" panose="020B0604020202020204" pitchFamily="34" charset="0"/>
              <a:buChar char="•"/>
            </a:pPr>
            <a:endParaRPr lang="cs-CZ" sz="2000" dirty="0">
              <a:latin typeface="Roboto Slab" panose="020B0604020202020204" charset="0"/>
              <a:ea typeface="Roboto Slab" panose="020B0604020202020204" charset="0"/>
            </a:endParaRPr>
          </a:p>
          <a:p>
            <a:endParaRPr lang="cs-CZ" sz="2400" dirty="0"/>
          </a:p>
        </p:txBody>
      </p:sp>
    </p:spTree>
    <p:extLst>
      <p:ext uri="{BB962C8B-B14F-4D97-AF65-F5344CB8AC3E}">
        <p14:creationId xmlns:p14="http://schemas.microsoft.com/office/powerpoint/2010/main" val="489048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569115" y="211903"/>
            <a:ext cx="8229600" cy="4525963"/>
          </a:xfrm>
          <a:prstGeom prst="rect">
            <a:avLst/>
          </a:prstGeom>
        </p:spPr>
        <p:txBody>
          <a:bodyPr>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600" b="1" dirty="0">
                <a:latin typeface="Roboto Slab" panose="020B0604020202020204" charset="0"/>
                <a:ea typeface="Roboto Slab" panose="020B0604020202020204" charset="0"/>
              </a:rPr>
              <a:t>United Nations Framework Convention on Climate Change</a:t>
            </a:r>
            <a:r>
              <a:rPr lang="cs-CZ" sz="1600" b="1" dirty="0">
                <a:latin typeface="Roboto Slab" panose="020B0604020202020204" charset="0"/>
                <a:ea typeface="Roboto Slab" panose="020B0604020202020204" charset="0"/>
              </a:rPr>
              <a:t> (1992, 197 </a:t>
            </a:r>
            <a:r>
              <a:rPr lang="cs-CZ" sz="1600" b="1" dirty="0" err="1">
                <a:latin typeface="Roboto Slab" panose="020B0604020202020204" charset="0"/>
                <a:ea typeface="Roboto Slab" panose="020B0604020202020204" charset="0"/>
              </a:rPr>
              <a:t>Parties</a:t>
            </a:r>
            <a:r>
              <a:rPr lang="cs-CZ" sz="1600" b="1" dirty="0">
                <a:latin typeface="Roboto Slab" panose="020B0604020202020204" charset="0"/>
                <a:ea typeface="Roboto Slab" panose="020B0604020202020204" charset="0"/>
              </a:rPr>
              <a:t>):</a:t>
            </a:r>
          </a:p>
          <a:p>
            <a:pPr marL="342900" indent="-342900">
              <a:buFont typeface="Arial" panose="020B0604020202020204" pitchFamily="34" charset="0"/>
              <a:buChar char="•"/>
            </a:pPr>
            <a:r>
              <a:rPr lang="cs-CZ" sz="1600" i="1" dirty="0">
                <a:latin typeface="Roboto Slab" panose="020B0604020202020204" charset="0"/>
                <a:ea typeface="Roboto Slab" panose="020B0604020202020204" charset="0"/>
              </a:rPr>
              <a:t>Art. 6 (a) </a:t>
            </a:r>
            <a:r>
              <a:rPr lang="en-US" sz="1600" i="1" dirty="0">
                <a:latin typeface="Roboto Slab" panose="020B0604020202020204" charset="0"/>
                <a:ea typeface="Roboto Slab" panose="020B0604020202020204" charset="0"/>
              </a:rPr>
              <a:t>Promote and facilitate at the national and, as appropriate, </a:t>
            </a:r>
            <a:r>
              <a:rPr lang="en-US" sz="1600" i="1" dirty="0" err="1">
                <a:latin typeface="Roboto Slab" panose="020B0604020202020204" charset="0"/>
                <a:ea typeface="Roboto Slab" panose="020B0604020202020204" charset="0"/>
              </a:rPr>
              <a:t>subregional</a:t>
            </a:r>
            <a:r>
              <a:rPr lang="en-US" sz="1600" i="1" dirty="0">
                <a:latin typeface="Roboto Slab" panose="020B0604020202020204" charset="0"/>
                <a:ea typeface="Roboto Slab" panose="020B0604020202020204" charset="0"/>
              </a:rPr>
              <a:t> and regional</a:t>
            </a:r>
            <a:r>
              <a:rPr lang="cs-CZ" sz="1600" i="1" dirty="0">
                <a:latin typeface="Roboto Slab" panose="020B0604020202020204" charset="0"/>
                <a:ea typeface="Roboto Slab" panose="020B0604020202020204" charset="0"/>
              </a:rPr>
              <a:t> </a:t>
            </a:r>
            <a:r>
              <a:rPr lang="en-US" sz="1600" i="1" dirty="0">
                <a:latin typeface="Roboto Slab" panose="020B0604020202020204" charset="0"/>
                <a:ea typeface="Roboto Slab" panose="020B0604020202020204" charset="0"/>
              </a:rPr>
              <a:t>levels, and </a:t>
            </a:r>
            <a:r>
              <a:rPr lang="en-US" sz="1600" b="1" i="1" dirty="0">
                <a:solidFill>
                  <a:schemeClr val="accent4"/>
                </a:solidFill>
                <a:latin typeface="Roboto Slab" panose="020B0604020202020204" charset="0"/>
                <a:ea typeface="Roboto Slab" panose="020B0604020202020204" charset="0"/>
              </a:rPr>
              <a:t>in accordance with national laws and regulations</a:t>
            </a:r>
            <a:r>
              <a:rPr lang="en-US" sz="1600" i="1" dirty="0">
                <a:latin typeface="Roboto Slab" panose="020B0604020202020204" charset="0"/>
                <a:ea typeface="Roboto Slab" panose="020B0604020202020204" charset="0"/>
              </a:rPr>
              <a:t>, and </a:t>
            </a:r>
            <a:r>
              <a:rPr lang="en-US" sz="1600" b="1" i="1" dirty="0">
                <a:solidFill>
                  <a:schemeClr val="accent2"/>
                </a:solidFill>
                <a:latin typeface="Roboto Slab" panose="020B0604020202020204" charset="0"/>
                <a:ea typeface="Roboto Slab" panose="020B0604020202020204" charset="0"/>
              </a:rPr>
              <a:t>within their respective</a:t>
            </a:r>
            <a:r>
              <a:rPr lang="cs-CZ" sz="1600" b="1" i="1" dirty="0">
                <a:solidFill>
                  <a:schemeClr val="accent2"/>
                </a:solidFill>
                <a:latin typeface="Roboto Slab" panose="020B0604020202020204" charset="0"/>
                <a:ea typeface="Roboto Slab" panose="020B0604020202020204" charset="0"/>
              </a:rPr>
              <a:t> </a:t>
            </a:r>
            <a:r>
              <a:rPr lang="en-US" sz="1600" b="1" i="1" dirty="0">
                <a:solidFill>
                  <a:schemeClr val="accent2"/>
                </a:solidFill>
                <a:latin typeface="Roboto Slab" panose="020B0604020202020204" charset="0"/>
                <a:ea typeface="Roboto Slab" panose="020B0604020202020204" charset="0"/>
              </a:rPr>
              <a:t>capacities</a:t>
            </a:r>
            <a:r>
              <a:rPr lang="en-US" sz="1600" i="1" dirty="0">
                <a:latin typeface="Roboto Slab" panose="020B0604020202020204" charset="0"/>
                <a:ea typeface="Roboto Slab" panose="020B0604020202020204" charset="0"/>
              </a:rPr>
              <a:t>:</a:t>
            </a:r>
            <a:endParaRPr lang="cs-CZ" sz="1600" i="1"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en-US" sz="1600" i="1" dirty="0">
                <a:latin typeface="Roboto Slab" panose="020B0604020202020204" charset="0"/>
                <a:ea typeface="Roboto Slab" panose="020B0604020202020204" charset="0"/>
              </a:rPr>
              <a:t>(ii) public access to information on climate change and its effects;</a:t>
            </a:r>
          </a:p>
          <a:p>
            <a:pPr marL="342900" indent="-342900">
              <a:buFont typeface="Arial" panose="020B0604020202020204" pitchFamily="34" charset="0"/>
              <a:buChar char="•"/>
            </a:pPr>
            <a:r>
              <a:rPr lang="en-US" sz="1600" i="1" dirty="0">
                <a:latin typeface="Roboto Slab" panose="020B0604020202020204" charset="0"/>
                <a:ea typeface="Roboto Slab" panose="020B0604020202020204" charset="0"/>
              </a:rPr>
              <a:t>(iii) public participation in addressing climate change and its effects and</a:t>
            </a:r>
            <a:r>
              <a:rPr lang="cs-CZ" sz="1600" i="1" dirty="0">
                <a:latin typeface="Roboto Slab" panose="020B0604020202020204" charset="0"/>
                <a:ea typeface="Roboto Slab" panose="020B0604020202020204" charset="0"/>
              </a:rPr>
              <a:t> </a:t>
            </a:r>
            <a:r>
              <a:rPr lang="en-US" sz="1600" i="1" dirty="0">
                <a:latin typeface="Roboto Slab" panose="020B0604020202020204" charset="0"/>
                <a:ea typeface="Roboto Slab" panose="020B0604020202020204" charset="0"/>
              </a:rPr>
              <a:t>developing adequate responses;</a:t>
            </a:r>
            <a:endParaRPr lang="cs-CZ" sz="1600" i="1" dirty="0">
              <a:latin typeface="Roboto Slab" panose="020B0604020202020204" charset="0"/>
              <a:ea typeface="Roboto Slab" panose="020B0604020202020204" charset="0"/>
            </a:endParaRPr>
          </a:p>
          <a:p>
            <a:endParaRPr lang="cs-CZ" sz="1600" b="1" dirty="0">
              <a:solidFill>
                <a:schemeClr val="tx1"/>
              </a:solidFill>
              <a:latin typeface="Roboto Slab" panose="020B0604020202020204" charset="0"/>
              <a:ea typeface="Roboto Slab" panose="020B0604020202020204" charset="0"/>
            </a:endParaRPr>
          </a:p>
          <a:p>
            <a:r>
              <a:rPr lang="cs-CZ" sz="1600" b="1" dirty="0" err="1">
                <a:solidFill>
                  <a:schemeClr val="tx1"/>
                </a:solidFill>
                <a:latin typeface="Roboto Slab" panose="020B0604020202020204" charset="0"/>
                <a:ea typeface="Roboto Slab" panose="020B0604020202020204" charset="0"/>
              </a:rPr>
              <a:t>Convention</a:t>
            </a:r>
            <a:r>
              <a:rPr lang="cs-CZ" sz="1600" b="1" dirty="0">
                <a:solidFill>
                  <a:schemeClr val="tx1"/>
                </a:solidFill>
                <a:latin typeface="Roboto Slab" panose="020B0604020202020204" charset="0"/>
                <a:ea typeface="Roboto Slab" panose="020B0604020202020204" charset="0"/>
              </a:rPr>
              <a:t> on </a:t>
            </a:r>
            <a:r>
              <a:rPr lang="cs-CZ" sz="1600" b="1" dirty="0" err="1">
                <a:solidFill>
                  <a:schemeClr val="tx1"/>
                </a:solidFill>
                <a:latin typeface="Roboto Slab" panose="020B0604020202020204" charset="0"/>
                <a:ea typeface="Roboto Slab" panose="020B0604020202020204" charset="0"/>
              </a:rPr>
              <a:t>Environmental</a:t>
            </a:r>
            <a:r>
              <a:rPr lang="cs-CZ" sz="1600" b="1" dirty="0">
                <a:solidFill>
                  <a:schemeClr val="tx1"/>
                </a:solidFill>
                <a:latin typeface="Roboto Slab" panose="020B0604020202020204" charset="0"/>
                <a:ea typeface="Roboto Slab" panose="020B0604020202020204" charset="0"/>
              </a:rPr>
              <a:t> </a:t>
            </a:r>
            <a:r>
              <a:rPr lang="cs-CZ" sz="1600" b="1" dirty="0" err="1">
                <a:solidFill>
                  <a:schemeClr val="tx1"/>
                </a:solidFill>
                <a:latin typeface="Roboto Slab" panose="020B0604020202020204" charset="0"/>
                <a:ea typeface="Roboto Slab" panose="020B0604020202020204" charset="0"/>
              </a:rPr>
              <a:t>Impact</a:t>
            </a:r>
            <a:r>
              <a:rPr lang="cs-CZ" sz="1600" b="1" dirty="0">
                <a:solidFill>
                  <a:schemeClr val="tx1"/>
                </a:solidFill>
                <a:latin typeface="Roboto Slab" panose="020B0604020202020204" charset="0"/>
                <a:ea typeface="Roboto Slab" panose="020B0604020202020204" charset="0"/>
              </a:rPr>
              <a:t> </a:t>
            </a:r>
            <a:r>
              <a:rPr lang="cs-CZ" sz="1600" b="1" dirty="0" err="1">
                <a:solidFill>
                  <a:schemeClr val="tx1"/>
                </a:solidFill>
                <a:latin typeface="Roboto Slab" panose="020B0604020202020204" charset="0"/>
                <a:ea typeface="Roboto Slab" panose="020B0604020202020204" charset="0"/>
              </a:rPr>
              <a:t>Assessment</a:t>
            </a:r>
            <a:r>
              <a:rPr lang="cs-CZ" sz="1600" b="1" dirty="0">
                <a:solidFill>
                  <a:schemeClr val="tx1"/>
                </a:solidFill>
                <a:latin typeface="Roboto Slab" panose="020B0604020202020204" charset="0"/>
                <a:ea typeface="Roboto Slab" panose="020B0604020202020204" charset="0"/>
              </a:rPr>
              <a:t> in a </a:t>
            </a:r>
            <a:r>
              <a:rPr lang="cs-CZ" sz="1600" b="1" dirty="0" err="1">
                <a:solidFill>
                  <a:schemeClr val="tx1"/>
                </a:solidFill>
                <a:latin typeface="Roboto Slab" panose="020B0604020202020204" charset="0"/>
                <a:ea typeface="Roboto Slab" panose="020B0604020202020204" charset="0"/>
              </a:rPr>
              <a:t>Transboundary</a:t>
            </a:r>
            <a:r>
              <a:rPr lang="cs-CZ" sz="1600" b="1" dirty="0">
                <a:solidFill>
                  <a:schemeClr val="tx1"/>
                </a:solidFill>
                <a:latin typeface="Roboto Slab" panose="020B0604020202020204" charset="0"/>
                <a:ea typeface="Roboto Slab" panose="020B0604020202020204" charset="0"/>
              </a:rPr>
              <a:t> </a:t>
            </a:r>
            <a:r>
              <a:rPr lang="cs-CZ" sz="1600" b="1" dirty="0" err="1">
                <a:solidFill>
                  <a:schemeClr val="tx1"/>
                </a:solidFill>
                <a:latin typeface="Roboto Slab" panose="020B0604020202020204" charset="0"/>
                <a:ea typeface="Roboto Slab" panose="020B0604020202020204" charset="0"/>
              </a:rPr>
              <a:t>Context</a:t>
            </a:r>
            <a:r>
              <a:rPr lang="cs-CZ" sz="1600" b="1" dirty="0">
                <a:solidFill>
                  <a:schemeClr val="tx1"/>
                </a:solidFill>
                <a:latin typeface="Roboto Slab" panose="020B0604020202020204" charset="0"/>
                <a:ea typeface="Roboto Slab" panose="020B0604020202020204" charset="0"/>
              </a:rPr>
              <a:t> (</a:t>
            </a:r>
            <a:r>
              <a:rPr lang="cs-CZ" sz="1600" b="1" dirty="0" err="1">
                <a:solidFill>
                  <a:schemeClr val="tx1"/>
                </a:solidFill>
                <a:latin typeface="Roboto Slab" panose="020B0604020202020204" charset="0"/>
                <a:ea typeface="Roboto Slab" panose="020B0604020202020204" charset="0"/>
              </a:rPr>
              <a:t>Espoo</a:t>
            </a:r>
            <a:r>
              <a:rPr lang="cs-CZ" sz="1600" b="1" dirty="0">
                <a:solidFill>
                  <a:schemeClr val="tx1"/>
                </a:solidFill>
                <a:latin typeface="Roboto Slab" panose="020B0604020202020204" charset="0"/>
                <a:ea typeface="Roboto Slab" panose="020B0604020202020204" charset="0"/>
              </a:rPr>
              <a:t> </a:t>
            </a:r>
            <a:r>
              <a:rPr lang="cs-CZ" sz="1600" b="1" dirty="0" err="1">
                <a:solidFill>
                  <a:schemeClr val="tx1"/>
                </a:solidFill>
                <a:latin typeface="Roboto Slab" panose="020B0604020202020204" charset="0"/>
                <a:ea typeface="Roboto Slab" panose="020B0604020202020204" charset="0"/>
              </a:rPr>
              <a:t>Convention</a:t>
            </a:r>
            <a:r>
              <a:rPr lang="cs-CZ" sz="1600" b="1" dirty="0">
                <a:solidFill>
                  <a:schemeClr val="tx1"/>
                </a:solidFill>
                <a:latin typeface="Roboto Slab" panose="020B0604020202020204" charset="0"/>
                <a:ea typeface="Roboto Slab" panose="020B0604020202020204" charset="0"/>
              </a:rPr>
              <a:t>, 1991, 45 </a:t>
            </a:r>
            <a:r>
              <a:rPr lang="cs-CZ" sz="1600" b="1" dirty="0" err="1">
                <a:solidFill>
                  <a:schemeClr val="tx1"/>
                </a:solidFill>
                <a:latin typeface="Roboto Slab" panose="020B0604020202020204" charset="0"/>
                <a:ea typeface="Roboto Slab" panose="020B0604020202020204" charset="0"/>
              </a:rPr>
              <a:t>Parties</a:t>
            </a:r>
            <a:r>
              <a:rPr lang="cs-CZ" sz="1600" b="1" dirty="0">
                <a:solidFill>
                  <a:schemeClr val="tx1"/>
                </a:solidFill>
                <a:latin typeface="Roboto Slab" panose="020B0604020202020204" charset="0"/>
                <a:ea typeface="Roboto Slab" panose="020B0604020202020204" charset="0"/>
              </a:rPr>
              <a:t>):</a:t>
            </a:r>
          </a:p>
          <a:p>
            <a:pPr lvl="2" algn="just"/>
            <a:r>
              <a:rPr lang="cs-CZ" i="1" dirty="0">
                <a:latin typeface="Roboto Slab" panose="020B0604020202020204" charset="0"/>
                <a:ea typeface="Roboto Slab" panose="020B0604020202020204" charset="0"/>
              </a:rPr>
              <a:t>Art. 2(2):</a:t>
            </a:r>
            <a:r>
              <a:rPr lang="en-US" i="1" dirty="0">
                <a:latin typeface="Roboto Slab" panose="020B0604020202020204" charset="0"/>
                <a:ea typeface="Roboto Slab" panose="020B0604020202020204" charset="0"/>
              </a:rPr>
              <a:t> Each Party shall take the necessary legal, administrative or other</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measures to implement the provisions of this Convention, including</a:t>
            </a:r>
            <a:r>
              <a:rPr lang="cs-CZ" i="1" dirty="0">
                <a:latin typeface="Roboto Slab" panose="020B0604020202020204" charset="0"/>
                <a:ea typeface="Roboto Slab" panose="020B0604020202020204" charset="0"/>
              </a:rPr>
              <a:t> (...) </a:t>
            </a:r>
            <a:r>
              <a:rPr lang="en-US" i="1" dirty="0">
                <a:latin typeface="Roboto Slab" panose="020B0604020202020204" charset="0"/>
                <a:ea typeface="Roboto Slab" panose="020B0604020202020204" charset="0"/>
              </a:rPr>
              <a:t>the establishment of an</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environmental impact assessment procedure that permits public participation</a:t>
            </a:r>
            <a:r>
              <a:rPr lang="cs-CZ" i="1" dirty="0">
                <a:latin typeface="Roboto Slab" panose="020B0604020202020204" charset="0"/>
                <a:ea typeface="Roboto Slab" panose="020B0604020202020204" charset="0"/>
              </a:rPr>
              <a:t>.</a:t>
            </a:r>
          </a:p>
          <a:p>
            <a:pPr lvl="2" algn="just"/>
            <a:r>
              <a:rPr lang="cs-CZ" i="1" dirty="0">
                <a:latin typeface="Roboto Slab" panose="020B0604020202020204" charset="0"/>
                <a:ea typeface="Roboto Slab" panose="020B0604020202020204" charset="0"/>
              </a:rPr>
              <a:t>Art. 2(6): </a:t>
            </a:r>
            <a:r>
              <a:rPr lang="en-US" i="1" dirty="0">
                <a:latin typeface="Roboto Slab" panose="020B0604020202020204" charset="0"/>
                <a:ea typeface="Roboto Slab" panose="020B0604020202020204" charset="0"/>
              </a:rPr>
              <a:t>The Party of origin shall provide, in accordance with the provisions of</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this Convention, an opportunity to the public in the areas likely to be</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affected to participate in relevant environmental impact assessment procedures</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regarding proposed activities and shall ensure that the </a:t>
            </a:r>
            <a:r>
              <a:rPr lang="en-US" b="1" i="1" dirty="0">
                <a:solidFill>
                  <a:schemeClr val="accent5"/>
                </a:solidFill>
                <a:latin typeface="Roboto Slab" panose="020B0604020202020204" charset="0"/>
                <a:ea typeface="Roboto Slab" panose="020B0604020202020204" charset="0"/>
              </a:rPr>
              <a:t>opportunity provided</a:t>
            </a:r>
            <a:r>
              <a:rPr lang="cs-CZ" b="1" i="1" dirty="0">
                <a:solidFill>
                  <a:schemeClr val="accent5"/>
                </a:solidFill>
                <a:latin typeface="Roboto Slab" panose="020B0604020202020204" charset="0"/>
                <a:ea typeface="Roboto Slab" panose="020B0604020202020204" charset="0"/>
              </a:rPr>
              <a:t> </a:t>
            </a:r>
            <a:r>
              <a:rPr lang="en-US" b="1" i="1" dirty="0">
                <a:solidFill>
                  <a:schemeClr val="accent5"/>
                </a:solidFill>
                <a:latin typeface="Roboto Slab" panose="020B0604020202020204" charset="0"/>
                <a:ea typeface="Roboto Slab" panose="020B0604020202020204" charset="0"/>
              </a:rPr>
              <a:t>to the public of the affected Party is equivalent to that provided to the</a:t>
            </a:r>
            <a:r>
              <a:rPr lang="cs-CZ" b="1" i="1" dirty="0">
                <a:solidFill>
                  <a:schemeClr val="accent5"/>
                </a:solidFill>
                <a:latin typeface="Roboto Slab" panose="020B0604020202020204" charset="0"/>
                <a:ea typeface="Roboto Slab" panose="020B0604020202020204" charset="0"/>
              </a:rPr>
              <a:t> </a:t>
            </a:r>
            <a:r>
              <a:rPr lang="en-US" b="1" i="1" dirty="0">
                <a:solidFill>
                  <a:schemeClr val="accent5"/>
                </a:solidFill>
                <a:latin typeface="Roboto Slab" panose="020B0604020202020204" charset="0"/>
                <a:ea typeface="Roboto Slab" panose="020B0604020202020204" charset="0"/>
              </a:rPr>
              <a:t>public of the Party of origin</a:t>
            </a:r>
            <a:r>
              <a:rPr lang="en-US" i="1" dirty="0">
                <a:latin typeface="Roboto Slab" panose="020B0604020202020204" charset="0"/>
                <a:ea typeface="Roboto Slab" panose="020B0604020202020204" charset="0"/>
              </a:rPr>
              <a:t>.</a:t>
            </a:r>
            <a:endParaRPr lang="cs-CZ" i="1" dirty="0">
              <a:latin typeface="Roboto Slab" panose="020B0604020202020204" charset="0"/>
              <a:ea typeface="Roboto Slab" panose="020B0604020202020204" charset="0"/>
            </a:endParaRPr>
          </a:p>
          <a:p>
            <a:pPr lvl="2" algn="just"/>
            <a:r>
              <a:rPr lang="cs-CZ" i="1" dirty="0">
                <a:latin typeface="Roboto Slab" panose="020B0604020202020204" charset="0"/>
                <a:ea typeface="Roboto Slab" panose="020B0604020202020204" charset="0"/>
              </a:rPr>
              <a:t>Art. 3(8): </a:t>
            </a:r>
            <a:r>
              <a:rPr lang="en-US" i="1" dirty="0">
                <a:latin typeface="Roboto Slab" panose="020B0604020202020204" charset="0"/>
                <a:ea typeface="Roboto Slab" panose="020B0604020202020204" charset="0"/>
              </a:rPr>
              <a:t>8. The concerned Parties shall ensure that the public of the affected Party</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in the areas likely to be affected be informed of, and be provided with</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possibilities for making comments or objections on, the proposed activity, and</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for the transmittal of these comments or objections to the competent authority</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of the Party of origin, either directly to this authority or, where</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appropriate, through the Party of origin.</a:t>
            </a:r>
            <a:endParaRPr lang="cs-CZ" i="1" dirty="0">
              <a:latin typeface="Roboto Slab" panose="020B0604020202020204" charset="0"/>
              <a:ea typeface="Roboto Slab" panose="020B0604020202020204" charset="0"/>
            </a:endParaRPr>
          </a:p>
          <a:p>
            <a:pPr lvl="2"/>
            <a:r>
              <a:rPr lang="cs-CZ" i="1" dirty="0">
                <a:latin typeface="Roboto Slab" panose="020B0604020202020204" charset="0"/>
                <a:ea typeface="Roboto Slab" panose="020B0604020202020204" charset="0"/>
              </a:rPr>
              <a:t>Art. 4 (2): ...</a:t>
            </a:r>
            <a:r>
              <a:rPr lang="en-US" i="1" dirty="0">
                <a:latin typeface="Roboto Slab" panose="020B0604020202020204" charset="0"/>
                <a:ea typeface="Roboto Slab" panose="020B0604020202020204" charset="0"/>
              </a:rPr>
              <a:t> The concerned Parties shall arrange for</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distribution of the documentation to the authorities and the public of the</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affected Party in the areas likely to be affected</a:t>
            </a:r>
            <a:r>
              <a:rPr lang="cs-CZ" i="1" dirty="0">
                <a:latin typeface="Roboto Slab" panose="020B0604020202020204" charset="0"/>
                <a:ea typeface="Roboto Slab" panose="020B0604020202020204" charset="0"/>
              </a:rPr>
              <a:t>...</a:t>
            </a:r>
          </a:p>
          <a:p>
            <a:pPr lvl="2"/>
            <a:endParaRPr lang="cs-CZ" i="1" u="sng" dirty="0">
              <a:latin typeface="Roboto Slab" panose="020B0604020202020204" charset="0"/>
              <a:ea typeface="Roboto Slab" panose="020B0604020202020204" charset="0"/>
            </a:endParaRPr>
          </a:p>
          <a:p>
            <a:pPr lvl="2"/>
            <a:r>
              <a:rPr lang="cs-CZ" u="sng" dirty="0" err="1">
                <a:latin typeface="Roboto Slab" panose="020B0604020202020204" charset="0"/>
                <a:ea typeface="Roboto Slab" panose="020B0604020202020204" charset="0"/>
              </a:rPr>
              <a:t>Declaration</a:t>
            </a:r>
            <a:r>
              <a:rPr lang="cs-CZ" u="sng" dirty="0">
                <a:latin typeface="Roboto Slab" panose="020B0604020202020204" charset="0"/>
                <a:ea typeface="Roboto Slab" panose="020B0604020202020204" charset="0"/>
              </a:rPr>
              <a:t> </a:t>
            </a:r>
            <a:r>
              <a:rPr lang="cs-CZ" u="sng" dirty="0" err="1">
                <a:latin typeface="Roboto Slab" panose="020B0604020202020204" charset="0"/>
                <a:ea typeface="Roboto Slab" panose="020B0604020202020204" charset="0"/>
              </a:rPr>
              <a:t>of</a:t>
            </a:r>
            <a:r>
              <a:rPr lang="cs-CZ" u="sng" dirty="0">
                <a:latin typeface="Roboto Slab" panose="020B0604020202020204" charset="0"/>
                <a:ea typeface="Roboto Slab" panose="020B0604020202020204" charset="0"/>
              </a:rPr>
              <a:t> France</a:t>
            </a:r>
            <a:r>
              <a:rPr lang="cs-CZ"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The Convention implies that it is the responsibility of each Party to ensure the public distribution within its territory of the environmental impact assessment documentation, inform the public and collect its comments, except where different bilateral arrangements apply</a:t>
            </a:r>
            <a:r>
              <a:rPr lang="cs-CZ" i="1" dirty="0">
                <a:latin typeface="Roboto Slab" panose="020B0604020202020204" charset="0"/>
                <a:ea typeface="Roboto Slab" panose="020B0604020202020204" charset="0"/>
              </a:rPr>
              <a:t> </a:t>
            </a:r>
            <a:endParaRPr lang="en-US" i="1" dirty="0">
              <a:latin typeface="Roboto Slab" panose="020B0604020202020204" charset="0"/>
              <a:ea typeface="Roboto Slab" panose="020B0604020202020204" charset="0"/>
            </a:endParaRPr>
          </a:p>
          <a:p>
            <a:endParaRPr lang="cs-CZ" sz="2400" dirty="0"/>
          </a:p>
        </p:txBody>
      </p:sp>
    </p:spTree>
    <p:extLst>
      <p:ext uri="{BB962C8B-B14F-4D97-AF65-F5344CB8AC3E}">
        <p14:creationId xmlns:p14="http://schemas.microsoft.com/office/powerpoint/2010/main" val="2363775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1"/>
            <a:ext cx="8238002" cy="666159"/>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Aarhus</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Convention</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Development</a:t>
            </a:r>
            <a:endParaRPr lang="cs-CZ" sz="1800" b="1" dirty="0">
              <a:solidFill>
                <a:schemeClr val="accent3"/>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36935"/>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cs-CZ" dirty="0">
                <a:latin typeface="Roboto Slab" panose="020B0604020202020204" charset="0"/>
                <a:ea typeface="Roboto Slab" panose="020B0604020202020204" charset="0"/>
              </a:rPr>
              <a:t>P</a:t>
            </a:r>
            <a:r>
              <a:rPr lang="en-US" dirty="0" err="1">
                <a:latin typeface="Roboto Slab" panose="020B0604020202020204" charset="0"/>
                <a:ea typeface="Roboto Slab" panose="020B0604020202020204" charset="0"/>
              </a:rPr>
              <a:t>rinciple</a:t>
            </a:r>
            <a:r>
              <a:rPr lang="en-US" dirty="0">
                <a:latin typeface="Roboto Slab" panose="020B0604020202020204" charset="0"/>
                <a:ea typeface="Roboto Slab" panose="020B0604020202020204" charset="0"/>
              </a:rPr>
              <a:t> 10 of the </a:t>
            </a:r>
            <a:r>
              <a:rPr lang="cs-CZ" dirty="0">
                <a:latin typeface="Roboto Slab" panose="020B0604020202020204" charset="0"/>
                <a:ea typeface="Roboto Slab" panose="020B0604020202020204" charset="0"/>
              </a:rPr>
              <a:t>1992 </a:t>
            </a:r>
            <a:r>
              <a:rPr lang="en-US" b="1" dirty="0">
                <a:solidFill>
                  <a:schemeClr val="accent2"/>
                </a:solidFill>
                <a:latin typeface="Roboto Slab" panose="020B0604020202020204" charset="0"/>
                <a:ea typeface="Roboto Slab" panose="020B0604020202020204" charset="0"/>
              </a:rPr>
              <a:t>Rio Declaration on Environment and</a:t>
            </a:r>
            <a:r>
              <a:rPr lang="cs-CZ" b="1" dirty="0">
                <a:solidFill>
                  <a:schemeClr val="accent2"/>
                </a:solidFill>
                <a:latin typeface="Roboto Slab" panose="020B0604020202020204" charset="0"/>
                <a:ea typeface="Roboto Slab" panose="020B0604020202020204" charset="0"/>
              </a:rPr>
              <a:t> </a:t>
            </a:r>
            <a:r>
              <a:rPr lang="en-US" b="1" dirty="0">
                <a:solidFill>
                  <a:schemeClr val="accent2"/>
                </a:solidFill>
                <a:latin typeface="Roboto Slab" panose="020B0604020202020204" charset="0"/>
                <a:ea typeface="Roboto Slab" panose="020B0604020202020204" charset="0"/>
              </a:rPr>
              <a:t>Development</a:t>
            </a:r>
            <a:r>
              <a:rPr lang="cs-CZ" b="1" dirty="0">
                <a:solidFill>
                  <a:schemeClr val="accent2"/>
                </a:solidFill>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(UN Doc. A/Conf.151/26):</a:t>
            </a:r>
          </a:p>
          <a:p>
            <a:pPr algn="just"/>
            <a:r>
              <a:rPr lang="cs-CZ" sz="1600" dirty="0">
                <a:latin typeface="Roboto Slab" panose="020B0604020202020204" charset="0"/>
                <a:ea typeface="Roboto Slab" panose="020B0604020202020204" charset="0"/>
              </a:rPr>
              <a:t>	</a:t>
            </a:r>
            <a:r>
              <a:rPr lang="en-US" b="1" i="1" dirty="0">
                <a:latin typeface="Roboto Slab" panose="020B0604020202020204" charset="0"/>
                <a:ea typeface="Roboto Slab" panose="020B0604020202020204" charset="0"/>
              </a:rPr>
              <a:t>Environmental issues are best handled with the participation of all concerned </a:t>
            </a:r>
            <a:r>
              <a:rPr lang="cs-CZ" b="1" i="1" dirty="0">
                <a:latin typeface="Roboto Slab" panose="020B0604020202020204" charset="0"/>
                <a:ea typeface="Roboto Slab" panose="020B0604020202020204" charset="0"/>
              </a:rPr>
              <a:t>	</a:t>
            </a:r>
            <a:r>
              <a:rPr lang="en-US" b="1" i="1" dirty="0">
                <a:latin typeface="Roboto Slab" panose="020B0604020202020204" charset="0"/>
                <a:ea typeface="Roboto Slab" panose="020B0604020202020204" charset="0"/>
              </a:rPr>
              <a:t>citizens, at the relevant level. </a:t>
            </a:r>
            <a:r>
              <a:rPr lang="en-US" i="1" dirty="0">
                <a:latin typeface="Roboto Slab" panose="020B0604020202020204" charset="0"/>
                <a:ea typeface="Roboto Slab" panose="020B0604020202020204" charset="0"/>
              </a:rPr>
              <a:t>At the national level, each individual shall have </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appropriate </a:t>
            </a:r>
            <a:r>
              <a:rPr lang="en-US" b="1" i="1" dirty="0">
                <a:solidFill>
                  <a:schemeClr val="accent5"/>
                </a:solidFill>
                <a:latin typeface="Roboto Slab" panose="020B0604020202020204" charset="0"/>
                <a:ea typeface="Roboto Slab" panose="020B0604020202020204" charset="0"/>
              </a:rPr>
              <a:t>access to information </a:t>
            </a:r>
            <a:r>
              <a:rPr lang="en-US" i="1" dirty="0">
                <a:latin typeface="Roboto Slab" panose="020B0604020202020204" charset="0"/>
                <a:ea typeface="Roboto Slab" panose="020B0604020202020204" charset="0"/>
              </a:rPr>
              <a:t>concerning the environment that is held by </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public authorities, including information on hazardous materials and activities in </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their communities, and the opportunity to </a:t>
            </a:r>
            <a:r>
              <a:rPr lang="en-US" b="1" i="1" dirty="0">
                <a:solidFill>
                  <a:schemeClr val="accent1"/>
                </a:solidFill>
                <a:latin typeface="Roboto Slab" panose="020B0604020202020204" charset="0"/>
                <a:ea typeface="Roboto Slab" panose="020B0604020202020204" charset="0"/>
              </a:rPr>
              <a:t>participate in decision-making </a:t>
            </a:r>
            <a:r>
              <a:rPr lang="cs-CZ" b="1" i="1" dirty="0">
                <a:solidFill>
                  <a:schemeClr val="accent1"/>
                </a:solidFill>
                <a:latin typeface="Roboto Slab" panose="020B0604020202020204" charset="0"/>
                <a:ea typeface="Roboto Slab" panose="020B0604020202020204" charset="0"/>
              </a:rPr>
              <a:t>	</a:t>
            </a:r>
            <a:r>
              <a:rPr lang="en-US" b="1" i="1" dirty="0">
                <a:solidFill>
                  <a:schemeClr val="accent1"/>
                </a:solidFill>
                <a:latin typeface="Roboto Slab" panose="020B0604020202020204" charset="0"/>
                <a:ea typeface="Roboto Slab" panose="020B0604020202020204" charset="0"/>
              </a:rPr>
              <a:t>processes</a:t>
            </a:r>
            <a:r>
              <a:rPr lang="en-US" i="1" dirty="0">
                <a:latin typeface="Roboto Slab" panose="020B0604020202020204" charset="0"/>
                <a:ea typeface="Roboto Slab" panose="020B0604020202020204" charset="0"/>
              </a:rPr>
              <a:t>. States shall facilitate and encourage public awareness and participation </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by making information widely available. Effective </a:t>
            </a:r>
            <a:r>
              <a:rPr lang="en-US" b="1" i="1" dirty="0">
                <a:solidFill>
                  <a:schemeClr val="accent5"/>
                </a:solidFill>
                <a:latin typeface="Roboto Slab" panose="020B0604020202020204" charset="0"/>
                <a:ea typeface="Roboto Slab" panose="020B0604020202020204" charset="0"/>
              </a:rPr>
              <a:t>access to judicial and </a:t>
            </a:r>
            <a:r>
              <a:rPr lang="cs-CZ" b="1" i="1" dirty="0">
                <a:solidFill>
                  <a:schemeClr val="accent5"/>
                </a:solidFill>
                <a:latin typeface="Roboto Slab" panose="020B0604020202020204" charset="0"/>
                <a:ea typeface="Roboto Slab" panose="020B0604020202020204" charset="0"/>
              </a:rPr>
              <a:t>	</a:t>
            </a:r>
            <a:r>
              <a:rPr lang="en-US" b="1" i="1" dirty="0">
                <a:solidFill>
                  <a:schemeClr val="accent5"/>
                </a:solidFill>
                <a:latin typeface="Roboto Slab" panose="020B0604020202020204" charset="0"/>
                <a:ea typeface="Roboto Slab" panose="020B0604020202020204" charset="0"/>
              </a:rPr>
              <a:t>administrative proceedings, including redress and remedy</a:t>
            </a:r>
            <a:r>
              <a:rPr lang="en-US" i="1" dirty="0">
                <a:latin typeface="Roboto Slab" panose="020B0604020202020204" charset="0"/>
                <a:ea typeface="Roboto Slab" panose="020B0604020202020204" charset="0"/>
              </a:rPr>
              <a:t>, shall be provided.”</a:t>
            </a:r>
            <a:endParaRPr lang="cs-CZ" i="1" dirty="0">
              <a:latin typeface="Roboto Slab" panose="020B0604020202020204" charset="0"/>
              <a:ea typeface="Roboto Slab" panose="020B0604020202020204" charset="0"/>
            </a:endParaRPr>
          </a:p>
          <a:p>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Agenda 21</a:t>
            </a:r>
            <a:r>
              <a:rPr lang="cs-CZ"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“One of the fundamental prerequisites for the achievement of </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sustainable development is broad public participation in decision-making</a:t>
            </a:r>
            <a:endParaRPr lang="cs-CZ" i="1" dirty="0">
              <a:latin typeface="Roboto Slab" panose="020B0604020202020204" charset="0"/>
              <a:ea typeface="Roboto Slab" panose="020B0604020202020204" charset="0"/>
            </a:endParaRPr>
          </a:p>
          <a:p>
            <a:endParaRPr lang="cs-CZ" b="1" dirty="0">
              <a:solidFill>
                <a:schemeClr val="accent2"/>
              </a:solidFill>
              <a:latin typeface="Roboto Slab" panose="020B0604020202020204" charset="0"/>
              <a:ea typeface="Roboto Slab" panose="020B0604020202020204" charset="0"/>
            </a:endParaRPr>
          </a:p>
          <a:p>
            <a:pPr algn="just"/>
            <a:r>
              <a:rPr lang="cs-CZ" b="1" dirty="0">
                <a:solidFill>
                  <a:schemeClr val="accent2"/>
                </a:solidFill>
                <a:latin typeface="Roboto Slab" panose="020B0604020202020204" charset="0"/>
                <a:ea typeface="Roboto Slab" panose="020B0604020202020204" charset="0"/>
              </a:rPr>
              <a:t>P</a:t>
            </a:r>
            <a:r>
              <a:rPr lang="en-US" b="1" dirty="0" err="1">
                <a:solidFill>
                  <a:schemeClr val="accent2"/>
                </a:solidFill>
                <a:latin typeface="Roboto Slab" panose="020B0604020202020204" charset="0"/>
                <a:ea typeface="Roboto Slab" panose="020B0604020202020204" charset="0"/>
              </a:rPr>
              <a:t>olitical</a:t>
            </a:r>
            <a:r>
              <a:rPr lang="en-US" b="1" dirty="0">
                <a:solidFill>
                  <a:schemeClr val="accent2"/>
                </a:solidFill>
                <a:latin typeface="Roboto Slab" panose="020B0604020202020204" charset="0"/>
                <a:ea typeface="Roboto Slab" panose="020B0604020202020204" charset="0"/>
              </a:rPr>
              <a:t> changes in Europe in the beginning of the 1990’s</a:t>
            </a:r>
            <a:r>
              <a:rPr lang="cs-CZ" b="1" dirty="0">
                <a:solidFill>
                  <a:schemeClr val="accent2"/>
                </a:solidFill>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influenced</a:t>
            </a:r>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the perception of what are international and national legal issues.</a:t>
            </a:r>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New matters, such as civic society, </a:t>
            </a:r>
            <a:r>
              <a:rPr lang="en-US" dirty="0" err="1">
                <a:latin typeface="Roboto Slab" panose="020B0604020202020204" charset="0"/>
                <a:ea typeface="Roboto Slab" panose="020B0604020202020204" charset="0"/>
              </a:rPr>
              <a:t>democratisation</a:t>
            </a:r>
            <a:r>
              <a:rPr lang="en-US" dirty="0">
                <a:latin typeface="Roboto Slab" panose="020B0604020202020204" charset="0"/>
                <a:ea typeface="Roboto Slab" panose="020B0604020202020204" charset="0"/>
              </a:rPr>
              <a:t>, environmental human rights and </a:t>
            </a:r>
            <a:r>
              <a:rPr lang="en-US" dirty="0" err="1">
                <a:latin typeface="Roboto Slab" panose="020B0604020202020204" charset="0"/>
                <a:ea typeface="Roboto Slab" panose="020B0604020202020204" charset="0"/>
              </a:rPr>
              <a:t>globalisation</a:t>
            </a:r>
            <a:r>
              <a:rPr lang="en-US" dirty="0">
                <a:latin typeface="Roboto Slab" panose="020B0604020202020204" charset="0"/>
                <a:ea typeface="Roboto Slab" panose="020B0604020202020204" charset="0"/>
              </a:rPr>
              <a:t>, transcended state borders, entered the international arena, and expanded into international discourse, law, and policy-making in a way that had previously not been possible.</a:t>
            </a:r>
            <a:endParaRPr lang="cs-CZ" dirty="0">
              <a:latin typeface="Roboto Slab" panose="020B0604020202020204" charset="0"/>
              <a:ea typeface="Roboto Slab" panose="020B0604020202020204" charset="0"/>
            </a:endParaRPr>
          </a:p>
          <a:p>
            <a:endParaRPr lang="en" sz="2000" dirty="0"/>
          </a:p>
        </p:txBody>
      </p:sp>
    </p:spTree>
    <p:extLst>
      <p:ext uri="{BB962C8B-B14F-4D97-AF65-F5344CB8AC3E}">
        <p14:creationId xmlns:p14="http://schemas.microsoft.com/office/powerpoint/2010/main" val="184209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1"/>
            <a:ext cx="8238002" cy="666159"/>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Aarhus</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Convention</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Negotiations</a:t>
            </a:r>
            <a:endParaRPr lang="cs-CZ" sz="1800" b="1" dirty="0">
              <a:solidFill>
                <a:schemeClr val="accent3"/>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36935"/>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cs-CZ" b="1" dirty="0">
                <a:solidFill>
                  <a:schemeClr val="accent2"/>
                </a:solidFill>
                <a:latin typeface="Roboto Slab" panose="020B0604020202020204" charset="0"/>
                <a:ea typeface="Roboto Slab" panose="020B0604020202020204" charset="0"/>
              </a:rPr>
              <a:t>1995: </a:t>
            </a:r>
            <a:r>
              <a:rPr lang="cs-CZ" dirty="0">
                <a:solidFill>
                  <a:schemeClr val="tx1"/>
                </a:solidFill>
                <a:latin typeface="Roboto Slab" panose="020B0604020202020204" charset="0"/>
                <a:ea typeface="Roboto Slab" panose="020B0604020202020204" charset="0"/>
              </a:rPr>
              <a:t>T</a:t>
            </a:r>
            <a:r>
              <a:rPr lang="en-US" dirty="0">
                <a:solidFill>
                  <a:schemeClr val="tx1"/>
                </a:solidFill>
                <a:latin typeface="Roboto Slab" panose="020B0604020202020204" charset="0"/>
                <a:ea typeface="Roboto Slab" panose="020B0604020202020204" charset="0"/>
              </a:rPr>
              <a:t>he Third “Environment for Europe” Ministerial Conference </a:t>
            </a:r>
            <a:r>
              <a:rPr lang="en-US" b="1" dirty="0">
                <a:solidFill>
                  <a:schemeClr val="tx1"/>
                </a:solidFill>
                <a:latin typeface="Roboto Slab" panose="020B0604020202020204" charset="0"/>
                <a:ea typeface="Roboto Slab" panose="020B0604020202020204" charset="0"/>
              </a:rPr>
              <a:t>endorsed the UNECE Guidelines</a:t>
            </a:r>
            <a:r>
              <a:rPr lang="en-US" dirty="0">
                <a:solidFill>
                  <a:schemeClr val="tx1"/>
                </a:solidFill>
                <a:latin typeface="Roboto Slab" panose="020B0604020202020204" charset="0"/>
                <a:ea typeface="Roboto Slab" panose="020B0604020202020204" charset="0"/>
              </a:rPr>
              <a:t> on Access to Environmental Information and Public Participation in Environmental Decision-making, which drew on and developed Principle 10. The Ministerial Conference also decided to consider the drafting of a convention.</a:t>
            </a:r>
            <a:r>
              <a:rPr lang="cs-CZ" dirty="0">
                <a:solidFill>
                  <a:schemeClr val="tx1"/>
                </a:solidFill>
                <a:latin typeface="Roboto Slab" panose="020B0604020202020204" charset="0"/>
                <a:ea typeface="Roboto Slab" panose="020B0604020202020204" charset="0"/>
              </a:rPr>
              <a:t> </a:t>
            </a:r>
          </a:p>
          <a:p>
            <a:pPr algn="just"/>
            <a:r>
              <a:rPr lang="en-US" b="1" dirty="0">
                <a:solidFill>
                  <a:schemeClr val="accent2"/>
                </a:solidFill>
                <a:latin typeface="Roboto Slab" panose="020B0604020202020204" charset="0"/>
                <a:ea typeface="Roboto Slab" panose="020B0604020202020204" charset="0"/>
              </a:rPr>
              <a:t>1996</a:t>
            </a:r>
            <a:r>
              <a:rPr lang="cs-CZ" b="1" dirty="0">
                <a:solidFill>
                  <a:schemeClr val="accent2"/>
                </a:solidFill>
                <a:latin typeface="Roboto Slab" panose="020B0604020202020204" charset="0"/>
                <a:ea typeface="Roboto Slab" panose="020B0604020202020204" charset="0"/>
              </a:rPr>
              <a:t>:</a:t>
            </a:r>
            <a:r>
              <a:rPr lang="en-US" b="1" dirty="0">
                <a:solidFill>
                  <a:schemeClr val="accent2"/>
                </a:solidFill>
                <a:latin typeface="Roboto Slab" panose="020B0604020202020204" charset="0"/>
                <a:ea typeface="Roboto Slab" panose="020B0604020202020204" charset="0"/>
              </a:rPr>
              <a:t> </a:t>
            </a:r>
            <a:r>
              <a:rPr lang="cs-CZ" dirty="0">
                <a:solidFill>
                  <a:schemeClr val="tx1"/>
                </a:solidFill>
                <a:latin typeface="Roboto Slab" panose="020B0604020202020204" charset="0"/>
                <a:ea typeface="Roboto Slab" panose="020B0604020202020204" charset="0"/>
              </a:rPr>
              <a:t>T</a:t>
            </a:r>
            <a:r>
              <a:rPr lang="en-US" dirty="0">
                <a:solidFill>
                  <a:schemeClr val="tx1"/>
                </a:solidFill>
                <a:latin typeface="Roboto Slab" panose="020B0604020202020204" charset="0"/>
                <a:ea typeface="Roboto Slab" panose="020B0604020202020204" charset="0"/>
              </a:rPr>
              <a:t>he UNECE Committee on Environmental Policy</a:t>
            </a:r>
            <a:r>
              <a:rPr lang="en-US" b="1" dirty="0">
                <a:solidFill>
                  <a:schemeClr val="tx1"/>
                </a:solidFill>
                <a:latin typeface="Roboto Slab" panose="020B0604020202020204" charset="0"/>
                <a:ea typeface="Roboto Slab" panose="020B0604020202020204" charset="0"/>
              </a:rPr>
              <a:t> established the </a:t>
            </a:r>
            <a:r>
              <a:rPr lang="en-US" dirty="0">
                <a:solidFill>
                  <a:schemeClr val="tx1"/>
                </a:solidFill>
                <a:latin typeface="Roboto Slab" panose="020B0604020202020204" charset="0"/>
                <a:ea typeface="Roboto Slab" panose="020B0604020202020204" charset="0"/>
              </a:rPr>
              <a:t>mandate for an </a:t>
            </a:r>
            <a:r>
              <a:rPr lang="en-US" i="1" dirty="0">
                <a:solidFill>
                  <a:schemeClr val="tx1"/>
                </a:solidFill>
                <a:latin typeface="Roboto Slab" panose="020B0604020202020204" charset="0"/>
                <a:ea typeface="Roboto Slab" panose="020B0604020202020204" charset="0"/>
              </a:rPr>
              <a:t>ad hoc </a:t>
            </a:r>
            <a:r>
              <a:rPr lang="en-US" dirty="0">
                <a:solidFill>
                  <a:schemeClr val="tx1"/>
                </a:solidFill>
                <a:latin typeface="Roboto Slab" panose="020B0604020202020204" charset="0"/>
                <a:ea typeface="Roboto Slab" panose="020B0604020202020204" charset="0"/>
              </a:rPr>
              <a:t>working group to conduct the negotiations for </a:t>
            </a:r>
            <a:r>
              <a:rPr lang="en-US" dirty="0">
                <a:latin typeface="Roboto Slab" panose="020B0604020202020204" charset="0"/>
                <a:ea typeface="Roboto Slab" panose="020B0604020202020204" charset="0"/>
              </a:rPr>
              <a:t>a new instrument</a:t>
            </a:r>
            <a:r>
              <a:rPr lang="cs-CZ" dirty="0">
                <a:latin typeface="Roboto Slab" panose="020B0604020202020204" charset="0"/>
                <a:ea typeface="Roboto Slab" panose="020B0604020202020204" charset="0"/>
              </a:rPr>
              <a:t>.</a:t>
            </a:r>
          </a:p>
          <a:p>
            <a:pPr algn="just"/>
            <a:r>
              <a:rPr lang="en-US" b="1" dirty="0">
                <a:solidFill>
                  <a:schemeClr val="accent2"/>
                </a:solidFill>
                <a:latin typeface="Roboto Slab" panose="020B0604020202020204" charset="0"/>
                <a:ea typeface="Roboto Slab" panose="020B0604020202020204" charset="0"/>
              </a:rPr>
              <a:t>June 1996 </a:t>
            </a:r>
            <a:r>
              <a:rPr lang="cs-CZ" b="1" dirty="0">
                <a:solidFill>
                  <a:schemeClr val="accent2"/>
                </a:solidFill>
                <a:latin typeface="Roboto Slab" panose="020B0604020202020204" charset="0"/>
                <a:ea typeface="Roboto Slab" panose="020B0604020202020204" charset="0"/>
              </a:rPr>
              <a:t>-</a:t>
            </a:r>
            <a:r>
              <a:rPr lang="en-US" b="1" dirty="0">
                <a:solidFill>
                  <a:schemeClr val="accent2"/>
                </a:solidFill>
                <a:latin typeface="Roboto Slab" panose="020B0604020202020204" charset="0"/>
                <a:ea typeface="Roboto Slab" panose="020B0604020202020204" charset="0"/>
              </a:rPr>
              <a:t> March 1998</a:t>
            </a:r>
            <a:r>
              <a:rPr lang="cs-CZ" b="1" dirty="0">
                <a:solidFill>
                  <a:schemeClr val="accent2"/>
                </a:solidFill>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O</a:t>
            </a:r>
            <a:r>
              <a:rPr lang="en-US" dirty="0" err="1">
                <a:latin typeface="Roboto Slab" panose="020B0604020202020204" charset="0"/>
                <a:ea typeface="Roboto Slab" panose="020B0604020202020204" charset="0"/>
              </a:rPr>
              <a:t>ver</a:t>
            </a:r>
            <a:r>
              <a:rPr lang="en-US" dirty="0">
                <a:latin typeface="Roboto Slab" panose="020B0604020202020204" charset="0"/>
                <a:ea typeface="Roboto Slab" panose="020B0604020202020204" charset="0"/>
              </a:rPr>
              <a:t> ten sessions of the working group</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The</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NGOs</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engaged</a:t>
            </a:r>
            <a:r>
              <a:rPr lang="cs-CZ" dirty="0">
                <a:latin typeface="Roboto Slab" panose="020B0604020202020204" charset="0"/>
                <a:ea typeface="Roboto Slab" panose="020B0604020202020204" charset="0"/>
              </a:rPr>
              <a:t> (</a:t>
            </a:r>
            <a:r>
              <a:rPr lang="cs-CZ" i="1" dirty="0">
                <a:latin typeface="Roboto Slab" panose="020B0604020202020204" charset="0"/>
                <a:ea typeface="Roboto Slab" panose="020B0604020202020204" charset="0"/>
              </a:rPr>
              <a:t>‘</a:t>
            </a:r>
            <a:r>
              <a:rPr lang="cs-CZ" i="1" dirty="0" err="1">
                <a:latin typeface="Roboto Slab" panose="020B0604020202020204" charset="0"/>
                <a:ea typeface="Roboto Slab" panose="020B0604020202020204" charset="0"/>
              </a:rPr>
              <a:t>friends</a:t>
            </a:r>
            <a:r>
              <a:rPr lang="cs-CZ" i="1" dirty="0">
                <a:latin typeface="Roboto Slab" panose="020B0604020202020204" charset="0"/>
                <a:ea typeface="Roboto Slab" panose="020B0604020202020204" charset="0"/>
              </a:rPr>
              <a:t> </a:t>
            </a:r>
            <a:r>
              <a:rPr lang="cs-CZ" i="1" dirty="0" err="1">
                <a:latin typeface="Roboto Slab" panose="020B0604020202020204" charset="0"/>
                <a:ea typeface="Roboto Slab" panose="020B0604020202020204" charset="0"/>
              </a:rPr>
              <a:t>of</a:t>
            </a:r>
            <a:r>
              <a:rPr lang="cs-CZ" i="1" dirty="0">
                <a:latin typeface="Roboto Slab" panose="020B0604020202020204" charset="0"/>
                <a:ea typeface="Roboto Slab" panose="020B0604020202020204" charset="0"/>
              </a:rPr>
              <a:t> </a:t>
            </a:r>
            <a:r>
              <a:rPr lang="cs-CZ" i="1" dirty="0" err="1">
                <a:latin typeface="Roboto Slab" panose="020B0604020202020204" charset="0"/>
                <a:ea typeface="Roboto Slab" panose="020B0604020202020204" charset="0"/>
              </a:rPr>
              <a:t>the</a:t>
            </a:r>
            <a:r>
              <a:rPr lang="cs-CZ" i="1" dirty="0">
                <a:latin typeface="Roboto Slab" panose="020B0604020202020204" charset="0"/>
                <a:ea typeface="Roboto Slab" panose="020B0604020202020204" charset="0"/>
              </a:rPr>
              <a:t> </a:t>
            </a:r>
            <a:r>
              <a:rPr lang="cs-CZ" i="1" dirty="0" err="1">
                <a:latin typeface="Roboto Slab" panose="020B0604020202020204" charset="0"/>
                <a:ea typeface="Roboto Slab" panose="020B0604020202020204" charset="0"/>
              </a:rPr>
              <a:t>secretariat</a:t>
            </a:r>
            <a:r>
              <a:rPr lang="cs-CZ" i="1" dirty="0">
                <a:latin typeface="Roboto Slab" panose="020B0604020202020204" charset="0"/>
                <a:ea typeface="Roboto Slab" panose="020B0604020202020204" charset="0"/>
              </a:rPr>
              <a:t>’</a:t>
            </a:r>
            <a:r>
              <a:rPr lang="cs-CZ" dirty="0">
                <a:latin typeface="Roboto Slab" panose="020B0604020202020204" charset="0"/>
                <a:ea typeface="Roboto Slab" panose="020B0604020202020204" charset="0"/>
              </a:rPr>
              <a:t>). </a:t>
            </a:r>
            <a:r>
              <a:rPr lang="cs-CZ" b="1" dirty="0" err="1">
                <a:latin typeface="Roboto Slab" panose="020B0604020202020204" charset="0"/>
                <a:ea typeface="Roboto Slab" panose="020B0604020202020204" charset="0"/>
              </a:rPr>
              <a:t>The</a:t>
            </a:r>
            <a:r>
              <a:rPr lang="cs-CZ" b="1" dirty="0">
                <a:latin typeface="Roboto Slab" panose="020B0604020202020204" charset="0"/>
                <a:ea typeface="Roboto Slab" panose="020B0604020202020204" charset="0"/>
              </a:rPr>
              <a:t> EU</a:t>
            </a:r>
            <a:r>
              <a:rPr lang="cs-CZ" dirty="0">
                <a:latin typeface="Roboto Slab" panose="020B0604020202020204" charset="0"/>
                <a:ea typeface="Roboto Slab" panose="020B0604020202020204" charset="0"/>
              </a:rPr>
              <a:t> (EC) </a:t>
            </a:r>
            <a:r>
              <a:rPr lang="en-US" dirty="0">
                <a:latin typeface="Roboto Slab" panose="020B0604020202020204" charset="0"/>
                <a:ea typeface="Roboto Slab" panose="020B0604020202020204" charset="0"/>
              </a:rPr>
              <a:t>did not have a negotiating mandate</a:t>
            </a:r>
            <a:r>
              <a:rPr lang="cs-CZ" dirty="0">
                <a:latin typeface="Roboto Slab" panose="020B0604020202020204" charset="0"/>
                <a:ea typeface="Roboto Slab" panose="020B0604020202020204" charset="0"/>
              </a:rPr>
              <a:t>, but </a:t>
            </a:r>
            <a:r>
              <a:rPr lang="en-US" dirty="0">
                <a:latin typeface="Roboto Slab" panose="020B0604020202020204" charset="0"/>
                <a:ea typeface="Roboto Slab" panose="020B0604020202020204" charset="0"/>
              </a:rPr>
              <a:t>increasing EU coordination and presentation of a single EU position</a:t>
            </a:r>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The </a:t>
            </a:r>
            <a:r>
              <a:rPr lang="en-US" b="1" dirty="0">
                <a:latin typeface="Roboto Slab" panose="020B0604020202020204" charset="0"/>
                <a:ea typeface="Roboto Slab" panose="020B0604020202020204" charset="0"/>
              </a:rPr>
              <a:t>US and Canada </a:t>
            </a:r>
            <a:r>
              <a:rPr lang="en-US" dirty="0">
                <a:latin typeface="Roboto Slab" panose="020B0604020202020204" charset="0"/>
                <a:ea typeface="Roboto Slab" panose="020B0604020202020204" charset="0"/>
              </a:rPr>
              <a:t>opted out of the negotiations at an early stage. </a:t>
            </a:r>
            <a:r>
              <a:rPr lang="en-US" b="1" dirty="0">
                <a:latin typeface="Roboto Slab" panose="020B0604020202020204" charset="0"/>
                <a:ea typeface="Roboto Slab" panose="020B0604020202020204" charset="0"/>
              </a:rPr>
              <a:t>Russia and Turkey </a:t>
            </a:r>
            <a:r>
              <a:rPr lang="en-US" dirty="0">
                <a:latin typeface="Roboto Slab" panose="020B0604020202020204" charset="0"/>
                <a:ea typeface="Roboto Slab" panose="020B0604020202020204" charset="0"/>
              </a:rPr>
              <a:t>played an active role, with many of their textual proposals being accommodated by the other negotiating parties, but did not sign or accede to the Convention.</a:t>
            </a:r>
            <a:endParaRPr lang="cs-CZ" dirty="0">
              <a:latin typeface="Roboto Slab" panose="020B0604020202020204" charset="0"/>
              <a:ea typeface="Roboto Slab" panose="020B0604020202020204" charset="0"/>
            </a:endParaRPr>
          </a:p>
          <a:p>
            <a:pPr algn="just"/>
            <a:r>
              <a:rPr lang="en-US" b="1" dirty="0">
                <a:solidFill>
                  <a:schemeClr val="accent2"/>
                </a:solidFill>
                <a:latin typeface="Roboto Slab" panose="020B0604020202020204" charset="0"/>
                <a:ea typeface="Roboto Slab" panose="020B0604020202020204" charset="0"/>
              </a:rPr>
              <a:t>25 June 1998 </a:t>
            </a:r>
            <a:r>
              <a:rPr lang="cs-CZ" b="1" dirty="0">
                <a:solidFill>
                  <a:schemeClr val="accent2"/>
                </a:solidFill>
                <a:latin typeface="Roboto Slab" panose="020B0604020202020204" charset="0"/>
                <a:ea typeface="Roboto Slab" panose="020B0604020202020204" charset="0"/>
              </a:rPr>
              <a:t>(</a:t>
            </a:r>
            <a:r>
              <a:rPr lang="en-US" b="1" dirty="0">
                <a:solidFill>
                  <a:schemeClr val="accent2"/>
                </a:solidFill>
                <a:latin typeface="Roboto Slab" panose="020B0604020202020204" charset="0"/>
                <a:ea typeface="Roboto Slab" panose="020B0604020202020204" charset="0"/>
              </a:rPr>
              <a:t>Aarhus, Denmark</a:t>
            </a:r>
            <a:r>
              <a:rPr lang="cs-CZ" b="1" dirty="0">
                <a:solidFill>
                  <a:schemeClr val="accent2"/>
                </a:solidFill>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The</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Convention</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was</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adopted</a:t>
            </a:r>
            <a:r>
              <a:rPr lang="en-US" dirty="0">
                <a:latin typeface="Roboto Slab" panose="020B0604020202020204" charset="0"/>
                <a:ea typeface="Roboto Slab" panose="020B0604020202020204" charset="0"/>
              </a:rPr>
              <a:t> within the framework of the Fourth Ministerial ‘Environment for Europe’ conference.</a:t>
            </a:r>
            <a:endParaRPr lang="cs-CZ" dirty="0">
              <a:latin typeface="Roboto Slab" panose="020B0604020202020204" charset="0"/>
              <a:ea typeface="Roboto Slab" panose="020B0604020202020204" charset="0"/>
            </a:endParaRPr>
          </a:p>
          <a:p>
            <a:pPr algn="just"/>
            <a:r>
              <a:rPr lang="cs-CZ" b="1" dirty="0">
                <a:solidFill>
                  <a:schemeClr val="accent2"/>
                </a:solidFill>
                <a:latin typeface="Roboto Slab" panose="020B0604020202020204" charset="0"/>
                <a:ea typeface="Roboto Slab" panose="020B0604020202020204" charset="0"/>
              </a:rPr>
              <a:t>30 </a:t>
            </a:r>
            <a:r>
              <a:rPr lang="cs-CZ" b="1" dirty="0" err="1">
                <a:solidFill>
                  <a:schemeClr val="accent2"/>
                </a:solidFill>
                <a:latin typeface="Roboto Slab" panose="020B0604020202020204" charset="0"/>
                <a:ea typeface="Roboto Slab" panose="020B0604020202020204" charset="0"/>
              </a:rPr>
              <a:t>October</a:t>
            </a:r>
            <a:r>
              <a:rPr lang="cs-CZ" b="1" dirty="0">
                <a:solidFill>
                  <a:schemeClr val="accent2"/>
                </a:solidFill>
                <a:latin typeface="Roboto Slab" panose="020B0604020202020204" charset="0"/>
                <a:ea typeface="Roboto Slab" panose="020B0604020202020204" charset="0"/>
              </a:rPr>
              <a:t> 2001: </a:t>
            </a:r>
            <a:r>
              <a:rPr lang="cs-CZ" dirty="0" err="1">
                <a:latin typeface="Roboto Slab" panose="020B0604020202020204" charset="0"/>
                <a:ea typeface="Roboto Slab" panose="020B0604020202020204" charset="0"/>
              </a:rPr>
              <a:t>The</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Convention</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entered</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into</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force</a:t>
            </a:r>
            <a:r>
              <a:rPr lang="cs-CZ" dirty="0">
                <a:latin typeface="Roboto Slab" panose="020B0604020202020204" charset="0"/>
                <a:ea typeface="Roboto Slab" panose="020B0604020202020204" charset="0"/>
              </a:rPr>
              <a:t>.</a:t>
            </a:r>
          </a:p>
          <a:p>
            <a:pPr algn="just"/>
            <a:r>
              <a:rPr lang="en-US" b="1" dirty="0">
                <a:solidFill>
                  <a:schemeClr val="accent2"/>
                </a:solidFill>
                <a:latin typeface="Roboto Slab" panose="020B0604020202020204" charset="0"/>
                <a:ea typeface="Roboto Slab" panose="020B0604020202020204" charset="0"/>
              </a:rPr>
              <a:t>Since 2012</a:t>
            </a:r>
            <a:r>
              <a:rPr lang="en-US" dirty="0">
                <a:latin typeface="Roboto Slab" panose="020B0604020202020204" charset="0"/>
                <a:ea typeface="Roboto Slab" panose="020B0604020202020204" charset="0"/>
              </a:rPr>
              <a:t>, all EU Member States and the EU itself are parties to the Aarhus Convention.</a:t>
            </a:r>
            <a:endParaRPr lang="cs-CZ" dirty="0">
              <a:latin typeface="Roboto Slab" panose="020B0604020202020204" charset="0"/>
              <a:ea typeface="Roboto Slab" panose="020B0604020202020204" charset="0"/>
            </a:endParaRPr>
          </a:p>
          <a:p>
            <a:pPr algn="just"/>
            <a:r>
              <a:rPr lang="it-IT" b="1" dirty="0">
                <a:solidFill>
                  <a:schemeClr val="accent2"/>
                </a:solidFill>
                <a:latin typeface="Roboto Slab" panose="020B0604020202020204" charset="0"/>
                <a:ea typeface="Roboto Slab" panose="020B0604020202020204" charset="0"/>
              </a:rPr>
              <a:t>4 March 2018</a:t>
            </a:r>
            <a:r>
              <a:rPr lang="cs-CZ" dirty="0">
                <a:latin typeface="Roboto Slab" panose="020B0604020202020204" charset="0"/>
                <a:ea typeface="Roboto Slab" panose="020B0604020202020204" charset="0"/>
              </a:rPr>
              <a:t>:</a:t>
            </a:r>
            <a:r>
              <a:rPr lang="it-IT" dirty="0">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E</a:t>
            </a:r>
            <a:r>
              <a:rPr lang="it-IT" dirty="0">
                <a:latin typeface="Roboto Slab" panose="020B0604020202020204" charset="0"/>
                <a:ea typeface="Roboto Slab" panose="020B0604020202020204" charset="0"/>
              </a:rPr>
              <a:t>scazú </a:t>
            </a:r>
            <a:r>
              <a:rPr lang="cs-CZ" dirty="0">
                <a:latin typeface="Roboto Slab" panose="020B0604020202020204" charset="0"/>
                <a:ea typeface="Roboto Slab" panose="020B0604020202020204" charset="0"/>
              </a:rPr>
              <a:t>(</a:t>
            </a:r>
            <a:r>
              <a:rPr lang="it-IT" dirty="0">
                <a:latin typeface="Roboto Slab" panose="020B0604020202020204" charset="0"/>
                <a:ea typeface="Roboto Slab" panose="020B0604020202020204" charset="0"/>
              </a:rPr>
              <a:t>Costa Rica</a:t>
            </a:r>
            <a:r>
              <a:rPr lang="cs-CZ" dirty="0">
                <a:latin typeface="Roboto Slab" panose="020B0604020202020204" charset="0"/>
                <a:ea typeface="Roboto Slab" panose="020B0604020202020204" charset="0"/>
              </a:rPr>
              <a:t>) - </a:t>
            </a:r>
            <a:r>
              <a:rPr lang="en-US" dirty="0">
                <a:latin typeface="Roboto Slab" panose="020B0604020202020204" charset="0"/>
                <a:ea typeface="Roboto Slab" panose="020B0604020202020204" charset="0"/>
              </a:rPr>
              <a:t>Regional Agreement on Access to Information, Public Participation and Justice in Environmental Matters </a:t>
            </a:r>
            <a:r>
              <a:rPr lang="en-US" b="1" dirty="0">
                <a:latin typeface="Roboto Slab" panose="020B0604020202020204" charset="0"/>
                <a:ea typeface="Roboto Slab" panose="020B0604020202020204" charset="0"/>
              </a:rPr>
              <a:t>in Latin America and the Caribbean</a:t>
            </a:r>
            <a:endParaRPr lang="cs-CZ" b="1"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52101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a:spcBef>
                <a:spcPts val="600"/>
              </a:spcBef>
            </a:pPr>
            <a:r>
              <a:rPr lang="cs-CZ" sz="2000" b="1" dirty="0">
                <a:solidFill>
                  <a:schemeClr val="accent4"/>
                </a:solidFill>
                <a:latin typeface="Roboto Slab" panose="020B0604020202020204" charset="0"/>
                <a:ea typeface="Roboto Slab" panose="020B0604020202020204" charset="0"/>
                <a:cs typeface="Nixie One"/>
                <a:sym typeface="Nixie One"/>
              </a:rPr>
              <a:t>Last </a:t>
            </a:r>
            <a:r>
              <a:rPr lang="cs-CZ" sz="2000" b="1" dirty="0" err="1">
                <a:solidFill>
                  <a:schemeClr val="accent4"/>
                </a:solidFill>
                <a:latin typeface="Roboto Slab" panose="020B0604020202020204" charset="0"/>
                <a:ea typeface="Roboto Slab" panose="020B0604020202020204" charset="0"/>
                <a:cs typeface="Nixie One"/>
                <a:sym typeface="Nixie One"/>
              </a:rPr>
              <a:t>lecture</a:t>
            </a:r>
            <a:r>
              <a:rPr lang="cs-CZ" sz="2000" b="1" dirty="0">
                <a:solidFill>
                  <a:schemeClr val="accent4"/>
                </a:solidFill>
                <a:latin typeface="Roboto Slab" panose="020B0604020202020204" charset="0"/>
                <a:ea typeface="Roboto Slab" panose="020B0604020202020204" charset="0"/>
                <a:cs typeface="Nixie One"/>
                <a:sym typeface="Nixie One"/>
              </a:rPr>
              <a:t> </a:t>
            </a:r>
            <a:r>
              <a:rPr lang="cs-CZ" sz="2000" b="1" dirty="0" err="1">
                <a:solidFill>
                  <a:schemeClr val="accent4"/>
                </a:solidFill>
                <a:latin typeface="Roboto Slab" panose="020B0604020202020204" charset="0"/>
                <a:ea typeface="Roboto Slab" panose="020B0604020202020204" charset="0"/>
                <a:cs typeface="Nixie One"/>
                <a:sym typeface="Nixie One"/>
              </a:rPr>
              <a:t>summary</a:t>
            </a:r>
            <a:r>
              <a:rPr lang="cs-CZ" sz="2000" b="1" dirty="0">
                <a:solidFill>
                  <a:schemeClr val="accent4"/>
                </a:solidFill>
                <a:latin typeface="Roboto Slab" panose="020B0604020202020204" charset="0"/>
                <a:ea typeface="Roboto Slab" panose="020B0604020202020204" charset="0"/>
                <a:cs typeface="Nixie One"/>
                <a:sym typeface="Nixie One"/>
              </a:rPr>
              <a:t> - </a:t>
            </a:r>
            <a:r>
              <a:rPr lang="en-US" sz="2000" b="1" dirty="0">
                <a:solidFill>
                  <a:schemeClr val="accent4"/>
                </a:solidFill>
                <a:latin typeface="Roboto Slab" panose="020B0604020202020204" charset="0"/>
                <a:ea typeface="Roboto Slab" panose="020B0604020202020204" charset="0"/>
                <a:cs typeface="Nixie One"/>
                <a:sym typeface="Nixie One"/>
              </a:rPr>
              <a:t>Harmonization of environmental requirements</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1) Correct transposition + application + information</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2) O</a:t>
            </a:r>
            <a:r>
              <a:rPr lang="en-US" sz="2000" b="1" dirty="0" err="1">
                <a:solidFill>
                  <a:schemeClr val="tx1"/>
                </a:solidFill>
                <a:latin typeface="Roboto Slab" panose="020B0604020202020204" charset="0"/>
                <a:ea typeface="Roboto Slab" panose="020B0604020202020204" charset="0"/>
                <a:cs typeface="Nixie One"/>
                <a:sym typeface="Nixie One"/>
              </a:rPr>
              <a:t>bligation</a:t>
            </a:r>
            <a:r>
              <a:rPr lang="en-US" sz="2000" b="1" dirty="0">
                <a:solidFill>
                  <a:schemeClr val="tx1"/>
                </a:solidFill>
                <a:latin typeface="Roboto Slab" panose="020B0604020202020204" charset="0"/>
                <a:ea typeface="Roboto Slab" panose="020B0604020202020204" charset="0"/>
                <a:cs typeface="Nixie One"/>
                <a:sym typeface="Nixie One"/>
              </a:rPr>
              <a:t> to refrain from any measure which could </a:t>
            </a:r>
            <a:r>
              <a:rPr lang="en-US" sz="2000" b="1" dirty="0" err="1">
                <a:solidFill>
                  <a:schemeClr val="tx1"/>
                </a:solidFill>
                <a:latin typeface="Roboto Slab" panose="020B0604020202020204" charset="0"/>
                <a:ea typeface="Roboto Slab" panose="020B0604020202020204" charset="0"/>
                <a:cs typeface="Nixie One"/>
                <a:sym typeface="Nixie One"/>
              </a:rPr>
              <a:t>jeopardise</a:t>
            </a:r>
            <a:r>
              <a:rPr lang="en-US" sz="2000" b="1" dirty="0">
                <a:solidFill>
                  <a:schemeClr val="tx1"/>
                </a:solidFill>
                <a:latin typeface="Roboto Slab" panose="020B0604020202020204" charset="0"/>
                <a:ea typeface="Roboto Slab" panose="020B0604020202020204" charset="0"/>
                <a:cs typeface="Nixie One"/>
                <a:sym typeface="Nixie One"/>
              </a:rPr>
              <a:t> the attainment of the Union's objectives</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3</a:t>
            </a:r>
            <a:r>
              <a:rPr lang="en-US" sz="2000" b="1" dirty="0">
                <a:solidFill>
                  <a:schemeClr val="tx1"/>
                </a:solidFill>
                <a:latin typeface="Roboto Slab" panose="020B0604020202020204" charset="0"/>
                <a:ea typeface="Roboto Slab" panose="020B0604020202020204" charset="0"/>
                <a:cs typeface="Nixie One"/>
                <a:sym typeface="Nixie One"/>
              </a:rPr>
              <a:t>) </a:t>
            </a:r>
            <a:r>
              <a:rPr lang="cs-CZ" sz="2000" b="1" dirty="0">
                <a:solidFill>
                  <a:schemeClr val="tx1"/>
                </a:solidFill>
                <a:latin typeface="Roboto Slab" panose="020B0604020202020204" charset="0"/>
                <a:ea typeface="Roboto Slab" panose="020B0604020202020204" charset="0"/>
                <a:cs typeface="Nixie One"/>
                <a:sym typeface="Nixie One"/>
              </a:rPr>
              <a:t>I</a:t>
            </a:r>
            <a:r>
              <a:rPr lang="en-US" sz="2000" b="1" dirty="0" err="1">
                <a:solidFill>
                  <a:schemeClr val="tx1"/>
                </a:solidFill>
                <a:latin typeface="Roboto Slab" panose="020B0604020202020204" charset="0"/>
                <a:ea typeface="Roboto Slab" panose="020B0604020202020204" charset="0"/>
                <a:cs typeface="Nixie One"/>
                <a:sym typeface="Nixie One"/>
              </a:rPr>
              <a:t>mplementation</a:t>
            </a:r>
            <a:r>
              <a:rPr lang="en-US" sz="2000" b="1" dirty="0">
                <a:solidFill>
                  <a:schemeClr val="tx1"/>
                </a:solidFill>
                <a:latin typeface="Roboto Slab" panose="020B0604020202020204" charset="0"/>
                <a:ea typeface="Roboto Slab" panose="020B0604020202020204" charset="0"/>
                <a:cs typeface="Nixie One"/>
                <a:sym typeface="Nixie One"/>
              </a:rPr>
              <a:t> and the enforcement: member states, problems of EU control: remote, burden of proof</a:t>
            </a:r>
          </a:p>
          <a:p>
            <a:pPr lvl="0">
              <a:spcBef>
                <a:spcPts val="600"/>
              </a:spcBef>
            </a:pPr>
            <a:r>
              <a:rPr lang="cs-CZ" sz="2000" b="1" dirty="0">
                <a:solidFill>
                  <a:schemeClr val="accent3"/>
                </a:solidFill>
                <a:latin typeface="Roboto Slab" panose="020B0604020202020204" charset="0"/>
                <a:ea typeface="Roboto Slab" panose="020B0604020202020204" charset="0"/>
                <a:cs typeface="Nixie One"/>
                <a:sym typeface="Nixie One"/>
              </a:rPr>
              <a:t>4</a:t>
            </a:r>
            <a:r>
              <a:rPr lang="en-US" sz="2000" b="1" dirty="0">
                <a:solidFill>
                  <a:schemeClr val="accent3"/>
                </a:solidFill>
                <a:latin typeface="Roboto Slab" panose="020B0604020202020204" charset="0"/>
                <a:ea typeface="Roboto Slab" panose="020B0604020202020204" charset="0"/>
                <a:cs typeface="Nixie One"/>
                <a:sym typeface="Nixie One"/>
              </a:rPr>
              <a:t>) The role of national courts and the role of CJEU.</a:t>
            </a:r>
          </a:p>
          <a:p>
            <a:pPr marL="285750" lvl="0" indent="-285750">
              <a:spcBef>
                <a:spcPts val="600"/>
              </a:spcBef>
              <a:buFont typeface="Arial" panose="020B0604020202020204" pitchFamily="34" charset="0"/>
              <a:buChar char="•"/>
            </a:pPr>
            <a:r>
              <a:rPr lang="en-US" sz="2000" b="1" dirty="0">
                <a:solidFill>
                  <a:schemeClr val="accent3"/>
                </a:solidFill>
                <a:latin typeface="Roboto Slab" panose="020B0604020202020204" charset="0"/>
                <a:ea typeface="Roboto Slab" panose="020B0604020202020204" charset="0"/>
                <a:cs typeface="Nixie One"/>
                <a:sym typeface="Nixie One"/>
              </a:rPr>
              <a:t>CJEU: interpretation, systematic failures, financial sanctions</a:t>
            </a:r>
          </a:p>
          <a:p>
            <a:pPr marL="285750" indent="-285750">
              <a:spcBef>
                <a:spcPts val="600"/>
              </a:spcBef>
              <a:buFont typeface="Arial" panose="020B0604020202020204" pitchFamily="34" charset="0"/>
              <a:buChar char="•"/>
            </a:pPr>
            <a:r>
              <a:rPr lang="en-US" sz="2000" b="1" dirty="0">
                <a:solidFill>
                  <a:schemeClr val="accent3"/>
                </a:solidFill>
                <a:latin typeface="Roboto Slab" panose="020B0604020202020204" charset="0"/>
                <a:ea typeface="Roboto Slab" panose="020B0604020202020204" charset="0"/>
                <a:cs typeface="Nixie One"/>
                <a:sym typeface="Nixie One"/>
              </a:rPr>
              <a:t>national courts: </a:t>
            </a:r>
            <a:r>
              <a:rPr lang="cs-CZ" sz="2000" b="1" dirty="0">
                <a:solidFill>
                  <a:schemeClr val="accent3"/>
                </a:solidFill>
                <a:latin typeface="Roboto Slab" panose="020B0604020202020204" charset="0"/>
                <a:ea typeface="Roboto Slab" panose="020B0604020202020204" charset="0"/>
                <a:cs typeface="Nixie One"/>
                <a:sym typeface="Nixie One"/>
              </a:rPr>
              <a:t>a) </a:t>
            </a:r>
            <a:r>
              <a:rPr lang="en-US" sz="2000" b="1" dirty="0">
                <a:solidFill>
                  <a:schemeClr val="accent3"/>
                </a:solidFill>
                <a:latin typeface="Roboto Slab" panose="020B0604020202020204" charset="0"/>
                <a:ea typeface="Roboto Slab" panose="020B0604020202020204" charset="0"/>
                <a:cs typeface="Nixie One"/>
                <a:sym typeface="Nixie One"/>
              </a:rPr>
              <a:t>consistent interpretation, </a:t>
            </a:r>
            <a:r>
              <a:rPr lang="cs-CZ" sz="2000" b="1" dirty="0">
                <a:solidFill>
                  <a:schemeClr val="accent3"/>
                </a:solidFill>
                <a:latin typeface="Roboto Slab" panose="020B0604020202020204" charset="0"/>
                <a:ea typeface="Roboto Slab" panose="020B0604020202020204" charset="0"/>
                <a:cs typeface="Nixie One"/>
                <a:sym typeface="Nixie One"/>
              </a:rPr>
              <a:t>b) </a:t>
            </a:r>
            <a:r>
              <a:rPr lang="en-US" sz="2000" b="1" dirty="0">
                <a:solidFill>
                  <a:schemeClr val="accent3"/>
                </a:solidFill>
                <a:latin typeface="Roboto Slab" panose="020B0604020202020204" charset="0"/>
                <a:ea typeface="Roboto Slab" panose="020B0604020202020204" charset="0"/>
                <a:cs typeface="Nixie One"/>
                <a:sym typeface="Nixie One"/>
              </a:rPr>
              <a:t>conflict: annulment, non-application (exemptions)</a:t>
            </a:r>
            <a:r>
              <a:rPr lang="cs-CZ" sz="2000" b="1" dirty="0">
                <a:solidFill>
                  <a:schemeClr val="accent3"/>
                </a:solidFill>
                <a:latin typeface="Roboto Slab" panose="020B0604020202020204" charset="0"/>
                <a:ea typeface="Roboto Slab" panose="020B0604020202020204" charset="0"/>
                <a:cs typeface="Nixie One"/>
                <a:sym typeface="Nixie One"/>
              </a:rPr>
              <a:t>, </a:t>
            </a:r>
            <a:r>
              <a:rPr lang="en-US" sz="2000" b="1" dirty="0">
                <a:solidFill>
                  <a:schemeClr val="accent3"/>
                </a:solidFill>
                <a:latin typeface="Roboto Slab" panose="020B0604020202020204" charset="0"/>
                <a:ea typeface="Roboto Slab" panose="020B0604020202020204" charset="0"/>
                <a:cs typeface="Nixie One"/>
                <a:sym typeface="Nixie One"/>
              </a:rPr>
              <a:t>direct effect</a:t>
            </a:r>
            <a:r>
              <a:rPr lang="cs-CZ" sz="2000" b="1" dirty="0">
                <a:solidFill>
                  <a:schemeClr val="accent3"/>
                </a:solidFill>
                <a:latin typeface="Roboto Slab" panose="020B0604020202020204" charset="0"/>
                <a:ea typeface="Roboto Slab" panose="020B0604020202020204" charset="0"/>
                <a:cs typeface="Nixie One"/>
                <a:sym typeface="Nixie One"/>
              </a:rPr>
              <a:t>?</a:t>
            </a:r>
            <a:r>
              <a:rPr lang="en-US" sz="2000" b="1" dirty="0">
                <a:solidFill>
                  <a:schemeClr val="accent3"/>
                </a:solidFill>
                <a:latin typeface="Roboto Slab" panose="020B0604020202020204" charset="0"/>
                <a:ea typeface="Roboto Slab" panose="020B0604020202020204" charset="0"/>
                <a:cs typeface="Nixie One"/>
                <a:sym typeface="Nixie One"/>
              </a:rPr>
              <a:t>, </a:t>
            </a:r>
            <a:r>
              <a:rPr lang="cs-CZ" sz="2000" b="1" dirty="0">
                <a:solidFill>
                  <a:schemeClr val="accent3"/>
                </a:solidFill>
                <a:latin typeface="Roboto Slab" panose="020B0604020202020204" charset="0"/>
                <a:ea typeface="Roboto Slab" panose="020B0604020202020204" charset="0"/>
                <a:cs typeface="Nixie One"/>
                <a:sym typeface="Nixie One"/>
              </a:rPr>
              <a:t>c) </a:t>
            </a:r>
            <a:r>
              <a:rPr lang="en-US" sz="2000" b="1" dirty="0">
                <a:solidFill>
                  <a:schemeClr val="accent3"/>
                </a:solidFill>
                <a:latin typeface="Roboto Slab" panose="020B0604020202020204" charset="0"/>
                <a:ea typeface="Roboto Slab" panose="020B0604020202020204" charset="0"/>
                <a:cs typeface="Nixie One"/>
                <a:sym typeface="Nixie One"/>
              </a:rPr>
              <a:t>state </a:t>
            </a:r>
            <a:r>
              <a:rPr lang="cs-CZ" sz="2000" b="1" dirty="0">
                <a:solidFill>
                  <a:schemeClr val="accent3"/>
                </a:solidFill>
                <a:latin typeface="Roboto Slab" panose="020B0604020202020204" charset="0"/>
                <a:ea typeface="Roboto Slab" panose="020B0604020202020204" charset="0"/>
                <a:cs typeface="Nixie One"/>
                <a:sym typeface="Nixie One"/>
              </a:rPr>
              <a:t>l</a:t>
            </a:r>
            <a:r>
              <a:rPr lang="en-US" sz="2000" b="1" dirty="0" err="1">
                <a:solidFill>
                  <a:schemeClr val="accent3"/>
                </a:solidFill>
                <a:latin typeface="Roboto Slab" panose="020B0604020202020204" charset="0"/>
                <a:ea typeface="Roboto Slab" panose="020B0604020202020204" charset="0"/>
                <a:cs typeface="Nixie One"/>
                <a:sym typeface="Nixie One"/>
              </a:rPr>
              <a:t>iability</a:t>
            </a:r>
            <a:endParaRPr lang="en-US" sz="2000" b="1" dirty="0">
              <a:solidFill>
                <a:schemeClr val="accent3"/>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0815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666159"/>
          </a:xfrm>
          <a:prstGeom prst="rect">
            <a:avLst/>
          </a:prstGeom>
          <a:noFill/>
          <a:ln>
            <a:noFill/>
          </a:ln>
        </p:spPr>
        <p:txBody>
          <a:bodyPr lIns="91425" tIns="91425" rIns="91425" bIns="91425" anchor="t" anchorCtr="0">
            <a:noAutofit/>
          </a:bodyPr>
          <a:lstStyle/>
          <a:p>
            <a:r>
              <a:rPr lang="en-US" sz="2400" b="1" dirty="0">
                <a:solidFill>
                  <a:schemeClr val="accent6"/>
                </a:solidFill>
                <a:latin typeface="Roboto Slab" panose="020B0604020202020204" charset="0"/>
                <a:ea typeface="Roboto Slab" panose="020B0604020202020204" charset="0"/>
              </a:rPr>
              <a:t>The Aarhus </a:t>
            </a:r>
            <a:r>
              <a:rPr lang="en-US" sz="2400" b="1" dirty="0">
                <a:solidFill>
                  <a:schemeClr val="accent1"/>
                </a:solidFill>
                <a:latin typeface="Roboto Slab" panose="020B0604020202020204" charset="0"/>
                <a:ea typeface="Roboto Slab" panose="020B0604020202020204" charset="0"/>
              </a:rPr>
              <a:t>Convention on Access to Information, Public Participation in Decision-making and Access to Justice in Environmental Matters</a:t>
            </a:r>
            <a:r>
              <a:rPr lang="en-US" sz="2400" b="1" dirty="0">
                <a:solidFill>
                  <a:schemeClr val="accent6"/>
                </a:solidFill>
                <a:latin typeface="Roboto Slab" panose="020B0604020202020204" charset="0"/>
                <a:ea typeface="Roboto Slab" panose="020B0604020202020204" charset="0"/>
              </a:rPr>
              <a:t> </a:t>
            </a: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5" name="Obrázek 4"/>
          <p:cNvPicPr>
            <a:picLocks noChangeAspect="1"/>
          </p:cNvPicPr>
          <p:nvPr/>
        </p:nvPicPr>
        <p:blipFill>
          <a:blip r:embed="rId2"/>
          <a:stretch>
            <a:fillRect/>
          </a:stretch>
        </p:blipFill>
        <p:spPr>
          <a:xfrm>
            <a:off x="2304661" y="1638649"/>
            <a:ext cx="4413380" cy="3339627"/>
          </a:xfrm>
          <a:prstGeom prst="rect">
            <a:avLst/>
          </a:prstGeom>
        </p:spPr>
      </p:pic>
    </p:spTree>
    <p:extLst>
      <p:ext uri="{BB962C8B-B14F-4D97-AF65-F5344CB8AC3E}">
        <p14:creationId xmlns:p14="http://schemas.microsoft.com/office/powerpoint/2010/main" val="1286901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960497" y="167951"/>
            <a:ext cx="5000139" cy="4823829"/>
          </a:xfrm>
          <a:prstGeom prst="rect">
            <a:avLst/>
          </a:prstGeom>
        </p:spPr>
      </p:pic>
    </p:spTree>
    <p:extLst>
      <p:ext uri="{BB962C8B-B14F-4D97-AF65-F5344CB8AC3E}">
        <p14:creationId xmlns:p14="http://schemas.microsoft.com/office/powerpoint/2010/main" val="4289032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666159"/>
          </a:xfrm>
          <a:prstGeom prst="rect">
            <a:avLst/>
          </a:prstGeom>
          <a:noFill/>
          <a:ln>
            <a:noFill/>
          </a:ln>
        </p:spPr>
        <p:txBody>
          <a:bodyPr lIns="91425" tIns="91425" rIns="91425" bIns="91425" anchor="t" anchorCtr="0">
            <a:noAutofit/>
          </a:bodyPr>
          <a:lstStyle/>
          <a:p>
            <a:r>
              <a:rPr lang="en-US" sz="2400" b="1" dirty="0">
                <a:solidFill>
                  <a:schemeClr val="accent6"/>
                </a:solidFill>
                <a:latin typeface="Roboto Slab" panose="020B0604020202020204" charset="0"/>
                <a:ea typeface="Roboto Slab" panose="020B0604020202020204" charset="0"/>
              </a:rPr>
              <a:t>The Aarhus </a:t>
            </a:r>
            <a:r>
              <a:rPr lang="en-US" sz="2400" b="1" dirty="0">
                <a:solidFill>
                  <a:schemeClr val="accent1"/>
                </a:solidFill>
                <a:latin typeface="Roboto Slab" panose="020B0604020202020204" charset="0"/>
                <a:ea typeface="Roboto Slab" panose="020B0604020202020204" charset="0"/>
              </a:rPr>
              <a:t>Convention on Access to Information, Public Participation in Decision-making and Access to Justice in Environmental Matters</a:t>
            </a:r>
            <a:r>
              <a:rPr lang="en-US" sz="2400" b="1" dirty="0">
                <a:solidFill>
                  <a:schemeClr val="accent6"/>
                </a:solidFill>
                <a:latin typeface="Roboto Slab" panose="020B0604020202020204" charset="0"/>
                <a:ea typeface="Roboto Slab" panose="020B0604020202020204" charset="0"/>
              </a:rPr>
              <a:t> </a:t>
            </a: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Zástupný symbol pro obsah 4"/>
          <p:cNvSpPr txBox="1">
            <a:spLocks/>
          </p:cNvSpPr>
          <p:nvPr/>
        </p:nvSpPr>
        <p:spPr>
          <a:xfrm>
            <a:off x="605209" y="184279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cs-CZ" sz="2000" dirty="0">
                <a:latin typeface="Roboto Slab" panose="020B0604020202020204" charset="0"/>
                <a:ea typeface="Roboto Slab" panose="020B0604020202020204" charset="0"/>
              </a:rPr>
              <a:t>A</a:t>
            </a:r>
            <a:r>
              <a:rPr lang="en-US" sz="2000" dirty="0" err="1">
                <a:latin typeface="Roboto Slab" panose="020B0604020202020204" charset="0"/>
                <a:ea typeface="Roboto Slab" panose="020B0604020202020204" charset="0"/>
              </a:rPr>
              <a:t>dopted</a:t>
            </a:r>
            <a:r>
              <a:rPr lang="en-US" sz="2000" dirty="0">
                <a:latin typeface="Roboto Slab" panose="020B0604020202020204" charset="0"/>
                <a:ea typeface="Roboto Slab" panose="020B0604020202020204" charset="0"/>
              </a:rPr>
              <a:t> on 25 June </a:t>
            </a:r>
            <a:r>
              <a:rPr lang="en-US" sz="2000" b="1" dirty="0">
                <a:solidFill>
                  <a:srgbClr val="FF0000"/>
                </a:solidFill>
                <a:latin typeface="Roboto Slab" panose="020B0604020202020204" charset="0"/>
                <a:ea typeface="Roboto Slab" panose="020B0604020202020204" charset="0"/>
              </a:rPr>
              <a:t>1998</a:t>
            </a:r>
            <a:r>
              <a:rPr lang="en-US" sz="2000" dirty="0">
                <a:latin typeface="Roboto Slab" panose="020B0604020202020204" charset="0"/>
                <a:ea typeface="Roboto Slab" panose="020B0604020202020204" charset="0"/>
              </a:rPr>
              <a:t> in the Danish city of Aarhus (</a:t>
            </a:r>
            <a:r>
              <a:rPr lang="en-US" sz="2000" dirty="0" err="1">
                <a:latin typeface="Roboto Slab" panose="020B0604020202020204" charset="0"/>
                <a:ea typeface="Roboto Slab" panose="020B0604020202020204" charset="0"/>
              </a:rPr>
              <a:t>Århus</a:t>
            </a:r>
            <a:r>
              <a:rPr lang="en-US" sz="2000" dirty="0">
                <a:latin typeface="Roboto Slab" panose="020B0604020202020204" charset="0"/>
                <a:ea typeface="Roboto Slab" panose="020B0604020202020204" charset="0"/>
              </a:rPr>
              <a:t>)</a:t>
            </a:r>
            <a:endParaRPr lang="cs-CZ" sz="20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2000" dirty="0">
                <a:latin typeface="Roboto Slab" panose="020B0604020202020204" charset="0"/>
                <a:ea typeface="Roboto Slab" panose="020B0604020202020204" charset="0"/>
              </a:rPr>
              <a:t>E</a:t>
            </a:r>
            <a:r>
              <a:rPr lang="en-US" sz="2000" dirty="0" err="1">
                <a:latin typeface="Roboto Slab" panose="020B0604020202020204" charset="0"/>
                <a:ea typeface="Roboto Slab" panose="020B0604020202020204" charset="0"/>
              </a:rPr>
              <a:t>ntered</a:t>
            </a:r>
            <a:r>
              <a:rPr lang="en-US" sz="2000" dirty="0">
                <a:latin typeface="Roboto Slab" panose="020B0604020202020204" charset="0"/>
                <a:ea typeface="Roboto Slab" panose="020B0604020202020204" charset="0"/>
              </a:rPr>
              <a:t> into force </a:t>
            </a:r>
            <a:r>
              <a:rPr lang="cs-CZ" sz="2000" dirty="0">
                <a:latin typeface="Roboto Slab" panose="020B0604020202020204" charset="0"/>
                <a:ea typeface="Roboto Slab" panose="020B0604020202020204" charset="0"/>
              </a:rPr>
              <a:t>in </a:t>
            </a:r>
            <a:r>
              <a:rPr lang="en-US" sz="2000" dirty="0">
                <a:latin typeface="Roboto Slab" panose="020B0604020202020204" charset="0"/>
                <a:ea typeface="Roboto Slab" panose="020B0604020202020204" charset="0"/>
              </a:rPr>
              <a:t>2001</a:t>
            </a:r>
            <a:endParaRPr lang="cs-CZ" sz="20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2000" b="1" dirty="0" err="1">
                <a:solidFill>
                  <a:srgbClr val="FF0000"/>
                </a:solidFill>
                <a:latin typeface="Roboto Slab" panose="020B0604020202020204" charset="0"/>
                <a:ea typeface="Roboto Slab" panose="020B0604020202020204" charset="0"/>
              </a:rPr>
              <a:t>All</a:t>
            </a:r>
            <a:r>
              <a:rPr lang="cs-CZ" sz="2000" b="1" dirty="0">
                <a:solidFill>
                  <a:srgbClr val="FF0000"/>
                </a:solidFill>
                <a:latin typeface="Roboto Slab" panose="020B0604020202020204" charset="0"/>
                <a:ea typeface="Roboto Slab" panose="020B0604020202020204" charset="0"/>
              </a:rPr>
              <a:t> </a:t>
            </a:r>
            <a:r>
              <a:rPr lang="cs-CZ" sz="2000" b="1" dirty="0" err="1">
                <a:solidFill>
                  <a:srgbClr val="FF0000"/>
                </a:solidFill>
                <a:latin typeface="Roboto Slab" panose="020B0604020202020204" charset="0"/>
                <a:ea typeface="Roboto Slab" panose="020B0604020202020204" charset="0"/>
              </a:rPr>
              <a:t>Member</a:t>
            </a:r>
            <a:r>
              <a:rPr lang="cs-CZ" sz="2000" b="1" dirty="0">
                <a:solidFill>
                  <a:srgbClr val="FF0000"/>
                </a:solidFill>
                <a:latin typeface="Roboto Slab" panose="020B0604020202020204" charset="0"/>
                <a:ea typeface="Roboto Slab" panose="020B0604020202020204" charset="0"/>
              </a:rPr>
              <a:t> </a:t>
            </a:r>
            <a:r>
              <a:rPr lang="cs-CZ" sz="2000" b="1" dirty="0" err="1">
                <a:solidFill>
                  <a:srgbClr val="FF0000"/>
                </a:solidFill>
                <a:latin typeface="Roboto Slab" panose="020B0604020202020204" charset="0"/>
                <a:ea typeface="Roboto Slab" panose="020B0604020202020204" charset="0"/>
              </a:rPr>
              <a:t>States</a:t>
            </a:r>
            <a:r>
              <a:rPr lang="cs-CZ" sz="2000" b="1" dirty="0">
                <a:solidFill>
                  <a:srgbClr val="FF0000"/>
                </a:solidFill>
                <a:latin typeface="Roboto Slab" panose="020B0604020202020204" charset="0"/>
                <a:ea typeface="Roboto Slab" panose="020B0604020202020204" charset="0"/>
              </a:rPr>
              <a:t> and EU are </a:t>
            </a:r>
            <a:r>
              <a:rPr lang="cs-CZ" sz="2000" b="1" dirty="0" err="1">
                <a:solidFill>
                  <a:srgbClr val="FF0000"/>
                </a:solidFill>
                <a:latin typeface="Roboto Slab" panose="020B0604020202020204" charset="0"/>
                <a:ea typeface="Roboto Slab" panose="020B0604020202020204" charset="0"/>
              </a:rPr>
              <a:t>parties</a:t>
            </a:r>
            <a:endParaRPr lang="cs-CZ" sz="2000" b="1" dirty="0">
              <a:solidFill>
                <a:srgbClr val="FF0000"/>
              </a:solidFill>
              <a:latin typeface="Roboto Slab" panose="020B0604020202020204" charset="0"/>
              <a:ea typeface="Roboto Slab" panose="020B0604020202020204" charset="0"/>
            </a:endParaRPr>
          </a:p>
          <a:p>
            <a:pPr marL="342900" indent="-342900" fontAlgn="base">
              <a:buFont typeface="Arial" panose="020B0604020202020204" pitchFamily="34" charset="0"/>
              <a:buChar char="•"/>
            </a:pPr>
            <a:r>
              <a:rPr lang="en-US" sz="2000" dirty="0">
                <a:latin typeface="Roboto Slab" panose="020B0604020202020204" charset="0"/>
                <a:ea typeface="Roboto Slab" panose="020B0604020202020204" charset="0"/>
              </a:rPr>
              <a:t>Links environmental rights and human rights</a:t>
            </a:r>
          </a:p>
          <a:p>
            <a:pPr marL="342900" indent="-342900" fontAlgn="base">
              <a:buFont typeface="Arial" panose="020B0604020202020204" pitchFamily="34" charset="0"/>
              <a:buChar char="•"/>
            </a:pPr>
            <a:r>
              <a:rPr lang="en-US" sz="2000" dirty="0">
                <a:latin typeface="Roboto Slab" panose="020B0604020202020204" charset="0"/>
                <a:ea typeface="Roboto Slab" panose="020B0604020202020204" charset="0"/>
              </a:rPr>
              <a:t>Acknowledges that we owe an obligation to future generations</a:t>
            </a:r>
          </a:p>
          <a:p>
            <a:pPr marL="342900" indent="-342900" fontAlgn="base">
              <a:buFont typeface="Arial" panose="020B0604020202020204" pitchFamily="34" charset="0"/>
              <a:buChar char="•"/>
            </a:pPr>
            <a:r>
              <a:rPr lang="en-US" sz="2000" dirty="0">
                <a:latin typeface="Roboto Slab" panose="020B0604020202020204" charset="0"/>
                <a:ea typeface="Roboto Slab" panose="020B0604020202020204" charset="0"/>
              </a:rPr>
              <a:t>Establishes that sustainable development can be achieved only through the involvement of all stakeholders</a:t>
            </a:r>
          </a:p>
          <a:p>
            <a:pPr marL="342900" indent="-342900" fontAlgn="base">
              <a:buFont typeface="Arial" panose="020B0604020202020204" pitchFamily="34" charset="0"/>
              <a:buChar char="•"/>
            </a:pPr>
            <a:r>
              <a:rPr lang="en-US" sz="2000" dirty="0">
                <a:latin typeface="Roboto Slab" panose="020B0604020202020204" charset="0"/>
                <a:ea typeface="Roboto Slab" panose="020B0604020202020204" charset="0"/>
              </a:rPr>
              <a:t>Links government accountability and environmental protection</a:t>
            </a:r>
          </a:p>
          <a:p>
            <a:pPr marL="342900" indent="-342900" fontAlgn="base">
              <a:buFont typeface="Arial" panose="020B0604020202020204" pitchFamily="34" charset="0"/>
              <a:buChar char="•"/>
            </a:pPr>
            <a:r>
              <a:rPr lang="en-US" sz="2000" dirty="0">
                <a:latin typeface="Roboto Slab" panose="020B0604020202020204" charset="0"/>
                <a:ea typeface="Roboto Slab" panose="020B0604020202020204" charset="0"/>
              </a:rPr>
              <a:t>Focuses on interactions between the public and public authorities in a democratic context.</a:t>
            </a:r>
          </a:p>
          <a:p>
            <a:endParaRPr lang="cs-CZ" dirty="0"/>
          </a:p>
        </p:txBody>
      </p:sp>
    </p:spTree>
    <p:extLst>
      <p:ext uri="{BB962C8B-B14F-4D97-AF65-F5344CB8AC3E}">
        <p14:creationId xmlns:p14="http://schemas.microsoft.com/office/powerpoint/2010/main" val="150255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666159"/>
          </a:xfrm>
          <a:prstGeom prst="rect">
            <a:avLst/>
          </a:prstGeom>
          <a:noFill/>
          <a:ln>
            <a:noFill/>
          </a:ln>
        </p:spPr>
        <p:txBody>
          <a:bodyPr lIns="91425" tIns="91425" rIns="91425" bIns="91425" anchor="t" anchorCtr="0">
            <a:noAutofit/>
          </a:bodyPr>
          <a:lstStyle/>
          <a:p>
            <a:r>
              <a:rPr lang="en-US" sz="2400" b="1" dirty="0">
                <a:solidFill>
                  <a:schemeClr val="accent6"/>
                </a:solidFill>
                <a:latin typeface="Roboto Slab" panose="020B0604020202020204" charset="0"/>
                <a:ea typeface="Roboto Slab" panose="020B0604020202020204" charset="0"/>
              </a:rPr>
              <a:t>The Aarhus </a:t>
            </a:r>
            <a:r>
              <a:rPr lang="en-US" sz="2400" b="1" dirty="0">
                <a:solidFill>
                  <a:schemeClr val="accent1"/>
                </a:solidFill>
                <a:latin typeface="Roboto Slab" panose="020B0604020202020204" charset="0"/>
                <a:ea typeface="Roboto Slab" panose="020B0604020202020204" charset="0"/>
              </a:rPr>
              <a:t>Convention on Access to Information, Public Participation in Decision-making and Access to Justice in Environmental Matters</a:t>
            </a:r>
            <a:r>
              <a:rPr lang="en-US" sz="2400" b="1" dirty="0">
                <a:solidFill>
                  <a:schemeClr val="accent6"/>
                </a:solidFill>
                <a:latin typeface="Roboto Slab" panose="020B0604020202020204" charset="0"/>
                <a:ea typeface="Roboto Slab" panose="020B0604020202020204" charset="0"/>
              </a:rPr>
              <a:t> </a:t>
            </a: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Zástupný symbol pro obsah 4"/>
          <p:cNvSpPr txBox="1">
            <a:spLocks/>
          </p:cNvSpPr>
          <p:nvPr/>
        </p:nvSpPr>
        <p:spPr>
          <a:xfrm>
            <a:off x="605208" y="1768152"/>
            <a:ext cx="8538791" cy="337534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n-US" sz="2000" b="1" dirty="0">
                <a:latin typeface="Roboto Slab" panose="020B0604020202020204" charset="0"/>
                <a:ea typeface="Roboto Slab" panose="020B0604020202020204" charset="0"/>
              </a:rPr>
              <a:t>Rights-based approach</a:t>
            </a:r>
          </a:p>
          <a:p>
            <a:pPr marL="342900" indent="-342900">
              <a:buFont typeface="Arial" panose="020B0604020202020204" pitchFamily="34" charset="0"/>
              <a:buChar char="•"/>
            </a:pPr>
            <a:r>
              <a:rPr lang="en-US" sz="2000" b="1" dirty="0">
                <a:latin typeface="Roboto Slab" panose="020B0604020202020204" charset="0"/>
                <a:ea typeface="Roboto Slab" panose="020B0604020202020204" charset="0"/>
              </a:rPr>
              <a:t>A 'floor', not a 'ceiling'‚</a:t>
            </a:r>
          </a:p>
          <a:p>
            <a:pPr marL="342900" indent="-342900">
              <a:buFont typeface="Arial" panose="020B0604020202020204" pitchFamily="34" charset="0"/>
              <a:buChar char="•"/>
            </a:pPr>
            <a:r>
              <a:rPr lang="en-US" sz="2000" b="1" dirty="0">
                <a:latin typeface="Roboto Slab" panose="020B0604020202020204" charset="0"/>
                <a:ea typeface="Roboto Slab" panose="020B0604020202020204" charset="0"/>
              </a:rPr>
              <a:t>Non-discrimination</a:t>
            </a:r>
          </a:p>
          <a:p>
            <a:pPr marL="342900" indent="-342900">
              <a:buFont typeface="Arial" panose="020B0604020202020204" pitchFamily="34" charset="0"/>
              <a:buChar char="•"/>
            </a:pPr>
            <a:r>
              <a:rPr lang="en-US" sz="2000" b="1" dirty="0">
                <a:latin typeface="Roboto Slab" panose="020B0604020202020204" charset="0"/>
                <a:ea typeface="Roboto Slab" panose="020B0604020202020204" charset="0"/>
              </a:rPr>
              <a:t>Definition of public authorities</a:t>
            </a:r>
          </a:p>
          <a:p>
            <a:pPr marL="342900" indent="-342900">
              <a:buFont typeface="Arial" panose="020B0604020202020204" pitchFamily="34" charset="0"/>
              <a:buChar char="•"/>
            </a:pPr>
            <a:r>
              <a:rPr lang="en-US" sz="2000" b="1" dirty="0">
                <a:latin typeface="Roboto Slab" panose="020B0604020202020204" charset="0"/>
                <a:ea typeface="Roboto Slab" panose="020B0604020202020204" charset="0"/>
              </a:rPr>
              <a:t>Non-compliance mechanism</a:t>
            </a:r>
            <a:endParaRPr lang="cs-CZ" sz="2000" b="1" dirty="0">
              <a:latin typeface="Roboto Slab" panose="020B0604020202020204" charset="0"/>
              <a:ea typeface="Roboto Slab" panose="020B0604020202020204" charset="0"/>
            </a:endParaRPr>
          </a:p>
          <a:p>
            <a:pPr lvl="2"/>
            <a:r>
              <a:rPr lang="cs-CZ" sz="2000" b="1" i="1" dirty="0">
                <a:latin typeface="Roboto Slab" panose="020B0604020202020204" charset="0"/>
                <a:ea typeface="Roboto Slab" panose="020B0604020202020204" charset="0"/>
              </a:rPr>
              <a:t>	</a:t>
            </a:r>
            <a:r>
              <a:rPr lang="en-US" sz="2000" b="1" i="1" dirty="0">
                <a:latin typeface="Roboto Slab" panose="020B0604020202020204" charset="0"/>
                <a:ea typeface="Roboto Slab" panose="020B0604020202020204" charset="0"/>
              </a:rPr>
              <a:t>Meeting of the Parties</a:t>
            </a:r>
          </a:p>
          <a:p>
            <a:r>
              <a:rPr lang="cs-CZ" sz="2000" b="1" i="1" dirty="0">
                <a:latin typeface="Roboto Slab" panose="020B0604020202020204" charset="0"/>
                <a:ea typeface="Roboto Slab" panose="020B0604020202020204" charset="0"/>
              </a:rPr>
              <a:t>	</a:t>
            </a:r>
            <a:r>
              <a:rPr lang="en-US" sz="2000" b="1" i="1" dirty="0">
                <a:latin typeface="Roboto Slab" panose="020B0604020202020204" charset="0"/>
                <a:ea typeface="Roboto Slab" panose="020B0604020202020204" charset="0"/>
              </a:rPr>
              <a:t>Bureau</a:t>
            </a:r>
          </a:p>
          <a:p>
            <a:r>
              <a:rPr lang="cs-CZ" sz="2000" b="1" i="1" dirty="0">
                <a:latin typeface="Roboto Slab" panose="020B0604020202020204" charset="0"/>
                <a:ea typeface="Roboto Slab" panose="020B0604020202020204" charset="0"/>
              </a:rPr>
              <a:t>	</a:t>
            </a:r>
            <a:r>
              <a:rPr lang="en-US" sz="2000" b="1" i="1" dirty="0">
                <a:latin typeface="Roboto Slab" panose="020B0604020202020204" charset="0"/>
                <a:ea typeface="Roboto Slab" panose="020B0604020202020204" charset="0"/>
              </a:rPr>
              <a:t>Working Group of the Parties</a:t>
            </a:r>
          </a:p>
          <a:p>
            <a:r>
              <a:rPr lang="cs-CZ" sz="2000" b="1" i="1" dirty="0">
                <a:latin typeface="Roboto Slab" panose="020B0604020202020204" charset="0"/>
                <a:ea typeface="Roboto Slab" panose="020B0604020202020204" charset="0"/>
              </a:rPr>
              <a:t>	</a:t>
            </a:r>
            <a:r>
              <a:rPr lang="en-US" sz="2000" b="1" i="1" dirty="0">
                <a:latin typeface="Roboto Slab" panose="020B0604020202020204" charset="0"/>
                <a:ea typeface="Roboto Slab" panose="020B0604020202020204" charset="0"/>
              </a:rPr>
              <a:t>Compliance Committee</a:t>
            </a:r>
          </a:p>
          <a:p>
            <a:pPr marL="342900" indent="-342900">
              <a:buFont typeface="Arial" panose="020B0604020202020204" pitchFamily="34" charset="0"/>
              <a:buChar char="•"/>
            </a:pPr>
            <a:r>
              <a:rPr lang="en-US" sz="2000" b="1" dirty="0">
                <a:latin typeface="Roboto Slab" panose="020B0604020202020204" charset="0"/>
                <a:ea typeface="Roboto Slab" panose="020B0604020202020204" charset="0"/>
              </a:rPr>
              <a:t>GMO amendment</a:t>
            </a:r>
          </a:p>
          <a:p>
            <a:endParaRPr lang="cs-CZ" dirty="0"/>
          </a:p>
        </p:txBody>
      </p:sp>
    </p:spTree>
    <p:extLst>
      <p:ext uri="{BB962C8B-B14F-4D97-AF65-F5344CB8AC3E}">
        <p14:creationId xmlns:p14="http://schemas.microsoft.com/office/powerpoint/2010/main" val="354078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500"/>
                                        <p:tgtEl>
                                          <p:spTgt spid="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fade">
                                      <p:cBhvr>
                                        <p:cTn id="5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666159"/>
          </a:xfrm>
          <a:prstGeom prst="rect">
            <a:avLst/>
          </a:prstGeom>
          <a:noFill/>
          <a:ln>
            <a:noFill/>
          </a:ln>
        </p:spPr>
        <p:txBody>
          <a:bodyPr lIns="91425" tIns="91425" rIns="91425" bIns="91425" anchor="t" anchorCtr="0">
            <a:noAutofit/>
          </a:bodyPr>
          <a:lstStyle/>
          <a:p>
            <a:r>
              <a:rPr lang="en-US" sz="2400" b="1" dirty="0">
                <a:solidFill>
                  <a:schemeClr val="accent6"/>
                </a:solidFill>
                <a:latin typeface="Roboto Slab" panose="020B0604020202020204" charset="0"/>
                <a:ea typeface="Roboto Slab" panose="020B0604020202020204" charset="0"/>
              </a:rPr>
              <a:t>The Aarhus </a:t>
            </a:r>
            <a:r>
              <a:rPr lang="en-US" sz="2400" b="1" dirty="0">
                <a:solidFill>
                  <a:schemeClr val="accent1"/>
                </a:solidFill>
                <a:latin typeface="Roboto Slab" panose="020B0604020202020204" charset="0"/>
                <a:ea typeface="Roboto Slab" panose="020B0604020202020204" charset="0"/>
              </a:rPr>
              <a:t>Convention on Access to Information, Public Participation in Decision-making and Access to Justice in Environmental Matters</a:t>
            </a:r>
            <a:r>
              <a:rPr lang="en-US" sz="2400" b="1" dirty="0">
                <a:solidFill>
                  <a:schemeClr val="accent6"/>
                </a:solidFill>
                <a:latin typeface="Roboto Slab" panose="020B0604020202020204" charset="0"/>
                <a:ea typeface="Roboto Slab" panose="020B0604020202020204" charset="0"/>
              </a:rPr>
              <a:t> </a:t>
            </a: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Zástupný symbol pro obsah 4"/>
          <p:cNvSpPr txBox="1">
            <a:spLocks/>
          </p:cNvSpPr>
          <p:nvPr/>
        </p:nvSpPr>
        <p:spPr>
          <a:xfrm>
            <a:off x="613611" y="2160038"/>
            <a:ext cx="8229600" cy="2337318"/>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b="1" dirty="0">
                <a:latin typeface="Roboto Slab" panose="020B0604020202020204" charset="0"/>
                <a:ea typeface="Roboto Slab" panose="020B0604020202020204" charset="0"/>
              </a:rPr>
              <a:t>“The public” </a:t>
            </a:r>
            <a:r>
              <a:rPr lang="en-US" sz="2000" dirty="0">
                <a:latin typeface="Roboto Slab" panose="020B0604020202020204" charset="0"/>
                <a:ea typeface="Roboto Slab" panose="020B0604020202020204" charset="0"/>
              </a:rPr>
              <a:t>means one or more natural or legal persons, </a:t>
            </a:r>
            <a:r>
              <a:rPr lang="cs-CZ" sz="2000" dirty="0">
                <a:latin typeface="Roboto Slab" panose="020B0604020202020204" charset="0"/>
                <a:ea typeface="Roboto Slab" panose="020B0604020202020204" charset="0"/>
              </a:rPr>
              <a:t>a</a:t>
            </a:r>
            <a:r>
              <a:rPr lang="en-US" sz="2000" dirty="0" err="1">
                <a:latin typeface="Roboto Slab" panose="020B0604020202020204" charset="0"/>
                <a:ea typeface="Roboto Slab" panose="020B0604020202020204" charset="0"/>
              </a:rPr>
              <a:t>nd</a:t>
            </a:r>
            <a:r>
              <a:rPr lang="en-US" sz="2000" dirty="0">
                <a:latin typeface="Roboto Slab" panose="020B0604020202020204" charset="0"/>
                <a:ea typeface="Roboto Slab" panose="020B0604020202020204" charset="0"/>
              </a:rPr>
              <a:t>, </a:t>
            </a:r>
            <a:r>
              <a:rPr lang="en-US" sz="2000" u="sng" dirty="0">
                <a:latin typeface="Roboto Slab" panose="020B0604020202020204" charset="0"/>
                <a:ea typeface="Roboto Slab" panose="020B0604020202020204" charset="0"/>
              </a:rPr>
              <a:t>in</a:t>
            </a:r>
            <a:r>
              <a:rPr lang="cs-CZ" sz="2000" u="sng" dirty="0">
                <a:latin typeface="Roboto Slab" panose="020B0604020202020204" charset="0"/>
                <a:ea typeface="Roboto Slab" panose="020B0604020202020204" charset="0"/>
              </a:rPr>
              <a:t> </a:t>
            </a:r>
            <a:r>
              <a:rPr lang="en-US" sz="2000" u="sng" dirty="0">
                <a:latin typeface="Roboto Slab" panose="020B0604020202020204" charset="0"/>
                <a:ea typeface="Roboto Slab" panose="020B0604020202020204" charset="0"/>
              </a:rPr>
              <a:t>accordance with national legislation or practice</a:t>
            </a:r>
            <a:r>
              <a:rPr lang="en-US" sz="2000" dirty="0">
                <a:latin typeface="Roboto Slab" panose="020B0604020202020204" charset="0"/>
                <a:ea typeface="Roboto Slab" panose="020B0604020202020204" charset="0"/>
              </a:rPr>
              <a:t>, their associations,</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organizations</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or</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groups</a:t>
            </a:r>
            <a:r>
              <a:rPr lang="cs-CZ" sz="2000" dirty="0">
                <a:latin typeface="Roboto Slab" panose="020B0604020202020204" charset="0"/>
                <a:ea typeface="Roboto Slab" panose="020B0604020202020204" charset="0"/>
              </a:rPr>
              <a:t>;</a:t>
            </a:r>
          </a:p>
          <a:p>
            <a:r>
              <a:rPr lang="en-US" sz="2000" b="1" dirty="0">
                <a:latin typeface="Roboto Slab" panose="020B0604020202020204" charset="0"/>
                <a:ea typeface="Roboto Slab" panose="020B0604020202020204" charset="0"/>
              </a:rPr>
              <a:t>“The public concerned” </a:t>
            </a:r>
            <a:r>
              <a:rPr lang="en-US" sz="2000" dirty="0">
                <a:latin typeface="Roboto Slab" panose="020B0604020202020204" charset="0"/>
                <a:ea typeface="Roboto Slab" panose="020B0604020202020204" charset="0"/>
              </a:rPr>
              <a:t>means the public </a:t>
            </a:r>
            <a:r>
              <a:rPr lang="en-US" sz="2000" u="sng" dirty="0">
                <a:latin typeface="Roboto Slab" panose="020B0604020202020204" charset="0"/>
                <a:ea typeface="Roboto Slab" panose="020B0604020202020204" charset="0"/>
              </a:rPr>
              <a:t>affected or likely to be</a:t>
            </a:r>
            <a:r>
              <a:rPr lang="cs-CZ" sz="2000" u="sng" dirty="0">
                <a:latin typeface="Roboto Slab" panose="020B0604020202020204" charset="0"/>
                <a:ea typeface="Roboto Slab" panose="020B0604020202020204" charset="0"/>
              </a:rPr>
              <a:t> </a:t>
            </a:r>
            <a:r>
              <a:rPr lang="en-US" sz="2000" u="sng" dirty="0">
                <a:latin typeface="Roboto Slab" panose="020B0604020202020204" charset="0"/>
                <a:ea typeface="Roboto Slab" panose="020B0604020202020204" charset="0"/>
              </a:rPr>
              <a:t>affected by</a:t>
            </a:r>
            <a:r>
              <a:rPr lang="en-US" sz="2000" dirty="0">
                <a:latin typeface="Roboto Slab" panose="020B0604020202020204" charset="0"/>
                <a:ea typeface="Roboto Slab" panose="020B0604020202020204" charset="0"/>
              </a:rPr>
              <a:t>, </a:t>
            </a:r>
            <a:r>
              <a:rPr lang="en-US" sz="2000" b="1" dirty="0">
                <a:latin typeface="Roboto Slab" panose="020B0604020202020204" charset="0"/>
                <a:ea typeface="Roboto Slab" panose="020B0604020202020204" charset="0"/>
              </a:rPr>
              <a:t>or</a:t>
            </a:r>
            <a:r>
              <a:rPr lang="en-US" sz="2000" dirty="0">
                <a:latin typeface="Roboto Slab" panose="020B0604020202020204" charset="0"/>
                <a:ea typeface="Roboto Slab" panose="020B0604020202020204" charset="0"/>
              </a:rPr>
              <a:t> </a:t>
            </a:r>
            <a:r>
              <a:rPr lang="en-US" sz="2000" u="sng" dirty="0">
                <a:latin typeface="Roboto Slab" panose="020B0604020202020204" charset="0"/>
                <a:ea typeface="Roboto Slab" panose="020B0604020202020204" charset="0"/>
              </a:rPr>
              <a:t>having an interest in</a:t>
            </a:r>
            <a:r>
              <a:rPr lang="en-US" sz="2000" dirty="0">
                <a:latin typeface="Roboto Slab" panose="020B0604020202020204" charset="0"/>
                <a:ea typeface="Roboto Slab" panose="020B0604020202020204" charset="0"/>
              </a:rPr>
              <a:t>, the environmental decision-making; for</a:t>
            </a:r>
            <a:r>
              <a:rPr lang="cs-CZ" sz="2000" dirty="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the purposes of this definition, non-governmental organizations promoting</a:t>
            </a:r>
            <a:r>
              <a:rPr lang="cs-CZ" sz="2000" dirty="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environmental protection and meeting any</a:t>
            </a:r>
            <a:r>
              <a:rPr lang="cs-CZ" sz="2000" dirty="0">
                <a:latin typeface="Roboto Slab" panose="020B0604020202020204" charset="0"/>
                <a:ea typeface="Roboto Slab" panose="020B0604020202020204" charset="0"/>
              </a:rPr>
              <a:t> r</a:t>
            </a:r>
            <a:r>
              <a:rPr lang="en-US" sz="2000" dirty="0" err="1">
                <a:latin typeface="Roboto Slab" panose="020B0604020202020204" charset="0"/>
                <a:ea typeface="Roboto Slab" panose="020B0604020202020204" charset="0"/>
              </a:rPr>
              <a:t>equirements</a:t>
            </a:r>
            <a:r>
              <a:rPr lang="en-US" sz="2000" dirty="0">
                <a:latin typeface="Roboto Slab" panose="020B0604020202020204" charset="0"/>
                <a:ea typeface="Roboto Slab" panose="020B0604020202020204" charset="0"/>
              </a:rPr>
              <a:t> under national law shall</a:t>
            </a:r>
            <a:r>
              <a:rPr lang="cs-CZ" sz="2000" dirty="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be deemed to have an interest.</a:t>
            </a:r>
            <a:endParaRPr lang="cs-CZ" sz="2000" dirty="0">
              <a:latin typeface="Roboto Slab" panose="020B0604020202020204" charset="0"/>
              <a:ea typeface="Roboto Slab" panose="020B0604020202020204" charset="0"/>
            </a:endParaRPr>
          </a:p>
          <a:p>
            <a:endParaRPr lang="cs-CZ" sz="2000" dirty="0">
              <a:latin typeface="Roboto Slab" panose="020B0604020202020204" charset="0"/>
              <a:ea typeface="Roboto Slab" panose="020B0604020202020204" charset="0"/>
            </a:endParaRPr>
          </a:p>
          <a:p>
            <a:r>
              <a:rPr lang="cs-CZ" dirty="0">
                <a:latin typeface="Roboto Slab" panose="020B0604020202020204" charset="0"/>
                <a:ea typeface="Roboto Slab" panose="020B0604020202020204" charset="0"/>
                <a:hlinkClick r:id="rId2"/>
              </a:rPr>
              <a:t>https://www.unece.org/fileadmin/DAM/env/pp/documents/cep43e.pdf</a:t>
            </a:r>
            <a:r>
              <a:rPr lang="cs-CZ" dirty="0">
                <a:latin typeface="Roboto Slab" panose="020B0604020202020204" charset="0"/>
                <a:ea typeface="Roboto Slab" panose="020B0604020202020204" charset="0"/>
              </a:rPr>
              <a:t> </a:t>
            </a:r>
          </a:p>
          <a:p>
            <a:endParaRPr lang="cs-CZ"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07383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three-pillar</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structure</a:t>
            </a:r>
            <a:endParaRPr lang="cs-CZ" sz="1800" b="1" dirty="0">
              <a:solidFill>
                <a:schemeClr val="accent3"/>
              </a:solidFill>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endParaRPr lang="cs-CZ" sz="1800"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3" name="Obdélník 2"/>
          <p:cNvSpPr/>
          <p:nvPr/>
        </p:nvSpPr>
        <p:spPr>
          <a:xfrm>
            <a:off x="917778" y="1410982"/>
            <a:ext cx="1682739" cy="24986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214533" y="1412914"/>
            <a:ext cx="2123075" cy="249675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42937" y="1055842"/>
            <a:ext cx="7501469" cy="307777"/>
          </a:xfrm>
          <a:prstGeom prst="rect">
            <a:avLst/>
          </a:prstGeom>
          <a:noFill/>
        </p:spPr>
        <p:txBody>
          <a:bodyPr wrap="square" rtlCol="0">
            <a:spAutoFit/>
          </a:bodyPr>
          <a:lstStyle/>
          <a:p>
            <a:r>
              <a:rPr lang="cs-CZ" b="1" dirty="0">
                <a:latin typeface="Roboto Slab" panose="020B0604020202020204" charset="0"/>
                <a:ea typeface="Roboto Slab" panose="020B0604020202020204" charset="0"/>
              </a:rPr>
              <a:t>Access to </a:t>
            </a:r>
            <a:r>
              <a:rPr lang="cs-CZ" b="1" dirty="0" err="1">
                <a:latin typeface="Roboto Slab" panose="020B0604020202020204" charset="0"/>
                <a:ea typeface="Roboto Slab" panose="020B0604020202020204" charset="0"/>
              </a:rPr>
              <a:t>information</a:t>
            </a:r>
            <a:r>
              <a:rPr lang="cs-CZ" b="1" dirty="0">
                <a:latin typeface="Roboto Slab" panose="020B0604020202020204" charset="0"/>
                <a:ea typeface="Roboto Slab" panose="020B0604020202020204" charset="0"/>
              </a:rPr>
              <a:t>      </a:t>
            </a:r>
            <a:r>
              <a:rPr lang="en-US" b="1" dirty="0">
                <a:latin typeface="Roboto Slab" panose="020B0604020202020204" charset="0"/>
                <a:ea typeface="Roboto Slab" panose="020B0604020202020204" charset="0"/>
              </a:rPr>
              <a:t>Public participation </a:t>
            </a:r>
            <a:r>
              <a:rPr lang="cs-CZ" b="1" dirty="0">
                <a:latin typeface="Roboto Slab" panose="020B0604020202020204" charset="0"/>
                <a:ea typeface="Roboto Slab" panose="020B0604020202020204" charset="0"/>
              </a:rPr>
              <a:t>in </a:t>
            </a:r>
            <a:r>
              <a:rPr lang="en-US" b="1" dirty="0">
                <a:latin typeface="Roboto Slab" panose="020B0604020202020204" charset="0"/>
                <a:ea typeface="Roboto Slab" panose="020B0604020202020204" charset="0"/>
              </a:rPr>
              <a:t>decision-making</a:t>
            </a:r>
            <a:r>
              <a:rPr lang="cs-CZ" b="1" dirty="0">
                <a:latin typeface="Roboto Slab" panose="020B0604020202020204" charset="0"/>
                <a:ea typeface="Roboto Slab" panose="020B0604020202020204" charset="0"/>
              </a:rPr>
              <a:t>      Access to justice</a:t>
            </a:r>
            <a:r>
              <a:rPr lang="en-US" b="1" dirty="0">
                <a:latin typeface="Roboto Slab" panose="020B0604020202020204" charset="0"/>
                <a:ea typeface="Roboto Slab" panose="020B0604020202020204" charset="0"/>
              </a:rPr>
              <a:t> </a:t>
            </a:r>
            <a:endParaRPr lang="cs-CZ" b="1" dirty="0">
              <a:latin typeface="Roboto Slab" panose="020B0604020202020204" charset="0"/>
              <a:ea typeface="Roboto Slab" panose="020B0604020202020204" charset="0"/>
            </a:endParaRPr>
          </a:p>
        </p:txBody>
      </p:sp>
      <p:sp>
        <p:nvSpPr>
          <p:cNvPr id="10" name="Obdélník 9"/>
          <p:cNvSpPr/>
          <p:nvPr/>
        </p:nvSpPr>
        <p:spPr>
          <a:xfrm>
            <a:off x="3435338" y="1410982"/>
            <a:ext cx="1915596" cy="24986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043054" y="1595272"/>
            <a:ext cx="1308629" cy="1384995"/>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a:t>
            </a: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passive</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obligation</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active</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obligation</a:t>
            </a:r>
            <a:endParaRPr lang="cs-CZ" sz="1200" dirty="0">
              <a:latin typeface="Roboto Slab" panose="020B0604020202020204" charset="0"/>
              <a:ea typeface="Roboto Slab" panose="020B0604020202020204" charset="0"/>
            </a:endParaRPr>
          </a:p>
        </p:txBody>
      </p:sp>
      <p:sp>
        <p:nvSpPr>
          <p:cNvPr id="17" name="Obdélník 16"/>
          <p:cNvSpPr/>
          <p:nvPr/>
        </p:nvSpPr>
        <p:spPr>
          <a:xfrm>
            <a:off x="6216271" y="1811299"/>
            <a:ext cx="2121337" cy="642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6214533" y="2417343"/>
            <a:ext cx="2125134" cy="562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3489733" y="1548433"/>
            <a:ext cx="1903304" cy="2492990"/>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 </a:t>
            </a:r>
            <a:r>
              <a:rPr lang="cs-CZ" sz="1200" b="1" dirty="0" err="1">
                <a:latin typeface="Roboto Slab" panose="020B0604020202020204" charset="0"/>
                <a:ea typeface="Roboto Slab" panose="020B0604020202020204" charset="0"/>
              </a:rPr>
              <a:t>concerned</a:t>
            </a:r>
            <a:endParaRPr lang="cs-CZ" sz="1200" b="1"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en-US" sz="1200" dirty="0">
                <a:latin typeface="Roboto Slab" panose="020B0604020202020204" charset="0"/>
                <a:ea typeface="Roboto Slab" panose="020B0604020202020204" charset="0"/>
              </a:rPr>
              <a:t>Annex I and other activities</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with</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significant</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effects</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plans</a:t>
            </a:r>
            <a:r>
              <a:rPr lang="cs-CZ" sz="1200" dirty="0">
                <a:latin typeface="Roboto Slab" panose="020B0604020202020204" charset="0"/>
                <a:ea typeface="Roboto Slab" panose="020B0604020202020204" charset="0"/>
              </a:rPr>
              <a:t> and </a:t>
            </a:r>
            <a:r>
              <a:rPr lang="cs-CZ" sz="1200" dirty="0" err="1">
                <a:latin typeface="Roboto Slab" panose="020B0604020202020204" charset="0"/>
                <a:ea typeface="Roboto Slab" panose="020B0604020202020204" charset="0"/>
              </a:rPr>
              <a:t>programmes</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general</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legal</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regulation</a:t>
            </a: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p:txBody>
      </p:sp>
      <p:sp>
        <p:nvSpPr>
          <p:cNvPr id="14" name="TextovéPole 13"/>
          <p:cNvSpPr txBox="1"/>
          <p:nvPr/>
        </p:nvSpPr>
        <p:spPr>
          <a:xfrm>
            <a:off x="6294280" y="1548433"/>
            <a:ext cx="2043328" cy="2492990"/>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 (</a:t>
            </a:r>
            <a:r>
              <a:rPr lang="cs-CZ" sz="1200" b="1" dirty="0" err="1">
                <a:latin typeface="Roboto Slab" panose="020B0604020202020204" charset="0"/>
                <a:ea typeface="Roboto Slab" panose="020B0604020202020204" charset="0"/>
              </a:rPr>
              <a:t>concerned</a:t>
            </a:r>
            <a:r>
              <a:rPr lang="cs-CZ" sz="1200" b="1" dirty="0">
                <a:latin typeface="Roboto Slab" panose="020B0604020202020204" charset="0"/>
                <a:ea typeface="Roboto Slab" panose="020B0604020202020204" charset="0"/>
              </a:rPr>
              <a:t>)</a:t>
            </a: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denied</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information</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decisions</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from</a:t>
            </a:r>
            <a:endParaRPr lang="cs-CZ" sz="1200" dirty="0">
              <a:latin typeface="Roboto Slab" panose="020B0604020202020204" charset="0"/>
              <a:ea typeface="Roboto Slab" panose="020B0604020202020204" charset="0"/>
            </a:endParaRPr>
          </a:p>
          <a:p>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pillar</a:t>
            </a:r>
            <a:r>
              <a:rPr lang="cs-CZ" sz="1200" dirty="0">
                <a:latin typeface="Roboto Slab" panose="020B0604020202020204" charset="0"/>
                <a:ea typeface="Roboto Slab" panose="020B0604020202020204" charset="0"/>
              </a:rPr>
              <a:t> II</a:t>
            </a: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a:latin typeface="Roboto Slab" panose="020B0604020202020204" charset="0"/>
                <a:ea typeface="Roboto Slab" panose="020B0604020202020204" charset="0"/>
              </a:rPr>
              <a:t>v</a:t>
            </a:r>
            <a:r>
              <a:rPr lang="en-US" sz="1200" dirty="0" err="1">
                <a:latin typeface="Roboto Slab" panose="020B0604020202020204" charset="0"/>
                <a:ea typeface="Roboto Slab" panose="020B0604020202020204" charset="0"/>
              </a:rPr>
              <a:t>iolation</a:t>
            </a:r>
            <a:r>
              <a:rPr lang="en-US" sz="1200" dirty="0">
                <a:latin typeface="Roboto Slab" panose="020B0604020202020204" charset="0"/>
                <a:ea typeface="Roboto Slab" panose="020B0604020202020204" charset="0"/>
              </a:rPr>
              <a:t> of </a:t>
            </a:r>
            <a:r>
              <a:rPr lang="cs-CZ" sz="1200" dirty="0">
                <a:latin typeface="Roboto Slab" panose="020B0604020202020204" charset="0"/>
                <a:ea typeface="Roboto Slab" panose="020B0604020202020204" charset="0"/>
              </a:rPr>
              <a:t>(</a:t>
            </a:r>
            <a:r>
              <a:rPr lang="cs-CZ" sz="1200" dirty="0" err="1">
                <a:latin typeface="Roboto Slab" panose="020B0604020202020204" charset="0"/>
                <a:ea typeface="Roboto Slab" panose="020B0604020202020204" charset="0"/>
              </a:rPr>
              <a:t>other</a:t>
            </a:r>
            <a:r>
              <a:rPr lang="cs-CZ" sz="1200" dirty="0">
                <a:latin typeface="Roboto Slab" panose="020B0604020202020204" charset="0"/>
                <a:ea typeface="Roboto Slab" panose="020B0604020202020204" charset="0"/>
              </a:rPr>
              <a:t>) </a:t>
            </a:r>
            <a:r>
              <a:rPr lang="en-US" sz="1200" dirty="0">
                <a:latin typeface="Roboto Slab" panose="020B0604020202020204" charset="0"/>
                <a:ea typeface="Roboto Slab" panose="020B0604020202020204" charset="0"/>
              </a:rPr>
              <a:t>provisions of the national law relating to the environment</a:t>
            </a: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p:txBody>
      </p:sp>
      <p:sp>
        <p:nvSpPr>
          <p:cNvPr id="15" name="Zahnutá šipka nahoru 14"/>
          <p:cNvSpPr/>
          <p:nvPr/>
        </p:nvSpPr>
        <p:spPr>
          <a:xfrm>
            <a:off x="1844518" y="3911265"/>
            <a:ext cx="6353066" cy="987776"/>
          </a:xfrm>
          <a:prstGeom prst="curvedUp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 name="Zahnutá šipka nahoru 15"/>
          <p:cNvSpPr/>
          <p:nvPr/>
        </p:nvSpPr>
        <p:spPr>
          <a:xfrm>
            <a:off x="3864963" y="3909668"/>
            <a:ext cx="2689151" cy="691453"/>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681101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three-pillar</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structure</a:t>
            </a:r>
            <a:endParaRPr lang="cs-CZ" sz="1800" b="1" dirty="0">
              <a:solidFill>
                <a:schemeClr val="accent3"/>
              </a:solidFill>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pPr marL="400050" indent="-400050">
              <a:buAutoNum type="romanUcPeriod"/>
            </a:pPr>
            <a:r>
              <a:rPr lang="en-US" sz="1800" b="1" dirty="0">
                <a:latin typeface="Roboto Slab" panose="020B0604020202020204" charset="0"/>
                <a:ea typeface="Roboto Slab" panose="020B0604020202020204" charset="0"/>
              </a:rPr>
              <a:t>Access to information</a:t>
            </a:r>
            <a:r>
              <a:rPr lang="cs-CZ" sz="1800" b="1" dirty="0">
                <a:latin typeface="Roboto Slab" panose="020B0604020202020204" charset="0"/>
                <a:ea typeface="Roboto Slab" panose="020B0604020202020204" charset="0"/>
              </a:rPr>
              <a:t> (Art. 4 – 5)</a:t>
            </a:r>
          </a:p>
          <a:p>
            <a:pPr marL="342900" indent="-342900" algn="just">
              <a:buAutoNum type="alphaLcParenR"/>
            </a:pPr>
            <a:r>
              <a:rPr lang="en-US" b="1" dirty="0">
                <a:solidFill>
                  <a:schemeClr val="accent2"/>
                </a:solidFill>
                <a:latin typeface="Roboto Slab" panose="020B0604020202020204" charset="0"/>
                <a:ea typeface="Roboto Slab" panose="020B0604020202020204" charset="0"/>
              </a:rPr>
              <a:t>a “passive” obligation</a:t>
            </a:r>
            <a:r>
              <a:rPr lang="cs-CZ" b="1" dirty="0">
                <a:solidFill>
                  <a:schemeClr val="accent2"/>
                </a:solidFill>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the environmental information possessed by </a:t>
            </a:r>
            <a:r>
              <a:rPr lang="en-US" b="1" dirty="0">
                <a:solidFill>
                  <a:schemeClr val="accent6"/>
                </a:solidFill>
                <a:latin typeface="Roboto Slab" panose="020B0604020202020204" charset="0"/>
                <a:ea typeface="Roboto Slab" panose="020B0604020202020204" charset="0"/>
              </a:rPr>
              <a:t>public authorities </a:t>
            </a:r>
            <a:r>
              <a:rPr lang="en-US" dirty="0">
                <a:latin typeface="Roboto Slab" panose="020B0604020202020204" charset="0"/>
                <a:ea typeface="Roboto Slab" panose="020B0604020202020204" charset="0"/>
              </a:rPr>
              <a:t>should be provided </a:t>
            </a:r>
            <a:r>
              <a:rPr lang="en-US" b="1" dirty="0">
                <a:solidFill>
                  <a:schemeClr val="accent6"/>
                </a:solidFill>
                <a:latin typeface="Roboto Slab" panose="020B0604020202020204" charset="0"/>
                <a:ea typeface="Roboto Slab" panose="020B0604020202020204" charset="0"/>
              </a:rPr>
              <a:t>to members of the public </a:t>
            </a:r>
            <a:r>
              <a:rPr lang="en-US" dirty="0">
                <a:latin typeface="Roboto Slab" panose="020B0604020202020204" charset="0"/>
                <a:ea typeface="Roboto Slab" panose="020B0604020202020204" charset="0"/>
              </a:rPr>
              <a:t>on request “as soon as possible” and at the </a:t>
            </a:r>
            <a:r>
              <a:rPr lang="en-US" b="1" dirty="0">
                <a:solidFill>
                  <a:schemeClr val="accent2"/>
                </a:solidFill>
                <a:latin typeface="Roboto Slab" panose="020B0604020202020204" charset="0"/>
                <a:ea typeface="Roboto Slab" panose="020B0604020202020204" charset="0"/>
              </a:rPr>
              <a:t>latest within a month</a:t>
            </a:r>
            <a:r>
              <a:rPr lang="en-US" dirty="0">
                <a:latin typeface="Roboto Slab" panose="020B0604020202020204" charset="0"/>
                <a:ea typeface="Roboto Slab" panose="020B0604020202020204" charset="0"/>
              </a:rPr>
              <a:t>. Requests for information can only be refused if any of the listed grounds for refusal apply. Even when they do, </a:t>
            </a:r>
            <a:r>
              <a:rPr lang="en-US" b="1" dirty="0">
                <a:solidFill>
                  <a:schemeClr val="accent1"/>
                </a:solidFill>
                <a:latin typeface="Roboto Slab" panose="020B0604020202020204" charset="0"/>
                <a:ea typeface="Roboto Slab" panose="020B0604020202020204" charset="0"/>
              </a:rPr>
              <a:t>the grounds for refusal shall be interpreted “in a restrictive way</a:t>
            </a:r>
            <a:r>
              <a:rPr lang="en-US" dirty="0">
                <a:latin typeface="Roboto Slab" panose="020B0604020202020204" charset="0"/>
                <a:ea typeface="Roboto Slab" panose="020B0604020202020204" charset="0"/>
              </a:rPr>
              <a:t>, taking into account the public interest served by disclosure and taking into account whether the information requested relates to emissions into the environment</a:t>
            </a:r>
            <a:r>
              <a:rPr lang="cs-CZ" dirty="0">
                <a:latin typeface="Roboto Slab" panose="020B0604020202020204" charset="0"/>
                <a:ea typeface="Roboto Slab" panose="020B0604020202020204" charset="0"/>
              </a:rPr>
              <a:t>.</a:t>
            </a:r>
            <a:r>
              <a:rPr lang="en-US" dirty="0">
                <a:latin typeface="Roboto Slab" panose="020B0604020202020204" charset="0"/>
                <a:ea typeface="Roboto Slab" panose="020B0604020202020204" charset="0"/>
              </a:rPr>
              <a:t> Any </a:t>
            </a:r>
            <a:r>
              <a:rPr lang="en-US" b="1" dirty="0">
                <a:solidFill>
                  <a:schemeClr val="accent3"/>
                </a:solidFill>
                <a:latin typeface="Roboto Slab" panose="020B0604020202020204" charset="0"/>
                <a:ea typeface="Roboto Slab" panose="020B0604020202020204" charset="0"/>
              </a:rPr>
              <a:t>refusal must be reasoned and in writing</a:t>
            </a:r>
            <a:r>
              <a:rPr lang="en-US" dirty="0">
                <a:latin typeface="Roboto Slab" panose="020B0604020202020204" charset="0"/>
                <a:ea typeface="Roboto Slab" panose="020B0604020202020204" charset="0"/>
              </a:rPr>
              <a:t>.</a:t>
            </a:r>
            <a:endParaRPr lang="cs-CZ" dirty="0">
              <a:latin typeface="Roboto Slab" panose="020B0604020202020204" charset="0"/>
              <a:ea typeface="Roboto Slab" panose="020B0604020202020204" charset="0"/>
            </a:endParaRPr>
          </a:p>
          <a:p>
            <a:pPr marL="342900" indent="-342900" algn="just">
              <a:buAutoNum type="alphaLcParenR"/>
            </a:pPr>
            <a:r>
              <a:rPr lang="en-US" b="1" dirty="0">
                <a:solidFill>
                  <a:schemeClr val="accent2"/>
                </a:solidFill>
                <a:latin typeface="Roboto Slab" panose="020B0604020202020204" charset="0"/>
                <a:ea typeface="Roboto Slab" panose="020B0604020202020204" charset="0"/>
              </a:rPr>
              <a:t>a</a:t>
            </a:r>
            <a:r>
              <a:rPr lang="cs-CZ" b="1" dirty="0">
                <a:solidFill>
                  <a:schemeClr val="accent2"/>
                </a:solidFill>
                <a:latin typeface="Roboto Slab" panose="020B0604020202020204" charset="0"/>
                <a:ea typeface="Roboto Slab" panose="020B0604020202020204" charset="0"/>
              </a:rPr>
              <a:t>n</a:t>
            </a:r>
            <a:r>
              <a:rPr lang="en-US" b="1" dirty="0">
                <a:solidFill>
                  <a:schemeClr val="accent2"/>
                </a:solidFill>
                <a:latin typeface="Roboto Slab" panose="020B0604020202020204" charset="0"/>
                <a:ea typeface="Roboto Slab" panose="020B0604020202020204" charset="0"/>
              </a:rPr>
              <a:t> “</a:t>
            </a:r>
            <a:r>
              <a:rPr lang="cs-CZ" b="1" dirty="0" err="1">
                <a:solidFill>
                  <a:schemeClr val="accent2"/>
                </a:solidFill>
                <a:latin typeface="Roboto Slab" panose="020B0604020202020204" charset="0"/>
                <a:ea typeface="Roboto Slab" panose="020B0604020202020204" charset="0"/>
              </a:rPr>
              <a:t>active</a:t>
            </a:r>
            <a:r>
              <a:rPr lang="en-US" b="1" dirty="0">
                <a:solidFill>
                  <a:schemeClr val="accent2"/>
                </a:solidFill>
                <a:latin typeface="Roboto Slab" panose="020B0604020202020204" charset="0"/>
                <a:ea typeface="Roboto Slab" panose="020B0604020202020204" charset="0"/>
              </a:rPr>
              <a:t>” obligation</a:t>
            </a:r>
            <a:r>
              <a:rPr lang="cs-CZ" b="1" dirty="0">
                <a:solidFill>
                  <a:schemeClr val="accent2"/>
                </a:solidFill>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the Parties must </a:t>
            </a:r>
            <a:r>
              <a:rPr lang="en-US" b="1" dirty="0">
                <a:solidFill>
                  <a:schemeClr val="accent6"/>
                </a:solidFill>
                <a:latin typeface="Roboto Slab" panose="020B0604020202020204" charset="0"/>
                <a:ea typeface="Roboto Slab" panose="020B0604020202020204" charset="0"/>
              </a:rPr>
              <a:t>actively ensure </a:t>
            </a:r>
            <a:r>
              <a:rPr lang="en-US" dirty="0">
                <a:latin typeface="Roboto Slab" panose="020B0604020202020204" charset="0"/>
                <a:ea typeface="Roboto Slab" panose="020B0604020202020204" charset="0"/>
              </a:rPr>
              <a:t>that public authorities possess and update relevant environmental information, and that </a:t>
            </a:r>
            <a:r>
              <a:rPr lang="en-US" b="1" dirty="0">
                <a:solidFill>
                  <a:schemeClr val="accent3"/>
                </a:solidFill>
                <a:latin typeface="Roboto Slab" panose="020B0604020202020204" charset="0"/>
                <a:ea typeface="Roboto Slab" panose="020B0604020202020204" charset="0"/>
              </a:rPr>
              <a:t>mandatory systems are established, providing for an adequate flow of information</a:t>
            </a:r>
            <a:r>
              <a:rPr lang="en-US" dirty="0">
                <a:latin typeface="Roboto Slab" panose="020B0604020202020204" charset="0"/>
                <a:ea typeface="Roboto Slab" panose="020B0604020202020204" charset="0"/>
              </a:rPr>
              <a:t>. Electronic databases shall be publicly accessible and the Parties are to set up </a:t>
            </a:r>
            <a:r>
              <a:rPr lang="en-US" b="1" dirty="0">
                <a:solidFill>
                  <a:schemeClr val="accent6"/>
                </a:solidFill>
                <a:latin typeface="Roboto Slab" panose="020B0604020202020204" charset="0"/>
                <a:ea typeface="Roboto Slab" panose="020B0604020202020204" charset="0"/>
              </a:rPr>
              <a:t>nationwide systems of pollution inventories and registers</a:t>
            </a:r>
            <a:r>
              <a:rPr lang="en-US" dirty="0">
                <a:latin typeface="Roboto Slab" panose="020B0604020202020204" charset="0"/>
                <a:ea typeface="Roboto Slab" panose="020B0604020202020204" charset="0"/>
              </a:rPr>
              <a:t>. This part has been further developed through the 2003 Kiev Protocol on Pollution Release and Transfer Registers.</a:t>
            </a:r>
          </a:p>
          <a:p>
            <a:endParaRPr lang="cs-CZ" sz="1800"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526413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three-pillar</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structure</a:t>
            </a:r>
            <a:endParaRPr lang="cs-CZ" sz="1800" b="1" dirty="0">
              <a:solidFill>
                <a:schemeClr val="accent3"/>
              </a:solidFill>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r>
              <a:rPr lang="cs-CZ" sz="1800" b="1" dirty="0">
                <a:latin typeface="Roboto Slab" panose="020B0604020202020204" charset="0"/>
                <a:ea typeface="Roboto Slab" panose="020B0604020202020204" charset="0"/>
              </a:rPr>
              <a:t>II. Public </a:t>
            </a:r>
            <a:r>
              <a:rPr lang="cs-CZ" sz="1800" b="1" dirty="0" err="1">
                <a:latin typeface="Roboto Slab" panose="020B0604020202020204" charset="0"/>
                <a:ea typeface="Roboto Slab" panose="020B0604020202020204" charset="0"/>
              </a:rPr>
              <a:t>participation</a:t>
            </a:r>
            <a:r>
              <a:rPr lang="cs-CZ" sz="1800" b="1" dirty="0">
                <a:latin typeface="Roboto Slab" panose="020B0604020202020204" charset="0"/>
                <a:ea typeface="Roboto Slab" panose="020B0604020202020204" charset="0"/>
              </a:rPr>
              <a:t> - </a:t>
            </a:r>
            <a:r>
              <a:rPr lang="cs-CZ" sz="1800" b="1" dirty="0" err="1">
                <a:latin typeface="Roboto Slab" panose="020B0604020202020204" charset="0"/>
                <a:ea typeface="Roboto Slab" panose="020B0604020202020204" charset="0"/>
              </a:rPr>
              <a:t>three</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categories</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of</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decision-making</a:t>
            </a:r>
            <a:r>
              <a:rPr lang="cs-CZ" sz="1800" b="1" dirty="0">
                <a:latin typeface="Roboto Slab" panose="020B0604020202020204" charset="0"/>
                <a:ea typeface="Roboto Slab" panose="020B0604020202020204" charset="0"/>
              </a:rPr>
              <a:t> (Art. 6 – 8)</a:t>
            </a:r>
          </a:p>
          <a:p>
            <a:pPr marL="342900" indent="-342900" algn="just">
              <a:buAutoNum type="alphaLcParenR"/>
            </a:pPr>
            <a:r>
              <a:rPr lang="cs-CZ" b="1" dirty="0">
                <a:solidFill>
                  <a:schemeClr val="accent2"/>
                </a:solidFill>
                <a:latin typeface="Roboto Slab" panose="020B0604020202020204" charset="0"/>
                <a:ea typeface="Roboto Slab" panose="020B0604020202020204" charset="0"/>
              </a:rPr>
              <a:t>D</a:t>
            </a:r>
            <a:r>
              <a:rPr lang="en-US" b="1" dirty="0" err="1">
                <a:solidFill>
                  <a:schemeClr val="accent2"/>
                </a:solidFill>
                <a:latin typeface="Roboto Slab" panose="020B0604020202020204" charset="0"/>
                <a:ea typeface="Roboto Slab" panose="020B0604020202020204" charset="0"/>
              </a:rPr>
              <a:t>ecision</a:t>
            </a:r>
            <a:r>
              <a:rPr lang="en-US" b="1" dirty="0">
                <a:solidFill>
                  <a:schemeClr val="accent2"/>
                </a:solidFill>
                <a:latin typeface="Roboto Slab" panose="020B0604020202020204" charset="0"/>
                <a:ea typeface="Roboto Slab" panose="020B0604020202020204" charset="0"/>
              </a:rPr>
              <a:t>-making concerning </a:t>
            </a:r>
            <a:r>
              <a:rPr lang="en-US" b="1" dirty="0">
                <a:solidFill>
                  <a:schemeClr val="accent4"/>
                </a:solidFill>
                <a:latin typeface="Roboto Slab" panose="020B0604020202020204" charset="0"/>
                <a:ea typeface="Roboto Slab" panose="020B0604020202020204" charset="0"/>
              </a:rPr>
              <a:t>specific activities </a:t>
            </a:r>
            <a:r>
              <a:rPr lang="cs-CZ" b="1" dirty="0" err="1">
                <a:solidFill>
                  <a:schemeClr val="accent4"/>
                </a:solidFill>
                <a:latin typeface="Roboto Slab" panose="020B0604020202020204" charset="0"/>
                <a:ea typeface="Roboto Slab" panose="020B0604020202020204" charset="0"/>
              </a:rPr>
              <a:t>listed</a:t>
            </a:r>
            <a:r>
              <a:rPr lang="cs-CZ" b="1" dirty="0">
                <a:solidFill>
                  <a:schemeClr val="accent4"/>
                </a:solidFill>
                <a:latin typeface="Roboto Slab" panose="020B0604020202020204" charset="0"/>
                <a:ea typeface="Roboto Slab" panose="020B0604020202020204" charset="0"/>
              </a:rPr>
              <a:t> in </a:t>
            </a:r>
            <a:r>
              <a:rPr lang="cs-CZ" b="1" dirty="0" err="1">
                <a:solidFill>
                  <a:schemeClr val="accent4"/>
                </a:solidFill>
                <a:latin typeface="Roboto Slab" panose="020B0604020202020204" charset="0"/>
                <a:ea typeface="Roboto Slab" panose="020B0604020202020204" charset="0"/>
              </a:rPr>
              <a:t>Annex</a:t>
            </a:r>
            <a:r>
              <a:rPr lang="cs-CZ" b="1" dirty="0">
                <a:solidFill>
                  <a:schemeClr val="accent4"/>
                </a:solidFill>
                <a:latin typeface="Roboto Slab" panose="020B0604020202020204" charset="0"/>
                <a:ea typeface="Roboto Slab" panose="020B0604020202020204" charset="0"/>
              </a:rPr>
              <a:t> I </a:t>
            </a:r>
            <a:r>
              <a:rPr lang="en-US" b="1" dirty="0">
                <a:solidFill>
                  <a:schemeClr val="accent2"/>
                </a:solidFill>
                <a:latin typeface="Roboto Slab" panose="020B0604020202020204" charset="0"/>
                <a:ea typeface="Roboto Slab" panose="020B0604020202020204" charset="0"/>
              </a:rPr>
              <a:t>and </a:t>
            </a:r>
            <a:r>
              <a:rPr lang="en-US" b="1" dirty="0">
                <a:solidFill>
                  <a:schemeClr val="accent4"/>
                </a:solidFill>
                <a:latin typeface="Roboto Slab" panose="020B0604020202020204" charset="0"/>
                <a:ea typeface="Roboto Slab" panose="020B0604020202020204" charset="0"/>
              </a:rPr>
              <a:t>other activities which may have a </a:t>
            </a:r>
            <a:r>
              <a:rPr lang="en-US" b="1" i="1" dirty="0">
                <a:solidFill>
                  <a:schemeClr val="accent3"/>
                </a:solidFill>
                <a:latin typeface="Roboto Slab" panose="020B0604020202020204" charset="0"/>
                <a:ea typeface="Roboto Slab" panose="020B0604020202020204" charset="0"/>
              </a:rPr>
              <a:t>significant effect</a:t>
            </a:r>
            <a:r>
              <a:rPr lang="en-US" b="1" dirty="0">
                <a:solidFill>
                  <a:schemeClr val="accent4"/>
                </a:solidFill>
                <a:latin typeface="Roboto Slab" panose="020B0604020202020204" charset="0"/>
                <a:ea typeface="Roboto Slab" panose="020B0604020202020204" charset="0"/>
              </a:rPr>
              <a:t> on the environment</a:t>
            </a:r>
            <a:r>
              <a:rPr lang="en-US" b="1" dirty="0">
                <a:solidFill>
                  <a:schemeClr val="accent2"/>
                </a:solidFill>
                <a:latin typeface="Roboto Slab" panose="020B0604020202020204" charset="0"/>
                <a:ea typeface="Roboto Slab" panose="020B0604020202020204" charset="0"/>
              </a:rPr>
              <a:t>.</a:t>
            </a:r>
            <a:endParaRPr lang="cs-CZ" b="1" dirty="0">
              <a:solidFill>
                <a:schemeClr val="accent2"/>
              </a:solidFill>
              <a:latin typeface="Roboto Slab" panose="020B0604020202020204" charset="0"/>
              <a:ea typeface="Roboto Slab" panose="020B0604020202020204" charset="0"/>
            </a:endParaRPr>
          </a:p>
          <a:p>
            <a:pPr algn="just"/>
            <a:endParaRPr lang="cs-CZ" b="1" dirty="0">
              <a:solidFill>
                <a:schemeClr val="accent2"/>
              </a:solidFill>
              <a:latin typeface="Roboto Slab" panose="020B0604020202020204" charset="0"/>
              <a:ea typeface="Roboto Slab" panose="020B0604020202020204" charset="0"/>
            </a:endParaRPr>
          </a:p>
          <a:p>
            <a:pPr algn="just"/>
            <a:r>
              <a:rPr lang="cs-CZ" b="1" dirty="0" err="1">
                <a:solidFill>
                  <a:schemeClr val="accent2"/>
                </a:solidFill>
                <a:latin typeface="Roboto Slab" panose="020B0604020202020204" charset="0"/>
                <a:ea typeface="Roboto Slab" panose="020B0604020202020204" charset="0"/>
              </a:rPr>
              <a:t>Annex</a:t>
            </a:r>
            <a:r>
              <a:rPr lang="cs-CZ" b="1" dirty="0">
                <a:solidFill>
                  <a:schemeClr val="accent2"/>
                </a:solidFill>
                <a:latin typeface="Roboto Slab" panose="020B0604020202020204" charset="0"/>
                <a:ea typeface="Roboto Slab" panose="020B0604020202020204" charset="0"/>
              </a:rPr>
              <a:t> I</a:t>
            </a:r>
            <a:r>
              <a:rPr lang="en-US" b="1" dirty="0">
                <a:solidFill>
                  <a:schemeClr val="accent2"/>
                </a:solidFill>
                <a:latin typeface="Roboto Slab" panose="020B0604020202020204" charset="0"/>
                <a:ea typeface="Roboto Slab" panose="020B0604020202020204" charset="0"/>
              </a:rPr>
              <a:t>: </a:t>
            </a:r>
            <a:endParaRPr lang="cs-CZ" b="1" dirty="0">
              <a:solidFill>
                <a:schemeClr val="accent2"/>
              </a:solidFill>
              <a:latin typeface="Roboto Slab" panose="020B0604020202020204" charset="0"/>
              <a:ea typeface="Roboto Slab" panose="020B0604020202020204" charset="0"/>
            </a:endParaRPr>
          </a:p>
          <a:p>
            <a:pPr marL="342900" indent="-342900" algn="just">
              <a:buAutoNum type="arabicPeriod"/>
            </a:pPr>
            <a:r>
              <a:rPr lang="cs-CZ" sz="1200" b="1" dirty="0" err="1">
                <a:solidFill>
                  <a:schemeClr val="tx1"/>
                </a:solidFill>
                <a:latin typeface="Roboto Slab" panose="020B0604020202020204" charset="0"/>
                <a:ea typeface="Roboto Slab" panose="020B0604020202020204" charset="0"/>
              </a:rPr>
              <a:t>Energy</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sector</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en-US" sz="1200" b="1" dirty="0">
                <a:solidFill>
                  <a:schemeClr val="tx1"/>
                </a:solidFill>
                <a:latin typeface="Roboto Slab" panose="020B0604020202020204" charset="0"/>
                <a:ea typeface="Roboto Slab" panose="020B0604020202020204" charset="0"/>
              </a:rPr>
              <a:t> Production and processing of metals</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Mineral</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industry</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cs-CZ" sz="1200" b="1" dirty="0" err="1">
                <a:solidFill>
                  <a:schemeClr val="tx1"/>
                </a:solidFill>
                <a:latin typeface="Roboto Slab" panose="020B0604020202020204" charset="0"/>
                <a:ea typeface="Roboto Slab" panose="020B0604020202020204" charset="0"/>
              </a:rPr>
              <a:t>Chemical</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industry</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Waste</a:t>
            </a:r>
            <a:r>
              <a:rPr lang="cs-CZ" sz="1200" b="1" dirty="0">
                <a:solidFill>
                  <a:schemeClr val="tx1"/>
                </a:solidFill>
                <a:latin typeface="Roboto Slab" panose="020B0604020202020204" charset="0"/>
                <a:ea typeface="Roboto Slab" panose="020B0604020202020204" charset="0"/>
              </a:rPr>
              <a:t> management:</a:t>
            </a:r>
          </a:p>
          <a:p>
            <a:pPr marL="342900" indent="-342900" algn="just">
              <a:buAutoNum type="arabicPeriod"/>
            </a:pPr>
            <a:r>
              <a:rPr lang="cs-CZ" sz="1200" b="1" dirty="0" err="1">
                <a:solidFill>
                  <a:schemeClr val="tx1"/>
                </a:solidFill>
                <a:latin typeface="Roboto Slab" panose="020B0604020202020204" charset="0"/>
                <a:ea typeface="Roboto Slab" panose="020B0604020202020204" charset="0"/>
              </a:rPr>
              <a:t>Waste-water</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treatment</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plants</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cs-CZ" sz="1200" b="1" dirty="0" err="1">
                <a:solidFill>
                  <a:schemeClr val="tx1"/>
                </a:solidFill>
                <a:latin typeface="Roboto Slab" panose="020B0604020202020204" charset="0"/>
                <a:ea typeface="Roboto Slab" panose="020B0604020202020204" charset="0"/>
              </a:rPr>
              <a:t>Industrial</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plants</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cs-CZ" sz="1200" b="1" dirty="0" err="1">
                <a:solidFill>
                  <a:schemeClr val="tx1"/>
                </a:solidFill>
                <a:latin typeface="Roboto Slab" panose="020B0604020202020204" charset="0"/>
                <a:ea typeface="Roboto Slab" panose="020B0604020202020204" charset="0"/>
              </a:rPr>
              <a:t>Construction</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of</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railways</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motorways</a:t>
            </a:r>
            <a:r>
              <a:rPr lang="cs-CZ" sz="1200" b="1" dirty="0">
                <a:solidFill>
                  <a:schemeClr val="tx1"/>
                </a:solidFill>
                <a:latin typeface="Roboto Slab" panose="020B0604020202020204" charset="0"/>
                <a:ea typeface="Roboto Slab" panose="020B0604020202020204" charset="0"/>
              </a:rPr>
              <a:t>, express </a:t>
            </a:r>
            <a:r>
              <a:rPr lang="cs-CZ" sz="1200" b="1" dirty="0" err="1">
                <a:solidFill>
                  <a:schemeClr val="tx1"/>
                </a:solidFill>
                <a:latin typeface="Roboto Slab" panose="020B0604020202020204" charset="0"/>
                <a:ea typeface="Roboto Slab" panose="020B0604020202020204" charset="0"/>
              </a:rPr>
              <a:t>roads</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roads</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Inland</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waterways</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trading</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ports</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piers</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en-US" sz="1200" b="1" dirty="0">
                <a:solidFill>
                  <a:schemeClr val="tx1"/>
                </a:solidFill>
                <a:latin typeface="Roboto Slab" panose="020B0604020202020204" charset="0"/>
                <a:ea typeface="Roboto Slab" panose="020B0604020202020204" charset="0"/>
              </a:rPr>
              <a:t>Groundwater abstraction or artificial groundwater recharge schemes</a:t>
            </a:r>
            <a:endParaRPr lang="cs-CZ" sz="1200" b="1" dirty="0">
              <a:solidFill>
                <a:schemeClr val="tx1"/>
              </a:solidFill>
              <a:latin typeface="Roboto Slab" panose="020B0604020202020204" charset="0"/>
              <a:ea typeface="Roboto Slab" panose="020B0604020202020204" charset="0"/>
            </a:endParaRPr>
          </a:p>
          <a:p>
            <a:pPr algn="just"/>
            <a:r>
              <a:rPr lang="cs-CZ" sz="1200" b="1" dirty="0">
                <a:solidFill>
                  <a:schemeClr val="tx1"/>
                </a:solidFill>
                <a:latin typeface="Roboto Slab" panose="020B0604020202020204" charset="0"/>
                <a:ea typeface="Roboto Slab" panose="020B0604020202020204" charset="0"/>
              </a:rPr>
              <a:t>...</a:t>
            </a:r>
          </a:p>
          <a:p>
            <a:pPr algn="just"/>
            <a:r>
              <a:rPr lang="cs-CZ" sz="1200" b="1" dirty="0">
                <a:solidFill>
                  <a:schemeClr val="tx1"/>
                </a:solidFill>
                <a:latin typeface="Roboto Slab" panose="020B0604020202020204" charset="0"/>
                <a:ea typeface="Roboto Slab" panose="020B0604020202020204" charset="0"/>
              </a:rPr>
              <a:t>20. </a:t>
            </a:r>
            <a:r>
              <a:rPr lang="en-US" sz="1200" b="1" dirty="0">
                <a:solidFill>
                  <a:schemeClr val="tx1"/>
                </a:solidFill>
                <a:latin typeface="Roboto Slab" panose="020B0604020202020204" charset="0"/>
                <a:ea typeface="Roboto Slab" panose="020B0604020202020204" charset="0"/>
              </a:rPr>
              <a:t>Any activity not covered by paragraphs 1-19 above where public</a:t>
            </a:r>
            <a:r>
              <a:rPr lang="cs-CZ" sz="1200" b="1" dirty="0">
                <a:solidFill>
                  <a:schemeClr val="tx1"/>
                </a:solidFill>
                <a:latin typeface="Roboto Slab" panose="020B0604020202020204" charset="0"/>
                <a:ea typeface="Roboto Slab" panose="020B0604020202020204" charset="0"/>
              </a:rPr>
              <a:t> </a:t>
            </a:r>
            <a:r>
              <a:rPr lang="en-US" sz="1200" b="1" dirty="0">
                <a:solidFill>
                  <a:schemeClr val="tx1"/>
                </a:solidFill>
                <a:latin typeface="Roboto Slab" panose="020B0604020202020204" charset="0"/>
                <a:ea typeface="Roboto Slab" panose="020B0604020202020204" charset="0"/>
              </a:rPr>
              <a:t>participation is provided for under an environmental impact assessment</a:t>
            </a:r>
            <a:r>
              <a:rPr lang="cs-CZ" sz="1200" b="1" dirty="0">
                <a:solidFill>
                  <a:schemeClr val="tx1"/>
                </a:solidFill>
                <a:latin typeface="Roboto Slab" panose="020B0604020202020204" charset="0"/>
                <a:ea typeface="Roboto Slab" panose="020B0604020202020204" charset="0"/>
              </a:rPr>
              <a:t> </a:t>
            </a:r>
            <a:r>
              <a:rPr lang="en-US" sz="1200" b="1" dirty="0">
                <a:solidFill>
                  <a:schemeClr val="tx1"/>
                </a:solidFill>
                <a:latin typeface="Roboto Slab" panose="020B0604020202020204" charset="0"/>
                <a:ea typeface="Roboto Slab" panose="020B0604020202020204" charset="0"/>
              </a:rPr>
              <a:t>procedure in accordance with national legislation</a:t>
            </a:r>
            <a:r>
              <a:rPr lang="cs-CZ" sz="1200" b="1" dirty="0">
                <a:solidFill>
                  <a:schemeClr val="tx1"/>
                </a:solidFill>
                <a:latin typeface="Roboto Slab" panose="020B0604020202020204" charset="0"/>
                <a:ea typeface="Roboto Slab" panose="020B0604020202020204" charset="0"/>
              </a:rPr>
              <a:t>.</a:t>
            </a:r>
            <a:endParaRPr lang="cs-CZ" sz="1800" b="1" dirty="0">
              <a:solidFill>
                <a:schemeClr val="tx1"/>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24789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three-pillar</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structure</a:t>
            </a:r>
            <a:endParaRPr lang="cs-CZ" sz="1800" b="1" dirty="0">
              <a:solidFill>
                <a:schemeClr val="accent3"/>
              </a:solidFill>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r>
              <a:rPr lang="cs-CZ" sz="1800" b="1" dirty="0">
                <a:latin typeface="Roboto Slab" panose="020B0604020202020204" charset="0"/>
                <a:ea typeface="Roboto Slab" panose="020B0604020202020204" charset="0"/>
              </a:rPr>
              <a:t>II. Public </a:t>
            </a:r>
            <a:r>
              <a:rPr lang="cs-CZ" sz="1800" b="1" dirty="0" err="1">
                <a:latin typeface="Roboto Slab" panose="020B0604020202020204" charset="0"/>
                <a:ea typeface="Roboto Slab" panose="020B0604020202020204" charset="0"/>
              </a:rPr>
              <a:t>participation</a:t>
            </a:r>
            <a:r>
              <a:rPr lang="cs-CZ" sz="1800" b="1" dirty="0">
                <a:latin typeface="Roboto Slab" panose="020B0604020202020204" charset="0"/>
                <a:ea typeface="Roboto Slab" panose="020B0604020202020204" charset="0"/>
              </a:rPr>
              <a:t> - </a:t>
            </a:r>
            <a:r>
              <a:rPr lang="cs-CZ" sz="1800" b="1" dirty="0" err="1">
                <a:latin typeface="Roboto Slab" panose="020B0604020202020204" charset="0"/>
                <a:ea typeface="Roboto Slab" panose="020B0604020202020204" charset="0"/>
              </a:rPr>
              <a:t>three</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categories</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of</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decision-making</a:t>
            </a:r>
            <a:endParaRPr lang="cs-CZ" sz="1800" b="1" dirty="0">
              <a:latin typeface="Roboto Slab" panose="020B0604020202020204" charset="0"/>
              <a:ea typeface="Roboto Slab" panose="020B0604020202020204" charset="0"/>
            </a:endParaRPr>
          </a:p>
          <a:p>
            <a:pPr marL="342900" indent="-342900" algn="just">
              <a:buAutoNum type="alphaLcParenR"/>
            </a:pPr>
            <a:r>
              <a:rPr lang="cs-CZ" b="1" dirty="0">
                <a:solidFill>
                  <a:schemeClr val="accent2"/>
                </a:solidFill>
                <a:latin typeface="Roboto Slab" panose="020B0604020202020204" charset="0"/>
                <a:ea typeface="Roboto Slab" panose="020B0604020202020204" charset="0"/>
              </a:rPr>
              <a:t>D</a:t>
            </a:r>
            <a:r>
              <a:rPr lang="en-US" b="1" dirty="0" err="1">
                <a:solidFill>
                  <a:schemeClr val="accent2"/>
                </a:solidFill>
                <a:latin typeface="Roboto Slab" panose="020B0604020202020204" charset="0"/>
                <a:ea typeface="Roboto Slab" panose="020B0604020202020204" charset="0"/>
              </a:rPr>
              <a:t>ecision</a:t>
            </a:r>
            <a:r>
              <a:rPr lang="en-US" b="1" dirty="0">
                <a:solidFill>
                  <a:schemeClr val="accent2"/>
                </a:solidFill>
                <a:latin typeface="Roboto Slab" panose="020B0604020202020204" charset="0"/>
                <a:ea typeface="Roboto Slab" panose="020B0604020202020204" charset="0"/>
              </a:rPr>
              <a:t>-making concerning </a:t>
            </a:r>
            <a:r>
              <a:rPr lang="en-US" b="1" dirty="0">
                <a:solidFill>
                  <a:schemeClr val="accent4"/>
                </a:solidFill>
                <a:latin typeface="Roboto Slab" panose="020B0604020202020204" charset="0"/>
                <a:ea typeface="Roboto Slab" panose="020B0604020202020204" charset="0"/>
              </a:rPr>
              <a:t>specific activities </a:t>
            </a:r>
            <a:r>
              <a:rPr lang="cs-CZ" b="1" dirty="0" err="1">
                <a:solidFill>
                  <a:schemeClr val="accent4"/>
                </a:solidFill>
                <a:latin typeface="Roboto Slab" panose="020B0604020202020204" charset="0"/>
                <a:ea typeface="Roboto Slab" panose="020B0604020202020204" charset="0"/>
              </a:rPr>
              <a:t>listed</a:t>
            </a:r>
            <a:r>
              <a:rPr lang="cs-CZ" b="1" dirty="0">
                <a:solidFill>
                  <a:schemeClr val="accent4"/>
                </a:solidFill>
                <a:latin typeface="Roboto Slab" panose="020B0604020202020204" charset="0"/>
                <a:ea typeface="Roboto Slab" panose="020B0604020202020204" charset="0"/>
              </a:rPr>
              <a:t> in </a:t>
            </a:r>
            <a:r>
              <a:rPr lang="cs-CZ" b="1" dirty="0" err="1">
                <a:solidFill>
                  <a:schemeClr val="accent4"/>
                </a:solidFill>
                <a:latin typeface="Roboto Slab" panose="020B0604020202020204" charset="0"/>
                <a:ea typeface="Roboto Slab" panose="020B0604020202020204" charset="0"/>
              </a:rPr>
              <a:t>Annex</a:t>
            </a:r>
            <a:r>
              <a:rPr lang="cs-CZ" b="1" dirty="0">
                <a:solidFill>
                  <a:schemeClr val="accent4"/>
                </a:solidFill>
                <a:latin typeface="Roboto Slab" panose="020B0604020202020204" charset="0"/>
                <a:ea typeface="Roboto Slab" panose="020B0604020202020204" charset="0"/>
              </a:rPr>
              <a:t> I </a:t>
            </a:r>
            <a:r>
              <a:rPr lang="en-US" b="1" dirty="0">
                <a:solidFill>
                  <a:schemeClr val="accent2"/>
                </a:solidFill>
                <a:latin typeface="Roboto Slab" panose="020B0604020202020204" charset="0"/>
                <a:ea typeface="Roboto Slab" panose="020B0604020202020204" charset="0"/>
              </a:rPr>
              <a:t>and </a:t>
            </a:r>
            <a:r>
              <a:rPr lang="en-US" b="1" dirty="0">
                <a:solidFill>
                  <a:schemeClr val="accent4"/>
                </a:solidFill>
                <a:latin typeface="Roboto Slab" panose="020B0604020202020204" charset="0"/>
                <a:ea typeface="Roboto Slab" panose="020B0604020202020204" charset="0"/>
              </a:rPr>
              <a:t>other activities which may have a </a:t>
            </a:r>
            <a:r>
              <a:rPr lang="en-US" b="1" i="1" dirty="0">
                <a:solidFill>
                  <a:schemeClr val="accent3"/>
                </a:solidFill>
                <a:latin typeface="Roboto Slab" panose="020B0604020202020204" charset="0"/>
                <a:ea typeface="Roboto Slab" panose="020B0604020202020204" charset="0"/>
              </a:rPr>
              <a:t>significant effect</a:t>
            </a:r>
            <a:r>
              <a:rPr lang="en-US" b="1" dirty="0">
                <a:solidFill>
                  <a:schemeClr val="accent4"/>
                </a:solidFill>
                <a:latin typeface="Roboto Slab" panose="020B0604020202020204" charset="0"/>
                <a:ea typeface="Roboto Slab" panose="020B0604020202020204" charset="0"/>
              </a:rPr>
              <a:t> on the environment</a:t>
            </a:r>
            <a:r>
              <a:rPr lang="en-US" b="1" dirty="0">
                <a:solidFill>
                  <a:schemeClr val="accent2"/>
                </a:solidFill>
                <a:latin typeface="Roboto Slab" panose="020B0604020202020204" charset="0"/>
                <a:ea typeface="Roboto Slab" panose="020B0604020202020204" charset="0"/>
              </a:rPr>
              <a:t>.</a:t>
            </a:r>
            <a:endParaRPr lang="cs-CZ" b="1" dirty="0">
              <a:solidFill>
                <a:schemeClr val="accent2"/>
              </a:solidFill>
              <a:latin typeface="Roboto Slab" panose="020B0604020202020204" charset="0"/>
              <a:ea typeface="Roboto Slab" panose="020B0604020202020204" charset="0"/>
            </a:endParaRPr>
          </a:p>
          <a:p>
            <a:pPr algn="just"/>
            <a:endParaRPr lang="cs-CZ" b="1" dirty="0">
              <a:solidFill>
                <a:schemeClr val="accent2"/>
              </a:solidFill>
              <a:latin typeface="Roboto Slab" panose="020B0604020202020204" charset="0"/>
              <a:ea typeface="Roboto Slab" panose="020B0604020202020204" charset="0"/>
            </a:endParaRPr>
          </a:p>
          <a:p>
            <a:pPr algn="just"/>
            <a:r>
              <a:rPr lang="en-US" b="1" dirty="0">
                <a:solidFill>
                  <a:schemeClr val="accent2"/>
                </a:solidFill>
                <a:latin typeface="Roboto Slab" panose="020B0604020202020204" charset="0"/>
                <a:ea typeface="Roboto Slab" panose="020B0604020202020204" charset="0"/>
              </a:rPr>
              <a:t> </a:t>
            </a:r>
            <a:endParaRPr lang="cs-CZ" b="1" dirty="0">
              <a:solidFill>
                <a:schemeClr val="accent2"/>
              </a:solidFill>
              <a:latin typeface="Roboto Slab" panose="020B0604020202020204" charset="0"/>
              <a:ea typeface="Roboto Slab" panose="020B0604020202020204" charset="0"/>
            </a:endParaRPr>
          </a:p>
          <a:p>
            <a:pPr algn="just"/>
            <a:r>
              <a:rPr lang="cs-CZ" b="1" dirty="0">
                <a:solidFill>
                  <a:schemeClr val="accent2"/>
                </a:solidFill>
                <a:latin typeface="Roboto Slab" panose="020B0604020202020204" charset="0"/>
                <a:ea typeface="Roboto Slab" panose="020B0604020202020204" charset="0"/>
              </a:rPr>
              <a:t>T</a:t>
            </a:r>
            <a:r>
              <a:rPr lang="en-US" b="1" dirty="0">
                <a:solidFill>
                  <a:schemeClr val="accent2"/>
                </a:solidFill>
                <a:latin typeface="Roboto Slab" panose="020B0604020202020204" charset="0"/>
                <a:ea typeface="Roboto Slab" panose="020B0604020202020204" charset="0"/>
              </a:rPr>
              <a:t>he Parties must ensure: </a:t>
            </a:r>
            <a:endParaRPr lang="cs-CZ" b="1" dirty="0">
              <a:solidFill>
                <a:schemeClr val="accent2"/>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b="1" dirty="0" err="1">
                <a:solidFill>
                  <a:schemeClr val="tx1"/>
                </a:solidFill>
                <a:latin typeface="Roboto Slab" panose="020B0604020202020204" charset="0"/>
                <a:ea typeface="Roboto Slab" panose="020B0604020202020204" charset="0"/>
              </a:rPr>
              <a:t>Ea</a:t>
            </a:r>
            <a:r>
              <a:rPr lang="en-US" b="1" dirty="0">
                <a:solidFill>
                  <a:schemeClr val="tx1"/>
                </a:solidFill>
                <a:latin typeface="Roboto Slab" panose="020B0604020202020204" charset="0"/>
                <a:ea typeface="Roboto Slab" panose="020B0604020202020204" charset="0"/>
              </a:rPr>
              <a:t>rly information and notification about the decision-making procedure, in an effective, adequate and timely manner; </a:t>
            </a:r>
          </a:p>
          <a:p>
            <a:pPr marL="285750" indent="-285750" algn="just">
              <a:buFont typeface="Arial" panose="020B0604020202020204" pitchFamily="34" charset="0"/>
              <a:buChar char="•"/>
            </a:pPr>
            <a:r>
              <a:rPr lang="cs-CZ" b="1" dirty="0">
                <a:solidFill>
                  <a:schemeClr val="tx1"/>
                </a:solidFill>
                <a:latin typeface="Roboto Slab" panose="020B0604020202020204" charset="0"/>
                <a:ea typeface="Roboto Slab" panose="020B0604020202020204" charset="0"/>
              </a:rPr>
              <a:t>R</a:t>
            </a:r>
            <a:r>
              <a:rPr lang="en-US" b="1" dirty="0" err="1">
                <a:solidFill>
                  <a:schemeClr val="tx1"/>
                </a:solidFill>
                <a:latin typeface="Roboto Slab" panose="020B0604020202020204" charset="0"/>
                <a:ea typeface="Roboto Slab" panose="020B0604020202020204" charset="0"/>
              </a:rPr>
              <a:t>easonable</a:t>
            </a:r>
            <a:r>
              <a:rPr lang="en-US" b="1" dirty="0">
                <a:solidFill>
                  <a:schemeClr val="tx1"/>
                </a:solidFill>
                <a:latin typeface="Roboto Slab" panose="020B0604020202020204" charset="0"/>
                <a:ea typeface="Roboto Slab" panose="020B0604020202020204" charset="0"/>
              </a:rPr>
              <a:t> time-frames to prepare and participate effectively; </a:t>
            </a:r>
          </a:p>
          <a:p>
            <a:pPr marL="285750" indent="-285750" algn="just">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rPr>
              <a:t>Early and effective public participation when all options are open; </a:t>
            </a:r>
          </a:p>
          <a:p>
            <a:pPr marL="285750" indent="-285750" algn="just">
              <a:buFont typeface="Arial" panose="020B0604020202020204" pitchFamily="34" charset="0"/>
              <a:buChar char="•"/>
            </a:pPr>
            <a:r>
              <a:rPr lang="cs-CZ" b="1" dirty="0">
                <a:solidFill>
                  <a:schemeClr val="tx1"/>
                </a:solidFill>
                <a:latin typeface="Roboto Slab" panose="020B0604020202020204" charset="0"/>
                <a:ea typeface="Roboto Slab" panose="020B0604020202020204" charset="0"/>
              </a:rPr>
              <a:t>A</a:t>
            </a:r>
            <a:r>
              <a:rPr lang="en-US" b="1" dirty="0" err="1">
                <a:solidFill>
                  <a:schemeClr val="tx1"/>
                </a:solidFill>
                <a:latin typeface="Roboto Slab" panose="020B0604020202020204" charset="0"/>
                <a:ea typeface="Roboto Slab" panose="020B0604020202020204" charset="0"/>
              </a:rPr>
              <a:t>ll</a:t>
            </a:r>
            <a:r>
              <a:rPr lang="en-US" b="1" dirty="0">
                <a:solidFill>
                  <a:schemeClr val="tx1"/>
                </a:solidFill>
                <a:latin typeface="Roboto Slab" panose="020B0604020202020204" charset="0"/>
                <a:ea typeface="Roboto Slab" panose="020B0604020202020204" charset="0"/>
              </a:rPr>
              <a:t> relevant information is made available at the time of the public participation procedure; </a:t>
            </a:r>
            <a:endParaRPr lang="cs-CZ" b="1"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b="1" dirty="0">
                <a:solidFill>
                  <a:schemeClr val="tx1"/>
                </a:solidFill>
                <a:latin typeface="Roboto Slab" panose="020B0604020202020204" charset="0"/>
                <a:ea typeface="Roboto Slab" panose="020B0604020202020204" charset="0"/>
              </a:rPr>
              <a:t>T</a:t>
            </a:r>
            <a:r>
              <a:rPr lang="en-US" b="1" dirty="0">
                <a:solidFill>
                  <a:schemeClr val="tx1"/>
                </a:solidFill>
                <a:latin typeface="Roboto Slab" panose="020B0604020202020204" charset="0"/>
                <a:ea typeface="Roboto Slab" panose="020B0604020202020204" charset="0"/>
              </a:rPr>
              <a:t>he public is allowed to submit comments, information, analyses or opinions in writing or at public hearings; </a:t>
            </a:r>
            <a:endParaRPr lang="cs-CZ" b="1"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b="1" dirty="0">
                <a:solidFill>
                  <a:schemeClr val="tx1"/>
                </a:solidFill>
                <a:latin typeface="Roboto Slab" panose="020B0604020202020204" charset="0"/>
                <a:ea typeface="Roboto Slab" panose="020B0604020202020204" charset="0"/>
              </a:rPr>
              <a:t>D</a:t>
            </a:r>
            <a:r>
              <a:rPr lang="en-US" b="1" dirty="0" err="1">
                <a:solidFill>
                  <a:schemeClr val="tx1"/>
                </a:solidFill>
                <a:latin typeface="Roboto Slab" panose="020B0604020202020204" charset="0"/>
                <a:ea typeface="Roboto Slab" panose="020B0604020202020204" charset="0"/>
              </a:rPr>
              <a:t>ue</a:t>
            </a:r>
            <a:r>
              <a:rPr lang="en-US" b="1" dirty="0">
                <a:solidFill>
                  <a:schemeClr val="tx1"/>
                </a:solidFill>
                <a:latin typeface="Roboto Slab" panose="020B0604020202020204" charset="0"/>
                <a:ea typeface="Roboto Slab" panose="020B0604020202020204" charset="0"/>
              </a:rPr>
              <a:t> account is taken of the outcome of public participation;</a:t>
            </a:r>
            <a:endParaRPr lang="cs-CZ" b="1"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rPr>
              <a:t>Publicly accessible decisions with reasons and consideration</a:t>
            </a:r>
            <a:r>
              <a:rPr lang="cs-CZ" b="1" dirty="0">
                <a:solidFill>
                  <a:schemeClr val="tx1"/>
                </a:solidFill>
                <a:latin typeface="Roboto Slab" panose="020B0604020202020204" charset="0"/>
                <a:ea typeface="Roboto Slab" panose="020B0604020202020204" charset="0"/>
              </a:rPr>
              <a:t>.</a:t>
            </a:r>
            <a:endParaRPr lang="en-US" b="1" dirty="0">
              <a:solidFill>
                <a:schemeClr val="tx1"/>
              </a:solidFill>
              <a:latin typeface="Roboto Slab" panose="020B0604020202020204" charset="0"/>
              <a:ea typeface="Roboto Slab" panose="020B0604020202020204" charset="0"/>
            </a:endParaRPr>
          </a:p>
          <a:p>
            <a:endParaRPr lang="cs-CZ" sz="1800"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045049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three-pillar</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structure</a:t>
            </a:r>
            <a:endParaRPr lang="cs-CZ" sz="1800" b="1" dirty="0">
              <a:solidFill>
                <a:schemeClr val="accent3"/>
              </a:solidFill>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r>
              <a:rPr lang="cs-CZ" sz="1800" b="1" dirty="0">
                <a:latin typeface="Roboto Slab" panose="020B0604020202020204" charset="0"/>
                <a:ea typeface="Roboto Slab" panose="020B0604020202020204" charset="0"/>
              </a:rPr>
              <a:t>II. Public </a:t>
            </a:r>
            <a:r>
              <a:rPr lang="cs-CZ" sz="1800" b="1" dirty="0" err="1">
                <a:latin typeface="Roboto Slab" panose="020B0604020202020204" charset="0"/>
                <a:ea typeface="Roboto Slab" panose="020B0604020202020204" charset="0"/>
              </a:rPr>
              <a:t>participation</a:t>
            </a:r>
            <a:r>
              <a:rPr lang="cs-CZ" sz="1800" b="1" dirty="0">
                <a:latin typeface="Roboto Slab" panose="020B0604020202020204" charset="0"/>
                <a:ea typeface="Roboto Slab" panose="020B0604020202020204" charset="0"/>
              </a:rPr>
              <a:t> - </a:t>
            </a:r>
            <a:r>
              <a:rPr lang="cs-CZ" sz="1800" b="1" dirty="0" err="1">
                <a:latin typeface="Roboto Slab" panose="020B0604020202020204" charset="0"/>
                <a:ea typeface="Roboto Slab" panose="020B0604020202020204" charset="0"/>
              </a:rPr>
              <a:t>three</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categories</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of</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decision-making</a:t>
            </a:r>
            <a:endParaRPr lang="cs-CZ" sz="1800" b="1" dirty="0">
              <a:latin typeface="Roboto Slab" panose="020B0604020202020204" charset="0"/>
              <a:ea typeface="Roboto Slab" panose="020B0604020202020204" charset="0"/>
            </a:endParaRPr>
          </a:p>
          <a:p>
            <a:pPr algn="just"/>
            <a:r>
              <a:rPr lang="cs-CZ" b="1" dirty="0">
                <a:solidFill>
                  <a:schemeClr val="accent2"/>
                </a:solidFill>
                <a:latin typeface="Roboto Slab" panose="020B0604020202020204" charset="0"/>
                <a:ea typeface="Roboto Slab" panose="020B0604020202020204" charset="0"/>
              </a:rPr>
              <a:t>b) D</a:t>
            </a:r>
            <a:r>
              <a:rPr lang="en-US" b="1" dirty="0" err="1">
                <a:solidFill>
                  <a:schemeClr val="accent2"/>
                </a:solidFill>
                <a:latin typeface="Roboto Slab" panose="020B0604020202020204" charset="0"/>
                <a:ea typeface="Roboto Slab" panose="020B0604020202020204" charset="0"/>
              </a:rPr>
              <a:t>ecision</a:t>
            </a:r>
            <a:r>
              <a:rPr lang="en-US" b="1" dirty="0">
                <a:solidFill>
                  <a:schemeClr val="accent2"/>
                </a:solidFill>
                <a:latin typeface="Roboto Slab" panose="020B0604020202020204" charset="0"/>
                <a:ea typeface="Roboto Slab" panose="020B0604020202020204" charset="0"/>
              </a:rPr>
              <a:t>-making concerning </a:t>
            </a:r>
            <a:r>
              <a:rPr lang="en-US" b="1" dirty="0">
                <a:solidFill>
                  <a:schemeClr val="accent4"/>
                </a:solidFill>
                <a:latin typeface="Roboto Slab" panose="020B0604020202020204" charset="0"/>
                <a:ea typeface="Roboto Slab" panose="020B0604020202020204" charset="0"/>
              </a:rPr>
              <a:t>plans and </a:t>
            </a:r>
            <a:r>
              <a:rPr lang="en-US" b="1" dirty="0" err="1">
                <a:solidFill>
                  <a:schemeClr val="accent4"/>
                </a:solidFill>
                <a:latin typeface="Roboto Slab" panose="020B0604020202020204" charset="0"/>
                <a:ea typeface="Roboto Slab" panose="020B0604020202020204" charset="0"/>
              </a:rPr>
              <a:t>programmes</a:t>
            </a:r>
            <a:r>
              <a:rPr lang="en-US" b="1" dirty="0">
                <a:solidFill>
                  <a:schemeClr val="accent2"/>
                </a:solidFill>
                <a:latin typeface="Roboto Slab" panose="020B0604020202020204" charset="0"/>
                <a:ea typeface="Roboto Slab" panose="020B0604020202020204" charset="0"/>
              </a:rPr>
              <a:t>.</a:t>
            </a:r>
            <a:endParaRPr lang="cs-CZ" b="1" dirty="0">
              <a:solidFill>
                <a:schemeClr val="accent2"/>
              </a:solidFill>
              <a:latin typeface="Roboto Slab" panose="020B0604020202020204" charset="0"/>
              <a:ea typeface="Roboto Slab" panose="020B0604020202020204" charset="0"/>
            </a:endParaRPr>
          </a:p>
          <a:p>
            <a:pPr algn="just"/>
            <a:endParaRPr lang="cs-CZ" b="1" dirty="0">
              <a:solidFill>
                <a:schemeClr val="accent2"/>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Practical or other provisions shall be made for public </a:t>
            </a:r>
            <a:r>
              <a:rPr lang="en-US" b="1" dirty="0">
                <a:solidFill>
                  <a:schemeClr val="tx1"/>
                </a:solidFill>
                <a:latin typeface="Roboto Slab" panose="020B0604020202020204" charset="0"/>
                <a:ea typeface="Roboto Slab" panose="020B0604020202020204" charset="0"/>
              </a:rPr>
              <a:t>participation during preparations of plans and </a:t>
            </a:r>
            <a:r>
              <a:rPr lang="en-US" b="1" dirty="0" err="1">
                <a:solidFill>
                  <a:schemeClr val="tx1"/>
                </a:solidFill>
                <a:latin typeface="Roboto Slab" panose="020B0604020202020204" charset="0"/>
                <a:ea typeface="Roboto Slab" panose="020B0604020202020204" charset="0"/>
              </a:rPr>
              <a:t>programmes</a:t>
            </a:r>
            <a:r>
              <a:rPr lang="en-US" b="1" dirty="0">
                <a:solidFill>
                  <a:schemeClr val="tx1"/>
                </a:solidFill>
                <a:latin typeface="Roboto Slab" panose="020B0604020202020204" charset="0"/>
                <a:ea typeface="Roboto Slab" panose="020B0604020202020204" charset="0"/>
              </a:rPr>
              <a:t> relating to the environment</a:t>
            </a:r>
            <a:r>
              <a:rPr lang="en-US" dirty="0">
                <a:solidFill>
                  <a:schemeClr val="tx1"/>
                </a:solidFill>
                <a:latin typeface="Roboto Slab" panose="020B0604020202020204" charset="0"/>
                <a:ea typeface="Roboto Slab" panose="020B0604020202020204" charset="0"/>
              </a:rPr>
              <a:t>; </a:t>
            </a:r>
          </a:p>
          <a:p>
            <a:pPr marL="285750" indent="-285750" algn="just">
              <a:buFont typeface="Arial" panose="020B0604020202020204" pitchFamily="34" charset="0"/>
              <a:buChar char="•"/>
            </a:pPr>
            <a:r>
              <a:rPr lang="cs-CZ" dirty="0">
                <a:solidFill>
                  <a:schemeClr val="tx1"/>
                </a:solidFill>
                <a:latin typeface="Roboto Slab" panose="020B0604020202020204" charset="0"/>
                <a:ea typeface="Roboto Slab" panose="020B0604020202020204" charset="0"/>
              </a:rPr>
              <a:t>T</a:t>
            </a:r>
            <a:r>
              <a:rPr lang="en-US" dirty="0">
                <a:solidFill>
                  <a:schemeClr val="tx1"/>
                </a:solidFill>
                <a:latin typeface="Roboto Slab" panose="020B0604020202020204" charset="0"/>
                <a:ea typeface="Roboto Slab" panose="020B0604020202020204" charset="0"/>
              </a:rPr>
              <a:t>his should be provided in a </a:t>
            </a:r>
            <a:r>
              <a:rPr lang="en-US" b="1" dirty="0">
                <a:solidFill>
                  <a:schemeClr val="tx1"/>
                </a:solidFill>
                <a:latin typeface="Roboto Slab" panose="020B0604020202020204" charset="0"/>
                <a:ea typeface="Roboto Slab" panose="020B0604020202020204" charset="0"/>
              </a:rPr>
              <a:t>transparent and fair framework with necessary information</a:t>
            </a:r>
            <a:r>
              <a:rPr lang="en-US" dirty="0">
                <a:solidFill>
                  <a:schemeClr val="tx1"/>
                </a:solidFill>
                <a:latin typeface="Roboto Slab" panose="020B0604020202020204" charset="0"/>
                <a:ea typeface="Roboto Slab" panose="020B0604020202020204" charset="0"/>
              </a:rPr>
              <a:t>; </a:t>
            </a:r>
          </a:p>
          <a:p>
            <a:pPr marL="285750" indent="-285750" algn="just">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rPr>
              <a:t>Reasonable time-frames </a:t>
            </a:r>
            <a:r>
              <a:rPr lang="en-US" dirty="0">
                <a:solidFill>
                  <a:schemeClr val="tx1"/>
                </a:solidFill>
                <a:latin typeface="Roboto Slab" panose="020B0604020202020204" charset="0"/>
                <a:ea typeface="Roboto Slab" panose="020B0604020202020204" charset="0"/>
              </a:rPr>
              <a:t>must be ensured to prepare and participate effectively; </a:t>
            </a:r>
          </a:p>
          <a:p>
            <a:pPr marL="285750" indent="-285750" algn="just">
              <a:buFont typeface="Arial" panose="020B0604020202020204" pitchFamily="34" charset="0"/>
              <a:buChar char="•"/>
            </a:pPr>
            <a:r>
              <a:rPr lang="en-US" dirty="0">
                <a:solidFill>
                  <a:schemeClr val="accent6"/>
                </a:solidFill>
                <a:latin typeface="Roboto Slab" panose="020B0604020202020204" charset="0"/>
                <a:ea typeface="Roboto Slab" panose="020B0604020202020204" charset="0"/>
              </a:rPr>
              <a:t>Early and effective public participation must be provided when all options are open</a:t>
            </a:r>
            <a:r>
              <a:rPr lang="en-US" dirty="0">
                <a:solidFill>
                  <a:schemeClr val="tx1"/>
                </a:solidFill>
                <a:latin typeface="Roboto Slab" panose="020B0604020202020204" charset="0"/>
                <a:ea typeface="Roboto Slab" panose="020B0604020202020204" charset="0"/>
              </a:rPr>
              <a:t>; and </a:t>
            </a: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Due account shall be taken of the outcome of public participation </a:t>
            </a:r>
          </a:p>
          <a:p>
            <a:pPr algn="just"/>
            <a:endParaRPr lang="en-US" b="1" dirty="0">
              <a:solidFill>
                <a:schemeClr val="tx1"/>
              </a:solidFill>
              <a:latin typeface="Roboto Slab" panose="020B0604020202020204" charset="0"/>
              <a:ea typeface="Roboto Slab" panose="020B0604020202020204" charset="0"/>
            </a:endParaRPr>
          </a:p>
          <a:p>
            <a:pPr algn="just"/>
            <a:r>
              <a:rPr lang="en-US" b="1" dirty="0">
                <a:solidFill>
                  <a:schemeClr val="tx1"/>
                </a:solidFill>
                <a:latin typeface="Roboto Slab" panose="020B0604020202020204" charset="0"/>
                <a:ea typeface="Roboto Slab" panose="020B0604020202020204" charset="0"/>
              </a:rPr>
              <a:t>The Parties must </a:t>
            </a:r>
            <a:r>
              <a:rPr lang="en-US" b="1" dirty="0" err="1">
                <a:solidFill>
                  <a:schemeClr val="tx1"/>
                </a:solidFill>
                <a:latin typeface="Roboto Slab" panose="020B0604020202020204" charset="0"/>
                <a:ea typeface="Roboto Slab" panose="020B0604020202020204" charset="0"/>
              </a:rPr>
              <a:t>endeavour</a:t>
            </a:r>
            <a:r>
              <a:rPr lang="en-US" b="1" dirty="0">
                <a:solidFill>
                  <a:schemeClr val="tx1"/>
                </a:solidFill>
                <a:latin typeface="Roboto Slab" panose="020B0604020202020204" charset="0"/>
                <a:ea typeface="Roboto Slab" panose="020B0604020202020204" charset="0"/>
              </a:rPr>
              <a:t> to provide for public participation when preparing policies relating to the environment (Art 7).</a:t>
            </a: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90167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Today</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2400" b="1" dirty="0">
                <a:solidFill>
                  <a:schemeClr val="tx1"/>
                </a:solidFill>
                <a:latin typeface="Roboto Slab" panose="020B0604020202020204" charset="0"/>
                <a:ea typeface="Roboto Slab" panose="020B0604020202020204" charset="0"/>
                <a:cs typeface="Nixie One"/>
                <a:sym typeface="Nixie One"/>
              </a:rPr>
              <a:t>Public p</a:t>
            </a:r>
            <a:r>
              <a:rPr lang="en-US" sz="2400" b="1" dirty="0" err="1">
                <a:solidFill>
                  <a:schemeClr val="tx1"/>
                </a:solidFill>
                <a:latin typeface="Roboto Slab" panose="020B0604020202020204" charset="0"/>
                <a:ea typeface="Roboto Slab" panose="020B0604020202020204" charset="0"/>
                <a:cs typeface="Nixie One"/>
                <a:sym typeface="Nixie One"/>
              </a:rPr>
              <a:t>articipation</a:t>
            </a:r>
            <a:r>
              <a:rPr lang="en-US" sz="2400" b="1" dirty="0">
                <a:solidFill>
                  <a:schemeClr val="tx1"/>
                </a:solidFill>
                <a:latin typeface="Roboto Slab" panose="020B0604020202020204" charset="0"/>
                <a:ea typeface="Roboto Slab" panose="020B0604020202020204" charset="0"/>
                <a:cs typeface="Nixie One"/>
                <a:sym typeface="Nixie One"/>
              </a:rPr>
              <a:t> in general</a:t>
            </a:r>
          </a:p>
          <a:p>
            <a:pPr marL="285750" lvl="0" indent="-285750">
              <a:spcBef>
                <a:spcPts val="600"/>
              </a:spcBef>
              <a:buFont typeface="Arial" panose="020B0604020202020204" pitchFamily="34" charset="0"/>
              <a:buChar char="•"/>
            </a:pPr>
            <a:r>
              <a:rPr lang="en-US" sz="2400" b="1" dirty="0">
                <a:solidFill>
                  <a:schemeClr val="tx1"/>
                </a:solidFill>
                <a:latin typeface="Roboto Slab" panose="020B0604020202020204" charset="0"/>
                <a:ea typeface="Roboto Slab" panose="020B0604020202020204" charset="0"/>
                <a:cs typeface="Nixie One"/>
                <a:sym typeface="Nixie One"/>
              </a:rPr>
              <a:t>The Aarhus Convention</a:t>
            </a:r>
          </a:p>
          <a:p>
            <a:pPr marL="285750" lvl="0" indent="-285750">
              <a:spcBef>
                <a:spcPts val="600"/>
              </a:spcBef>
              <a:buFont typeface="Arial" panose="020B0604020202020204" pitchFamily="34" charset="0"/>
              <a:buChar char="•"/>
            </a:pPr>
            <a:r>
              <a:rPr lang="en-US" sz="2400" b="1" dirty="0">
                <a:solidFill>
                  <a:schemeClr val="tx1"/>
                </a:solidFill>
                <a:latin typeface="Roboto Slab" panose="020B0604020202020204" charset="0"/>
                <a:ea typeface="Roboto Slab" panose="020B0604020202020204" charset="0"/>
                <a:cs typeface="Nixie One"/>
                <a:sym typeface="Nixie One"/>
              </a:rPr>
              <a:t>Three pillars at the EU level</a:t>
            </a:r>
          </a:p>
          <a:p>
            <a:pPr marL="285750" lvl="0" indent="-285750">
              <a:spcBef>
                <a:spcPts val="600"/>
              </a:spcBef>
              <a:buFont typeface="Arial" panose="020B0604020202020204" pitchFamily="34" charset="0"/>
              <a:buChar char="•"/>
            </a:pPr>
            <a:r>
              <a:rPr lang="en-US" sz="2400" b="1" dirty="0">
                <a:solidFill>
                  <a:schemeClr val="tx1"/>
                </a:solidFill>
                <a:latin typeface="Roboto Slab" panose="020B0604020202020204" charset="0"/>
                <a:ea typeface="Roboto Slab" panose="020B0604020202020204" charset="0"/>
                <a:cs typeface="Nixie One"/>
                <a:sym typeface="Nixie One"/>
              </a:rPr>
              <a:t>Three pillars at the national level</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387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three-pillar</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structure</a:t>
            </a:r>
            <a:endParaRPr lang="cs-CZ" sz="1800" b="1" dirty="0">
              <a:solidFill>
                <a:schemeClr val="accent3"/>
              </a:solidFill>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r>
              <a:rPr lang="cs-CZ" sz="1800" b="1" dirty="0">
                <a:latin typeface="Roboto Slab" panose="020B0604020202020204" charset="0"/>
                <a:ea typeface="Roboto Slab" panose="020B0604020202020204" charset="0"/>
              </a:rPr>
              <a:t>II. Public </a:t>
            </a:r>
            <a:r>
              <a:rPr lang="cs-CZ" sz="1800" b="1" dirty="0" err="1">
                <a:latin typeface="Roboto Slab" panose="020B0604020202020204" charset="0"/>
                <a:ea typeface="Roboto Slab" panose="020B0604020202020204" charset="0"/>
              </a:rPr>
              <a:t>participation</a:t>
            </a:r>
            <a:r>
              <a:rPr lang="cs-CZ" sz="1800" b="1" dirty="0">
                <a:latin typeface="Roboto Slab" panose="020B0604020202020204" charset="0"/>
                <a:ea typeface="Roboto Slab" panose="020B0604020202020204" charset="0"/>
              </a:rPr>
              <a:t> - </a:t>
            </a:r>
            <a:r>
              <a:rPr lang="cs-CZ" sz="1800" b="1" dirty="0" err="1">
                <a:latin typeface="Roboto Slab" panose="020B0604020202020204" charset="0"/>
                <a:ea typeface="Roboto Slab" panose="020B0604020202020204" charset="0"/>
              </a:rPr>
              <a:t>three</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categories</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of</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decision-making</a:t>
            </a:r>
            <a:endParaRPr lang="cs-CZ" sz="1800" b="1" dirty="0">
              <a:latin typeface="Roboto Slab" panose="020B0604020202020204" charset="0"/>
              <a:ea typeface="Roboto Slab" panose="020B0604020202020204" charset="0"/>
            </a:endParaRPr>
          </a:p>
          <a:p>
            <a:pPr algn="just"/>
            <a:r>
              <a:rPr lang="cs-CZ" b="1" dirty="0">
                <a:solidFill>
                  <a:schemeClr val="accent2"/>
                </a:solidFill>
                <a:latin typeface="Roboto Slab" panose="020B0604020202020204" charset="0"/>
                <a:ea typeface="Roboto Slab" panose="020B0604020202020204" charset="0"/>
              </a:rPr>
              <a:t>c) E</a:t>
            </a:r>
            <a:r>
              <a:rPr lang="en-US" b="1" dirty="0" err="1">
                <a:solidFill>
                  <a:schemeClr val="accent2"/>
                </a:solidFill>
                <a:latin typeface="Roboto Slab" panose="020B0604020202020204" charset="0"/>
                <a:ea typeface="Roboto Slab" panose="020B0604020202020204" charset="0"/>
              </a:rPr>
              <a:t>xecutive</a:t>
            </a:r>
            <a:r>
              <a:rPr lang="en-US" b="1" dirty="0">
                <a:solidFill>
                  <a:schemeClr val="accent2"/>
                </a:solidFill>
                <a:latin typeface="Roboto Slab" panose="020B0604020202020204" charset="0"/>
                <a:ea typeface="Roboto Slab" panose="020B0604020202020204" charset="0"/>
              </a:rPr>
              <a:t> regulations and generally applicable legal instruments</a:t>
            </a:r>
            <a:endParaRPr lang="cs-CZ" b="1" dirty="0">
              <a:solidFill>
                <a:schemeClr val="accent2"/>
              </a:solidFill>
              <a:latin typeface="Roboto Slab" panose="020B0604020202020204" charset="0"/>
              <a:ea typeface="Roboto Slab" panose="020B0604020202020204" charset="0"/>
            </a:endParaRPr>
          </a:p>
          <a:p>
            <a:pPr algn="just"/>
            <a:endParaRPr lang="cs-CZ" b="1" dirty="0">
              <a:solidFill>
                <a:schemeClr val="accent2"/>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dirty="0">
                <a:solidFill>
                  <a:schemeClr val="tx1"/>
                </a:solidFill>
                <a:latin typeface="Roboto Slab" panose="020B0604020202020204" charset="0"/>
                <a:ea typeface="Roboto Slab" panose="020B0604020202020204" charset="0"/>
              </a:rPr>
              <a:t>T</a:t>
            </a:r>
            <a:r>
              <a:rPr lang="en-US" dirty="0">
                <a:solidFill>
                  <a:schemeClr val="tx1"/>
                </a:solidFill>
                <a:latin typeface="Roboto Slab" panose="020B0604020202020204" charset="0"/>
                <a:ea typeface="Roboto Slab" panose="020B0604020202020204" charset="0"/>
              </a:rPr>
              <a:t>he Parties are obliged to strive to promote effective public participation, at an appropriate stage. To this end, certain requirements are set out (Art 8)</a:t>
            </a:r>
            <a:r>
              <a:rPr lang="cs-CZ" dirty="0">
                <a:solidFill>
                  <a:schemeClr val="tx1"/>
                </a:solidFill>
                <a:latin typeface="Roboto Slab" panose="020B0604020202020204" charset="0"/>
                <a:ea typeface="Roboto Slab" panose="020B0604020202020204" charset="0"/>
              </a:rPr>
              <a:t>:</a:t>
            </a:r>
          </a:p>
          <a:p>
            <a:pPr algn="just"/>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Time-frames sufficient for effective participation should be</a:t>
            </a:r>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fixed;</a:t>
            </a:r>
          </a:p>
          <a:p>
            <a:pPr algn="just"/>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Draft rules should be published or otherwise made publicly</a:t>
            </a:r>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available; and</a:t>
            </a:r>
          </a:p>
          <a:p>
            <a:pPr algn="just"/>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The public should be given the opportunity to comment, directly or</a:t>
            </a:r>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through </a:t>
            </a:r>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representative consultative bodies.</a:t>
            </a:r>
            <a:endParaRPr lang="cs-CZ" dirty="0">
              <a:solidFill>
                <a:schemeClr val="tx1"/>
              </a:solidFill>
              <a:latin typeface="Roboto Slab" panose="020B0604020202020204" charset="0"/>
              <a:ea typeface="Roboto Slab" panose="020B0604020202020204" charset="0"/>
            </a:endParaRPr>
          </a:p>
          <a:p>
            <a:pPr lvl="1" algn="just"/>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The result of the public participation shall be taken into account as far as</a:t>
            </a:r>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possible.</a:t>
            </a:r>
            <a:endParaRPr lang="cs-CZ" dirty="0">
              <a:solidFill>
                <a:schemeClr val="tx1"/>
              </a:solidFill>
              <a:latin typeface="Roboto Slab" panose="020B0604020202020204" charset="0"/>
              <a:ea typeface="Roboto Slab" panose="020B0604020202020204" charset="0"/>
            </a:endParaRPr>
          </a:p>
          <a:p>
            <a:pPr algn="just"/>
            <a:endParaRPr lang="cs-CZ"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In addition, the 2nd Meeting of Parties (</a:t>
            </a:r>
            <a:r>
              <a:rPr lang="en-US" dirty="0" err="1">
                <a:solidFill>
                  <a:schemeClr val="tx1"/>
                </a:solidFill>
                <a:latin typeface="Roboto Slab" panose="020B0604020202020204" charset="0"/>
                <a:ea typeface="Roboto Slab" panose="020B0604020202020204" charset="0"/>
              </a:rPr>
              <a:t>MoP</a:t>
            </a:r>
            <a:r>
              <a:rPr lang="en-US" dirty="0">
                <a:solidFill>
                  <a:schemeClr val="tx1"/>
                </a:solidFill>
                <a:latin typeface="Roboto Slab" panose="020B0604020202020204" charset="0"/>
                <a:ea typeface="Roboto Slab" panose="020B0604020202020204" charset="0"/>
              </a:rPr>
              <a:t>) decided to amend the Convention in order to provide for </a:t>
            </a:r>
            <a:r>
              <a:rPr lang="en-US" b="1" dirty="0">
                <a:solidFill>
                  <a:schemeClr val="tx1"/>
                </a:solidFill>
                <a:latin typeface="Roboto Slab" panose="020B0604020202020204" charset="0"/>
                <a:ea typeface="Roboto Slab" panose="020B0604020202020204" charset="0"/>
              </a:rPr>
              <a:t>public participation with respect to deliberate release into the environment and the placing on the market of genetically modified organisms</a:t>
            </a:r>
            <a:r>
              <a:rPr lang="en-US" dirty="0">
                <a:solidFill>
                  <a:schemeClr val="tx1"/>
                </a:solidFill>
                <a:latin typeface="Roboto Slab" panose="020B0604020202020204" charset="0"/>
                <a:ea typeface="Roboto Slab" panose="020B0604020202020204" charset="0"/>
              </a:rPr>
              <a:t>. </a:t>
            </a:r>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805318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three-pillar</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structure</a:t>
            </a:r>
            <a:endParaRPr lang="cs-CZ" sz="1800" b="1" dirty="0">
              <a:solidFill>
                <a:schemeClr val="accent3"/>
              </a:solidFill>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r>
              <a:rPr lang="cs-CZ" sz="1800" b="1" dirty="0">
                <a:latin typeface="Roboto Slab" panose="020B0604020202020204" charset="0"/>
                <a:ea typeface="Roboto Slab" panose="020B0604020202020204" charset="0"/>
              </a:rPr>
              <a:t>III. Access to justice (Art. 9)</a:t>
            </a:r>
          </a:p>
          <a:p>
            <a:pPr marL="342900" indent="-342900" algn="just">
              <a:buAutoNum type="alphaLcParenR"/>
            </a:pPr>
            <a:r>
              <a:rPr lang="cs-CZ" b="1" dirty="0" err="1">
                <a:solidFill>
                  <a:schemeClr val="accent2"/>
                </a:solidFill>
                <a:latin typeface="Roboto Slab" panose="020B0604020202020204" charset="0"/>
                <a:ea typeface="Roboto Slab" panose="020B0604020202020204" charset="0"/>
              </a:rPr>
              <a:t>Denied</a:t>
            </a:r>
            <a:r>
              <a:rPr lang="cs-CZ" b="1" dirty="0">
                <a:solidFill>
                  <a:schemeClr val="accent2"/>
                </a:solidFill>
                <a:latin typeface="Roboto Slab" panose="020B0604020202020204" charset="0"/>
                <a:ea typeface="Roboto Slab" panose="020B0604020202020204" charset="0"/>
              </a:rPr>
              <a:t> </a:t>
            </a:r>
            <a:r>
              <a:rPr lang="cs-CZ" b="1" dirty="0" err="1">
                <a:solidFill>
                  <a:schemeClr val="accent2"/>
                </a:solidFill>
                <a:latin typeface="Roboto Slab" panose="020B0604020202020204" charset="0"/>
                <a:ea typeface="Roboto Slab" panose="020B0604020202020204" charset="0"/>
              </a:rPr>
              <a:t>information</a:t>
            </a:r>
            <a:endParaRPr lang="cs-CZ" b="1" dirty="0">
              <a:solidFill>
                <a:schemeClr val="accent2"/>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dirty="0">
                <a:solidFill>
                  <a:schemeClr val="tx1"/>
                </a:solidFill>
                <a:latin typeface="Roboto Slab" panose="020B0604020202020204" charset="0"/>
                <a:ea typeface="Roboto Slab" panose="020B0604020202020204" charset="0"/>
              </a:rPr>
              <a:t>A</a:t>
            </a:r>
            <a:r>
              <a:rPr lang="en-US" dirty="0" err="1">
                <a:solidFill>
                  <a:schemeClr val="tx1"/>
                </a:solidFill>
                <a:latin typeface="Roboto Slab" panose="020B0604020202020204" charset="0"/>
                <a:ea typeface="Roboto Slab" panose="020B0604020202020204" charset="0"/>
              </a:rPr>
              <a:t>nyone</a:t>
            </a:r>
            <a:r>
              <a:rPr lang="en-US" dirty="0">
                <a:solidFill>
                  <a:schemeClr val="tx1"/>
                </a:solidFill>
                <a:latin typeface="Roboto Slab" panose="020B0604020202020204" charset="0"/>
                <a:ea typeface="Roboto Slab" panose="020B0604020202020204" charset="0"/>
              </a:rPr>
              <a:t> who is denied access to environmental information shall have access to a </a:t>
            </a:r>
            <a:r>
              <a:rPr lang="en-US" b="1" dirty="0">
                <a:solidFill>
                  <a:schemeClr val="tx1"/>
                </a:solidFill>
                <a:latin typeface="Roboto Slab" panose="020B0604020202020204" charset="0"/>
                <a:ea typeface="Roboto Slab" panose="020B0604020202020204" charset="0"/>
              </a:rPr>
              <a:t>review procedure before a court of law or another independent and impartial body </a:t>
            </a:r>
            <a:r>
              <a:rPr lang="en-US" dirty="0">
                <a:solidFill>
                  <a:schemeClr val="tx1"/>
                </a:solidFill>
                <a:latin typeface="Roboto Slab" panose="020B0604020202020204" charset="0"/>
                <a:ea typeface="Roboto Slab" panose="020B0604020202020204" charset="0"/>
              </a:rPr>
              <a:t>established by law. </a:t>
            </a:r>
            <a:endParaRPr lang="cs-CZ"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dirty="0">
                <a:solidFill>
                  <a:schemeClr val="tx1"/>
                </a:solidFill>
                <a:latin typeface="Roboto Slab" panose="020B0604020202020204" charset="0"/>
                <a:ea typeface="Roboto Slab" panose="020B0604020202020204" charset="0"/>
              </a:rPr>
              <a:t>S</a:t>
            </a:r>
            <a:r>
              <a:rPr lang="en-US" dirty="0" err="1">
                <a:solidFill>
                  <a:schemeClr val="tx1"/>
                </a:solidFill>
                <a:latin typeface="Roboto Slab" panose="020B0604020202020204" charset="0"/>
                <a:ea typeface="Roboto Slab" panose="020B0604020202020204" charset="0"/>
              </a:rPr>
              <a:t>tanding</a:t>
            </a:r>
            <a:r>
              <a:rPr lang="en-US" dirty="0">
                <a:solidFill>
                  <a:schemeClr val="tx1"/>
                </a:solidFill>
                <a:latin typeface="Roboto Slab" panose="020B0604020202020204" charset="0"/>
                <a:ea typeface="Roboto Slab" panose="020B0604020202020204" charset="0"/>
              </a:rPr>
              <a:t> should be granted to anyone whose request has been ignored, wrongfully refused or otherwise not dealt with in accordance with the Convention. In certain cases, the Parties should also provide for expeditious procedures for reconsideration by a public authority</a:t>
            </a:r>
            <a:r>
              <a:rPr lang="cs-CZ" dirty="0">
                <a:solidFill>
                  <a:schemeClr val="tx1"/>
                </a:solidFill>
                <a:latin typeface="Roboto Slab" panose="020B0604020202020204" charset="0"/>
                <a:ea typeface="Roboto Slab" panose="020B0604020202020204" charset="0"/>
              </a:rPr>
              <a:t>.</a:t>
            </a:r>
          </a:p>
          <a:p>
            <a:pPr marL="342900" indent="-342900" algn="just">
              <a:buAutoNum type="alphaLcParenR" startAt="2"/>
            </a:pPr>
            <a:r>
              <a:rPr lang="cs-CZ" b="1" dirty="0" err="1">
                <a:solidFill>
                  <a:schemeClr val="accent2"/>
                </a:solidFill>
                <a:latin typeface="Roboto Slab" panose="020B0604020202020204" charset="0"/>
                <a:ea typeface="Roboto Slab" panose="020B0604020202020204" charset="0"/>
              </a:rPr>
              <a:t>Decision-making</a:t>
            </a:r>
            <a:r>
              <a:rPr lang="cs-CZ" b="1" dirty="0">
                <a:solidFill>
                  <a:schemeClr val="accent2"/>
                </a:solidFill>
                <a:latin typeface="Roboto Slab" panose="020B0604020202020204" charset="0"/>
                <a:ea typeface="Roboto Slab" panose="020B0604020202020204" charset="0"/>
              </a:rPr>
              <a:t> </a:t>
            </a:r>
            <a:r>
              <a:rPr lang="cs-CZ" b="1" dirty="0" err="1">
                <a:solidFill>
                  <a:schemeClr val="accent2"/>
                </a:solidFill>
                <a:latin typeface="Roboto Slab" panose="020B0604020202020204" charset="0"/>
                <a:ea typeface="Roboto Slab" panose="020B0604020202020204" charset="0"/>
              </a:rPr>
              <a:t>concerning</a:t>
            </a:r>
            <a:r>
              <a:rPr lang="cs-CZ" b="1" dirty="0">
                <a:solidFill>
                  <a:schemeClr val="accent2"/>
                </a:solidFill>
                <a:latin typeface="Roboto Slab" panose="020B0604020202020204" charset="0"/>
                <a:ea typeface="Roboto Slab" panose="020B0604020202020204" charset="0"/>
              </a:rPr>
              <a:t> </a:t>
            </a:r>
            <a:r>
              <a:rPr lang="cs-CZ" b="1" dirty="0" err="1">
                <a:solidFill>
                  <a:schemeClr val="accent2"/>
                </a:solidFill>
                <a:latin typeface="Roboto Slab" panose="020B0604020202020204" charset="0"/>
                <a:ea typeface="Roboto Slab" panose="020B0604020202020204" charset="0"/>
              </a:rPr>
              <a:t>specific</a:t>
            </a:r>
            <a:r>
              <a:rPr lang="cs-CZ" b="1" dirty="0">
                <a:solidFill>
                  <a:schemeClr val="accent2"/>
                </a:solidFill>
                <a:latin typeface="Roboto Slab" panose="020B0604020202020204" charset="0"/>
                <a:ea typeface="Roboto Slab" panose="020B0604020202020204" charset="0"/>
              </a:rPr>
              <a:t> </a:t>
            </a:r>
            <a:r>
              <a:rPr lang="cs-CZ" b="1" dirty="0" err="1">
                <a:solidFill>
                  <a:schemeClr val="accent2"/>
                </a:solidFill>
                <a:latin typeface="Roboto Slab" panose="020B0604020202020204" charset="0"/>
                <a:ea typeface="Roboto Slab" panose="020B0604020202020204" charset="0"/>
              </a:rPr>
              <a:t>activities</a:t>
            </a:r>
            <a:endParaRPr lang="cs-CZ" b="1" dirty="0">
              <a:solidFill>
                <a:schemeClr val="accent2"/>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access to court or another independent and impartial body of law should also be granted with respect to decision-making concerning specific activities for members of the public concerned who either have a sufficient interest or, where so required in national law, maintain impairment of a right</a:t>
            </a:r>
            <a:r>
              <a:rPr lang="cs-CZ" dirty="0">
                <a:solidFill>
                  <a:schemeClr val="tx1"/>
                </a:solidFill>
                <a:latin typeface="Roboto Slab" panose="020B0604020202020204" charset="0"/>
                <a:ea typeface="Roboto Slab" panose="020B0604020202020204" charset="0"/>
              </a:rPr>
              <a:t>.</a:t>
            </a: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These criteria should be determined in accordance with national law and consistently with the objective of giving the public concerned wide access to justice. To this effect, environmental NGOs are deemed to have a sufficient interest to be granted standing</a:t>
            </a:r>
            <a:r>
              <a:rPr lang="cs-CZ" dirty="0">
                <a:solidFill>
                  <a:schemeClr val="tx1"/>
                </a:solidFill>
                <a:latin typeface="Roboto Slab" panose="020B0604020202020204" charset="0"/>
                <a:ea typeface="Roboto Slab" panose="020B0604020202020204" charset="0"/>
              </a:rPr>
              <a:t>.</a:t>
            </a: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This right to access to justice pertains to challenging the substantive as well as procedural legality of any decision, act or omission concerning specific activities</a:t>
            </a:r>
            <a:endParaRPr lang="cs-CZ"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cs-CZ" dirty="0">
              <a:solidFill>
                <a:schemeClr val="tx1"/>
              </a:solidFill>
              <a:latin typeface="Roboto Slab" panose="020B0604020202020204" charset="0"/>
              <a:ea typeface="Roboto Slab" panose="020B0604020202020204" charset="0"/>
            </a:endParaRPr>
          </a:p>
          <a:p>
            <a:pPr algn="just"/>
            <a:endParaRPr lang="cs-CZ" b="1" dirty="0">
              <a:solidFill>
                <a:schemeClr val="accent2"/>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608191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three-pillar</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structure</a:t>
            </a:r>
            <a:endParaRPr lang="cs-CZ" sz="1800" b="1" dirty="0">
              <a:solidFill>
                <a:schemeClr val="accent3"/>
              </a:solidFill>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r>
              <a:rPr lang="cs-CZ" sz="1800" b="1" dirty="0">
                <a:latin typeface="Roboto Slab" panose="020B0604020202020204" charset="0"/>
                <a:ea typeface="Roboto Slab" panose="020B0604020202020204" charset="0"/>
              </a:rPr>
              <a:t>III. Access to justice (Art. 9)</a:t>
            </a:r>
          </a:p>
          <a:p>
            <a:pPr algn="just"/>
            <a:r>
              <a:rPr lang="cs-CZ" b="1" dirty="0">
                <a:solidFill>
                  <a:schemeClr val="accent2"/>
                </a:solidFill>
                <a:latin typeface="Roboto Slab" panose="020B0604020202020204" charset="0"/>
                <a:ea typeface="Roboto Slab" panose="020B0604020202020204" charset="0"/>
              </a:rPr>
              <a:t>c)  </a:t>
            </a:r>
            <a:r>
              <a:rPr lang="cs-CZ" b="1" dirty="0" err="1">
                <a:solidFill>
                  <a:schemeClr val="accent2"/>
                </a:solidFill>
                <a:latin typeface="Roboto Slab" panose="020B0604020202020204" charset="0"/>
                <a:ea typeface="Roboto Slab" panose="020B0604020202020204" charset="0"/>
              </a:rPr>
              <a:t>Violation</a:t>
            </a:r>
            <a:r>
              <a:rPr lang="cs-CZ" b="1" dirty="0">
                <a:solidFill>
                  <a:schemeClr val="accent2"/>
                </a:solidFill>
                <a:latin typeface="Roboto Slab" panose="020B0604020202020204" charset="0"/>
                <a:ea typeface="Roboto Slab" panose="020B0604020202020204" charset="0"/>
              </a:rPr>
              <a:t> </a:t>
            </a:r>
            <a:r>
              <a:rPr lang="cs-CZ" b="1" dirty="0" err="1">
                <a:solidFill>
                  <a:schemeClr val="accent2"/>
                </a:solidFill>
                <a:latin typeface="Roboto Slab" panose="020B0604020202020204" charset="0"/>
                <a:ea typeface="Roboto Slab" panose="020B0604020202020204" charset="0"/>
              </a:rPr>
              <a:t>of</a:t>
            </a:r>
            <a:r>
              <a:rPr lang="cs-CZ" b="1" dirty="0">
                <a:solidFill>
                  <a:schemeClr val="accent2"/>
                </a:solidFill>
                <a:latin typeface="Roboto Slab" panose="020B0604020202020204" charset="0"/>
                <a:ea typeface="Roboto Slab" panose="020B0604020202020204" charset="0"/>
              </a:rPr>
              <a:t> </a:t>
            </a:r>
            <a:r>
              <a:rPr lang="en-US" b="1" dirty="0">
                <a:solidFill>
                  <a:schemeClr val="accent2"/>
                </a:solidFill>
                <a:latin typeface="Roboto Slab" panose="020B0604020202020204" charset="0"/>
                <a:ea typeface="Roboto Slab" panose="020B0604020202020204" charset="0"/>
              </a:rPr>
              <a:t>provisions of </a:t>
            </a:r>
            <a:r>
              <a:rPr lang="cs-CZ" b="1" dirty="0" err="1">
                <a:solidFill>
                  <a:schemeClr val="accent2"/>
                </a:solidFill>
                <a:latin typeface="Roboto Slab" panose="020B0604020202020204" charset="0"/>
                <a:ea typeface="Roboto Slab" panose="020B0604020202020204" charset="0"/>
              </a:rPr>
              <a:t>the</a:t>
            </a:r>
            <a:r>
              <a:rPr lang="cs-CZ" b="1" dirty="0">
                <a:solidFill>
                  <a:schemeClr val="accent2"/>
                </a:solidFill>
                <a:latin typeface="Roboto Slab" panose="020B0604020202020204" charset="0"/>
                <a:ea typeface="Roboto Slab" panose="020B0604020202020204" charset="0"/>
              </a:rPr>
              <a:t> </a:t>
            </a:r>
            <a:r>
              <a:rPr lang="en-US" b="1" dirty="0">
                <a:solidFill>
                  <a:schemeClr val="accent2"/>
                </a:solidFill>
                <a:latin typeface="Roboto Slab" panose="020B0604020202020204" charset="0"/>
                <a:ea typeface="Roboto Slab" panose="020B0604020202020204" charset="0"/>
              </a:rPr>
              <a:t>national law relating to the environment</a:t>
            </a:r>
            <a:endParaRPr lang="cs-CZ" b="1" dirty="0">
              <a:solidFill>
                <a:schemeClr val="accent2"/>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dirty="0">
                <a:solidFill>
                  <a:schemeClr val="tx1"/>
                </a:solidFill>
                <a:latin typeface="Roboto Slab" panose="020B0604020202020204" charset="0"/>
                <a:ea typeface="Roboto Slab" panose="020B0604020202020204" charset="0"/>
              </a:rPr>
              <a:t>A</a:t>
            </a:r>
            <a:r>
              <a:rPr lang="en-US" dirty="0" err="1">
                <a:solidFill>
                  <a:schemeClr val="tx1"/>
                </a:solidFill>
                <a:latin typeface="Roboto Slab" panose="020B0604020202020204" charset="0"/>
                <a:ea typeface="Roboto Slab" panose="020B0604020202020204" charset="0"/>
              </a:rPr>
              <a:t>ccess</a:t>
            </a:r>
            <a:r>
              <a:rPr lang="en-US" dirty="0">
                <a:solidFill>
                  <a:schemeClr val="tx1"/>
                </a:solidFill>
                <a:latin typeface="Roboto Slab" panose="020B0604020202020204" charset="0"/>
                <a:ea typeface="Roboto Slab" panose="020B0604020202020204" charset="0"/>
              </a:rPr>
              <a:t> to administrative or judicial procedures to members of the public, meeting the criteria in national law, “if any”, </a:t>
            </a:r>
            <a:r>
              <a:rPr lang="en-US" b="1" dirty="0">
                <a:solidFill>
                  <a:schemeClr val="tx1"/>
                </a:solidFill>
                <a:latin typeface="Roboto Slab" panose="020B0604020202020204" charset="0"/>
                <a:ea typeface="Roboto Slab" panose="020B0604020202020204" charset="0"/>
              </a:rPr>
              <a:t>to challenge other acts and omissions by private persons and public authorities “which contravene provisions of its national law relating to the environment”</a:t>
            </a:r>
            <a:r>
              <a:rPr lang="en-US" dirty="0">
                <a:solidFill>
                  <a:schemeClr val="tx1"/>
                </a:solidFill>
                <a:latin typeface="Roboto Slab" panose="020B0604020202020204" charset="0"/>
                <a:ea typeface="Roboto Slab" panose="020B0604020202020204" charset="0"/>
              </a:rPr>
              <a:t> (Art 9(3)).</a:t>
            </a:r>
            <a:endParaRPr lang="cs-CZ"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dirty="0">
                <a:solidFill>
                  <a:schemeClr val="tx1"/>
                </a:solidFill>
                <a:latin typeface="Roboto Slab" panose="020B0604020202020204" charset="0"/>
                <a:ea typeface="Roboto Slab" panose="020B0604020202020204" charset="0"/>
              </a:rPr>
              <a:t>EU</a:t>
            </a:r>
            <a:r>
              <a:rPr lang="en-US" dirty="0">
                <a:solidFill>
                  <a:schemeClr val="tx1"/>
                </a:solidFill>
                <a:latin typeface="Roboto Slab" panose="020B0604020202020204" charset="0"/>
                <a:ea typeface="Roboto Slab" panose="020B0604020202020204" charset="0"/>
              </a:rPr>
              <a:t> law relating to the environment should also be considered to be part of the domestic, “national law”.</a:t>
            </a: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Contrary to the first and the second categories, </a:t>
            </a:r>
            <a:r>
              <a:rPr lang="en-US" b="1" dirty="0">
                <a:solidFill>
                  <a:schemeClr val="tx1"/>
                </a:solidFill>
                <a:latin typeface="Roboto Slab" panose="020B0604020202020204" charset="0"/>
                <a:ea typeface="Roboto Slab" panose="020B0604020202020204" charset="0"/>
              </a:rPr>
              <a:t>it may suffice to ensure access to administrative review procedures</a:t>
            </a:r>
            <a:r>
              <a:rPr lang="en-US" dirty="0">
                <a:solidFill>
                  <a:schemeClr val="tx1"/>
                </a:solidFill>
                <a:latin typeface="Roboto Slab" panose="020B0604020202020204" charset="0"/>
                <a:ea typeface="Roboto Slab" panose="020B0604020202020204" charset="0"/>
              </a:rPr>
              <a:t> to challenge acts and omissions in the third category.</a:t>
            </a:r>
            <a:endParaRPr lang="cs-CZ"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cs-CZ"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Access to justice must not be </a:t>
            </a:r>
            <a:r>
              <a:rPr lang="en-US" i="1" dirty="0">
                <a:solidFill>
                  <a:schemeClr val="tx1"/>
                </a:solidFill>
                <a:latin typeface="Roboto Slab" panose="020B0604020202020204" charset="0"/>
                <a:ea typeface="Roboto Slab" panose="020B0604020202020204" charset="0"/>
              </a:rPr>
              <a:t>pro forma </a:t>
            </a:r>
            <a:r>
              <a:rPr lang="en-US" dirty="0">
                <a:solidFill>
                  <a:schemeClr val="tx1"/>
                </a:solidFill>
                <a:latin typeface="Roboto Slab" panose="020B0604020202020204" charset="0"/>
                <a:ea typeface="Roboto Slab" panose="020B0604020202020204" charset="0"/>
              </a:rPr>
              <a:t>only. Therefore, all procedures referred to above under the three categories, including any administrative procedure, </a:t>
            </a:r>
            <a:r>
              <a:rPr lang="en-US" b="1" i="1" dirty="0">
                <a:solidFill>
                  <a:schemeClr val="accent6"/>
                </a:solidFill>
                <a:latin typeface="Roboto Slab" panose="020B0604020202020204" charset="0"/>
                <a:ea typeface="Roboto Slab" panose="020B0604020202020204" charset="0"/>
              </a:rPr>
              <a:t>must provide “adequate and effective remedies, including injunctive relief as appropriate, and be fair, equitable, timely and not prohibitively expensive”</a:t>
            </a: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algn="just"/>
            <a:endParaRPr lang="cs-CZ" b="1" dirty="0">
              <a:solidFill>
                <a:schemeClr val="accent2"/>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24547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611643" y="915402"/>
            <a:ext cx="2841420" cy="7337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2000" b="1" dirty="0" err="1">
                <a:latin typeface="Roboto Slab" panose="020B0604020202020204" charset="0"/>
                <a:ea typeface="Roboto Slab" panose="020B0604020202020204" charset="0"/>
              </a:rPr>
              <a:t>The</a:t>
            </a:r>
            <a:r>
              <a:rPr lang="cs-CZ" sz="2000" b="1" dirty="0">
                <a:latin typeface="Roboto Slab" panose="020B0604020202020204" charset="0"/>
                <a:ea typeface="Roboto Slab" panose="020B0604020202020204" charset="0"/>
              </a:rPr>
              <a:t> </a:t>
            </a:r>
            <a:r>
              <a:rPr lang="cs-CZ" sz="2000" b="1" dirty="0" err="1">
                <a:latin typeface="Roboto Slab" panose="020B0604020202020204" charset="0"/>
                <a:ea typeface="Roboto Slab" panose="020B0604020202020204" charset="0"/>
              </a:rPr>
              <a:t>Aarhus</a:t>
            </a:r>
            <a:r>
              <a:rPr lang="cs-CZ" sz="2000" b="1" dirty="0">
                <a:latin typeface="Roboto Slab" panose="020B0604020202020204" charset="0"/>
                <a:ea typeface="Roboto Slab" panose="020B0604020202020204" charset="0"/>
              </a:rPr>
              <a:t> </a:t>
            </a:r>
            <a:r>
              <a:rPr lang="cs-CZ" sz="2000" b="1" dirty="0" err="1">
                <a:latin typeface="Roboto Slab" panose="020B0604020202020204" charset="0"/>
                <a:ea typeface="Roboto Slab" panose="020B0604020202020204" charset="0"/>
              </a:rPr>
              <a:t>Convention</a:t>
            </a:r>
            <a:endParaRPr lang="cs-CZ" sz="2000" b="1" dirty="0">
              <a:latin typeface="Roboto Slab" panose="020B0604020202020204" charset="0"/>
              <a:ea typeface="Roboto Slab" panose="020B0604020202020204" charset="0"/>
            </a:endParaRPr>
          </a:p>
        </p:txBody>
      </p:sp>
      <p:sp>
        <p:nvSpPr>
          <p:cNvPr id="6" name="Obdélník 5"/>
          <p:cNvSpPr/>
          <p:nvPr/>
        </p:nvSpPr>
        <p:spPr>
          <a:xfrm>
            <a:off x="4334356" y="1673238"/>
            <a:ext cx="3960440" cy="8640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cs-CZ" sz="3200" b="1" dirty="0">
                <a:latin typeface="Roboto Slab" panose="020B0604020202020204" charset="0"/>
                <a:ea typeface="Roboto Slab" panose="020B0604020202020204" charset="0"/>
              </a:rPr>
              <a:t>EU</a:t>
            </a:r>
          </a:p>
        </p:txBody>
      </p:sp>
      <p:sp>
        <p:nvSpPr>
          <p:cNvPr id="7" name="Obdélník 6"/>
          <p:cNvSpPr/>
          <p:nvPr/>
        </p:nvSpPr>
        <p:spPr>
          <a:xfrm>
            <a:off x="817751" y="3344216"/>
            <a:ext cx="3762160" cy="6411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3200" b="1" dirty="0" err="1">
                <a:latin typeface="Roboto Slab" panose="020B0604020202020204" charset="0"/>
                <a:ea typeface="Roboto Slab" panose="020B0604020202020204" charset="0"/>
              </a:rPr>
              <a:t>Member</a:t>
            </a:r>
            <a:r>
              <a:rPr lang="cs-CZ" sz="3200" b="1" dirty="0">
                <a:latin typeface="Roboto Slab" panose="020B0604020202020204" charset="0"/>
                <a:ea typeface="Roboto Slab" panose="020B0604020202020204" charset="0"/>
              </a:rPr>
              <a:t> </a:t>
            </a:r>
            <a:r>
              <a:rPr lang="cs-CZ" sz="3200" b="1" dirty="0" err="1">
                <a:latin typeface="Roboto Slab" panose="020B0604020202020204" charset="0"/>
                <a:ea typeface="Roboto Slab" panose="020B0604020202020204" charset="0"/>
              </a:rPr>
              <a:t>State</a:t>
            </a:r>
            <a:endParaRPr lang="cs-CZ" sz="3200" b="1" dirty="0">
              <a:latin typeface="Roboto Slab" panose="020B0604020202020204" charset="0"/>
              <a:ea typeface="Roboto Slab" panose="020B0604020202020204" charset="0"/>
            </a:endParaRPr>
          </a:p>
        </p:txBody>
      </p:sp>
      <p:cxnSp>
        <p:nvCxnSpPr>
          <p:cNvPr id="8" name="Přímá spojnice se šipkou 7"/>
          <p:cNvCxnSpPr/>
          <p:nvPr/>
        </p:nvCxnSpPr>
        <p:spPr>
          <a:xfrm>
            <a:off x="3453063" y="1206212"/>
            <a:ext cx="881293" cy="48324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Přímá spojnice se šipkou 8"/>
          <p:cNvCxnSpPr/>
          <p:nvPr/>
        </p:nvCxnSpPr>
        <p:spPr>
          <a:xfrm flipH="1">
            <a:off x="1744579" y="1646007"/>
            <a:ext cx="885" cy="165793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Přímá spojnice se šipkou 9"/>
          <p:cNvCxnSpPr/>
          <p:nvPr/>
        </p:nvCxnSpPr>
        <p:spPr>
          <a:xfrm flipH="1">
            <a:off x="4579911" y="2527025"/>
            <a:ext cx="1183965" cy="121466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1" name="Kruhová šipka 10"/>
          <p:cNvSpPr/>
          <p:nvPr/>
        </p:nvSpPr>
        <p:spPr>
          <a:xfrm rot="10800000">
            <a:off x="7050494" y="1868052"/>
            <a:ext cx="1224136" cy="1476164"/>
          </a:xfrm>
          <a:prstGeom prst="circular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solidFill>
                <a:schemeClr val="tx1"/>
              </a:solidFill>
            </a:endParaRPr>
          </a:p>
        </p:txBody>
      </p:sp>
      <p:sp>
        <p:nvSpPr>
          <p:cNvPr id="12" name="TextovéPole 11"/>
          <p:cNvSpPr txBox="1"/>
          <p:nvPr/>
        </p:nvSpPr>
        <p:spPr>
          <a:xfrm>
            <a:off x="4321853" y="1248627"/>
            <a:ext cx="3384376" cy="307777"/>
          </a:xfrm>
          <a:prstGeom prst="rect">
            <a:avLst/>
          </a:prstGeom>
          <a:noFill/>
        </p:spPr>
        <p:txBody>
          <a:bodyPr wrap="square" rtlCol="0">
            <a:spAutoFit/>
          </a:bodyPr>
          <a:lstStyle/>
          <a:p>
            <a:r>
              <a:rPr lang="cs-CZ" dirty="0" err="1">
                <a:latin typeface="Roboto Slab" panose="020B0604020202020204" charset="0"/>
                <a:ea typeface="Roboto Slab" panose="020B0604020202020204" charset="0"/>
              </a:rPr>
              <a:t>Art</a:t>
            </a:r>
            <a:r>
              <a:rPr lang="cs-CZ" dirty="0">
                <a:latin typeface="Roboto Slab" panose="020B0604020202020204" charset="0"/>
                <a:ea typeface="Roboto Slab" panose="020B0604020202020204" charset="0"/>
              </a:rPr>
              <a:t>. 216 (2) TFEU</a:t>
            </a:r>
          </a:p>
        </p:txBody>
      </p:sp>
      <p:sp>
        <p:nvSpPr>
          <p:cNvPr id="13" name="Obdélník 12"/>
          <p:cNvSpPr/>
          <p:nvPr/>
        </p:nvSpPr>
        <p:spPr>
          <a:xfrm>
            <a:off x="2049763" y="1939995"/>
            <a:ext cx="1403300" cy="4875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2000" b="1" dirty="0"/>
              <a:t>1 + 2 + 3</a:t>
            </a:r>
          </a:p>
        </p:txBody>
      </p:sp>
      <p:sp>
        <p:nvSpPr>
          <p:cNvPr id="14" name="Obdélník 13"/>
          <p:cNvSpPr/>
          <p:nvPr/>
        </p:nvSpPr>
        <p:spPr>
          <a:xfrm>
            <a:off x="4841255" y="3725197"/>
            <a:ext cx="1523450" cy="52042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cs-CZ" sz="2000" b="1" dirty="0"/>
              <a:t>1 + (2) + </a:t>
            </a:r>
            <a:r>
              <a:rPr lang="cs-CZ" sz="2000" dirty="0"/>
              <a:t>(3)</a:t>
            </a:r>
            <a:r>
              <a:rPr lang="cs-CZ" sz="2000" b="1" dirty="0"/>
              <a:t> </a:t>
            </a:r>
          </a:p>
        </p:txBody>
      </p:sp>
      <p:sp>
        <p:nvSpPr>
          <p:cNvPr id="16" name="Shape 119"/>
          <p:cNvSpPr txBox="1"/>
          <p:nvPr/>
        </p:nvSpPr>
        <p:spPr>
          <a:xfrm>
            <a:off x="605209" y="207481"/>
            <a:ext cx="4845878" cy="388153"/>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Aarhus</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Convention</a:t>
            </a:r>
            <a:r>
              <a:rPr lang="cs-CZ" sz="1800" b="1" dirty="0">
                <a:solidFill>
                  <a:schemeClr val="accent6"/>
                </a:solidFill>
                <a:latin typeface="Roboto Slab" panose="020B0604020202020204" charset="0"/>
                <a:ea typeface="Roboto Slab" panose="020B0604020202020204" charset="0"/>
              </a:rPr>
              <a:t> and </a:t>
            </a:r>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EU </a:t>
            </a:r>
            <a:r>
              <a:rPr lang="cs-CZ" sz="1800" b="1" dirty="0" err="1">
                <a:solidFill>
                  <a:schemeClr val="accent6"/>
                </a:solidFill>
                <a:latin typeface="Roboto Slab" panose="020B0604020202020204" charset="0"/>
                <a:ea typeface="Roboto Slab" panose="020B0604020202020204" charset="0"/>
              </a:rPr>
              <a:t>law</a:t>
            </a:r>
            <a:endParaRPr lang="cs-CZ" sz="1800" b="1" dirty="0">
              <a:solidFill>
                <a:schemeClr val="accent3"/>
              </a:solidFill>
              <a:latin typeface="Roboto Slab" panose="020B0604020202020204" charset="0"/>
              <a:ea typeface="Roboto Slab" panose="020B0604020202020204" charset="0"/>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20" name="Obdélník 19"/>
          <p:cNvSpPr/>
          <p:nvPr/>
        </p:nvSpPr>
        <p:spPr>
          <a:xfrm>
            <a:off x="6965132" y="3404601"/>
            <a:ext cx="1394860" cy="52042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cs-CZ" sz="2000" b="1" dirty="0"/>
              <a:t>1 + 2 + 3 </a:t>
            </a:r>
          </a:p>
        </p:txBody>
      </p:sp>
    </p:spTree>
    <p:extLst>
      <p:ext uri="{BB962C8B-B14F-4D97-AF65-F5344CB8AC3E}">
        <p14:creationId xmlns:p14="http://schemas.microsoft.com/office/powerpoint/2010/main" val="3428063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44959" y="149198"/>
            <a:ext cx="8238002" cy="666159"/>
          </a:xfrm>
          <a:prstGeom prst="rect">
            <a:avLst/>
          </a:prstGeom>
          <a:noFill/>
          <a:ln>
            <a:noFill/>
          </a:ln>
        </p:spPr>
        <p:txBody>
          <a:bodyPr lIns="91425" tIns="91425" rIns="91425" bIns="91425" anchor="t" anchorCtr="0">
            <a:noAutofit/>
          </a:bodyPr>
          <a:lstStyle/>
          <a:p>
            <a:r>
              <a:rPr lang="en-US" sz="2000" b="1" dirty="0">
                <a:solidFill>
                  <a:schemeClr val="accent6"/>
                </a:solidFill>
                <a:latin typeface="Roboto Slab" panose="020B0604020202020204" charset="0"/>
                <a:ea typeface="Roboto Slab" panose="020B0604020202020204" charset="0"/>
              </a:rPr>
              <a:t>The Aarhus </a:t>
            </a:r>
            <a:r>
              <a:rPr lang="en-US" sz="2000" b="1" dirty="0">
                <a:solidFill>
                  <a:schemeClr val="accent1"/>
                </a:solidFill>
                <a:latin typeface="Roboto Slab" panose="020B0604020202020204" charset="0"/>
                <a:ea typeface="Roboto Slab" panose="020B0604020202020204" charset="0"/>
              </a:rPr>
              <a:t>Convention</a:t>
            </a:r>
            <a:r>
              <a:rPr lang="cs-CZ" sz="2000" b="1" dirty="0">
                <a:solidFill>
                  <a:schemeClr val="accent1"/>
                </a:solidFill>
                <a:latin typeface="Roboto Slab" panose="020B0604020202020204" charset="0"/>
                <a:ea typeface="Roboto Slab" panose="020B0604020202020204" charset="0"/>
              </a:rPr>
              <a:t> </a:t>
            </a:r>
            <a:r>
              <a:rPr lang="cs-CZ" sz="2000" b="1" dirty="0" err="1">
                <a:solidFill>
                  <a:schemeClr val="accent1"/>
                </a:solidFill>
                <a:latin typeface="Roboto Slab" panose="020B0604020202020204" charset="0"/>
                <a:ea typeface="Roboto Slab" panose="020B0604020202020204" charset="0"/>
              </a:rPr>
              <a:t>implemented</a:t>
            </a:r>
            <a:r>
              <a:rPr lang="cs-CZ" sz="2000" b="1" dirty="0">
                <a:solidFill>
                  <a:schemeClr val="accent1"/>
                </a:solidFill>
                <a:latin typeface="Roboto Slab" panose="020B0604020202020204" charset="0"/>
                <a:ea typeface="Roboto Slab" panose="020B0604020202020204" charset="0"/>
              </a:rPr>
              <a:t> by EU </a:t>
            </a:r>
            <a:r>
              <a:rPr lang="cs-CZ" sz="2000" b="1" dirty="0" err="1">
                <a:solidFill>
                  <a:schemeClr val="accent1"/>
                </a:solidFill>
                <a:latin typeface="Roboto Slab" panose="020B0604020202020204" charset="0"/>
                <a:ea typeface="Roboto Slab" panose="020B0604020202020204" charset="0"/>
              </a:rPr>
              <a:t>law</a:t>
            </a:r>
            <a:endParaRPr lang="cs-CZ" sz="20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Zástupný symbol pro obsah 4"/>
          <p:cNvSpPr txBox="1">
            <a:spLocks/>
          </p:cNvSpPr>
          <p:nvPr/>
        </p:nvSpPr>
        <p:spPr>
          <a:xfrm>
            <a:off x="613611" y="965720"/>
            <a:ext cx="8229600" cy="233731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dirty="0">
              <a:latin typeface="Roboto Slab" panose="020B0604020202020204" charset="0"/>
              <a:ea typeface="Roboto Slab" panose="020B0604020202020204" charset="0"/>
            </a:endParaRPr>
          </a:p>
        </p:txBody>
      </p:sp>
      <p:sp>
        <p:nvSpPr>
          <p:cNvPr id="6" name="Zástupný symbol pro obsah 4"/>
          <p:cNvSpPr txBox="1">
            <a:spLocks/>
          </p:cNvSpPr>
          <p:nvPr/>
        </p:nvSpPr>
        <p:spPr>
          <a:xfrm>
            <a:off x="415823" y="661824"/>
            <a:ext cx="8229600" cy="452596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fontAlgn="base"/>
            <a:r>
              <a:rPr lang="en-US" sz="1800" u="sng" dirty="0">
                <a:latin typeface="Roboto Slab" panose="020B0604020202020204" charset="0"/>
                <a:ea typeface="Roboto Slab" panose="020B0604020202020204" charset="0"/>
                <a:hlinkClick r:id="rId2"/>
              </a:rPr>
              <a:t>Directive 2003/4/EC</a:t>
            </a:r>
            <a:r>
              <a:rPr lang="en-US" sz="1800" dirty="0">
                <a:latin typeface="Roboto Slab" panose="020B0604020202020204" charset="0"/>
                <a:ea typeface="Roboto Slab" panose="020B0604020202020204" charset="0"/>
              </a:rPr>
              <a:t> of the European Parliament and of the Council of 28 January 2003 on </a:t>
            </a:r>
            <a:r>
              <a:rPr lang="en-US" sz="1800" b="1" dirty="0">
                <a:latin typeface="Roboto Slab" panose="020B0604020202020204" charset="0"/>
                <a:ea typeface="Roboto Slab" panose="020B0604020202020204" charset="0"/>
              </a:rPr>
              <a:t>public access to environmental information</a:t>
            </a:r>
            <a:endParaRPr lang="cs-CZ" sz="1800" b="1" dirty="0">
              <a:latin typeface="Roboto Slab" panose="020B0604020202020204" charset="0"/>
              <a:ea typeface="Roboto Slab" panose="020B0604020202020204" charset="0"/>
            </a:endParaRPr>
          </a:p>
          <a:p>
            <a:pPr fontAlgn="base"/>
            <a:endParaRPr lang="cs-CZ" sz="1700" b="1" dirty="0">
              <a:latin typeface="Roboto Slab" panose="020B0604020202020204" charset="0"/>
              <a:ea typeface="Roboto Slab" panose="020B0604020202020204" charset="0"/>
            </a:endParaRPr>
          </a:p>
          <a:p>
            <a:pPr fontAlgn="base"/>
            <a:r>
              <a:rPr lang="en-US" sz="1800" u="sng" dirty="0">
                <a:latin typeface="Roboto Slab" panose="020B0604020202020204" charset="0"/>
                <a:ea typeface="Roboto Slab" panose="020B0604020202020204" charset="0"/>
                <a:hlinkClick r:id="rId3"/>
              </a:rPr>
              <a:t>Directive 2003/35/EC</a:t>
            </a:r>
            <a:r>
              <a:rPr lang="en-US" sz="1800" dirty="0">
                <a:latin typeface="Roboto Slab" panose="020B0604020202020204" charset="0"/>
                <a:ea typeface="Roboto Slab" panose="020B0604020202020204" charset="0"/>
              </a:rPr>
              <a:t> of the European Parliament and of the Council of 26 May 2003 providing for </a:t>
            </a:r>
            <a:r>
              <a:rPr lang="en-US" sz="1800" b="1" dirty="0">
                <a:latin typeface="Roboto Slab" panose="020B0604020202020204" charset="0"/>
                <a:ea typeface="Roboto Slab" panose="020B0604020202020204" charset="0"/>
              </a:rPr>
              <a:t>public participation</a:t>
            </a:r>
            <a:r>
              <a:rPr lang="cs-CZ" sz="1800" b="1" dirty="0">
                <a:latin typeface="Roboto Slab" panose="020B0604020202020204" charset="0"/>
                <a:ea typeface="Roboto Slab" panose="020B0604020202020204" charset="0"/>
              </a:rPr>
              <a:t> </a:t>
            </a:r>
            <a:r>
              <a:rPr lang="en-US" sz="1800" dirty="0">
                <a:latin typeface="Roboto Slab" panose="020B0604020202020204" charset="0"/>
                <a:ea typeface="Roboto Slab" panose="020B0604020202020204" charset="0"/>
              </a:rPr>
              <a:t>in respect of the drawing up of certain plans and </a:t>
            </a:r>
            <a:r>
              <a:rPr lang="en-US" sz="1800" dirty="0" err="1">
                <a:latin typeface="Roboto Slab" panose="020B0604020202020204" charset="0"/>
                <a:ea typeface="Roboto Slab" panose="020B0604020202020204" charset="0"/>
              </a:rPr>
              <a:t>programmes</a:t>
            </a:r>
            <a:r>
              <a:rPr lang="en-US" sz="1800" dirty="0">
                <a:latin typeface="Roboto Slab" panose="020B0604020202020204" charset="0"/>
                <a:ea typeface="Roboto Slab" panose="020B0604020202020204" charset="0"/>
              </a:rPr>
              <a:t> relating to the environment and amending with regard to public participation and access to justice Council Directives </a:t>
            </a:r>
            <a:r>
              <a:rPr lang="en-US" sz="1800" b="1" dirty="0">
                <a:solidFill>
                  <a:schemeClr val="accent2"/>
                </a:solidFill>
                <a:latin typeface="Roboto Slab" panose="020B0604020202020204" charset="0"/>
                <a:ea typeface="Roboto Slab" panose="020B0604020202020204" charset="0"/>
              </a:rPr>
              <a:t>85/337/EEC</a:t>
            </a:r>
            <a:r>
              <a:rPr lang="en-US" sz="1800" dirty="0">
                <a:latin typeface="Roboto Slab" panose="020B0604020202020204" charset="0"/>
                <a:ea typeface="Roboto Slab" panose="020B0604020202020204" charset="0"/>
              </a:rPr>
              <a:t> and </a:t>
            </a:r>
            <a:r>
              <a:rPr lang="en-US" sz="1800" b="1" dirty="0">
                <a:solidFill>
                  <a:schemeClr val="accent2"/>
                </a:solidFill>
                <a:latin typeface="Roboto Slab" panose="020B0604020202020204" charset="0"/>
                <a:ea typeface="Roboto Slab" panose="020B0604020202020204" charset="0"/>
              </a:rPr>
              <a:t>96/61/EC</a:t>
            </a:r>
            <a:endParaRPr lang="cs-CZ" sz="1800" b="1" dirty="0">
              <a:solidFill>
                <a:schemeClr val="accent2"/>
              </a:solidFill>
              <a:latin typeface="Roboto Slab" panose="020B0604020202020204" charset="0"/>
              <a:ea typeface="Roboto Slab" panose="020B0604020202020204" charset="0"/>
            </a:endParaRPr>
          </a:p>
          <a:p>
            <a:pPr fontAlgn="base"/>
            <a:r>
              <a:rPr lang="en-US" sz="1800" dirty="0">
                <a:latin typeface="Roboto Slab" panose="020B0604020202020204" charset="0"/>
                <a:ea typeface="Roboto Slab" panose="020B0604020202020204" charset="0"/>
              </a:rPr>
              <a:t>	+ number of other environmental directives</a:t>
            </a:r>
          </a:p>
          <a:p>
            <a:pPr fontAlgn="base"/>
            <a:endParaRPr lang="cs-CZ" sz="1100" dirty="0">
              <a:latin typeface="Roboto Slab" panose="020B0604020202020204" charset="0"/>
              <a:ea typeface="Roboto Slab" panose="020B0604020202020204" charset="0"/>
            </a:endParaRPr>
          </a:p>
          <a:p>
            <a:pPr fontAlgn="base"/>
            <a:r>
              <a:rPr lang="en-US" sz="1600" dirty="0">
                <a:latin typeface="Roboto Slab" panose="020B0604020202020204" charset="0"/>
                <a:ea typeface="Roboto Slab" panose="020B0604020202020204" charset="0"/>
              </a:rPr>
              <a:t>Proposal for a Directive of the European Parliament and of the Council 	on </a:t>
            </a:r>
            <a:r>
              <a:rPr lang="en-US" sz="1600" b="1" dirty="0">
                <a:latin typeface="Roboto Slab" panose="020B0604020202020204" charset="0"/>
                <a:ea typeface="Roboto Slab" panose="020B0604020202020204" charset="0"/>
              </a:rPr>
              <a:t>access to justice</a:t>
            </a:r>
          </a:p>
          <a:p>
            <a:pPr fontAlgn="base"/>
            <a:endParaRPr lang="en-US" sz="1800" u="sng" dirty="0">
              <a:latin typeface="Roboto Slab" panose="020B0604020202020204" charset="0"/>
              <a:ea typeface="Roboto Slab" panose="020B0604020202020204" charset="0"/>
              <a:hlinkClick r:id="rId4"/>
            </a:endParaRPr>
          </a:p>
          <a:p>
            <a:pPr fontAlgn="base"/>
            <a:r>
              <a:rPr lang="en-US" sz="1500" u="sng" dirty="0">
                <a:latin typeface="Roboto Slab" panose="020B0604020202020204" charset="0"/>
                <a:ea typeface="Roboto Slab" panose="020B0604020202020204" charset="0"/>
                <a:hlinkClick r:id="rId4"/>
              </a:rPr>
              <a:t>Regulation (EC) N° 1367/2006</a:t>
            </a:r>
            <a:r>
              <a:rPr lang="en-US" sz="1500" dirty="0">
                <a:latin typeface="Roboto Slab" panose="020B0604020202020204" charset="0"/>
                <a:ea typeface="Roboto Slab" panose="020B0604020202020204" charset="0"/>
              </a:rPr>
              <a:t> of the European Parliament and of the Council on the </a:t>
            </a:r>
            <a:r>
              <a:rPr lang="en-US" sz="1500" b="1" dirty="0">
                <a:latin typeface="Roboto Slab" panose="020B0604020202020204" charset="0"/>
                <a:ea typeface="Roboto Slab" panose="020B0604020202020204" charset="0"/>
              </a:rPr>
              <a:t>application of the provisions of the Aarhus Convention on Access to Information, Public Participation in Decision-making and Access to Justice in Environmental Matters to Community institutions and bodies </a:t>
            </a:r>
          </a:p>
          <a:p>
            <a:pPr fontAlgn="base"/>
            <a:r>
              <a:rPr lang="cs-CZ" sz="1500" b="1" dirty="0">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(i</a:t>
            </a:r>
            <a:r>
              <a:rPr lang="en-US" dirty="0" err="1">
                <a:latin typeface="Roboto Slab" panose="020B0604020202020204" charset="0"/>
                <a:ea typeface="Roboto Slab" panose="020B0604020202020204" charset="0"/>
              </a:rPr>
              <a:t>nformation</a:t>
            </a:r>
            <a:r>
              <a:rPr lang="en-US" dirty="0">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a:t>
            </a:r>
            <a:r>
              <a:rPr lang="en-US" dirty="0">
                <a:latin typeface="Roboto Slab" panose="020B0604020202020204" charset="0"/>
                <a:ea typeface="Roboto Slab" panose="020B0604020202020204" charset="0"/>
              </a:rPr>
              <a:t> extends </a:t>
            </a:r>
            <a:r>
              <a:rPr lang="en-US" u="sng" dirty="0">
                <a:latin typeface="Roboto Slab" panose="020B0604020202020204" charset="0"/>
                <a:ea typeface="Roboto Slab" panose="020B0604020202020204" charset="0"/>
                <a:hlinkClick r:id="rId5"/>
              </a:rPr>
              <a:t>Regulation (EC) No 1049/2001</a:t>
            </a:r>
            <a:r>
              <a:rPr lang="cs-CZ" u="sng" dirty="0">
                <a:latin typeface="Roboto Slab" panose="020B0604020202020204" charset="0"/>
                <a:ea typeface="Roboto Slab" panose="020B0604020202020204" charset="0"/>
              </a:rPr>
              <a:t>)</a:t>
            </a:r>
            <a:endParaRPr lang="en-US" dirty="0">
              <a:latin typeface="Roboto Slab" panose="020B0604020202020204" charset="0"/>
              <a:ea typeface="Roboto Slab" panose="020B0604020202020204" charset="0"/>
            </a:endParaRPr>
          </a:p>
        </p:txBody>
      </p:sp>
      <p:cxnSp>
        <p:nvCxnSpPr>
          <p:cNvPr id="7" name="Přímá spojnice 6"/>
          <p:cNvCxnSpPr/>
          <p:nvPr/>
        </p:nvCxnSpPr>
        <p:spPr>
          <a:xfrm>
            <a:off x="415823" y="3650630"/>
            <a:ext cx="856895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Přímá spojnice 7"/>
          <p:cNvCxnSpPr/>
          <p:nvPr/>
        </p:nvCxnSpPr>
        <p:spPr>
          <a:xfrm>
            <a:off x="439734" y="2941784"/>
            <a:ext cx="8568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439734" y="1337611"/>
            <a:ext cx="85689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5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666159"/>
          </a:xfrm>
          <a:prstGeom prst="rect">
            <a:avLst/>
          </a:prstGeom>
          <a:noFill/>
          <a:ln>
            <a:noFill/>
          </a:ln>
        </p:spPr>
        <p:txBody>
          <a:bodyPr lIns="91425" tIns="91425" rIns="91425" bIns="91425" anchor="t" anchorCtr="0">
            <a:noAutofit/>
          </a:bodyPr>
          <a:lstStyle/>
          <a:p>
            <a:r>
              <a:rPr lang="en-US" sz="2400" b="1" dirty="0">
                <a:solidFill>
                  <a:schemeClr val="accent6"/>
                </a:solidFill>
                <a:latin typeface="Roboto Slab" panose="020B0604020202020204" charset="0"/>
                <a:ea typeface="Roboto Slab" panose="020B0604020202020204" charset="0"/>
              </a:rPr>
              <a:t>The Aarhus </a:t>
            </a:r>
            <a:r>
              <a:rPr lang="en-US" sz="2400" b="1" dirty="0">
                <a:solidFill>
                  <a:schemeClr val="accent1"/>
                </a:solidFill>
                <a:latin typeface="Roboto Slab" panose="020B0604020202020204" charset="0"/>
                <a:ea typeface="Roboto Slab" panose="020B0604020202020204" charset="0"/>
              </a:rPr>
              <a:t>Convention</a:t>
            </a:r>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r>
              <a:rPr lang="cs-CZ" sz="2400" dirty="0" err="1">
                <a:latin typeface="Roboto Slab" panose="020B0604020202020204" charset="0"/>
                <a:ea typeface="Roboto Slab" panose="020B0604020202020204" charset="0"/>
              </a:rPr>
              <a:t>Binding</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nature</a:t>
            </a:r>
            <a:r>
              <a:rPr lang="cs-CZ" sz="2400" dirty="0">
                <a:latin typeface="Roboto Slab" panose="020B0604020202020204" charset="0"/>
                <a:ea typeface="Roboto Slab" panose="020B0604020202020204" charset="0"/>
              </a:rPr>
              <a:t>? Direct </a:t>
            </a:r>
            <a:r>
              <a:rPr lang="cs-CZ" sz="2400" dirty="0" err="1">
                <a:latin typeface="Roboto Slab" panose="020B0604020202020204" charset="0"/>
                <a:ea typeface="Roboto Slab" panose="020B0604020202020204" charset="0"/>
              </a:rPr>
              <a:t>application</a:t>
            </a:r>
            <a:r>
              <a:rPr lang="cs-CZ" sz="2400" dirty="0">
                <a:latin typeface="Roboto Slab" panose="020B0604020202020204" charset="0"/>
                <a:ea typeface="Roboto Slab" panose="020B0604020202020204" charset="0"/>
              </a:rPr>
              <a:t>?</a:t>
            </a:r>
          </a:p>
          <a:p>
            <a:r>
              <a:rPr lang="cs-CZ" sz="2400" dirty="0">
                <a:latin typeface="Roboto Slab" panose="020B0604020202020204" charset="0"/>
                <a:ea typeface="Roboto Slab" panose="020B0604020202020204" charset="0"/>
              </a:rPr>
              <a:t>C-240/09 (</a:t>
            </a:r>
            <a:r>
              <a:rPr lang="cs-CZ" sz="2400" i="1" dirty="0" err="1">
                <a:latin typeface="Roboto Slab" panose="020B0604020202020204" charset="0"/>
                <a:ea typeface="Roboto Slab" panose="020B0604020202020204" charset="0"/>
              </a:rPr>
              <a:t>Slovak</a:t>
            </a:r>
            <a:r>
              <a:rPr lang="cs-CZ" sz="2400" i="1" dirty="0">
                <a:latin typeface="Roboto Slab" panose="020B0604020202020204" charset="0"/>
                <a:ea typeface="Roboto Slab" panose="020B0604020202020204" charset="0"/>
              </a:rPr>
              <a:t> Brown </a:t>
            </a:r>
            <a:r>
              <a:rPr lang="cs-CZ" sz="2400" i="1" dirty="0" err="1">
                <a:latin typeface="Roboto Slab" panose="020B0604020202020204" charset="0"/>
                <a:ea typeface="Roboto Slab" panose="020B0604020202020204" charset="0"/>
              </a:rPr>
              <a:t>Bears</a:t>
            </a:r>
            <a:r>
              <a:rPr lang="cs-CZ" sz="2400" dirty="0">
                <a:latin typeface="Roboto Slab" panose="020B0604020202020204" charset="0"/>
                <a:ea typeface="Roboto Slab" panose="020B0604020202020204" charset="0"/>
              </a:rPr>
              <a:t>): As far as </a:t>
            </a:r>
            <a:r>
              <a:rPr lang="cs-CZ" sz="2400" dirty="0" err="1">
                <a:latin typeface="Roboto Slab" panose="020B0604020202020204" charset="0"/>
                <a:ea typeface="Roboto Slab" panose="020B0604020202020204" charset="0"/>
              </a:rPr>
              <a:t>possible</a:t>
            </a:r>
            <a:endParaRPr lang="cs-CZ" sz="2400" dirty="0">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Zástupný symbol pro obsah 4"/>
          <p:cNvSpPr txBox="1">
            <a:spLocks/>
          </p:cNvSpPr>
          <p:nvPr/>
        </p:nvSpPr>
        <p:spPr>
          <a:xfrm>
            <a:off x="605209" y="1488234"/>
            <a:ext cx="8229600" cy="233731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dirty="0">
              <a:latin typeface="Roboto Slab" panose="020B0604020202020204" charset="0"/>
              <a:ea typeface="Roboto Slab" panose="020B0604020202020204" charset="0"/>
            </a:endParaRPr>
          </a:p>
        </p:txBody>
      </p:sp>
      <p:pic>
        <p:nvPicPr>
          <p:cNvPr id="5" name="Picture 2" descr="http://www.lhnet.org/assets/Carnivores/Brown-bear/brown-bear-photo-Michael-Buholzer.jpg">
            <a:hlinkClick r:id="rId2"/>
          </p:cNvPr>
          <p:cNvPicPr>
            <a:picLocks noChangeAspect="1" noChangeArrowheads="1"/>
          </p:cNvPicPr>
          <p:nvPr/>
        </p:nvPicPr>
        <p:blipFill>
          <a:blip r:embed="rId3" cstate="print"/>
          <a:srcRect/>
          <a:stretch>
            <a:fillRect/>
          </a:stretch>
        </p:blipFill>
        <p:spPr bwMode="auto">
          <a:xfrm>
            <a:off x="2654154" y="2208607"/>
            <a:ext cx="3392083" cy="2314976"/>
          </a:xfrm>
          <a:prstGeom prst="rect">
            <a:avLst/>
          </a:prstGeom>
          <a:noFill/>
        </p:spPr>
      </p:pic>
    </p:spTree>
    <p:extLst>
      <p:ext uri="{BB962C8B-B14F-4D97-AF65-F5344CB8AC3E}">
        <p14:creationId xmlns:p14="http://schemas.microsoft.com/office/powerpoint/2010/main" val="27274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4484833"/>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Aarhus</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Convention</a:t>
            </a:r>
            <a:r>
              <a:rPr lang="cs-CZ" sz="1800" b="1" dirty="0">
                <a:solidFill>
                  <a:schemeClr val="accent1"/>
                </a:solidFill>
                <a:latin typeface="Roboto Slab" panose="020B0604020202020204" charset="0"/>
                <a:ea typeface="Roboto Slab" panose="020B0604020202020204" charset="0"/>
                <a:cs typeface="Nixie One"/>
                <a:sym typeface="Nixie One"/>
              </a:rPr>
              <a:t> – EU </a:t>
            </a:r>
            <a:r>
              <a:rPr lang="cs-CZ" sz="1800" b="1" dirty="0" err="1">
                <a:solidFill>
                  <a:schemeClr val="accent1"/>
                </a:solidFill>
                <a:latin typeface="Roboto Slab" panose="020B0604020202020204" charset="0"/>
                <a:ea typeface="Roboto Slab" panose="020B0604020202020204" charset="0"/>
                <a:cs typeface="Nixie One"/>
                <a:sym typeface="Nixie One"/>
              </a:rPr>
              <a:t>level</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3"/>
                </a:solidFill>
                <a:latin typeface="Roboto Slab" panose="020B0604020202020204" charset="0"/>
                <a:ea typeface="Roboto Slab" panose="020B0604020202020204" charset="0"/>
                <a:cs typeface="Nixie One"/>
                <a:sym typeface="Nixie One"/>
              </a:rPr>
              <a:t>Information (also Art. 15 TFEU, Art. 42 Charter)</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Wide </a:t>
            </a:r>
            <a:r>
              <a:rPr lang="en-US" sz="1800" b="1" dirty="0" err="1">
                <a:solidFill>
                  <a:schemeClr val="tx1"/>
                </a:solidFill>
                <a:latin typeface="Roboto Slab" panose="020B0604020202020204" charset="0"/>
                <a:ea typeface="Roboto Slab" panose="020B0604020202020204" charset="0"/>
                <a:cs typeface="Nixie One"/>
                <a:sym typeface="Nixie One"/>
              </a:rPr>
              <a:t>definiton</a:t>
            </a:r>
            <a:r>
              <a:rPr lang="en-US" sz="1800" b="1" dirty="0">
                <a:solidFill>
                  <a:schemeClr val="tx1"/>
                </a:solidFill>
                <a:latin typeface="Roboto Slab" panose="020B0604020202020204" charset="0"/>
                <a:ea typeface="Roboto Slab" panose="020B0604020202020204" charset="0"/>
                <a:cs typeface="Nixie One"/>
                <a:sym typeface="Nixie One"/>
              </a:rPr>
              <a:t> of information (up-to-date, accurate</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and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comparable)</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Active (treaties, report on the state of the environment,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…/passive)</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Exceptions (concerning possible infringements, adversely affect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protection of the environment)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 wider than AC!</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714886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4484833"/>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Aarhus</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Convention</a:t>
            </a:r>
            <a:r>
              <a:rPr lang="cs-CZ" sz="1800" b="1" dirty="0">
                <a:solidFill>
                  <a:schemeClr val="accent1"/>
                </a:solidFill>
                <a:latin typeface="Roboto Slab" panose="020B0604020202020204" charset="0"/>
                <a:ea typeface="Roboto Slab" panose="020B0604020202020204" charset="0"/>
                <a:cs typeface="Nixie One"/>
                <a:sym typeface="Nixie One"/>
              </a:rPr>
              <a:t> – EU </a:t>
            </a:r>
            <a:r>
              <a:rPr lang="cs-CZ" sz="1800" b="1" dirty="0" err="1">
                <a:solidFill>
                  <a:schemeClr val="accent1"/>
                </a:solidFill>
                <a:latin typeface="Roboto Slab" panose="020B0604020202020204" charset="0"/>
                <a:ea typeface="Roboto Slab" panose="020B0604020202020204" charset="0"/>
                <a:cs typeface="Nixie One"/>
                <a:sym typeface="Nixie One"/>
              </a:rPr>
              <a:t>level</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3"/>
                </a:solidFill>
                <a:latin typeface="Roboto Slab" panose="020B0604020202020204" charset="0"/>
                <a:ea typeface="Roboto Slab" panose="020B0604020202020204" charset="0"/>
                <a:cs typeface="Nixie One"/>
                <a:sym typeface="Nixie One"/>
              </a:rPr>
              <a:t>Public participation </a:t>
            </a:r>
            <a:r>
              <a:rPr lang="en-US" sz="1800" b="1" dirty="0">
                <a:solidFill>
                  <a:schemeClr val="tx1"/>
                </a:solidFill>
                <a:latin typeface="Roboto Slab" panose="020B0604020202020204" charset="0"/>
                <a:ea typeface="Roboto Slab" panose="020B0604020202020204" charset="0"/>
                <a:cs typeface="Nixie One"/>
                <a:sym typeface="Nixie One"/>
              </a:rPr>
              <a:t>concerning plans and </a:t>
            </a:r>
            <a:r>
              <a:rPr lang="en-US" sz="1800" b="1" dirty="0" err="1">
                <a:solidFill>
                  <a:schemeClr val="tx1"/>
                </a:solidFill>
                <a:latin typeface="Roboto Slab" panose="020B0604020202020204" charset="0"/>
                <a:ea typeface="Roboto Slab" panose="020B0604020202020204" charset="0"/>
                <a:cs typeface="Nixie One"/>
                <a:sym typeface="Nixie One"/>
              </a:rPr>
              <a:t>programmes</a:t>
            </a:r>
            <a:r>
              <a:rPr lang="en-US" sz="1800" b="1" dirty="0">
                <a:solidFill>
                  <a:schemeClr val="tx1"/>
                </a:solidFill>
                <a:latin typeface="Roboto Slab" panose="020B0604020202020204" charset="0"/>
                <a:ea typeface="Roboto Slab" panose="020B0604020202020204" charset="0"/>
                <a:cs typeface="Nixie One"/>
                <a:sym typeface="Nixie One"/>
              </a:rPr>
              <a:t> relating to the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environment (EIA, IPPC)</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P</a:t>
            </a:r>
            <a:r>
              <a:rPr lang="en-US" sz="1800" b="1" dirty="0" err="1">
                <a:solidFill>
                  <a:schemeClr val="tx1"/>
                </a:solidFill>
                <a:latin typeface="Roboto Slab" panose="020B0604020202020204" charset="0"/>
                <a:ea typeface="Roboto Slab" panose="020B0604020202020204" charset="0"/>
                <a:cs typeface="Nixie One"/>
                <a:sym typeface="Nixie One"/>
              </a:rPr>
              <a:t>artnership</a:t>
            </a:r>
            <a:r>
              <a:rPr lang="en-US" sz="1800" b="1" dirty="0">
                <a:solidFill>
                  <a:schemeClr val="tx1"/>
                </a:solidFill>
                <a:latin typeface="Roboto Slab" panose="020B0604020202020204" charset="0"/>
                <a:ea typeface="Roboto Slab" panose="020B0604020202020204" charset="0"/>
                <a:cs typeface="Nixie One"/>
                <a:sym typeface="Nixie One"/>
              </a:rPr>
              <a:t>, consultation (EAP, Green books)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a:solidFill>
                  <a:schemeClr val="accent1"/>
                </a:solidFill>
                <a:latin typeface="Roboto Slab" panose="020B0604020202020204" charset="0"/>
                <a:ea typeface="Roboto Slab" panose="020B0604020202020204" charset="0"/>
                <a:cs typeface="Nixie One"/>
                <a:sym typeface="Nixie One"/>
              </a:rPr>
              <a:t>I</a:t>
            </a:r>
            <a:r>
              <a:rPr lang="en-US" sz="1800" b="1" dirty="0" err="1">
                <a:solidFill>
                  <a:schemeClr val="accent1"/>
                </a:solidFill>
                <a:latin typeface="Roboto Slab" panose="020B0604020202020204" charset="0"/>
                <a:ea typeface="Roboto Slab" panose="020B0604020202020204" charset="0"/>
                <a:cs typeface="Nixie One"/>
                <a:sym typeface="Nixie One"/>
              </a:rPr>
              <a:t>nternal</a:t>
            </a:r>
            <a:r>
              <a:rPr lang="en-US" sz="1800" b="1" dirty="0">
                <a:solidFill>
                  <a:schemeClr val="accent1"/>
                </a:solidFill>
                <a:latin typeface="Roboto Slab" panose="020B0604020202020204" charset="0"/>
                <a:ea typeface="Roboto Slab" panose="020B0604020202020204" charset="0"/>
                <a:cs typeface="Nixie One"/>
                <a:sym typeface="Nixie One"/>
              </a:rPr>
              <a:t> review of administrative acts</a:t>
            </a:r>
            <a:r>
              <a:rPr lang="en-US" sz="1800" b="1" dirty="0">
                <a:solidFill>
                  <a:schemeClr val="tx1"/>
                </a:solidFill>
                <a:latin typeface="Roboto Slab" panose="020B0604020202020204" charset="0"/>
                <a:ea typeface="Roboto Slab" panose="020B0604020202020204" charset="0"/>
                <a:cs typeface="Nixie One"/>
                <a:sym typeface="Nixie One"/>
              </a:rPr>
              <a:t> (Any NGO which meets the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criteria –  independence, objective of promoting environmental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protection, active for 2 years)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non-governmental </a:t>
            </a:r>
            <a:r>
              <a:rPr lang="en-US" sz="1800" b="1" dirty="0" err="1">
                <a:solidFill>
                  <a:schemeClr val="tx1"/>
                </a:solidFill>
                <a:latin typeface="Roboto Slab" panose="020B0604020202020204" charset="0"/>
                <a:ea typeface="Roboto Slab" panose="020B0604020202020204" charset="0"/>
                <a:cs typeface="Nixie One"/>
                <a:sym typeface="Nixie One"/>
              </a:rPr>
              <a:t>organisation</a:t>
            </a:r>
            <a:r>
              <a:rPr lang="en-US" sz="1800" b="1" dirty="0">
                <a:solidFill>
                  <a:schemeClr val="tx1"/>
                </a:solidFill>
                <a:latin typeface="Roboto Slab" panose="020B0604020202020204" charset="0"/>
                <a:ea typeface="Roboto Slab" panose="020B0604020202020204" charset="0"/>
                <a:cs typeface="Nixie One"/>
                <a:sym typeface="Nixie One"/>
              </a:rPr>
              <a:t> which made the request for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internal review may institute </a:t>
            </a:r>
            <a:r>
              <a:rPr lang="en-US" sz="1800" b="1" dirty="0">
                <a:solidFill>
                  <a:schemeClr val="accent2"/>
                </a:solidFill>
                <a:latin typeface="Roboto Slab" panose="020B0604020202020204" charset="0"/>
                <a:ea typeface="Roboto Slab" panose="020B0604020202020204" charset="0"/>
                <a:cs typeface="Nixie One"/>
                <a:sym typeface="Nixie One"/>
              </a:rPr>
              <a:t>proceedings before the Court of </a:t>
            </a:r>
            <a:r>
              <a:rPr lang="cs-CZ" sz="1800" b="1" dirty="0">
                <a:solidFill>
                  <a:schemeClr val="accent2"/>
                </a:solidFill>
                <a:latin typeface="Roboto Slab" panose="020B0604020202020204" charset="0"/>
                <a:ea typeface="Roboto Slab" panose="020B0604020202020204" charset="0"/>
                <a:cs typeface="Nixie One"/>
                <a:sym typeface="Nixie One"/>
              </a:rPr>
              <a:t>	</a:t>
            </a:r>
            <a:r>
              <a:rPr lang="en-US" sz="1800" b="1" dirty="0">
                <a:solidFill>
                  <a:schemeClr val="accent2"/>
                </a:solidFill>
                <a:latin typeface="Roboto Slab" panose="020B0604020202020204" charset="0"/>
                <a:ea typeface="Roboto Slab" panose="020B0604020202020204" charset="0"/>
                <a:cs typeface="Nixie One"/>
                <a:sym typeface="Nixie One"/>
              </a:rPr>
              <a:t>Justice</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352130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4484833"/>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Aarhus</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Convention</a:t>
            </a:r>
            <a:r>
              <a:rPr lang="cs-CZ" sz="1800" b="1" dirty="0">
                <a:solidFill>
                  <a:schemeClr val="accent1"/>
                </a:solidFill>
                <a:latin typeface="Roboto Slab" panose="020B0604020202020204" charset="0"/>
                <a:ea typeface="Roboto Slab" panose="020B0604020202020204" charset="0"/>
                <a:cs typeface="Nixie One"/>
                <a:sym typeface="Nixie One"/>
              </a:rPr>
              <a:t> – EU </a:t>
            </a:r>
            <a:r>
              <a:rPr lang="cs-CZ" sz="1800" b="1" dirty="0" err="1">
                <a:solidFill>
                  <a:schemeClr val="accent1"/>
                </a:solidFill>
                <a:latin typeface="Roboto Slab" panose="020B0604020202020204" charset="0"/>
                <a:ea typeface="Roboto Slab" panose="020B0604020202020204" charset="0"/>
                <a:cs typeface="Nixie One"/>
                <a:sym typeface="Nixie One"/>
              </a:rPr>
              <a:t>level</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600" b="1" dirty="0">
                <a:solidFill>
                  <a:schemeClr val="accent3"/>
                </a:solidFill>
                <a:latin typeface="Roboto Slab" panose="020B0604020202020204" charset="0"/>
                <a:ea typeface="Roboto Slab" panose="020B0604020202020204" charset="0"/>
                <a:cs typeface="Nixie One"/>
                <a:sym typeface="Nixie One"/>
              </a:rPr>
              <a:t>Public participation – problems: narrow scope of acts:</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‘administrative act’ means any measure of individual scope under environmental law, taken by a Community institution or body, and having legally binding and external effects;</a:t>
            </a:r>
          </a:p>
          <a:p>
            <a:pPr lvl="0">
              <a:spcBef>
                <a:spcPts val="600"/>
              </a:spcBef>
            </a:pPr>
            <a:r>
              <a:rPr lang="en-US" sz="1600" b="1" dirty="0">
                <a:solidFill>
                  <a:schemeClr val="accent3"/>
                </a:solidFill>
                <a:latin typeface="Roboto Slab" panose="020B0604020202020204" charset="0"/>
                <a:ea typeface="Roboto Slab" panose="020B0604020202020204" charset="0"/>
                <a:cs typeface="Nixie One"/>
                <a:sym typeface="Nixie One"/>
              </a:rPr>
              <a:t>Wide exceptions </a:t>
            </a:r>
            <a:r>
              <a:rPr lang="en-US" sz="1600" b="1" dirty="0">
                <a:solidFill>
                  <a:schemeClr val="tx1"/>
                </a:solidFill>
                <a:latin typeface="Roboto Slab" panose="020B0604020202020204" charset="0"/>
                <a:ea typeface="Roboto Slab" panose="020B0604020202020204" charset="0"/>
                <a:cs typeface="Nixie One"/>
                <a:sym typeface="Nixie One"/>
              </a:rPr>
              <a:t>from administrative acts and administrative omissions in Art. 2 (2).:</a:t>
            </a:r>
          </a:p>
          <a:p>
            <a:pPr lvl="0">
              <a:spcBef>
                <a:spcPts val="600"/>
              </a:spcBef>
            </a:pPr>
            <a:r>
              <a:rPr lang="en-US" sz="1600" b="1" dirty="0">
                <a:solidFill>
                  <a:schemeClr val="tx1"/>
                </a:solidFill>
                <a:latin typeface="Roboto Slab" panose="020B0604020202020204" charset="0"/>
                <a:ea typeface="Roboto Slab" panose="020B0604020202020204" charset="0"/>
                <a:cs typeface="Nixie One"/>
                <a:sym typeface="Nixie One"/>
              </a:rPr>
              <a:t>2. Administrative acts and administrative omissions shall not include measures taken or omissions by a Community institution or body in its capacity as an administrative review body, such as under: </a:t>
            </a:r>
          </a:p>
          <a:p>
            <a:pPr lvl="0">
              <a:spcBef>
                <a:spcPts val="600"/>
              </a:spcBef>
            </a:pPr>
            <a:r>
              <a:rPr lang="en-US" sz="1600" b="1" dirty="0">
                <a:solidFill>
                  <a:schemeClr val="tx1"/>
                </a:solidFill>
                <a:latin typeface="Roboto Slab" panose="020B0604020202020204" charset="0"/>
                <a:ea typeface="Roboto Slab" panose="020B0604020202020204" charset="0"/>
                <a:cs typeface="Nixie One"/>
                <a:sym typeface="Nixie One"/>
              </a:rPr>
              <a:t>	(a) Articles 81, 82, 86 and 87 of the Treaty (competition rules);</a:t>
            </a:r>
          </a:p>
          <a:p>
            <a:pPr lvl="0">
              <a:spcBef>
                <a:spcPts val="600"/>
              </a:spcBef>
            </a:pPr>
            <a:r>
              <a:rPr lang="en-US" sz="1600" b="1" dirty="0">
                <a:solidFill>
                  <a:schemeClr val="tx1"/>
                </a:solidFill>
                <a:latin typeface="Roboto Slab" panose="020B0604020202020204" charset="0"/>
                <a:ea typeface="Roboto Slab" panose="020B0604020202020204" charset="0"/>
                <a:cs typeface="Nixie One"/>
                <a:sym typeface="Nixie One"/>
              </a:rPr>
              <a:t>	(b) Articles 226 and 228 of the Treaty (infringement proceedings);</a:t>
            </a:r>
          </a:p>
          <a:p>
            <a:pPr lvl="0">
              <a:spcBef>
                <a:spcPts val="600"/>
              </a:spcBef>
            </a:pPr>
            <a:r>
              <a:rPr lang="en-US" sz="1600" b="1" dirty="0">
                <a:solidFill>
                  <a:schemeClr val="tx1"/>
                </a:solidFill>
                <a:latin typeface="Roboto Slab" panose="020B0604020202020204" charset="0"/>
                <a:ea typeface="Roboto Slab" panose="020B0604020202020204" charset="0"/>
                <a:cs typeface="Nixie One"/>
                <a:sym typeface="Nixie One"/>
              </a:rPr>
              <a:t>	(c) Article 195 of the Treaty (Ombudsman proceedings);</a:t>
            </a:r>
          </a:p>
          <a:p>
            <a:pPr lvl="0">
              <a:spcBef>
                <a:spcPts val="600"/>
              </a:spcBef>
            </a:pPr>
            <a:r>
              <a:rPr lang="en-US" sz="1600" b="1" dirty="0">
                <a:solidFill>
                  <a:schemeClr val="tx1"/>
                </a:solidFill>
                <a:latin typeface="Roboto Slab" panose="020B0604020202020204" charset="0"/>
                <a:ea typeface="Roboto Slab" panose="020B0604020202020204" charset="0"/>
                <a:cs typeface="Nixie One"/>
                <a:sym typeface="Nixie One"/>
              </a:rPr>
              <a:t>	(d) Article 280 of the Treaty (OLAF proceedings).</a:t>
            </a:r>
          </a:p>
          <a:p>
            <a:pPr lvl="0">
              <a:spcBef>
                <a:spcPts val="600"/>
              </a:spcBef>
            </a:pPr>
            <a:r>
              <a:rPr lang="en-US" sz="1600" b="1" dirty="0">
                <a:solidFill>
                  <a:schemeClr val="tx1"/>
                </a:solidFill>
                <a:latin typeface="Roboto Slab" panose="020B0604020202020204" charset="0"/>
                <a:ea typeface="Roboto Slab" panose="020B0604020202020204" charset="0"/>
                <a:cs typeface="Nixie One"/>
                <a:sym typeface="Nixie One"/>
              </a:rPr>
              <a:t>This provision provides illustrative list of exceptions (“such as”) and goes far beyond Art. 2 (2) of Aarhus (which applies only to decisions of court)</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152083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4484833"/>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Aarhus</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Convention</a:t>
            </a:r>
            <a:r>
              <a:rPr lang="cs-CZ" sz="1800" b="1" dirty="0">
                <a:solidFill>
                  <a:schemeClr val="accent1"/>
                </a:solidFill>
                <a:latin typeface="Roboto Slab" panose="020B0604020202020204" charset="0"/>
                <a:ea typeface="Roboto Slab" panose="020B0604020202020204" charset="0"/>
                <a:cs typeface="Nixie One"/>
                <a:sym typeface="Nixie One"/>
              </a:rPr>
              <a:t> – EU </a:t>
            </a:r>
            <a:r>
              <a:rPr lang="cs-CZ" sz="1800" b="1" dirty="0" err="1">
                <a:solidFill>
                  <a:schemeClr val="accent1"/>
                </a:solidFill>
                <a:latin typeface="Roboto Slab" panose="020B0604020202020204" charset="0"/>
                <a:ea typeface="Roboto Slab" panose="020B0604020202020204" charset="0"/>
                <a:cs typeface="Nixie One"/>
                <a:sym typeface="Nixie One"/>
              </a:rPr>
              <a:t>level</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cs-CZ" sz="1600" b="1" dirty="0">
                <a:solidFill>
                  <a:schemeClr val="accent3"/>
                </a:solidFill>
                <a:latin typeface="Roboto Slab" panose="020B0604020202020204" charset="0"/>
                <a:ea typeface="Roboto Slab" panose="020B0604020202020204" charset="0"/>
                <a:cs typeface="Nixie One"/>
                <a:sym typeface="Nixie One"/>
              </a:rPr>
              <a:t>Access to justice </a:t>
            </a:r>
            <a:r>
              <a:rPr lang="en-US" sz="1600" b="1" dirty="0">
                <a:solidFill>
                  <a:schemeClr val="accent3"/>
                </a:solidFill>
                <a:latin typeface="Roboto Slab" panose="020B0604020202020204" charset="0"/>
                <a:ea typeface="Roboto Slab" panose="020B0604020202020204" charset="0"/>
                <a:cs typeface="Nixie One"/>
                <a:sym typeface="Nixie One"/>
              </a:rPr>
              <a:t>– </a:t>
            </a:r>
            <a:r>
              <a:rPr lang="cs-CZ" sz="1600" b="1" dirty="0">
                <a:solidFill>
                  <a:schemeClr val="accent3"/>
                </a:solidFill>
                <a:latin typeface="Roboto Slab" panose="020B0604020202020204" charset="0"/>
                <a:ea typeface="Roboto Slab" panose="020B0604020202020204" charset="0"/>
                <a:cs typeface="Nixie One"/>
                <a:sym typeface="Nixie One"/>
              </a:rPr>
              <a:t>major </a:t>
            </a:r>
            <a:r>
              <a:rPr lang="en-US" sz="1600" b="1" dirty="0">
                <a:solidFill>
                  <a:schemeClr val="accent3"/>
                </a:solidFill>
                <a:latin typeface="Roboto Slab" panose="020B0604020202020204" charset="0"/>
                <a:ea typeface="Roboto Slab" panose="020B0604020202020204" charset="0"/>
                <a:cs typeface="Nixie One"/>
                <a:sym typeface="Nixie One"/>
              </a:rPr>
              <a:t>problem: </a:t>
            </a:r>
            <a:r>
              <a:rPr lang="cs-CZ" sz="1600" b="1" dirty="0" err="1">
                <a:solidFill>
                  <a:schemeClr val="accent3"/>
                </a:solidFill>
                <a:latin typeface="Roboto Slab" panose="020B0604020202020204" charset="0"/>
                <a:ea typeface="Roboto Slab" panose="020B0604020202020204" charset="0"/>
                <a:cs typeface="Nixie One"/>
                <a:sym typeface="Nixie One"/>
              </a:rPr>
              <a:t>requirement</a:t>
            </a:r>
            <a:r>
              <a:rPr lang="cs-CZ" sz="1600" b="1" dirty="0">
                <a:solidFill>
                  <a:schemeClr val="accent3"/>
                </a:solidFill>
                <a:latin typeface="Roboto Slab" panose="020B0604020202020204" charset="0"/>
                <a:ea typeface="Roboto Slab" panose="020B0604020202020204" charset="0"/>
                <a:cs typeface="Nixie One"/>
                <a:sym typeface="Nixie One"/>
              </a:rPr>
              <a:t> </a:t>
            </a:r>
            <a:r>
              <a:rPr lang="cs-CZ" sz="1600" b="1" dirty="0" err="1">
                <a:solidFill>
                  <a:schemeClr val="accent3"/>
                </a:solidFill>
                <a:latin typeface="Roboto Slab" panose="020B0604020202020204" charset="0"/>
                <a:ea typeface="Roboto Slab" panose="020B0604020202020204" charset="0"/>
                <a:cs typeface="Nixie One"/>
                <a:sym typeface="Nixie One"/>
              </a:rPr>
              <a:t>of</a:t>
            </a:r>
            <a:r>
              <a:rPr lang="cs-CZ" sz="1600" b="1" dirty="0">
                <a:solidFill>
                  <a:schemeClr val="accent3"/>
                </a:solidFill>
                <a:latin typeface="Roboto Slab" panose="020B0604020202020204" charset="0"/>
                <a:ea typeface="Roboto Slab" panose="020B0604020202020204" charset="0"/>
                <a:cs typeface="Nixie One"/>
                <a:sym typeface="Nixie One"/>
              </a:rPr>
              <a:t> </a:t>
            </a:r>
            <a:r>
              <a:rPr lang="cs-CZ" sz="1600" b="1" dirty="0" err="1">
                <a:solidFill>
                  <a:schemeClr val="accent3"/>
                </a:solidFill>
                <a:latin typeface="Roboto Slab" panose="020B0604020202020204" charset="0"/>
                <a:ea typeface="Roboto Slab" panose="020B0604020202020204" charset="0"/>
                <a:cs typeface="Nixie One"/>
                <a:sym typeface="Nixie One"/>
              </a:rPr>
              <a:t>impairment</a:t>
            </a:r>
            <a:r>
              <a:rPr lang="cs-CZ" sz="1600" b="1" dirty="0">
                <a:solidFill>
                  <a:schemeClr val="accent3"/>
                </a:solidFill>
                <a:latin typeface="Roboto Slab" panose="020B0604020202020204" charset="0"/>
                <a:ea typeface="Roboto Slab" panose="020B0604020202020204" charset="0"/>
                <a:cs typeface="Nixie One"/>
                <a:sym typeface="Nixie One"/>
              </a:rPr>
              <a:t> </a:t>
            </a:r>
            <a:r>
              <a:rPr lang="cs-CZ" sz="1600" b="1" dirty="0" err="1">
                <a:solidFill>
                  <a:schemeClr val="accent3"/>
                </a:solidFill>
                <a:latin typeface="Roboto Slab" panose="020B0604020202020204" charset="0"/>
                <a:ea typeface="Roboto Slab" panose="020B0604020202020204" charset="0"/>
                <a:cs typeface="Nixie One"/>
                <a:sym typeface="Nixie One"/>
              </a:rPr>
              <a:t>of</a:t>
            </a:r>
            <a:r>
              <a:rPr lang="cs-CZ" sz="1600" b="1" dirty="0">
                <a:solidFill>
                  <a:schemeClr val="accent3"/>
                </a:solidFill>
                <a:latin typeface="Roboto Slab" panose="020B0604020202020204" charset="0"/>
                <a:ea typeface="Roboto Slab" panose="020B0604020202020204" charset="0"/>
                <a:cs typeface="Nixie One"/>
                <a:sym typeface="Nixie One"/>
              </a:rPr>
              <a:t> </a:t>
            </a:r>
            <a:r>
              <a:rPr lang="cs-CZ" sz="1600" b="1" dirty="0" err="1">
                <a:solidFill>
                  <a:schemeClr val="accent3"/>
                </a:solidFill>
                <a:latin typeface="Roboto Slab" panose="020B0604020202020204" charset="0"/>
                <a:ea typeface="Roboto Slab" panose="020B0604020202020204" charset="0"/>
                <a:cs typeface="Nixie One"/>
                <a:sym typeface="Nixie One"/>
              </a:rPr>
              <a:t>rights</a:t>
            </a:r>
            <a:endParaRPr lang="en-US" sz="16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C 401/12 P to C 403/12 P: </a:t>
            </a: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Setting aside a ruling of the General Court it </a:t>
            </a:r>
            <a:r>
              <a:rPr lang="en-US" sz="1800" b="1" dirty="0" err="1">
                <a:solidFill>
                  <a:schemeClr val="tx1"/>
                </a:solidFill>
                <a:latin typeface="Roboto Slab" panose="020B0604020202020204" charset="0"/>
                <a:ea typeface="Roboto Slab" panose="020B0604020202020204" charset="0"/>
                <a:cs typeface="Nixie One"/>
                <a:sym typeface="Nixie One"/>
              </a:rPr>
              <a:t>uphelds</a:t>
            </a:r>
            <a:r>
              <a:rPr lang="en-US" sz="1800" b="1" dirty="0">
                <a:solidFill>
                  <a:schemeClr val="tx1"/>
                </a:solidFill>
                <a:latin typeface="Roboto Slab" panose="020B0604020202020204" charset="0"/>
                <a:ea typeface="Roboto Slab" panose="020B0604020202020204" charset="0"/>
                <a:cs typeface="Nixie One"/>
                <a:sym typeface="Nixie One"/>
              </a:rPr>
              <a:t> the validity of EC regulation No 1367/2006 </a:t>
            </a:r>
            <a:r>
              <a:rPr lang="cs-CZ" sz="1800" b="1" dirty="0">
                <a:solidFill>
                  <a:schemeClr val="tx1"/>
                </a:solidFill>
                <a:latin typeface="Roboto Slab" panose="020B0604020202020204" charset="0"/>
                <a:ea typeface="Roboto Slab" panose="020B0604020202020204" charset="0"/>
                <a:cs typeface="Nixie One"/>
                <a:sym typeface="Nixie One"/>
              </a:rPr>
              <a:t>t</a:t>
            </a:r>
            <a:r>
              <a:rPr lang="en-US" sz="1800" b="1" dirty="0">
                <a:solidFill>
                  <a:schemeClr val="tx1"/>
                </a:solidFill>
                <a:latin typeface="Roboto Slab" panose="020B0604020202020204" charset="0"/>
                <a:ea typeface="Roboto Slab" panose="020B0604020202020204" charset="0"/>
                <a:cs typeface="Nixie One"/>
                <a:sym typeface="Nixie One"/>
              </a:rPr>
              <a:t> hat strictly confines access to justice to administrative </a:t>
            </a:r>
            <a:r>
              <a:rPr lang="en-US" sz="1800" b="1" dirty="0">
                <a:solidFill>
                  <a:schemeClr val="accent6"/>
                </a:solidFill>
                <a:latin typeface="Roboto Slab" panose="020B0604020202020204" charset="0"/>
                <a:ea typeface="Roboto Slab" panose="020B0604020202020204" charset="0"/>
                <a:cs typeface="Nixie One"/>
                <a:sym typeface="Nixie One"/>
              </a:rPr>
              <a:t>acts of only individual (!) scope</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There is now a specific  “Aarhus gap”. The Court of Justice does not bridge the gap by a strong interpretation in the light of  Aarhus.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a:solidFill>
                  <a:schemeClr val="tx1"/>
                </a:solidFill>
                <a:latin typeface="Roboto Slab" panose="020B0604020202020204" charset="0"/>
                <a:ea typeface="Roboto Slab" panose="020B0604020202020204" charset="0"/>
                <a:cs typeface="Nixie One"/>
                <a:sym typeface="Nixie One"/>
              </a:rPr>
              <a:t>Result</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before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Aarhus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Convention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Compliance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Committee</a:t>
            </a:r>
            <a:r>
              <a:rPr lang="cs-CZ" sz="1800" b="1" dirty="0">
                <a:solidFill>
                  <a:schemeClr val="tx1"/>
                </a:solidFill>
                <a:latin typeface="Roboto Slab" panose="020B0604020202020204" charset="0"/>
                <a:ea typeface="Roboto Slab" panose="020B0604020202020204" charset="0"/>
                <a:cs typeface="Nixie One"/>
                <a:sym typeface="Nixie One"/>
              </a:rPr>
              <a:t> </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417240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3000284"/>
          </a:xfrm>
          <a:prstGeom prst="rect">
            <a:avLst/>
          </a:prstGeom>
          <a:noFill/>
          <a:ln>
            <a:noFill/>
          </a:ln>
        </p:spPr>
        <p:txBody>
          <a:bodyPr lIns="91425" tIns="91425" rIns="91425" bIns="91425" anchor="t" anchorCtr="0">
            <a:noAutofit/>
          </a:bodyPr>
          <a:lstStyle/>
          <a:p>
            <a:r>
              <a:rPr lang="cs-CZ" sz="2400" b="1" dirty="0">
                <a:solidFill>
                  <a:schemeClr val="accent4"/>
                </a:solidFill>
                <a:latin typeface="Roboto Slab" panose="020B0604020202020204" charset="0"/>
                <a:ea typeface="Roboto Slab" panose="020B0604020202020204" charset="0"/>
              </a:rPr>
              <a:t>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Environmental democracy</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Affected and close to the source</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Fundamental rights</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	(to be able to assert this rights, citizens must participate)</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Helping hand</a:t>
            </a:r>
          </a:p>
          <a:p>
            <a:pPr marL="285750" lvl="2"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to further the accountability of and transparency</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to strengthen public support for decisions</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to promote environmental education</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Negatives?</a:t>
            </a:r>
          </a:p>
          <a:p>
            <a:pPr marL="285750" lvl="0" indent="-285750">
              <a:spcBef>
                <a:spcPts val="600"/>
              </a:spcBef>
              <a:buFont typeface="Arial" panose="020B0604020202020204" pitchFamily="34" charset="0"/>
              <a:buChar char="•"/>
            </a:pPr>
            <a:r>
              <a:rPr lang="cs-CZ" sz="1200" b="1" dirty="0">
                <a:solidFill>
                  <a:schemeClr val="tx1"/>
                </a:solidFill>
                <a:latin typeface="Roboto Slab" panose="020B0604020202020204" charset="0"/>
                <a:ea typeface="Roboto Slab" panose="020B0604020202020204" charset="0"/>
                <a:cs typeface="Nixie One"/>
                <a:sym typeface="Nixie One"/>
              </a:rPr>
              <a:t>„</a:t>
            </a:r>
            <a:r>
              <a:rPr lang="en-US" sz="1200" b="1" dirty="0">
                <a:solidFill>
                  <a:schemeClr val="tx1"/>
                </a:solidFill>
                <a:latin typeface="Roboto Slab" panose="020B0604020202020204" charset="0"/>
                <a:ea typeface="Roboto Slab" panose="020B0604020202020204" charset="0"/>
                <a:cs typeface="Nixie One"/>
                <a:sym typeface="Nixie One"/>
              </a:rPr>
              <a:t>Only</a:t>
            </a:r>
            <a:r>
              <a:rPr lang="cs-CZ" sz="1200" b="1" dirty="0">
                <a:solidFill>
                  <a:schemeClr val="tx1"/>
                </a:solidFill>
                <a:latin typeface="Roboto Slab" panose="020B0604020202020204" charset="0"/>
                <a:ea typeface="Roboto Slab" panose="020B0604020202020204" charset="0"/>
                <a:cs typeface="Nixie One"/>
                <a:sym typeface="Nixie One"/>
              </a:rPr>
              <a:t>“</a:t>
            </a:r>
            <a:r>
              <a:rPr lang="en-US" sz="1200" b="1" dirty="0">
                <a:solidFill>
                  <a:schemeClr val="tx1"/>
                </a:solidFill>
                <a:latin typeface="Roboto Slab" panose="020B0604020202020204" charset="0"/>
                <a:ea typeface="Roboto Slab" panose="020B0604020202020204" charset="0"/>
                <a:cs typeface="Nixie One"/>
                <a:sym typeface="Nixie One"/>
              </a:rPr>
              <a:t> procedural rights</a:t>
            </a:r>
          </a:p>
          <a:p>
            <a:pPr marL="285750" lvl="0" indent="-285750">
              <a:spcBef>
                <a:spcPts val="600"/>
              </a:spcBef>
              <a:buFont typeface="Arial" panose="020B0604020202020204" pitchFamily="34" charset="0"/>
              <a:buChar char="•"/>
            </a:pPr>
            <a:r>
              <a:rPr lang="en-US" sz="1200" b="1" dirty="0">
                <a:solidFill>
                  <a:schemeClr val="tx1"/>
                </a:solidFill>
                <a:latin typeface="Roboto Slab" panose="020B0604020202020204" charset="0"/>
                <a:ea typeface="Roboto Slab" panose="020B0604020202020204" charset="0"/>
                <a:cs typeface="Nixie One"/>
                <a:sym typeface="Nixie One"/>
              </a:rPr>
              <a:t>Wide scope</a:t>
            </a:r>
          </a:p>
          <a:p>
            <a:pPr marL="285750" lvl="0" indent="-285750">
              <a:spcBef>
                <a:spcPts val="600"/>
              </a:spcBef>
              <a:buFont typeface="Arial" panose="020B0604020202020204" pitchFamily="34" charset="0"/>
              <a:buChar char="•"/>
            </a:pPr>
            <a:r>
              <a:rPr lang="en-US" sz="1200" b="1" dirty="0">
                <a:solidFill>
                  <a:schemeClr val="tx1"/>
                </a:solidFill>
                <a:latin typeface="Roboto Slab" panose="020B0604020202020204" charset="0"/>
                <a:ea typeface="Roboto Slab" panose="020B0604020202020204" charset="0"/>
                <a:cs typeface="Nixie One"/>
                <a:sym typeface="Nixie One"/>
              </a:rPr>
              <a:t>Free or almost free of charge</a:t>
            </a:r>
          </a:p>
          <a:p>
            <a:pPr marL="285750" lvl="0" indent="-285750">
              <a:spcBef>
                <a:spcPts val="600"/>
              </a:spcBef>
              <a:buFont typeface="Arial" panose="020B0604020202020204" pitchFamily="34" charset="0"/>
              <a:buChar char="•"/>
            </a:pPr>
            <a:r>
              <a:rPr lang="en-US" sz="1200" b="1" dirty="0">
                <a:solidFill>
                  <a:schemeClr val="tx1"/>
                </a:solidFill>
                <a:latin typeface="Roboto Slab" panose="020B0604020202020204" charset="0"/>
                <a:ea typeface="Roboto Slab" panose="020B0604020202020204" charset="0"/>
                <a:cs typeface="Nixie One"/>
                <a:sym typeface="Nixie One"/>
              </a:rPr>
              <a:t>Not necessarily protection of environment – personal interests</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66137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fade">
                                      <p:cBhvr>
                                        <p:cTn id="50" dur="500"/>
                                        <p:tgtEl>
                                          <p:spTgt spid="2">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fade">
                                      <p:cBhvr>
                                        <p:cTn id="55" dur="500"/>
                                        <p:tgtEl>
                                          <p:spTgt spid="2">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txEl>
                                              <p:pRg st="12" end="12"/>
                                            </p:txEl>
                                          </p:spTgt>
                                        </p:tgtEl>
                                        <p:attrNameLst>
                                          <p:attrName>style.visibility</p:attrName>
                                        </p:attrNameLst>
                                      </p:cBhvr>
                                      <p:to>
                                        <p:strVal val="visible"/>
                                      </p:to>
                                    </p:set>
                                    <p:animEffect transition="in" filter="fade">
                                      <p:cBhvr>
                                        <p:cTn id="60" dur="500"/>
                                        <p:tgtEl>
                                          <p:spTgt spid="2">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
                                            <p:txEl>
                                              <p:pRg st="13" end="13"/>
                                            </p:txEl>
                                          </p:spTgt>
                                        </p:tgtEl>
                                        <p:attrNameLst>
                                          <p:attrName>style.visibility</p:attrName>
                                        </p:attrNameLst>
                                      </p:cBhvr>
                                      <p:to>
                                        <p:strVal val="visible"/>
                                      </p:to>
                                    </p:set>
                                    <p:animEffect transition="in" filter="fade">
                                      <p:cBhvr>
                                        <p:cTn id="65" dur="500"/>
                                        <p:tgtEl>
                                          <p:spTgt spid="2">
                                            <p:txEl>
                                              <p:pRg st="13" end="1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
                                            <p:txEl>
                                              <p:pRg st="14" end="14"/>
                                            </p:txEl>
                                          </p:spTgt>
                                        </p:tgtEl>
                                        <p:attrNameLst>
                                          <p:attrName>style.visibility</p:attrName>
                                        </p:attrNameLst>
                                      </p:cBhvr>
                                      <p:to>
                                        <p:strVal val="visible"/>
                                      </p:to>
                                    </p:set>
                                    <p:animEffect transition="in" filter="fade">
                                      <p:cBhvr>
                                        <p:cTn id="70"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4484833"/>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Aarhus</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Convention</a:t>
            </a:r>
            <a:r>
              <a:rPr lang="cs-CZ" sz="1800" b="1" dirty="0">
                <a:solidFill>
                  <a:schemeClr val="accent1"/>
                </a:solidFill>
                <a:latin typeface="Roboto Slab" panose="020B0604020202020204" charset="0"/>
                <a:ea typeface="Roboto Slab" panose="020B0604020202020204" charset="0"/>
                <a:cs typeface="Nixie One"/>
                <a:sym typeface="Nixie One"/>
              </a:rPr>
              <a:t> – EU </a:t>
            </a:r>
            <a:r>
              <a:rPr lang="cs-CZ" sz="1800" b="1" dirty="0" err="1">
                <a:solidFill>
                  <a:schemeClr val="accent1"/>
                </a:solidFill>
                <a:latin typeface="Roboto Slab" panose="020B0604020202020204" charset="0"/>
                <a:ea typeface="Roboto Slab" panose="020B0604020202020204" charset="0"/>
                <a:cs typeface="Nixie One"/>
                <a:sym typeface="Nixie One"/>
              </a:rPr>
              <a:t>level</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cs-CZ" sz="1600" b="1" dirty="0">
                <a:solidFill>
                  <a:schemeClr val="accent3"/>
                </a:solidFill>
                <a:latin typeface="Roboto Slab" panose="020B0604020202020204" charset="0"/>
                <a:ea typeface="Roboto Slab" panose="020B0604020202020204" charset="0"/>
                <a:cs typeface="Nixie One"/>
                <a:sym typeface="Nixie One"/>
              </a:rPr>
              <a:t>Access to justice </a:t>
            </a:r>
            <a:r>
              <a:rPr lang="en-US" sz="1600" b="1" dirty="0">
                <a:solidFill>
                  <a:schemeClr val="accent3"/>
                </a:solidFill>
                <a:latin typeface="Roboto Slab" panose="020B0604020202020204" charset="0"/>
                <a:ea typeface="Roboto Slab" panose="020B0604020202020204" charset="0"/>
                <a:cs typeface="Nixie One"/>
                <a:sym typeface="Nixie One"/>
              </a:rPr>
              <a:t>– </a:t>
            </a:r>
            <a:r>
              <a:rPr lang="cs-CZ" sz="1600" b="1" dirty="0">
                <a:solidFill>
                  <a:schemeClr val="accent3"/>
                </a:solidFill>
                <a:latin typeface="Roboto Slab" panose="020B0604020202020204" charset="0"/>
                <a:ea typeface="Roboto Slab" panose="020B0604020202020204" charset="0"/>
                <a:cs typeface="Nixie One"/>
                <a:sym typeface="Nixie One"/>
              </a:rPr>
              <a:t>major </a:t>
            </a:r>
            <a:r>
              <a:rPr lang="en-US" sz="1600" b="1" dirty="0">
                <a:solidFill>
                  <a:schemeClr val="accent3"/>
                </a:solidFill>
                <a:latin typeface="Roboto Slab" panose="020B0604020202020204" charset="0"/>
                <a:ea typeface="Roboto Slab" panose="020B0604020202020204" charset="0"/>
                <a:cs typeface="Nixie One"/>
                <a:sym typeface="Nixie One"/>
              </a:rPr>
              <a:t>problem: </a:t>
            </a:r>
            <a:r>
              <a:rPr lang="cs-CZ" sz="1600" b="1" dirty="0" err="1">
                <a:solidFill>
                  <a:schemeClr val="accent3"/>
                </a:solidFill>
                <a:latin typeface="Roboto Slab" panose="020B0604020202020204" charset="0"/>
                <a:ea typeface="Roboto Slab" panose="020B0604020202020204" charset="0"/>
                <a:cs typeface="Nixie One"/>
                <a:sym typeface="Nixie One"/>
              </a:rPr>
              <a:t>requirement</a:t>
            </a:r>
            <a:r>
              <a:rPr lang="cs-CZ" sz="1600" b="1" dirty="0">
                <a:solidFill>
                  <a:schemeClr val="accent3"/>
                </a:solidFill>
                <a:latin typeface="Roboto Slab" panose="020B0604020202020204" charset="0"/>
                <a:ea typeface="Roboto Slab" panose="020B0604020202020204" charset="0"/>
                <a:cs typeface="Nixie One"/>
                <a:sym typeface="Nixie One"/>
              </a:rPr>
              <a:t> </a:t>
            </a:r>
            <a:r>
              <a:rPr lang="cs-CZ" sz="1600" b="1" dirty="0" err="1">
                <a:solidFill>
                  <a:schemeClr val="accent3"/>
                </a:solidFill>
                <a:latin typeface="Roboto Slab" panose="020B0604020202020204" charset="0"/>
                <a:ea typeface="Roboto Slab" panose="020B0604020202020204" charset="0"/>
                <a:cs typeface="Nixie One"/>
                <a:sym typeface="Nixie One"/>
              </a:rPr>
              <a:t>of</a:t>
            </a:r>
            <a:r>
              <a:rPr lang="cs-CZ" sz="1600" b="1" dirty="0">
                <a:solidFill>
                  <a:schemeClr val="accent3"/>
                </a:solidFill>
                <a:latin typeface="Roboto Slab" panose="020B0604020202020204" charset="0"/>
                <a:ea typeface="Roboto Slab" panose="020B0604020202020204" charset="0"/>
                <a:cs typeface="Nixie One"/>
                <a:sym typeface="Nixie One"/>
              </a:rPr>
              <a:t> </a:t>
            </a:r>
            <a:r>
              <a:rPr lang="cs-CZ" sz="1600" b="1" dirty="0" err="1">
                <a:solidFill>
                  <a:schemeClr val="accent3"/>
                </a:solidFill>
                <a:latin typeface="Roboto Slab" panose="020B0604020202020204" charset="0"/>
                <a:ea typeface="Roboto Slab" panose="020B0604020202020204" charset="0"/>
                <a:cs typeface="Nixie One"/>
                <a:sym typeface="Nixie One"/>
              </a:rPr>
              <a:t>impairment</a:t>
            </a:r>
            <a:r>
              <a:rPr lang="cs-CZ" sz="1600" b="1" dirty="0">
                <a:solidFill>
                  <a:schemeClr val="accent3"/>
                </a:solidFill>
                <a:latin typeface="Roboto Slab" panose="020B0604020202020204" charset="0"/>
                <a:ea typeface="Roboto Slab" panose="020B0604020202020204" charset="0"/>
                <a:cs typeface="Nixie One"/>
                <a:sym typeface="Nixie One"/>
              </a:rPr>
              <a:t> </a:t>
            </a:r>
            <a:r>
              <a:rPr lang="cs-CZ" sz="1600" b="1" dirty="0" err="1">
                <a:solidFill>
                  <a:schemeClr val="accent3"/>
                </a:solidFill>
                <a:latin typeface="Roboto Slab" panose="020B0604020202020204" charset="0"/>
                <a:ea typeface="Roboto Slab" panose="020B0604020202020204" charset="0"/>
                <a:cs typeface="Nixie One"/>
                <a:sym typeface="Nixie One"/>
              </a:rPr>
              <a:t>of</a:t>
            </a:r>
            <a:r>
              <a:rPr lang="cs-CZ" sz="1600" b="1" dirty="0">
                <a:solidFill>
                  <a:schemeClr val="accent3"/>
                </a:solidFill>
                <a:latin typeface="Roboto Slab" panose="020B0604020202020204" charset="0"/>
                <a:ea typeface="Roboto Slab" panose="020B0604020202020204" charset="0"/>
                <a:cs typeface="Nixie One"/>
                <a:sym typeface="Nixie One"/>
              </a:rPr>
              <a:t> </a:t>
            </a:r>
            <a:r>
              <a:rPr lang="cs-CZ" sz="1600" b="1" dirty="0" err="1">
                <a:solidFill>
                  <a:schemeClr val="accent3"/>
                </a:solidFill>
                <a:latin typeface="Roboto Slab" panose="020B0604020202020204" charset="0"/>
                <a:ea typeface="Roboto Slab" panose="020B0604020202020204" charset="0"/>
                <a:cs typeface="Nixie One"/>
                <a:sym typeface="Nixie One"/>
              </a:rPr>
              <a:t>rights</a:t>
            </a:r>
            <a:endParaRPr lang="en-US" sz="16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600" b="1" i="1" dirty="0" err="1">
                <a:solidFill>
                  <a:schemeClr val="tx1"/>
                </a:solidFill>
                <a:latin typeface="Roboto Slab" panose="020B0604020202020204" charset="0"/>
                <a:ea typeface="Roboto Slab" panose="020B0604020202020204" charset="0"/>
                <a:cs typeface="Nixie One"/>
                <a:sym typeface="Nixie One"/>
              </a:rPr>
              <a:t>Acces</a:t>
            </a:r>
            <a:r>
              <a:rPr lang="en-US" sz="1600" b="1" i="1" dirty="0">
                <a:solidFill>
                  <a:schemeClr val="tx1"/>
                </a:solidFill>
                <a:latin typeface="Roboto Slab" panose="020B0604020202020204" charset="0"/>
                <a:ea typeface="Roboto Slab" panose="020B0604020202020204" charset="0"/>
                <a:cs typeface="Nixie One"/>
                <a:sym typeface="Nixie One"/>
              </a:rPr>
              <a:t> to justice</a:t>
            </a:r>
          </a:p>
          <a:p>
            <a:pPr lvl="0">
              <a:spcBef>
                <a:spcPts val="600"/>
              </a:spcBef>
            </a:pPr>
            <a:r>
              <a:rPr lang="cs-CZ" sz="1600" b="1" i="1" dirty="0">
                <a:solidFill>
                  <a:schemeClr val="tx1"/>
                </a:solidFill>
                <a:latin typeface="Roboto Slab" panose="020B0604020202020204" charset="0"/>
                <a:ea typeface="Roboto Slab" panose="020B0604020202020204" charset="0"/>
                <a:cs typeface="Nixie One"/>
                <a:sym typeface="Nixie One"/>
              </a:rPr>
              <a:t>-</a:t>
            </a:r>
            <a:r>
              <a:rPr lang="en-US" sz="1600" b="1" i="1" dirty="0">
                <a:solidFill>
                  <a:schemeClr val="tx1"/>
                </a:solidFill>
                <a:latin typeface="Roboto Slab" panose="020B0604020202020204" charset="0"/>
                <a:ea typeface="Roboto Slab" panose="020B0604020202020204" charset="0"/>
                <a:cs typeface="Nixie One"/>
                <a:sym typeface="Nixie One"/>
              </a:rPr>
              <a:t> scope of review</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 </a:t>
            </a:r>
            <a:r>
              <a:rPr lang="cs-CZ" sz="1600" b="1" i="1" dirty="0">
                <a:solidFill>
                  <a:schemeClr val="tx1"/>
                </a:solidFill>
                <a:latin typeface="Roboto Slab" panose="020B0604020202020204" charset="0"/>
                <a:ea typeface="Roboto Slab" panose="020B0604020202020204" charset="0"/>
                <a:cs typeface="Nixie One"/>
                <a:sym typeface="Nixie One"/>
              </a:rPr>
              <a:t>- </a:t>
            </a:r>
            <a:r>
              <a:rPr lang="en-US" sz="1600" b="1" i="1" dirty="0">
                <a:solidFill>
                  <a:schemeClr val="tx1"/>
                </a:solidFill>
                <a:latin typeface="Roboto Slab" panose="020B0604020202020204" charset="0"/>
                <a:ea typeface="Roboto Slab" panose="020B0604020202020204" charset="0"/>
                <a:cs typeface="Nixie One"/>
                <a:sym typeface="Nixie One"/>
              </a:rPr>
              <a:t>individual concern  - strictly individual economic interests 25/62 (</a:t>
            </a:r>
            <a:r>
              <a:rPr lang="en-US" sz="1600" b="1" i="1" dirty="0" err="1">
                <a:solidFill>
                  <a:schemeClr val="tx1"/>
                </a:solidFill>
                <a:latin typeface="Roboto Slab" panose="020B0604020202020204" charset="0"/>
                <a:ea typeface="Roboto Slab" panose="020B0604020202020204" charset="0"/>
                <a:cs typeface="Nixie One"/>
                <a:sym typeface="Nixie One"/>
              </a:rPr>
              <a:t>Plaumann</a:t>
            </a:r>
            <a:r>
              <a:rPr lang="en-US" sz="1600" b="1" i="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 T-585/93 (Greenpeace)</a:t>
            </a:r>
            <a:r>
              <a:rPr lang="cs-CZ" sz="1600" b="1" i="1" dirty="0">
                <a:solidFill>
                  <a:schemeClr val="tx1"/>
                </a:solidFill>
                <a:latin typeface="Roboto Slab" panose="020B0604020202020204" charset="0"/>
                <a:ea typeface="Roboto Slab" panose="020B0604020202020204" charset="0"/>
                <a:cs typeface="Nixie One"/>
                <a:sym typeface="Nixie One"/>
              </a:rPr>
              <a:t>: </a:t>
            </a:r>
            <a:r>
              <a:rPr lang="en-US" sz="1600" b="1" i="1" dirty="0">
                <a:solidFill>
                  <a:schemeClr val="tx1"/>
                </a:solidFill>
                <a:latin typeface="Roboto Slab" panose="020B0604020202020204" charset="0"/>
                <a:ea typeface="Roboto Slab" panose="020B0604020202020204" charset="0"/>
                <a:cs typeface="Nixie One"/>
                <a:sym typeface="Nixie One"/>
              </a:rPr>
              <a:t> NGOs + locals</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 T-142/03 (waste management in Belgium)</a:t>
            </a: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r>
              <a:rPr lang="cs-CZ" sz="1600" dirty="0" err="1">
                <a:latin typeface="Roboto Slab" panose="020B0604020202020204" charset="0"/>
                <a:ea typeface="Roboto Slab" panose="020B0604020202020204" charset="0"/>
              </a:rPr>
              <a:t>Only</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the</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Commission</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turns</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out</a:t>
            </a:r>
            <a:endParaRPr lang="cs-CZ" sz="1600" dirty="0">
              <a:latin typeface="Roboto Slab" panose="020B0604020202020204" charset="0"/>
              <a:ea typeface="Roboto Slab" panose="020B0604020202020204" charset="0"/>
            </a:endParaRPr>
          </a:p>
          <a:p>
            <a:r>
              <a:rPr lang="cs-CZ" sz="1600" dirty="0">
                <a:latin typeface="Roboto Slab" panose="020B0604020202020204" charset="0"/>
                <a:ea typeface="Roboto Slab" panose="020B0604020202020204" charset="0"/>
              </a:rPr>
              <a:t>to </a:t>
            </a:r>
            <a:r>
              <a:rPr lang="cs-CZ" sz="1600" dirty="0" err="1">
                <a:latin typeface="Roboto Slab" panose="020B0604020202020204" charset="0"/>
                <a:ea typeface="Roboto Slab" panose="020B0604020202020204" charset="0"/>
              </a:rPr>
              <a:t>be</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personaly</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affected</a:t>
            </a:r>
            <a:endParaRPr lang="cs-CZ" sz="1600" dirty="0">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r>
              <a:rPr lang="cs-CZ" sz="1600" dirty="0" err="1">
                <a:latin typeface="Roboto Slab" panose="020B0604020202020204" charset="0"/>
                <a:ea typeface="Roboto Slab" panose="020B0604020202020204" charset="0"/>
              </a:rPr>
              <a:t>What</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about</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the</a:t>
            </a:r>
            <a:r>
              <a:rPr lang="cs-CZ" sz="1600" dirty="0">
                <a:latin typeface="Roboto Slab" panose="020B0604020202020204" charset="0"/>
                <a:ea typeface="Roboto Slab" panose="020B0604020202020204" charset="0"/>
              </a:rPr>
              <a:t> Charter ? (Art. 42, 47)</a:t>
            </a:r>
          </a:p>
          <a:p>
            <a:pPr lvl="0">
              <a:spcBef>
                <a:spcPts val="600"/>
              </a:spcBef>
            </a:pPr>
            <a:endParaRPr lang="en-US"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37.233.89.43/sites/default/files/styles/content_large/public/reference-images/endesa.jpg?itok=HV0bGwEr">
            <a:hlinkClick r:id="rId2"/>
          </p:cNvPr>
          <p:cNvPicPr>
            <a:picLocks noChangeAspect="1" noChangeArrowheads="1"/>
          </p:cNvPicPr>
          <p:nvPr/>
        </p:nvPicPr>
        <p:blipFill>
          <a:blip r:embed="rId3" cstate="print"/>
          <a:srcRect/>
          <a:stretch>
            <a:fillRect/>
          </a:stretch>
        </p:blipFill>
        <p:spPr bwMode="auto">
          <a:xfrm>
            <a:off x="5150701" y="2583994"/>
            <a:ext cx="3067050" cy="1857376"/>
          </a:xfrm>
          <a:prstGeom prst="rect">
            <a:avLst/>
          </a:prstGeom>
          <a:noFill/>
        </p:spPr>
      </p:pic>
    </p:spTree>
    <p:extLst>
      <p:ext uri="{BB962C8B-B14F-4D97-AF65-F5344CB8AC3E}">
        <p14:creationId xmlns:p14="http://schemas.microsoft.com/office/powerpoint/2010/main" val="3094376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845895"/>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Aarhus</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Convention</a:t>
            </a:r>
            <a:r>
              <a:rPr lang="cs-CZ" sz="1800" b="1" dirty="0">
                <a:solidFill>
                  <a:schemeClr val="accent1"/>
                </a:solidFill>
                <a:latin typeface="Roboto Slab" panose="020B0604020202020204" charset="0"/>
                <a:ea typeface="Roboto Slab" panose="020B0604020202020204" charset="0"/>
                <a:cs typeface="Nixie One"/>
                <a:sym typeface="Nixie One"/>
              </a:rPr>
              <a:t> – NATIONAL </a:t>
            </a:r>
            <a:r>
              <a:rPr lang="cs-CZ" sz="1800" b="1" dirty="0" err="1">
                <a:solidFill>
                  <a:schemeClr val="accent1"/>
                </a:solidFill>
                <a:latin typeface="Roboto Slab" panose="020B0604020202020204" charset="0"/>
                <a:ea typeface="Roboto Slab" panose="020B0604020202020204" charset="0"/>
                <a:cs typeface="Nixie One"/>
                <a:sym typeface="Nixie One"/>
              </a:rPr>
              <a:t>level</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1026367"/>
            <a:ext cx="7632848" cy="3908762"/>
          </a:xfrm>
          <a:prstGeom prst="rect">
            <a:avLst/>
          </a:prstGeom>
          <a:noFill/>
        </p:spPr>
        <p:txBody>
          <a:bodyPr wrap="square" rtlCol="0">
            <a:spAutoFit/>
          </a:bodyPr>
          <a:lstStyle/>
          <a:p>
            <a:r>
              <a:rPr lang="cs-CZ" sz="2000" b="1" dirty="0">
                <a:solidFill>
                  <a:schemeClr val="accent3"/>
                </a:solidFill>
                <a:latin typeface="Roboto Slab" panose="020B0604020202020204" charset="0"/>
                <a:ea typeface="Roboto Slab" panose="020B0604020202020204" charset="0"/>
              </a:rPr>
              <a:t>Access to </a:t>
            </a:r>
            <a:r>
              <a:rPr lang="cs-CZ" sz="2000" b="1" dirty="0" err="1">
                <a:solidFill>
                  <a:schemeClr val="accent3"/>
                </a:solidFill>
                <a:latin typeface="Roboto Slab" panose="020B0604020202020204" charset="0"/>
                <a:ea typeface="Roboto Slab" panose="020B0604020202020204" charset="0"/>
              </a:rPr>
              <a:t>information</a:t>
            </a:r>
            <a:r>
              <a:rPr lang="cs-CZ" sz="2000" b="1" dirty="0">
                <a:solidFill>
                  <a:schemeClr val="accent3"/>
                </a:solidFill>
                <a:latin typeface="Roboto Slab" panose="020B0604020202020204" charset="0"/>
                <a:ea typeface="Roboto Slab" panose="020B0604020202020204" charset="0"/>
              </a:rPr>
              <a:t>:</a:t>
            </a:r>
          </a:p>
          <a:p>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generally</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wide</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and</a:t>
            </a:r>
            <a:r>
              <a:rPr lang="cs-CZ" sz="2000" dirty="0">
                <a:latin typeface="Roboto Slab" panose="020B0604020202020204" charset="0"/>
                <a:ea typeface="Roboto Slab" panose="020B0604020202020204" charset="0"/>
              </a:rPr>
              <a:t> non </a:t>
            </a:r>
            <a:r>
              <a:rPr lang="cs-CZ" sz="2000" dirty="0" err="1">
                <a:latin typeface="Roboto Slab" panose="020B0604020202020204" charset="0"/>
                <a:ea typeface="Roboto Slab" panose="020B0604020202020204" charset="0"/>
              </a:rPr>
              <a:t>problematic</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Aarhus</a:t>
            </a:r>
            <a:r>
              <a:rPr lang="cs-CZ" sz="2000" dirty="0">
                <a:latin typeface="Roboto Slab" panose="020B0604020202020204" charset="0"/>
                <a:ea typeface="Roboto Slab" panose="020B0604020202020204" charset="0"/>
              </a:rPr>
              <a:t> + EU + CJEU case law + </a:t>
            </a:r>
            <a:r>
              <a:rPr lang="cs-CZ" sz="2000" dirty="0" err="1">
                <a:latin typeface="Roboto Slab" panose="020B0604020202020204" charset="0"/>
                <a:ea typeface="Roboto Slab" panose="020B0604020202020204" charset="0"/>
              </a:rPr>
              <a:t>national</a:t>
            </a:r>
            <a:r>
              <a:rPr lang="cs-CZ" sz="2000" dirty="0">
                <a:latin typeface="Roboto Slab" panose="020B0604020202020204" charset="0"/>
                <a:ea typeface="Roboto Slab" panose="020B0604020202020204" charset="0"/>
              </a:rPr>
              <a:t> law)</a:t>
            </a:r>
          </a:p>
          <a:p>
            <a:endParaRPr lang="cs-CZ" sz="2000" dirty="0">
              <a:latin typeface="Roboto Slab" panose="020B0604020202020204" charset="0"/>
              <a:ea typeface="Roboto Slab" panose="020B0604020202020204" charset="0"/>
            </a:endParaRPr>
          </a:p>
          <a:p>
            <a:pPr>
              <a:buFontTx/>
              <a:buChar char="-"/>
            </a:pP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one</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comperhensive</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system</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or</a:t>
            </a:r>
            <a:r>
              <a:rPr lang="cs-CZ" sz="2000" dirty="0">
                <a:latin typeface="Roboto Slab" panose="020B0604020202020204" charset="0"/>
                <a:ea typeface="Roboto Slab" panose="020B0604020202020204" charset="0"/>
              </a:rPr>
              <a:t> 1 </a:t>
            </a:r>
            <a:r>
              <a:rPr lang="cs-CZ" sz="2000" dirty="0" err="1">
                <a:latin typeface="Roboto Slab" panose="020B0604020202020204" charset="0"/>
                <a:ea typeface="Roboto Slab" panose="020B0604020202020204" charset="0"/>
              </a:rPr>
              <a:t>general</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and</a:t>
            </a:r>
            <a:r>
              <a:rPr lang="cs-CZ" sz="2000" dirty="0">
                <a:latin typeface="Roboto Slab" panose="020B0604020202020204" charset="0"/>
                <a:ea typeface="Roboto Slab" panose="020B0604020202020204" charset="0"/>
              </a:rPr>
              <a:t> 1 </a:t>
            </a:r>
            <a:r>
              <a:rPr lang="cs-CZ" sz="2000" dirty="0" err="1">
                <a:latin typeface="Roboto Slab" panose="020B0604020202020204" charset="0"/>
                <a:ea typeface="Roboto Slab" panose="020B0604020202020204" charset="0"/>
              </a:rPr>
              <a:t>specific</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for</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environmental</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information</a:t>
            </a:r>
            <a:endParaRPr lang="cs-CZ" sz="2000" dirty="0">
              <a:latin typeface="Roboto Slab" panose="020B0604020202020204" charset="0"/>
              <a:ea typeface="Roboto Slab" panose="020B0604020202020204" charset="0"/>
            </a:endParaRPr>
          </a:p>
          <a:p>
            <a:pPr>
              <a:buFontTx/>
              <a:buChar char="-"/>
            </a:pPr>
            <a:r>
              <a:rPr lang="cs-CZ" sz="2000" dirty="0">
                <a:latin typeface="Roboto Slab" panose="020B0604020202020204" charset="0"/>
                <a:ea typeface="Roboto Slab" panose="020B0604020202020204" charset="0"/>
              </a:rPr>
              <a:t> role </a:t>
            </a:r>
            <a:r>
              <a:rPr lang="cs-CZ" sz="2000" dirty="0" err="1">
                <a:latin typeface="Roboto Slab" panose="020B0604020202020204" charset="0"/>
                <a:ea typeface="Roboto Slab" panose="020B0604020202020204" charset="0"/>
              </a:rPr>
              <a:t>of</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national</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courts</a:t>
            </a:r>
            <a:endParaRPr lang="cs-CZ" sz="2000" dirty="0">
              <a:latin typeface="Roboto Slab" panose="020B0604020202020204" charset="0"/>
              <a:ea typeface="Roboto Slab" panose="020B0604020202020204" charset="0"/>
            </a:endParaRPr>
          </a:p>
          <a:p>
            <a:pPr>
              <a:buFontTx/>
              <a:buChar char="-"/>
            </a:pPr>
            <a:endParaRPr lang="cs-CZ" sz="2000" dirty="0">
              <a:latin typeface="Roboto Slab" panose="020B0604020202020204" charset="0"/>
              <a:ea typeface="Roboto Slab" panose="020B0604020202020204" charset="0"/>
            </a:endParaRPr>
          </a:p>
          <a:p>
            <a:r>
              <a:rPr lang="cs-CZ" sz="2000" i="1" dirty="0">
                <a:latin typeface="Roboto Slab" panose="020B0604020202020204" charset="0"/>
                <a:ea typeface="Roboto Slab" panose="020B0604020202020204" charset="0"/>
              </a:rPr>
              <a:t>„</a:t>
            </a:r>
            <a:r>
              <a:rPr lang="en-US" sz="2000" i="1" dirty="0">
                <a:latin typeface="Roboto Slab" panose="020B0604020202020204" charset="0"/>
                <a:ea typeface="Roboto Slab" panose="020B0604020202020204" charset="0"/>
              </a:rPr>
              <a:t>Any other natural or legal persons having public responsibilities</a:t>
            </a:r>
            <a:r>
              <a:rPr lang="cs-CZ" sz="2000" i="1" dirty="0">
                <a:latin typeface="Roboto Slab" panose="020B0604020202020204" charset="0"/>
                <a:ea typeface="Roboto Slab" panose="020B0604020202020204" charset="0"/>
              </a:rPr>
              <a:t> </a:t>
            </a:r>
            <a:r>
              <a:rPr lang="en-US" sz="2000" i="1" dirty="0">
                <a:latin typeface="Roboto Slab" panose="020B0604020202020204" charset="0"/>
                <a:ea typeface="Roboto Slab" panose="020B0604020202020204" charset="0"/>
              </a:rPr>
              <a:t>or functions, or providing public services, in relation to the environment</a:t>
            </a:r>
            <a:r>
              <a:rPr lang="cs-CZ" sz="2000" i="1" dirty="0">
                <a:latin typeface="Roboto Slab" panose="020B0604020202020204" charset="0"/>
                <a:ea typeface="Roboto Slab" panose="020B0604020202020204" charset="0"/>
              </a:rPr>
              <a:t>…“</a:t>
            </a:r>
            <a:endParaRPr lang="en-US" sz="2000" i="1" dirty="0">
              <a:latin typeface="Roboto Slab" panose="020B0604020202020204" charset="0"/>
              <a:ea typeface="Roboto Slab" panose="020B0604020202020204" charset="0"/>
            </a:endParaRPr>
          </a:p>
          <a:p>
            <a:pPr>
              <a:buFontTx/>
              <a:buChar char="-"/>
            </a:pPr>
            <a:endParaRPr lang="cs-CZ" sz="2800" dirty="0"/>
          </a:p>
        </p:txBody>
      </p:sp>
    </p:spTree>
    <p:extLst>
      <p:ext uri="{BB962C8B-B14F-4D97-AF65-F5344CB8AC3E}">
        <p14:creationId xmlns:p14="http://schemas.microsoft.com/office/powerpoint/2010/main" val="2445678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845895"/>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Aarhus</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Convention</a:t>
            </a:r>
            <a:r>
              <a:rPr lang="cs-CZ" sz="1800" b="1" dirty="0">
                <a:solidFill>
                  <a:schemeClr val="accent1"/>
                </a:solidFill>
                <a:latin typeface="Roboto Slab" panose="020B0604020202020204" charset="0"/>
                <a:ea typeface="Roboto Slab" panose="020B0604020202020204" charset="0"/>
                <a:cs typeface="Nixie One"/>
                <a:sym typeface="Nixie One"/>
              </a:rPr>
              <a:t> – NATIONAL </a:t>
            </a:r>
            <a:r>
              <a:rPr lang="cs-CZ" sz="1800" b="1" dirty="0" err="1">
                <a:solidFill>
                  <a:schemeClr val="accent1"/>
                </a:solidFill>
                <a:latin typeface="Roboto Slab" panose="020B0604020202020204" charset="0"/>
                <a:ea typeface="Roboto Slab" panose="020B0604020202020204" charset="0"/>
                <a:cs typeface="Nixie One"/>
                <a:sym typeface="Nixie One"/>
              </a:rPr>
              <a:t>level</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1026367"/>
            <a:ext cx="7632848" cy="3908762"/>
          </a:xfrm>
          <a:prstGeom prst="rect">
            <a:avLst/>
          </a:prstGeom>
          <a:noFill/>
        </p:spPr>
        <p:txBody>
          <a:bodyPr wrap="square" rtlCol="0">
            <a:spAutoFit/>
          </a:bodyPr>
          <a:lstStyle/>
          <a:p>
            <a:r>
              <a:rPr lang="cs-CZ" sz="2000" b="1" dirty="0">
                <a:solidFill>
                  <a:schemeClr val="accent3"/>
                </a:solidFill>
                <a:latin typeface="Roboto Slab" panose="020B0604020202020204" charset="0"/>
                <a:ea typeface="Roboto Slab" panose="020B0604020202020204" charset="0"/>
              </a:rPr>
              <a:t>Access to </a:t>
            </a:r>
            <a:r>
              <a:rPr lang="cs-CZ" sz="2000" b="1" dirty="0" err="1">
                <a:solidFill>
                  <a:schemeClr val="accent3"/>
                </a:solidFill>
                <a:latin typeface="Roboto Slab" panose="020B0604020202020204" charset="0"/>
                <a:ea typeface="Roboto Slab" panose="020B0604020202020204" charset="0"/>
              </a:rPr>
              <a:t>information</a:t>
            </a:r>
            <a:r>
              <a:rPr lang="cs-CZ" sz="2000" b="1" dirty="0">
                <a:solidFill>
                  <a:schemeClr val="accent3"/>
                </a:solidFill>
                <a:latin typeface="Roboto Slab" panose="020B0604020202020204" charset="0"/>
                <a:ea typeface="Roboto Slab" panose="020B0604020202020204" charset="0"/>
              </a:rPr>
              <a:t>:</a:t>
            </a:r>
          </a:p>
          <a:p>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generally</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wide</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and</a:t>
            </a:r>
            <a:r>
              <a:rPr lang="cs-CZ" sz="2000" dirty="0">
                <a:latin typeface="Roboto Slab" panose="020B0604020202020204" charset="0"/>
                <a:ea typeface="Roboto Slab" panose="020B0604020202020204" charset="0"/>
              </a:rPr>
              <a:t> non </a:t>
            </a:r>
            <a:r>
              <a:rPr lang="cs-CZ" sz="2000" dirty="0" err="1">
                <a:latin typeface="Roboto Slab" panose="020B0604020202020204" charset="0"/>
                <a:ea typeface="Roboto Slab" panose="020B0604020202020204" charset="0"/>
              </a:rPr>
              <a:t>problematic</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Aarhus</a:t>
            </a:r>
            <a:r>
              <a:rPr lang="cs-CZ" sz="2000" dirty="0">
                <a:latin typeface="Roboto Slab" panose="020B0604020202020204" charset="0"/>
                <a:ea typeface="Roboto Slab" panose="020B0604020202020204" charset="0"/>
              </a:rPr>
              <a:t> + EU + CJEU case law + </a:t>
            </a:r>
            <a:r>
              <a:rPr lang="cs-CZ" sz="2000" dirty="0" err="1">
                <a:latin typeface="Roboto Slab" panose="020B0604020202020204" charset="0"/>
                <a:ea typeface="Roboto Slab" panose="020B0604020202020204" charset="0"/>
              </a:rPr>
              <a:t>national</a:t>
            </a:r>
            <a:r>
              <a:rPr lang="cs-CZ" sz="2000" dirty="0">
                <a:latin typeface="Roboto Slab" panose="020B0604020202020204" charset="0"/>
                <a:ea typeface="Roboto Slab" panose="020B0604020202020204" charset="0"/>
              </a:rPr>
              <a:t> law)</a:t>
            </a:r>
          </a:p>
          <a:p>
            <a:endParaRPr lang="cs-CZ" sz="2000" dirty="0">
              <a:latin typeface="Roboto Slab" panose="020B0604020202020204" charset="0"/>
              <a:ea typeface="Roboto Slab" panose="020B0604020202020204" charset="0"/>
            </a:endParaRPr>
          </a:p>
          <a:p>
            <a:pPr>
              <a:buFontTx/>
              <a:buChar char="-"/>
            </a:pP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one</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comperhensive</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system</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or</a:t>
            </a:r>
            <a:r>
              <a:rPr lang="cs-CZ" sz="2000" dirty="0">
                <a:latin typeface="Roboto Slab" panose="020B0604020202020204" charset="0"/>
                <a:ea typeface="Roboto Slab" panose="020B0604020202020204" charset="0"/>
              </a:rPr>
              <a:t> 1 </a:t>
            </a:r>
            <a:r>
              <a:rPr lang="cs-CZ" sz="2000" dirty="0" err="1">
                <a:latin typeface="Roboto Slab" panose="020B0604020202020204" charset="0"/>
                <a:ea typeface="Roboto Slab" panose="020B0604020202020204" charset="0"/>
              </a:rPr>
              <a:t>general</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and</a:t>
            </a:r>
            <a:r>
              <a:rPr lang="cs-CZ" sz="2000" dirty="0">
                <a:latin typeface="Roboto Slab" panose="020B0604020202020204" charset="0"/>
                <a:ea typeface="Roboto Slab" panose="020B0604020202020204" charset="0"/>
              </a:rPr>
              <a:t> 1 </a:t>
            </a:r>
            <a:r>
              <a:rPr lang="cs-CZ" sz="2000" dirty="0" err="1">
                <a:latin typeface="Roboto Slab" panose="020B0604020202020204" charset="0"/>
                <a:ea typeface="Roboto Slab" panose="020B0604020202020204" charset="0"/>
              </a:rPr>
              <a:t>specific</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for</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environmental</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information</a:t>
            </a:r>
            <a:endParaRPr lang="cs-CZ" sz="2000" dirty="0">
              <a:latin typeface="Roboto Slab" panose="020B0604020202020204" charset="0"/>
              <a:ea typeface="Roboto Slab" panose="020B0604020202020204" charset="0"/>
            </a:endParaRPr>
          </a:p>
          <a:p>
            <a:pPr>
              <a:buFontTx/>
              <a:buChar char="-"/>
            </a:pPr>
            <a:r>
              <a:rPr lang="cs-CZ" sz="2000" dirty="0">
                <a:latin typeface="Roboto Slab" panose="020B0604020202020204" charset="0"/>
                <a:ea typeface="Roboto Slab" panose="020B0604020202020204" charset="0"/>
              </a:rPr>
              <a:t> role </a:t>
            </a:r>
            <a:r>
              <a:rPr lang="cs-CZ" sz="2000" dirty="0" err="1">
                <a:latin typeface="Roboto Slab" panose="020B0604020202020204" charset="0"/>
                <a:ea typeface="Roboto Slab" panose="020B0604020202020204" charset="0"/>
              </a:rPr>
              <a:t>of</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national</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courts</a:t>
            </a:r>
            <a:endParaRPr lang="cs-CZ" sz="2000" dirty="0">
              <a:latin typeface="Roboto Slab" panose="020B0604020202020204" charset="0"/>
              <a:ea typeface="Roboto Slab" panose="020B0604020202020204" charset="0"/>
            </a:endParaRPr>
          </a:p>
          <a:p>
            <a:pPr>
              <a:buFontTx/>
              <a:buChar char="-"/>
            </a:pPr>
            <a:endParaRPr lang="cs-CZ" sz="2000" dirty="0">
              <a:latin typeface="Roboto Slab" panose="020B0604020202020204" charset="0"/>
              <a:ea typeface="Roboto Slab" panose="020B0604020202020204" charset="0"/>
            </a:endParaRPr>
          </a:p>
          <a:p>
            <a:r>
              <a:rPr lang="cs-CZ" sz="2000" i="1" dirty="0">
                <a:latin typeface="Roboto Slab" panose="020B0604020202020204" charset="0"/>
                <a:ea typeface="Roboto Slab" panose="020B0604020202020204" charset="0"/>
              </a:rPr>
              <a:t>„</a:t>
            </a:r>
            <a:r>
              <a:rPr lang="en-US" sz="2000" i="1" dirty="0">
                <a:latin typeface="Roboto Slab" panose="020B0604020202020204" charset="0"/>
                <a:ea typeface="Roboto Slab" panose="020B0604020202020204" charset="0"/>
              </a:rPr>
              <a:t>Any other natural or legal persons having public responsibilities</a:t>
            </a:r>
            <a:r>
              <a:rPr lang="cs-CZ" sz="2000" i="1" dirty="0">
                <a:latin typeface="Roboto Slab" panose="020B0604020202020204" charset="0"/>
                <a:ea typeface="Roboto Slab" panose="020B0604020202020204" charset="0"/>
              </a:rPr>
              <a:t> </a:t>
            </a:r>
            <a:r>
              <a:rPr lang="en-US" sz="2000" i="1" dirty="0">
                <a:latin typeface="Roboto Slab" panose="020B0604020202020204" charset="0"/>
                <a:ea typeface="Roboto Slab" panose="020B0604020202020204" charset="0"/>
              </a:rPr>
              <a:t>or functions, or providing public services, in relation to the environment</a:t>
            </a:r>
            <a:r>
              <a:rPr lang="cs-CZ" sz="2000" i="1" dirty="0">
                <a:latin typeface="Roboto Slab" panose="020B0604020202020204" charset="0"/>
                <a:ea typeface="Roboto Slab" panose="020B0604020202020204" charset="0"/>
              </a:rPr>
              <a:t>…“</a:t>
            </a:r>
            <a:endParaRPr lang="en-US" sz="2000" i="1" dirty="0">
              <a:latin typeface="Roboto Slab" panose="020B0604020202020204" charset="0"/>
              <a:ea typeface="Roboto Slab" panose="020B0604020202020204" charset="0"/>
            </a:endParaRPr>
          </a:p>
          <a:p>
            <a:pPr>
              <a:buFontTx/>
              <a:buChar char="-"/>
            </a:pPr>
            <a:endParaRPr lang="cs-CZ" sz="2800" dirty="0"/>
          </a:p>
        </p:txBody>
      </p:sp>
    </p:spTree>
    <p:extLst>
      <p:ext uri="{BB962C8B-B14F-4D97-AF65-F5344CB8AC3E}">
        <p14:creationId xmlns:p14="http://schemas.microsoft.com/office/powerpoint/2010/main" val="2195286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845895"/>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Aarhus</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Convention</a:t>
            </a:r>
            <a:r>
              <a:rPr lang="cs-CZ" sz="1800" b="1" dirty="0">
                <a:solidFill>
                  <a:schemeClr val="accent1"/>
                </a:solidFill>
                <a:latin typeface="Roboto Slab" panose="020B0604020202020204" charset="0"/>
                <a:ea typeface="Roboto Slab" panose="020B0604020202020204" charset="0"/>
                <a:cs typeface="Nixie One"/>
                <a:sym typeface="Nixie One"/>
              </a:rPr>
              <a:t> – NATIONAL </a:t>
            </a:r>
            <a:r>
              <a:rPr lang="cs-CZ" sz="1800" b="1" dirty="0" err="1">
                <a:solidFill>
                  <a:schemeClr val="accent1"/>
                </a:solidFill>
                <a:latin typeface="Roboto Slab" panose="020B0604020202020204" charset="0"/>
                <a:ea typeface="Roboto Slab" panose="020B0604020202020204" charset="0"/>
                <a:cs typeface="Nixie One"/>
                <a:sym typeface="Nixie One"/>
              </a:rPr>
              <a:t>level</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5" name="TextovéPole 4"/>
          <p:cNvSpPr txBox="1"/>
          <p:nvPr/>
        </p:nvSpPr>
        <p:spPr>
          <a:xfrm>
            <a:off x="795738" y="1026367"/>
            <a:ext cx="8071535" cy="4401205"/>
          </a:xfrm>
          <a:prstGeom prst="rect">
            <a:avLst/>
          </a:prstGeom>
          <a:noFill/>
        </p:spPr>
        <p:txBody>
          <a:bodyPr wrap="square" rtlCol="0">
            <a:spAutoFit/>
          </a:bodyPr>
          <a:lstStyle/>
          <a:p>
            <a:r>
              <a:rPr lang="cs-CZ" sz="2000" b="1" dirty="0" err="1">
                <a:solidFill>
                  <a:schemeClr val="accent3"/>
                </a:solidFill>
                <a:latin typeface="Roboto Slab" panose="020B0604020202020204" charset="0"/>
                <a:ea typeface="Roboto Slab" panose="020B0604020202020204" charset="0"/>
              </a:rPr>
              <a:t>Participation</a:t>
            </a:r>
            <a:r>
              <a:rPr lang="cs-CZ" sz="2000" b="1" dirty="0">
                <a:solidFill>
                  <a:schemeClr val="accent3"/>
                </a:solidFill>
                <a:latin typeface="Roboto Slab" panose="020B0604020202020204" charset="0"/>
                <a:ea typeface="Roboto Slab" panose="020B0604020202020204" charset="0"/>
              </a:rPr>
              <a:t> in </a:t>
            </a:r>
            <a:r>
              <a:rPr lang="cs-CZ" sz="2000" b="1" dirty="0" err="1">
                <a:solidFill>
                  <a:schemeClr val="accent3"/>
                </a:solidFill>
                <a:latin typeface="Roboto Slab" panose="020B0604020202020204" charset="0"/>
                <a:ea typeface="Roboto Slab" panose="020B0604020202020204" charset="0"/>
              </a:rPr>
              <a:t>proceedings</a:t>
            </a:r>
            <a:endParaRPr lang="cs-CZ" sz="2000" b="1" dirty="0">
              <a:solidFill>
                <a:schemeClr val="accent3"/>
              </a:solidFill>
              <a:latin typeface="Roboto Slab" panose="020B0604020202020204" charset="0"/>
              <a:ea typeface="Roboto Slab" panose="020B0604020202020204" charset="0"/>
            </a:endParaRPr>
          </a:p>
          <a:p>
            <a:endParaRPr lang="cs-CZ" sz="2000" b="1" dirty="0">
              <a:latin typeface="Roboto Slab" panose="020B0604020202020204" charset="0"/>
              <a:ea typeface="Roboto Slab" panose="020B0604020202020204" charset="0"/>
            </a:endParaRPr>
          </a:p>
          <a:p>
            <a:r>
              <a:rPr lang="cs-CZ" sz="2000" b="1" dirty="0">
                <a:latin typeface="Roboto Slab" panose="020B0604020202020204" charset="0"/>
                <a:ea typeface="Roboto Slab" panose="020B0604020202020204" charset="0"/>
              </a:rPr>
              <a:t>EU</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only</a:t>
            </a:r>
            <a:r>
              <a:rPr lang="cs-CZ" sz="2000" dirty="0">
                <a:latin typeface="Roboto Slab" panose="020B0604020202020204" charset="0"/>
                <a:ea typeface="Roboto Slab" panose="020B0604020202020204" charset="0"/>
              </a:rPr>
              <a:t> EIA, IPPC (IED) – not </a:t>
            </a:r>
            <a:r>
              <a:rPr lang="cs-CZ" sz="2000" dirty="0" err="1">
                <a:latin typeface="Roboto Slab" panose="020B0604020202020204" charset="0"/>
                <a:ea typeface="Roboto Slab" panose="020B0604020202020204" charset="0"/>
              </a:rPr>
              <a:t>all</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activities</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listed</a:t>
            </a:r>
            <a:r>
              <a:rPr lang="cs-CZ" sz="2000" dirty="0">
                <a:latin typeface="Roboto Slab" panose="020B0604020202020204" charset="0"/>
                <a:ea typeface="Roboto Slab" panose="020B0604020202020204" charset="0"/>
              </a:rPr>
              <a:t> in AC</a:t>
            </a:r>
          </a:p>
          <a:p>
            <a:endParaRPr lang="cs-CZ" sz="2000" dirty="0">
              <a:latin typeface="Roboto Slab" panose="020B0604020202020204" charset="0"/>
              <a:ea typeface="Roboto Slab" panose="020B0604020202020204" charset="0"/>
            </a:endParaRPr>
          </a:p>
          <a:p>
            <a:r>
              <a:rPr lang="cs-CZ" sz="2000" b="1" dirty="0" err="1">
                <a:latin typeface="Roboto Slab" panose="020B0604020202020204" charset="0"/>
                <a:ea typeface="Roboto Slab" panose="020B0604020202020204" charset="0"/>
              </a:rPr>
              <a:t>National</a:t>
            </a:r>
            <a:r>
              <a:rPr lang="cs-CZ" sz="2000" b="1" dirty="0">
                <a:latin typeface="Roboto Slab" panose="020B0604020202020204" charset="0"/>
                <a:ea typeface="Roboto Slab" panose="020B0604020202020204" charset="0"/>
              </a:rPr>
              <a:t> law</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specific</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conditions</a:t>
            </a:r>
            <a:r>
              <a:rPr lang="cs-CZ" sz="2000" dirty="0">
                <a:latin typeface="Roboto Slab" panose="020B0604020202020204" charset="0"/>
                <a:ea typeface="Roboto Slab" panose="020B0604020202020204" charset="0"/>
              </a:rPr>
              <a:t> (</a:t>
            </a:r>
            <a:r>
              <a:rPr lang="en-US" sz="2000" i="1" dirty="0">
                <a:latin typeface="Roboto Slab" panose="020B0604020202020204" charset="0"/>
                <a:ea typeface="Roboto Slab" panose="020B0604020202020204" charset="0"/>
              </a:rPr>
              <a:t>in</a:t>
            </a:r>
            <a:r>
              <a:rPr lang="cs-CZ" sz="2000" i="1" dirty="0">
                <a:latin typeface="Roboto Slab" panose="020B0604020202020204" charset="0"/>
                <a:ea typeface="Roboto Slab" panose="020B0604020202020204" charset="0"/>
              </a:rPr>
              <a:t> </a:t>
            </a:r>
            <a:r>
              <a:rPr lang="en-US" sz="2000" i="1" dirty="0">
                <a:latin typeface="Roboto Slab" panose="020B0604020202020204" charset="0"/>
                <a:ea typeface="Roboto Slab" panose="020B0604020202020204" charset="0"/>
              </a:rPr>
              <a:t>accordance with national legislation or practice</a:t>
            </a:r>
            <a:r>
              <a:rPr lang="cs-CZ" sz="2000" u="sng" dirty="0">
                <a:latin typeface="Roboto Slab" panose="020B0604020202020204" charset="0"/>
                <a:ea typeface="Roboto Slab" panose="020B0604020202020204" charset="0"/>
              </a:rPr>
              <a:t>)</a:t>
            </a:r>
          </a:p>
          <a:p>
            <a:endParaRPr lang="cs-CZ" sz="2000" u="sng" dirty="0">
              <a:latin typeface="Roboto Slab" panose="020B0604020202020204" charset="0"/>
              <a:ea typeface="Roboto Slab" panose="020B0604020202020204" charset="0"/>
            </a:endParaRPr>
          </a:p>
          <a:p>
            <a:r>
              <a:rPr lang="cs-CZ" sz="2000">
                <a:latin typeface="Roboto Slab" panose="020B0604020202020204" charset="0"/>
                <a:ea typeface="Roboto Slab" panose="020B0604020202020204" charset="0"/>
              </a:rPr>
              <a:t>For</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example</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participation</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fees</a:t>
            </a:r>
            <a:r>
              <a:rPr lang="cs-CZ" sz="2000" dirty="0">
                <a:latin typeface="Roboto Slab" panose="020B0604020202020204" charset="0"/>
                <a:ea typeface="Roboto Slab" panose="020B0604020202020204" charset="0"/>
              </a:rPr>
              <a:t> </a:t>
            </a:r>
          </a:p>
          <a:p>
            <a:r>
              <a:rPr lang="cs-CZ" sz="2000" dirty="0">
                <a:latin typeface="Roboto Slab" panose="020B0604020202020204" charset="0"/>
                <a:ea typeface="Roboto Slab" panose="020B0604020202020204" charset="0"/>
              </a:rPr>
              <a:t>- not </a:t>
            </a:r>
            <a:r>
              <a:rPr lang="cs-CZ" sz="2000" dirty="0" err="1">
                <a:latin typeface="Roboto Slab" panose="020B0604020202020204" charset="0"/>
                <a:ea typeface="Roboto Slab" panose="020B0604020202020204" charset="0"/>
              </a:rPr>
              <a:t>regulated</a:t>
            </a:r>
            <a:r>
              <a:rPr lang="cs-CZ" sz="2000" dirty="0">
                <a:latin typeface="Roboto Slab" panose="020B0604020202020204" charset="0"/>
                <a:ea typeface="Roboto Slab" panose="020B0604020202020204" charset="0"/>
              </a:rPr>
              <a:t> by AC </a:t>
            </a:r>
            <a:r>
              <a:rPr lang="cs-CZ" sz="2000" dirty="0" err="1">
                <a:latin typeface="Roboto Slab" panose="020B0604020202020204" charset="0"/>
                <a:ea typeface="Roboto Slab" panose="020B0604020202020204" charset="0"/>
              </a:rPr>
              <a:t>or</a:t>
            </a:r>
            <a:r>
              <a:rPr lang="cs-CZ" sz="2000" dirty="0">
                <a:latin typeface="Roboto Slab" panose="020B0604020202020204" charset="0"/>
                <a:ea typeface="Roboto Slab" panose="020B0604020202020204" charset="0"/>
              </a:rPr>
              <a:t> EU law</a:t>
            </a:r>
          </a:p>
          <a:p>
            <a:r>
              <a:rPr lang="cs-CZ" sz="2000" dirty="0">
                <a:latin typeface="Roboto Slab" panose="020B0604020202020204" charset="0"/>
                <a:ea typeface="Roboto Slab" panose="020B0604020202020204" charset="0"/>
              </a:rPr>
              <a:t>- </a:t>
            </a:r>
            <a:r>
              <a:rPr lang="cs-CZ" sz="2000" b="1" dirty="0">
                <a:latin typeface="Roboto Slab" panose="020B0604020202020204" charset="0"/>
                <a:ea typeface="Roboto Slab" panose="020B0604020202020204" charset="0"/>
              </a:rPr>
              <a:t>C-216/05 (</a:t>
            </a:r>
            <a:r>
              <a:rPr lang="cs-CZ" sz="2000" b="1" dirty="0" err="1">
                <a:latin typeface="Roboto Slab" panose="020B0604020202020204" charset="0"/>
                <a:ea typeface="Roboto Slab" panose="020B0604020202020204" charset="0"/>
              </a:rPr>
              <a:t>Ireland</a:t>
            </a:r>
            <a:r>
              <a:rPr lang="cs-CZ" sz="2000" b="1" dirty="0">
                <a:latin typeface="Roboto Slab" panose="020B0604020202020204" charset="0"/>
                <a:ea typeface="Roboto Slab" panose="020B0604020202020204" charset="0"/>
              </a:rPr>
              <a:t>)</a:t>
            </a:r>
            <a:endParaRPr lang="cs-CZ" sz="2000" dirty="0">
              <a:latin typeface="Roboto Slab" panose="020B0604020202020204" charset="0"/>
              <a:ea typeface="Roboto Slab" panose="020B0604020202020204" charset="0"/>
            </a:endParaRPr>
          </a:p>
          <a:p>
            <a:endParaRPr lang="cs-CZ" sz="2000" dirty="0">
              <a:latin typeface="Roboto Slab" panose="020B0604020202020204" charset="0"/>
              <a:ea typeface="Roboto Slab" panose="020B0604020202020204" charset="0"/>
            </a:endParaRPr>
          </a:p>
          <a:p>
            <a:endParaRPr lang="cs-CZ" sz="2000" dirty="0">
              <a:latin typeface="Roboto Slab" panose="020B0604020202020204" charset="0"/>
              <a:ea typeface="Roboto Slab" panose="020B0604020202020204" charset="0"/>
            </a:endParaRPr>
          </a:p>
          <a:p>
            <a:endParaRPr lang="cs-CZ" sz="2000" dirty="0">
              <a:latin typeface="Roboto Slab" panose="020B0604020202020204" charset="0"/>
              <a:ea typeface="Roboto Slab" panose="020B0604020202020204" charset="0"/>
            </a:endParaRPr>
          </a:p>
          <a:p>
            <a:endParaRPr lang="cs-CZ" sz="20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861771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000" b="1" dirty="0">
                <a:solidFill>
                  <a:schemeClr val="tx1"/>
                </a:solidFill>
                <a:latin typeface="Roboto Slab" panose="020B0604020202020204" charset="0"/>
                <a:ea typeface="Roboto Slab" panose="020B0604020202020204" charset="0"/>
              </a:rPr>
              <a:t>Public </a:t>
            </a:r>
            <a:r>
              <a:rPr lang="cs-CZ" sz="2000" b="1" dirty="0" err="1">
                <a:solidFill>
                  <a:schemeClr val="tx1"/>
                </a:solidFill>
                <a:latin typeface="Roboto Slab" panose="020B0604020202020204" charset="0"/>
                <a:ea typeface="Roboto Slab" panose="020B0604020202020204" charset="0"/>
              </a:rPr>
              <a:t>participation</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provisions</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under</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the</a:t>
            </a:r>
            <a:r>
              <a:rPr lang="cs-CZ" sz="2000" b="1" dirty="0">
                <a:solidFill>
                  <a:schemeClr val="tx1"/>
                </a:solidFill>
                <a:latin typeface="Roboto Slab" panose="020B0604020202020204" charset="0"/>
                <a:ea typeface="Roboto Slab" panose="020B0604020202020204" charset="0"/>
              </a:rPr>
              <a:t> EU </a:t>
            </a:r>
            <a:r>
              <a:rPr lang="cs-CZ" sz="2000" b="1" dirty="0" err="1">
                <a:solidFill>
                  <a:schemeClr val="tx1"/>
                </a:solidFill>
                <a:latin typeface="Roboto Slab" panose="020B0604020202020204" charset="0"/>
                <a:ea typeface="Roboto Slab" panose="020B0604020202020204" charset="0"/>
              </a:rPr>
              <a:t>environmental</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law</a:t>
            </a:r>
            <a:endParaRPr lang="de-DE" sz="1800" b="1" dirty="0">
              <a:solidFill>
                <a:schemeClr val="tx1"/>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dirty="0">
                <a:solidFill>
                  <a:schemeClr val="accent2"/>
                </a:solidFill>
                <a:latin typeface="Roboto Slab" panose="020B0604020202020204" charset="0"/>
                <a:ea typeface="Roboto Slab" panose="020B0604020202020204" charset="0"/>
              </a:rPr>
              <a:t>1) </a:t>
            </a:r>
            <a:r>
              <a:rPr lang="cs-CZ" sz="1600" b="1" dirty="0" err="1">
                <a:solidFill>
                  <a:schemeClr val="accent2"/>
                </a:solidFill>
                <a:latin typeface="Roboto Slab" panose="020B0604020202020204" charset="0"/>
                <a:ea typeface="Roboto Slab" panose="020B0604020202020204" charset="0"/>
              </a:rPr>
              <a:t>Directives</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explicitly</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implementing</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the</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Aarhus</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Convention</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decision-making</a:t>
            </a:r>
            <a:r>
              <a:rPr lang="cs-CZ" sz="1600" b="1" dirty="0">
                <a:solidFill>
                  <a:schemeClr val="accent2"/>
                </a:solidFill>
                <a:latin typeface="Roboto Slab" panose="020B0604020202020204" charset="0"/>
                <a:ea typeface="Roboto Slab" panose="020B0604020202020204" charset="0"/>
              </a:rPr>
              <a:t>)</a:t>
            </a:r>
          </a:p>
          <a:p>
            <a:pPr marL="285750" indent="-285750">
              <a:buFont typeface="Arial" panose="020B0604020202020204" pitchFamily="34" charset="0"/>
              <a:buChar char="•"/>
            </a:pPr>
            <a:r>
              <a:rPr lang="cs-CZ" sz="1600" b="1" dirty="0">
                <a:latin typeface="Roboto Slab" panose="020B0604020202020204" charset="0"/>
                <a:ea typeface="Roboto Slab" panose="020B0604020202020204" charset="0"/>
              </a:rPr>
              <a:t>EIA </a:t>
            </a:r>
            <a:r>
              <a:rPr lang="cs-CZ" sz="1600" b="1" dirty="0" err="1">
                <a:latin typeface="Roboto Slab" panose="020B0604020202020204" charset="0"/>
                <a:ea typeface="Roboto Slab" panose="020B0604020202020204" charset="0"/>
              </a:rPr>
              <a:t>Directive</a:t>
            </a:r>
            <a:r>
              <a:rPr lang="cs-CZ" sz="1600" b="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environmental</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impact</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assessment</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construction</a:t>
            </a:r>
            <a:r>
              <a:rPr lang="cs-CZ" sz="1600" dirty="0">
                <a:latin typeface="Roboto Slab" panose="020B0604020202020204" charset="0"/>
                <a:ea typeface="Roboto Slab" panose="020B0604020202020204" charset="0"/>
              </a:rPr>
              <a:t> and </a:t>
            </a:r>
            <a:r>
              <a:rPr lang="cs-CZ" sz="1600" dirty="0" err="1">
                <a:latin typeface="Roboto Slab" panose="020B0604020202020204" charset="0"/>
                <a:ea typeface="Roboto Slab" panose="020B0604020202020204" charset="0"/>
              </a:rPr>
              <a:t>other</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activities</a:t>
            </a:r>
            <a:r>
              <a:rPr lang="cs-CZ" sz="1600" dirty="0">
                <a:latin typeface="Roboto Slab" panose="020B0604020202020204" charset="0"/>
                <a:ea typeface="Roboto Slab" panose="020B0604020202020204" charset="0"/>
              </a:rPr>
              <a:t>)</a:t>
            </a:r>
          </a:p>
          <a:p>
            <a:pPr marL="285750" indent="-285750">
              <a:buFont typeface="Arial" panose="020B0604020202020204" pitchFamily="34" charset="0"/>
              <a:buChar char="•"/>
            </a:pPr>
            <a:r>
              <a:rPr lang="cs-CZ" sz="1600" b="1" dirty="0">
                <a:latin typeface="Roboto Slab" panose="020B0604020202020204" charset="0"/>
                <a:ea typeface="Roboto Slab" panose="020B0604020202020204" charset="0"/>
              </a:rPr>
              <a:t>IED </a:t>
            </a:r>
            <a:r>
              <a:rPr lang="cs-CZ" sz="1600" b="1" dirty="0" err="1">
                <a:latin typeface="Roboto Slab" panose="020B0604020202020204" charset="0"/>
                <a:ea typeface="Roboto Slab" panose="020B0604020202020204" charset="0"/>
              </a:rPr>
              <a:t>Directive</a:t>
            </a:r>
            <a:r>
              <a:rPr lang="cs-CZ" sz="1600" b="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industiral</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emmissions</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permits</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for</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industrial</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activities</a:t>
            </a:r>
            <a:r>
              <a:rPr lang="cs-CZ" sz="1600" dirty="0">
                <a:latin typeface="Roboto Slab" panose="020B0604020202020204" charset="0"/>
                <a:ea typeface="Roboto Slab" panose="020B0604020202020204" charset="0"/>
              </a:rPr>
              <a:t>)</a:t>
            </a:r>
          </a:p>
          <a:p>
            <a:pPr marL="285750" indent="-285750">
              <a:buFont typeface="Arial" panose="020B0604020202020204" pitchFamily="34" charset="0"/>
              <a:buChar char="•"/>
            </a:pPr>
            <a:r>
              <a:rPr lang="en-US" sz="1600" b="1" dirty="0" err="1">
                <a:latin typeface="Roboto Slab" panose="020B0604020202020204" charset="0"/>
                <a:ea typeface="Roboto Slab" panose="020B0604020202020204" charset="0"/>
              </a:rPr>
              <a:t>Seveso</a:t>
            </a:r>
            <a:r>
              <a:rPr lang="en-US" sz="1600" b="1" dirty="0">
                <a:latin typeface="Roboto Slab" panose="020B0604020202020204" charset="0"/>
                <a:ea typeface="Roboto Slab" panose="020B0604020202020204" charset="0"/>
              </a:rPr>
              <a:t> III</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Directive</a:t>
            </a:r>
            <a:r>
              <a:rPr lang="cs-CZ" sz="1600" b="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 major </a:t>
            </a:r>
            <a:r>
              <a:rPr lang="cs-CZ" sz="1600" dirty="0" err="1">
                <a:latin typeface="Roboto Slab" panose="020B0604020202020204" charset="0"/>
                <a:ea typeface="Roboto Slab" panose="020B0604020202020204" charset="0"/>
              </a:rPr>
              <a:t>accident</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hazards</a:t>
            </a:r>
            <a:endParaRPr lang="cs-CZ" sz="1600" dirty="0">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r>
              <a:rPr lang="cs-CZ" sz="1600" b="1" dirty="0">
                <a:solidFill>
                  <a:schemeClr val="accent4"/>
                </a:solidFill>
                <a:latin typeface="Roboto Slab" panose="020B0604020202020204" charset="0"/>
                <a:ea typeface="Roboto Slab" panose="020B0604020202020204" charset="0"/>
              </a:rPr>
              <a:t>2) </a:t>
            </a:r>
            <a:r>
              <a:rPr lang="cs-CZ" sz="1600" b="1" dirty="0" err="1">
                <a:solidFill>
                  <a:schemeClr val="accent4"/>
                </a:solidFill>
                <a:latin typeface="Roboto Slab" panose="020B0604020202020204" charset="0"/>
                <a:ea typeface="Roboto Slab" panose="020B0604020202020204" charset="0"/>
              </a:rPr>
              <a:t>Directives</a:t>
            </a:r>
            <a:r>
              <a:rPr lang="cs-CZ" sz="1600" b="1" dirty="0">
                <a:solidFill>
                  <a:schemeClr val="accent4"/>
                </a:solidFill>
                <a:latin typeface="Roboto Slab" panose="020B0604020202020204" charset="0"/>
                <a:ea typeface="Roboto Slab" panose="020B0604020202020204" charset="0"/>
              </a:rPr>
              <a:t> </a:t>
            </a:r>
            <a:r>
              <a:rPr lang="cs-CZ" sz="1600" b="1" dirty="0" err="1">
                <a:solidFill>
                  <a:schemeClr val="accent4"/>
                </a:solidFill>
                <a:latin typeface="Roboto Slab" panose="020B0604020202020204" charset="0"/>
                <a:ea typeface="Roboto Slab" panose="020B0604020202020204" charset="0"/>
              </a:rPr>
              <a:t>implementing</a:t>
            </a:r>
            <a:r>
              <a:rPr lang="cs-CZ" sz="1600" b="1" dirty="0">
                <a:solidFill>
                  <a:schemeClr val="accent4"/>
                </a:solidFill>
                <a:latin typeface="Roboto Slab" panose="020B0604020202020204" charset="0"/>
                <a:ea typeface="Roboto Slab" panose="020B0604020202020204" charset="0"/>
              </a:rPr>
              <a:t> </a:t>
            </a:r>
            <a:r>
              <a:rPr lang="cs-CZ" sz="1600" b="1" dirty="0" err="1">
                <a:solidFill>
                  <a:schemeClr val="accent4"/>
                </a:solidFill>
                <a:latin typeface="Roboto Slab" panose="020B0604020202020204" charset="0"/>
                <a:ea typeface="Roboto Slab" panose="020B0604020202020204" charset="0"/>
              </a:rPr>
              <a:t>the</a:t>
            </a:r>
            <a:r>
              <a:rPr lang="cs-CZ" sz="1600" b="1" dirty="0">
                <a:solidFill>
                  <a:schemeClr val="accent4"/>
                </a:solidFill>
                <a:latin typeface="Roboto Slab" panose="020B0604020202020204" charset="0"/>
                <a:ea typeface="Roboto Slab" panose="020B0604020202020204" charset="0"/>
              </a:rPr>
              <a:t> </a:t>
            </a:r>
            <a:r>
              <a:rPr lang="cs-CZ" sz="1600" b="1" dirty="0" err="1">
                <a:solidFill>
                  <a:schemeClr val="accent4"/>
                </a:solidFill>
                <a:latin typeface="Roboto Slab" panose="020B0604020202020204" charset="0"/>
                <a:ea typeface="Roboto Slab" panose="020B0604020202020204" charset="0"/>
              </a:rPr>
              <a:t>Aarhus</a:t>
            </a:r>
            <a:r>
              <a:rPr lang="cs-CZ" sz="1600" b="1" dirty="0">
                <a:solidFill>
                  <a:schemeClr val="accent4"/>
                </a:solidFill>
                <a:latin typeface="Roboto Slab" panose="020B0604020202020204" charset="0"/>
                <a:ea typeface="Roboto Slab" panose="020B0604020202020204" charset="0"/>
              </a:rPr>
              <a:t> </a:t>
            </a:r>
            <a:r>
              <a:rPr lang="cs-CZ" sz="1600" b="1" dirty="0" err="1">
                <a:solidFill>
                  <a:schemeClr val="accent4"/>
                </a:solidFill>
                <a:latin typeface="Roboto Slab" panose="020B0604020202020204" charset="0"/>
                <a:ea typeface="Roboto Slab" panose="020B0604020202020204" charset="0"/>
              </a:rPr>
              <a:t>Convention</a:t>
            </a:r>
            <a:r>
              <a:rPr lang="cs-CZ" sz="1600" b="1" dirty="0">
                <a:solidFill>
                  <a:schemeClr val="accent4"/>
                </a:solidFill>
                <a:latin typeface="Roboto Slab" panose="020B0604020202020204" charset="0"/>
                <a:ea typeface="Roboto Slab" panose="020B0604020202020204" charset="0"/>
              </a:rPr>
              <a:t> </a:t>
            </a:r>
            <a:r>
              <a:rPr lang="cs-CZ" sz="1600" b="1" dirty="0" err="1">
                <a:solidFill>
                  <a:schemeClr val="accent4"/>
                </a:solidFill>
                <a:latin typeface="Roboto Slab" panose="020B0604020202020204" charset="0"/>
                <a:ea typeface="Roboto Slab" panose="020B0604020202020204" charset="0"/>
              </a:rPr>
              <a:t>according</a:t>
            </a:r>
            <a:r>
              <a:rPr lang="cs-CZ" sz="1600" b="1" dirty="0">
                <a:solidFill>
                  <a:schemeClr val="accent4"/>
                </a:solidFill>
                <a:latin typeface="Roboto Slab" panose="020B0604020202020204" charset="0"/>
                <a:ea typeface="Roboto Slab" panose="020B0604020202020204" charset="0"/>
              </a:rPr>
              <a:t> to </a:t>
            </a:r>
            <a:r>
              <a:rPr lang="cs-CZ" sz="1600" b="1" dirty="0" err="1">
                <a:solidFill>
                  <a:schemeClr val="accent4"/>
                </a:solidFill>
                <a:latin typeface="Roboto Slab" panose="020B0604020202020204" charset="0"/>
                <a:ea typeface="Roboto Slab" panose="020B0604020202020204" charset="0"/>
              </a:rPr>
              <a:t>the</a:t>
            </a:r>
            <a:r>
              <a:rPr lang="cs-CZ" sz="1600" b="1" dirty="0">
                <a:solidFill>
                  <a:schemeClr val="accent4"/>
                </a:solidFill>
                <a:latin typeface="Roboto Slab" panose="020B0604020202020204" charset="0"/>
                <a:ea typeface="Roboto Slab" panose="020B0604020202020204" charset="0"/>
              </a:rPr>
              <a:t> CJEU </a:t>
            </a:r>
            <a:r>
              <a:rPr lang="cs-CZ" sz="1600" b="1" dirty="0">
                <a:solidFill>
                  <a:schemeClr val="accent2"/>
                </a:solidFill>
                <a:latin typeface="Roboto Slab" panose="020B0604020202020204" charset="0"/>
                <a:ea typeface="Roboto Slab" panose="020B0604020202020204" charset="0"/>
              </a:rPr>
              <a:t>(</a:t>
            </a:r>
            <a:r>
              <a:rPr lang="cs-CZ" sz="1600" b="1" dirty="0" err="1">
                <a:solidFill>
                  <a:schemeClr val="accent2"/>
                </a:solidFill>
                <a:latin typeface="Roboto Slab" panose="020B0604020202020204" charset="0"/>
                <a:ea typeface="Roboto Slab" panose="020B0604020202020204" charset="0"/>
              </a:rPr>
              <a:t>decision-making</a:t>
            </a:r>
            <a:r>
              <a:rPr lang="cs-CZ" sz="1600" b="1" dirty="0">
                <a:solidFill>
                  <a:schemeClr val="accent2"/>
                </a:solidFill>
                <a:latin typeface="Roboto Slab" panose="020B0604020202020204" charset="0"/>
                <a:ea typeface="Roboto Slab" panose="020B0604020202020204" charset="0"/>
              </a:rPr>
              <a:t>)</a:t>
            </a:r>
          </a:p>
          <a:p>
            <a:pPr marL="285750" indent="-285750">
              <a:buFont typeface="Arial" panose="020B0604020202020204" pitchFamily="34" charset="0"/>
              <a:buChar char="•"/>
            </a:pPr>
            <a:r>
              <a:rPr lang="cs-CZ" sz="1600" b="1" dirty="0" err="1">
                <a:latin typeface="Roboto Slab" panose="020B0604020202020204" charset="0"/>
                <a:ea typeface="Roboto Slab" panose="020B0604020202020204" charset="0"/>
              </a:rPr>
              <a:t>The</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Habitats</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Directive</a:t>
            </a:r>
            <a:r>
              <a:rPr lang="cs-CZ" sz="1600" b="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(Natura 2000) – </a:t>
            </a:r>
            <a:r>
              <a:rPr lang="cs-CZ" sz="1600" dirty="0" err="1">
                <a:latin typeface="Roboto Slab" panose="020B0604020202020204" charset="0"/>
                <a:ea typeface="Roboto Slab" panose="020B0604020202020204" charset="0"/>
              </a:rPr>
              <a:t>assessment</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of</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plans</a:t>
            </a:r>
            <a:r>
              <a:rPr lang="cs-CZ" sz="1600" dirty="0">
                <a:latin typeface="Roboto Slab" panose="020B0604020202020204" charset="0"/>
                <a:ea typeface="Roboto Slab" panose="020B0604020202020204" charset="0"/>
              </a:rPr>
              <a:t> and </a:t>
            </a:r>
            <a:r>
              <a:rPr lang="cs-CZ" sz="1600" dirty="0" err="1">
                <a:latin typeface="Roboto Slab" panose="020B0604020202020204" charset="0"/>
                <a:ea typeface="Roboto Slab" panose="020B0604020202020204" charset="0"/>
              </a:rPr>
              <a:t>projects</a:t>
            </a:r>
            <a:r>
              <a:rPr lang="cs-CZ" sz="1600" dirty="0">
                <a:latin typeface="Roboto Slab" panose="020B0604020202020204" charset="0"/>
                <a:ea typeface="Roboto Slab" panose="020B0604020202020204" charset="0"/>
              </a:rPr>
              <a:t>: Art. 6(3)</a:t>
            </a:r>
          </a:p>
          <a:p>
            <a:pPr marL="285750" indent="-285750">
              <a:buFont typeface="Arial" panose="020B0604020202020204" pitchFamily="34" charset="0"/>
              <a:buChar char="•"/>
            </a:pPr>
            <a:r>
              <a:rPr lang="cs-CZ" sz="1600" dirty="0" err="1">
                <a:solidFill>
                  <a:schemeClr val="tx1"/>
                </a:solidFill>
                <a:latin typeface="Roboto Slab" panose="020B0604020202020204" charset="0"/>
                <a:ea typeface="Roboto Slab" panose="020B0604020202020204" charset="0"/>
              </a:rPr>
              <a:t>Participation</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required</a:t>
            </a:r>
            <a:r>
              <a:rPr lang="cs-CZ" sz="1600" dirty="0">
                <a:solidFill>
                  <a:schemeClr val="tx1"/>
                </a:solidFill>
                <a:latin typeface="Roboto Slab" panose="020B0604020202020204" charset="0"/>
                <a:ea typeface="Roboto Slab" panose="020B0604020202020204" charset="0"/>
              </a:rPr>
              <a:t> as a </a:t>
            </a:r>
            <a:r>
              <a:rPr lang="cs-CZ" sz="1600" dirty="0" err="1">
                <a:solidFill>
                  <a:schemeClr val="tx1"/>
                </a:solidFill>
                <a:latin typeface="Roboto Slab" panose="020B0604020202020204" charset="0"/>
                <a:ea typeface="Roboto Slab" panose="020B0604020202020204" charset="0"/>
              </a:rPr>
              <a:t>condition</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for</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access</a:t>
            </a:r>
            <a:r>
              <a:rPr lang="cs-CZ" sz="1600" dirty="0">
                <a:solidFill>
                  <a:schemeClr val="tx1"/>
                </a:solidFill>
                <a:latin typeface="Roboto Slab" panose="020B0604020202020204" charset="0"/>
                <a:ea typeface="Roboto Slab" panose="020B0604020202020204" charset="0"/>
              </a:rPr>
              <a:t> to justice (C-664/15)</a:t>
            </a:r>
          </a:p>
          <a:p>
            <a:endParaRPr lang="cs-CZ" sz="1600" dirty="0">
              <a:latin typeface="Roboto Slab" panose="020B0604020202020204" charset="0"/>
              <a:ea typeface="Roboto Slab" panose="020B0604020202020204" charset="0"/>
            </a:endParaRPr>
          </a:p>
          <a:p>
            <a:r>
              <a:rPr lang="cs-CZ" sz="1600" b="1" dirty="0">
                <a:solidFill>
                  <a:schemeClr val="accent2"/>
                </a:solidFill>
                <a:latin typeface="Roboto Slab" panose="020B0604020202020204" charset="0"/>
                <a:ea typeface="Roboto Slab" panose="020B0604020202020204" charset="0"/>
              </a:rPr>
              <a:t>3) </a:t>
            </a:r>
            <a:r>
              <a:rPr lang="cs-CZ" sz="1600" b="1" dirty="0" err="1">
                <a:solidFill>
                  <a:schemeClr val="accent2"/>
                </a:solidFill>
                <a:latin typeface="Roboto Slab" panose="020B0604020202020204" charset="0"/>
                <a:ea typeface="Roboto Slab" panose="020B0604020202020204" charset="0"/>
              </a:rPr>
              <a:t>Directived</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focused</a:t>
            </a:r>
            <a:r>
              <a:rPr lang="cs-CZ" sz="1600" b="1" dirty="0">
                <a:solidFill>
                  <a:schemeClr val="accent2"/>
                </a:solidFill>
                <a:latin typeface="Roboto Slab" panose="020B0604020202020204" charset="0"/>
                <a:ea typeface="Roboto Slab" panose="020B0604020202020204" charset="0"/>
              </a:rPr>
              <a:t> on </a:t>
            </a:r>
            <a:r>
              <a:rPr lang="cs-CZ" sz="1600" b="1" dirty="0" err="1">
                <a:solidFill>
                  <a:schemeClr val="accent2"/>
                </a:solidFill>
                <a:latin typeface="Roboto Slab" panose="020B0604020202020204" charset="0"/>
                <a:ea typeface="Roboto Slab" panose="020B0604020202020204" charset="0"/>
              </a:rPr>
              <a:t>participation</a:t>
            </a:r>
            <a:r>
              <a:rPr lang="cs-CZ" sz="1600" b="1" dirty="0">
                <a:solidFill>
                  <a:schemeClr val="accent2"/>
                </a:solidFill>
                <a:latin typeface="Roboto Slab" panose="020B0604020202020204" charset="0"/>
                <a:ea typeface="Roboto Slab" panose="020B0604020202020204" charset="0"/>
              </a:rPr>
              <a:t> in </a:t>
            </a:r>
            <a:r>
              <a:rPr lang="cs-CZ" sz="1600" b="1" dirty="0" err="1">
                <a:solidFill>
                  <a:schemeClr val="accent2"/>
                </a:solidFill>
                <a:latin typeface="Roboto Slab" panose="020B0604020202020204" charset="0"/>
                <a:ea typeface="Roboto Slab" panose="020B0604020202020204" charset="0"/>
              </a:rPr>
              <a:t>the</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elaboration</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of</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plans</a:t>
            </a:r>
            <a:endParaRPr lang="cs-CZ" sz="1600" b="1" dirty="0">
              <a:solidFill>
                <a:schemeClr val="accent2"/>
              </a:solidFill>
              <a:latin typeface="Roboto Slab" panose="020B0604020202020204" charset="0"/>
              <a:ea typeface="Roboto Slab" panose="020B0604020202020204" charset="0"/>
            </a:endParaRPr>
          </a:p>
          <a:p>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SEA</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Directive</a:t>
            </a:r>
            <a:r>
              <a:rPr lang="en-US" sz="1600" dirty="0">
                <a:latin typeface="Roboto Slab" panose="020B0604020202020204" charset="0"/>
                <a:ea typeface="Roboto Slab" panose="020B0604020202020204" charset="0"/>
              </a:rPr>
              <a:t>, Water Framework Directive, Air Quality Directive, Waste </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Framework</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Directive, Environmental Noise</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Directive</a:t>
            </a:r>
            <a:endParaRPr lang="cs-CZ" sz="1600" dirty="0">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r>
              <a:rPr lang="cs-CZ" sz="1800" dirty="0">
                <a:latin typeface="Roboto Slab" panose="020B0604020202020204" charset="0"/>
                <a:ea typeface="Roboto Slab" panose="020B0604020202020204" charset="0"/>
              </a:rPr>
              <a:t> </a:t>
            </a:r>
          </a:p>
        </p:txBody>
      </p:sp>
      <p:pic>
        <p:nvPicPr>
          <p:cNvPr id="4" name="Picture 3" descr="T:\14-1 Unternehmenskommunikation\Corporate Design\Logos\ERA  Logo\ERA Logo alt\ERA Logo NEU\ERAlogo_D\ERA LOGO_D_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771" y="4646692"/>
            <a:ext cx="672067" cy="496808"/>
          </a:xfrm>
          <a:prstGeom prst="rect">
            <a:avLst/>
          </a:prstGeom>
          <a:noFill/>
          <a:ln>
            <a:noFill/>
          </a:ln>
        </p:spPr>
      </p:pic>
      <p:pic>
        <p:nvPicPr>
          <p:cNvPr id="5" name="Grafik 1"/>
          <p:cNvPicPr/>
          <p:nvPr/>
        </p:nvPicPr>
        <p:blipFill>
          <a:blip r:embed="rId4">
            <a:extLst>
              <a:ext uri="{28A0092B-C50C-407E-A947-70E740481C1C}">
                <a14:useLocalDpi xmlns:a14="http://schemas.microsoft.com/office/drawing/2010/main" val="0"/>
              </a:ext>
            </a:extLst>
          </a:blip>
          <a:srcRect/>
          <a:stretch>
            <a:fillRect/>
          </a:stretch>
        </p:blipFill>
        <p:spPr bwMode="auto">
          <a:xfrm>
            <a:off x="1093750" y="4702645"/>
            <a:ext cx="506449" cy="326554"/>
          </a:xfrm>
          <a:prstGeom prst="rect">
            <a:avLst/>
          </a:prstGeom>
          <a:noFill/>
          <a:ln>
            <a:noFill/>
          </a:ln>
        </p:spPr>
      </p:pic>
    </p:spTree>
    <p:extLst>
      <p:ext uri="{BB962C8B-B14F-4D97-AF65-F5344CB8AC3E}">
        <p14:creationId xmlns:p14="http://schemas.microsoft.com/office/powerpoint/2010/main" val="28330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fade">
                                      <p:cBhvr>
                                        <p:cTn id="47"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845895"/>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Aarhus</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Convention</a:t>
            </a:r>
            <a:r>
              <a:rPr lang="cs-CZ" sz="1800" b="1" dirty="0">
                <a:solidFill>
                  <a:schemeClr val="accent1"/>
                </a:solidFill>
                <a:latin typeface="Roboto Slab" panose="020B0604020202020204" charset="0"/>
                <a:ea typeface="Roboto Slab" panose="020B0604020202020204" charset="0"/>
                <a:cs typeface="Nixie One"/>
                <a:sym typeface="Nixie One"/>
              </a:rPr>
              <a:t> – NATIONAL </a:t>
            </a:r>
            <a:r>
              <a:rPr lang="cs-CZ" sz="1800" b="1" dirty="0" err="1">
                <a:solidFill>
                  <a:schemeClr val="accent1"/>
                </a:solidFill>
                <a:latin typeface="Roboto Slab" panose="020B0604020202020204" charset="0"/>
                <a:ea typeface="Roboto Slab" panose="020B0604020202020204" charset="0"/>
                <a:cs typeface="Nixie One"/>
                <a:sym typeface="Nixie One"/>
              </a:rPr>
              <a:t>level</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5" name="TextovéPole 4"/>
          <p:cNvSpPr txBox="1"/>
          <p:nvPr/>
        </p:nvSpPr>
        <p:spPr>
          <a:xfrm>
            <a:off x="683568" y="1041023"/>
            <a:ext cx="8183706" cy="4770537"/>
          </a:xfrm>
          <a:prstGeom prst="rect">
            <a:avLst/>
          </a:prstGeom>
          <a:noFill/>
        </p:spPr>
        <p:txBody>
          <a:bodyPr wrap="square" rtlCol="0">
            <a:spAutoFit/>
          </a:bodyPr>
          <a:lstStyle/>
          <a:p>
            <a:r>
              <a:rPr lang="cs-CZ" sz="2000" b="1" dirty="0">
                <a:latin typeface="Roboto Slab" panose="020B0604020202020204" charset="0"/>
                <a:ea typeface="Roboto Slab" panose="020B0604020202020204" charset="0"/>
              </a:rPr>
              <a:t>Access to justice – </a:t>
            </a:r>
            <a:r>
              <a:rPr lang="cs-CZ" sz="2000" b="1" dirty="0" err="1">
                <a:latin typeface="Roboto Slab" panose="020B0604020202020204" charset="0"/>
                <a:ea typeface="Roboto Slab" panose="020B0604020202020204" charset="0"/>
              </a:rPr>
              <a:t>national</a:t>
            </a:r>
            <a:r>
              <a:rPr lang="cs-CZ" sz="2000" b="1" dirty="0">
                <a:latin typeface="Roboto Slab" panose="020B0604020202020204" charset="0"/>
                <a:ea typeface="Roboto Slab" panose="020B0604020202020204" charset="0"/>
              </a:rPr>
              <a:t> </a:t>
            </a:r>
            <a:r>
              <a:rPr lang="cs-CZ" sz="2000" b="1" dirty="0" err="1">
                <a:latin typeface="Roboto Slab" panose="020B0604020202020204" charset="0"/>
                <a:ea typeface="Roboto Slab" panose="020B0604020202020204" charset="0"/>
              </a:rPr>
              <a:t>systems</a:t>
            </a:r>
            <a:endParaRPr lang="cs-CZ" sz="2000" b="1" dirty="0">
              <a:latin typeface="Roboto Slab" panose="020B0604020202020204" charset="0"/>
              <a:ea typeface="Roboto Slab" panose="020B0604020202020204" charset="0"/>
            </a:endParaRPr>
          </a:p>
          <a:p>
            <a:endParaRPr lang="cs-CZ" sz="2000" b="1" dirty="0">
              <a:latin typeface="Roboto Slab" panose="020B0604020202020204" charset="0"/>
              <a:ea typeface="Roboto Slab" panose="020B0604020202020204" charset="0"/>
            </a:endParaRPr>
          </a:p>
          <a:p>
            <a:r>
              <a:rPr lang="cs-CZ" sz="1800" b="1" dirty="0">
                <a:solidFill>
                  <a:schemeClr val="accent3"/>
                </a:solidFill>
                <a:latin typeface="Roboto Slab" panose="020B0604020202020204" charset="0"/>
                <a:ea typeface="Roboto Slab" panose="020B0604020202020204" charset="0"/>
              </a:rPr>
              <a:t>- No </a:t>
            </a:r>
            <a:r>
              <a:rPr lang="cs-CZ" sz="1800" b="1" dirty="0" err="1">
                <a:solidFill>
                  <a:schemeClr val="accent3"/>
                </a:solidFill>
                <a:latin typeface="Roboto Slab" panose="020B0604020202020204" charset="0"/>
                <a:ea typeface="Roboto Slab" panose="020B0604020202020204" charset="0"/>
              </a:rPr>
              <a:t>harmonization</a:t>
            </a:r>
            <a:r>
              <a:rPr lang="cs-CZ" sz="1800" b="1" dirty="0">
                <a:solidFill>
                  <a:schemeClr val="accent3"/>
                </a:solidFill>
                <a:latin typeface="Roboto Slab" panose="020B0604020202020204" charset="0"/>
                <a:ea typeface="Roboto Slab" panose="020B0604020202020204" charset="0"/>
              </a:rPr>
              <a:t>, but EIA, IPPC + direct </a:t>
            </a:r>
            <a:r>
              <a:rPr lang="cs-CZ" sz="1800" b="1" dirty="0" err="1">
                <a:solidFill>
                  <a:schemeClr val="accent3"/>
                </a:solidFill>
                <a:latin typeface="Roboto Slab" panose="020B0604020202020204" charset="0"/>
                <a:ea typeface="Roboto Slab" panose="020B0604020202020204" charset="0"/>
              </a:rPr>
              <a:t>effect</a:t>
            </a:r>
            <a:endParaRPr lang="cs-CZ" sz="1800" b="1" dirty="0">
              <a:solidFill>
                <a:schemeClr val="accent3"/>
              </a:solidFill>
              <a:latin typeface="Roboto Slab" panose="020B0604020202020204" charset="0"/>
              <a:ea typeface="Roboto Slab" panose="020B0604020202020204" charset="0"/>
            </a:endParaRPr>
          </a:p>
          <a:p>
            <a:endParaRPr lang="cs-CZ" sz="2000" b="1" dirty="0">
              <a:latin typeface="Roboto Slab" panose="020B0604020202020204" charset="0"/>
              <a:ea typeface="Roboto Slab" panose="020B0604020202020204" charset="0"/>
            </a:endParaRPr>
          </a:p>
          <a:p>
            <a:pPr>
              <a:buFont typeface="Arial" pitchFamily="34" charset="0"/>
              <a:buChar char="•"/>
            </a:pPr>
            <a:r>
              <a:rPr lang="cs-CZ" sz="1600" b="1" i="1" dirty="0">
                <a:latin typeface="Roboto Slab" panose="020B0604020202020204" charset="0"/>
                <a:ea typeface="Roboto Slab" panose="020B0604020202020204" charset="0"/>
              </a:rPr>
              <a:t> </a:t>
            </a:r>
            <a:r>
              <a:rPr lang="en-US" sz="1600" b="1" i="1" dirty="0">
                <a:latin typeface="Roboto Slab" panose="020B0604020202020204" charset="0"/>
                <a:ea typeface="Roboto Slab" panose="020B0604020202020204" charset="0"/>
              </a:rPr>
              <a:t>Standing for the members of the public </a:t>
            </a:r>
            <a:r>
              <a:rPr lang="cs-CZ" sz="1600" b="1" i="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(d</a:t>
            </a:r>
            <a:r>
              <a:rPr lang="en-US" sz="1600" dirty="0" err="1">
                <a:latin typeface="Roboto Slab" panose="020B0604020202020204" charset="0"/>
                <a:ea typeface="Roboto Slab" panose="020B0604020202020204" charset="0"/>
              </a:rPr>
              <a:t>efinition</a:t>
            </a:r>
            <a:r>
              <a:rPr lang="en-US" sz="1600" dirty="0">
                <a:latin typeface="Roboto Slab" panose="020B0604020202020204" charset="0"/>
                <a:ea typeface="Roboto Slab" panose="020B0604020202020204" charset="0"/>
              </a:rPr>
              <a:t> of “the members of the public”</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standing</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for</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individuals</a:t>
            </a:r>
            <a:r>
              <a:rPr lang="cs-CZ" sz="1600" dirty="0">
                <a:latin typeface="Roboto Slab" panose="020B0604020202020204" charset="0"/>
                <a:ea typeface="Roboto Slab" panose="020B0604020202020204" charset="0"/>
              </a:rPr>
              <a:t>, s</a:t>
            </a:r>
            <a:r>
              <a:rPr lang="en-US" sz="1600" dirty="0" err="1">
                <a:latin typeface="Roboto Slab" panose="020B0604020202020204" charset="0"/>
                <a:ea typeface="Roboto Slab" panose="020B0604020202020204" charset="0"/>
              </a:rPr>
              <a:t>tanding</a:t>
            </a:r>
            <a:r>
              <a:rPr lang="en-US" sz="1600" dirty="0">
                <a:latin typeface="Roboto Slab" panose="020B0604020202020204" charset="0"/>
                <a:ea typeface="Roboto Slab" panose="020B0604020202020204" charset="0"/>
              </a:rPr>
              <a:t> for ENGOs and groups</a:t>
            </a:r>
            <a:r>
              <a:rPr lang="cs-CZ" sz="1600" dirty="0">
                <a:latin typeface="Roboto Slab" panose="020B0604020202020204" charset="0"/>
                <a:ea typeface="Roboto Slab" panose="020B0604020202020204" charset="0"/>
              </a:rPr>
              <a:t>, p</a:t>
            </a:r>
            <a:r>
              <a:rPr lang="en-US" sz="1600" dirty="0" err="1">
                <a:latin typeface="Roboto Slab" panose="020B0604020202020204" charset="0"/>
                <a:ea typeface="Roboto Slab" panose="020B0604020202020204" charset="0"/>
              </a:rPr>
              <a:t>articipation</a:t>
            </a:r>
            <a:r>
              <a:rPr lang="en-US" sz="1600" dirty="0">
                <a:latin typeface="Roboto Slab" panose="020B0604020202020204" charset="0"/>
                <a:ea typeface="Roboto Slab" panose="020B0604020202020204" charset="0"/>
              </a:rPr>
              <a:t> as a prerequisite for standing</a:t>
            </a:r>
            <a:r>
              <a:rPr lang="cs-CZ" sz="1600" dirty="0">
                <a:latin typeface="Roboto Slab" panose="020B0604020202020204" charset="0"/>
                <a:ea typeface="Roboto Slab" panose="020B0604020202020204" charset="0"/>
              </a:rPr>
              <a:t>)</a:t>
            </a:r>
          </a:p>
          <a:p>
            <a:pPr>
              <a:buFont typeface="Arial" pitchFamily="34" charset="0"/>
              <a:buChar char="•"/>
            </a:pPr>
            <a:endParaRPr lang="cs-CZ" sz="1600" dirty="0">
              <a:latin typeface="Roboto Slab" panose="020B0604020202020204" charset="0"/>
              <a:ea typeface="Roboto Slab" panose="020B0604020202020204" charset="0"/>
            </a:endParaRPr>
          </a:p>
          <a:p>
            <a:pPr>
              <a:buFont typeface="Arial" pitchFamily="34" charset="0"/>
              <a:buChar char="•"/>
            </a:pPr>
            <a:r>
              <a:rPr lang="en-US" sz="1600" dirty="0">
                <a:latin typeface="Roboto Slab" panose="020B0604020202020204" charset="0"/>
                <a:ea typeface="Roboto Slab" panose="020B0604020202020204" charset="0"/>
              </a:rPr>
              <a:t> </a:t>
            </a:r>
            <a:r>
              <a:rPr lang="en-US" sz="1600" b="1" i="1" dirty="0">
                <a:latin typeface="Roboto Slab" panose="020B0604020202020204" charset="0"/>
                <a:ea typeface="Roboto Slab" panose="020B0604020202020204" charset="0"/>
              </a:rPr>
              <a:t>The intensity or scope of the review</a:t>
            </a:r>
            <a:endParaRPr lang="cs-CZ" sz="1600" b="1" i="1" dirty="0">
              <a:latin typeface="Roboto Slab" panose="020B0604020202020204" charset="0"/>
              <a:ea typeface="Roboto Slab" panose="020B0604020202020204" charset="0"/>
            </a:endParaRPr>
          </a:p>
          <a:p>
            <a:endParaRPr lang="cs-CZ" sz="1600" b="1" i="1" dirty="0">
              <a:latin typeface="Roboto Slab" panose="020B0604020202020204" charset="0"/>
              <a:ea typeface="Roboto Slab" panose="020B0604020202020204" charset="0"/>
            </a:endParaRPr>
          </a:p>
          <a:p>
            <a:pPr>
              <a:buFont typeface="Arial" pitchFamily="34" charset="0"/>
              <a:buChar char="•"/>
            </a:pPr>
            <a:r>
              <a:rPr lang="cs-CZ" sz="1600" b="1" i="1" dirty="0">
                <a:latin typeface="Roboto Slab" panose="020B0604020202020204" charset="0"/>
                <a:ea typeface="Roboto Slab" panose="020B0604020202020204" charset="0"/>
              </a:rPr>
              <a:t> </a:t>
            </a:r>
            <a:r>
              <a:rPr lang="en-US" sz="1600" b="1" i="1" dirty="0">
                <a:latin typeface="Roboto Slab" panose="020B0604020202020204" charset="0"/>
                <a:ea typeface="Roboto Slab" panose="020B0604020202020204" charset="0"/>
              </a:rPr>
              <a:t>Costs in the environmental procedure </a:t>
            </a:r>
            <a:r>
              <a:rPr lang="cs-CZ" sz="1600" b="1" i="1"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“not prohibitively expensive”</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loser pays principle</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experts’</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costs</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Alternative</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Dispute</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Resolution</a:t>
            </a:r>
            <a:r>
              <a:rPr lang="cs-CZ" sz="1600" dirty="0">
                <a:latin typeface="Roboto Slab" panose="020B0604020202020204" charset="0"/>
                <a:ea typeface="Roboto Slab" panose="020B0604020202020204" charset="0"/>
              </a:rPr>
              <a:t>)</a:t>
            </a:r>
          </a:p>
          <a:p>
            <a:pPr>
              <a:buFont typeface="Arial" pitchFamily="34" charset="0"/>
              <a:buChar char="•"/>
            </a:pPr>
            <a:endParaRPr lang="cs-CZ" sz="1600" dirty="0">
              <a:latin typeface="Roboto Slab" panose="020B0604020202020204" charset="0"/>
              <a:ea typeface="Roboto Slab" panose="020B0604020202020204" charset="0"/>
            </a:endParaRPr>
          </a:p>
          <a:p>
            <a:pPr>
              <a:buFont typeface="Arial" pitchFamily="34" charset="0"/>
              <a:buChar char="•"/>
            </a:pPr>
            <a:r>
              <a:rPr lang="cs-CZ" sz="1600" dirty="0">
                <a:latin typeface="Roboto Slab" panose="020B0604020202020204" charset="0"/>
                <a:ea typeface="Roboto Slab" panose="020B0604020202020204" charset="0"/>
              </a:rPr>
              <a:t> </a:t>
            </a:r>
            <a:r>
              <a:rPr lang="en-US" sz="1600" b="1" i="1" dirty="0">
                <a:latin typeface="Roboto Slab" panose="020B0604020202020204" charset="0"/>
                <a:ea typeface="Roboto Slab" panose="020B0604020202020204" charset="0"/>
              </a:rPr>
              <a:t>Effectiveness </a:t>
            </a:r>
            <a:r>
              <a:rPr lang="cs-CZ" sz="1600" b="1" i="1" dirty="0" err="1">
                <a:latin typeface="Roboto Slab" panose="020B0604020202020204" charset="0"/>
                <a:ea typeface="Roboto Slab" panose="020B0604020202020204" charset="0"/>
              </a:rPr>
              <a:t>of</a:t>
            </a:r>
            <a:r>
              <a:rPr lang="en-US" sz="1600" b="1" i="1" dirty="0">
                <a:latin typeface="Roboto Slab" panose="020B0604020202020204" charset="0"/>
                <a:ea typeface="Roboto Slab" panose="020B0604020202020204" charset="0"/>
              </a:rPr>
              <a:t> the procedure </a:t>
            </a:r>
            <a:r>
              <a:rPr lang="cs-CZ" sz="1600" i="1" dirty="0">
                <a:latin typeface="Roboto Slab" panose="020B0604020202020204" charset="0"/>
                <a:ea typeface="Roboto Slab" panose="020B0604020202020204" charset="0"/>
              </a:rPr>
              <a:t>(</a:t>
            </a:r>
            <a:r>
              <a:rPr lang="en-US" sz="1600" dirty="0">
                <a:latin typeface="Roboto Slab" panose="020B0604020202020204" charset="0"/>
                <a:ea typeface="Roboto Slab" panose="020B0604020202020204" charset="0"/>
              </a:rPr>
              <a:t>Criteria for injunctive relief</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Bonds or cross-undertakings in damages</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timeliness</a:t>
            </a:r>
            <a:r>
              <a:rPr lang="cs-CZ" sz="1600" dirty="0">
                <a:latin typeface="Roboto Slab" panose="020B0604020202020204" charset="0"/>
                <a:ea typeface="Roboto Slab" panose="020B0604020202020204" charset="0"/>
              </a:rPr>
              <a:t>, m</a:t>
            </a:r>
            <a:r>
              <a:rPr lang="en-US" sz="1600" dirty="0" err="1">
                <a:latin typeface="Roboto Slab" panose="020B0604020202020204" charset="0"/>
                <a:ea typeface="Roboto Slab" panose="020B0604020202020204" charset="0"/>
              </a:rPr>
              <a:t>alicious</a:t>
            </a:r>
            <a:r>
              <a:rPr lang="en-US" sz="1600" dirty="0">
                <a:latin typeface="Roboto Slab" panose="020B0604020202020204" charset="0"/>
                <a:ea typeface="Roboto Slab" panose="020B0604020202020204" charset="0"/>
              </a:rPr>
              <a:t> or capricious actions </a:t>
            </a:r>
            <a:r>
              <a:rPr lang="cs-CZ" sz="1600" dirty="0">
                <a:latin typeface="Roboto Slab" panose="020B0604020202020204" charset="0"/>
                <a:ea typeface="Roboto Slab" panose="020B0604020202020204" charset="0"/>
              </a:rPr>
              <a:t>)</a:t>
            </a:r>
          </a:p>
          <a:p>
            <a:endParaRPr lang="cs-CZ" sz="2000" dirty="0"/>
          </a:p>
          <a:p>
            <a:endParaRPr lang="cs-CZ" dirty="0"/>
          </a:p>
          <a:p>
            <a:endParaRPr lang="cs-CZ" dirty="0"/>
          </a:p>
        </p:txBody>
      </p:sp>
    </p:spTree>
    <p:extLst>
      <p:ext uri="{BB962C8B-B14F-4D97-AF65-F5344CB8AC3E}">
        <p14:creationId xmlns:p14="http://schemas.microsoft.com/office/powerpoint/2010/main" val="1644288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845895"/>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Aarhus</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Convention</a:t>
            </a:r>
            <a:r>
              <a:rPr lang="cs-CZ" sz="1800" b="1" dirty="0">
                <a:solidFill>
                  <a:schemeClr val="accent1"/>
                </a:solidFill>
                <a:latin typeface="Roboto Slab" panose="020B0604020202020204" charset="0"/>
                <a:ea typeface="Roboto Slab" panose="020B0604020202020204" charset="0"/>
                <a:cs typeface="Nixie One"/>
                <a:sym typeface="Nixie One"/>
              </a:rPr>
              <a:t> – NATIONAL </a:t>
            </a:r>
            <a:r>
              <a:rPr lang="cs-CZ" sz="1800" b="1" dirty="0" err="1">
                <a:solidFill>
                  <a:schemeClr val="accent1"/>
                </a:solidFill>
                <a:latin typeface="Roboto Slab" panose="020B0604020202020204" charset="0"/>
                <a:ea typeface="Roboto Slab" panose="020B0604020202020204" charset="0"/>
                <a:cs typeface="Nixie One"/>
                <a:sym typeface="Nixie One"/>
              </a:rPr>
              <a:t>level</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5" name="TextovéPole 4"/>
          <p:cNvSpPr txBox="1"/>
          <p:nvPr/>
        </p:nvSpPr>
        <p:spPr>
          <a:xfrm>
            <a:off x="683568" y="659402"/>
            <a:ext cx="8183706" cy="5201424"/>
          </a:xfrm>
          <a:prstGeom prst="rect">
            <a:avLst/>
          </a:prstGeom>
          <a:noFill/>
        </p:spPr>
        <p:txBody>
          <a:bodyPr wrap="square" rtlCol="0">
            <a:spAutoFit/>
          </a:bodyPr>
          <a:lstStyle/>
          <a:p>
            <a:r>
              <a:rPr lang="cs-CZ" sz="2000" b="1" dirty="0">
                <a:latin typeface="Roboto Slab" panose="020B0604020202020204" charset="0"/>
                <a:ea typeface="Roboto Slab" panose="020B0604020202020204" charset="0"/>
              </a:rPr>
              <a:t>Access to justice – </a:t>
            </a:r>
            <a:r>
              <a:rPr lang="cs-CZ" sz="2000" b="1" dirty="0" err="1">
                <a:latin typeface="Roboto Slab" panose="020B0604020202020204" charset="0"/>
                <a:ea typeface="Roboto Slab" panose="020B0604020202020204" charset="0"/>
              </a:rPr>
              <a:t>national</a:t>
            </a:r>
            <a:r>
              <a:rPr lang="cs-CZ" sz="2000" b="1" dirty="0">
                <a:latin typeface="Roboto Slab" panose="020B0604020202020204" charset="0"/>
                <a:ea typeface="Roboto Slab" panose="020B0604020202020204" charset="0"/>
              </a:rPr>
              <a:t> </a:t>
            </a:r>
            <a:r>
              <a:rPr lang="cs-CZ" sz="2000" b="1" dirty="0" err="1">
                <a:latin typeface="Roboto Slab" panose="020B0604020202020204" charset="0"/>
                <a:ea typeface="Roboto Slab" panose="020B0604020202020204" charset="0"/>
              </a:rPr>
              <a:t>systems</a:t>
            </a:r>
            <a:endParaRPr lang="cs-CZ" sz="2000" b="1" dirty="0">
              <a:latin typeface="Roboto Slab" panose="020B0604020202020204" charset="0"/>
              <a:ea typeface="Roboto Slab" panose="020B0604020202020204" charset="0"/>
            </a:endParaRPr>
          </a:p>
          <a:p>
            <a:endParaRPr lang="cs-CZ" sz="2000" b="1" dirty="0">
              <a:latin typeface="Roboto Slab" panose="020B0604020202020204" charset="0"/>
              <a:ea typeface="Roboto Slab" panose="020B0604020202020204" charset="0"/>
            </a:endParaRPr>
          </a:p>
          <a:p>
            <a:r>
              <a:rPr lang="cs-CZ" sz="1800" b="1" dirty="0">
                <a:solidFill>
                  <a:schemeClr val="accent3"/>
                </a:solidFill>
                <a:latin typeface="Roboto Slab" panose="020B0604020202020204" charset="0"/>
                <a:ea typeface="Roboto Slab" panose="020B0604020202020204" charset="0"/>
              </a:rPr>
              <a:t>- No </a:t>
            </a:r>
            <a:r>
              <a:rPr lang="cs-CZ" sz="1800" b="1" dirty="0" err="1">
                <a:solidFill>
                  <a:schemeClr val="accent3"/>
                </a:solidFill>
                <a:latin typeface="Roboto Slab" panose="020B0604020202020204" charset="0"/>
                <a:ea typeface="Roboto Slab" panose="020B0604020202020204" charset="0"/>
              </a:rPr>
              <a:t>harmonization</a:t>
            </a:r>
            <a:r>
              <a:rPr lang="cs-CZ" sz="1800" b="1" dirty="0">
                <a:solidFill>
                  <a:schemeClr val="accent3"/>
                </a:solidFill>
                <a:latin typeface="Roboto Slab" panose="020B0604020202020204" charset="0"/>
                <a:ea typeface="Roboto Slab" panose="020B0604020202020204" charset="0"/>
              </a:rPr>
              <a:t>, but EIA, IPPC + direct </a:t>
            </a:r>
            <a:r>
              <a:rPr lang="cs-CZ" sz="1800" b="1" dirty="0" err="1">
                <a:solidFill>
                  <a:schemeClr val="accent3"/>
                </a:solidFill>
                <a:latin typeface="Roboto Slab" panose="020B0604020202020204" charset="0"/>
                <a:ea typeface="Roboto Slab" panose="020B0604020202020204" charset="0"/>
              </a:rPr>
              <a:t>effect</a:t>
            </a:r>
            <a:endParaRPr lang="cs-CZ" sz="1800" b="1" dirty="0">
              <a:solidFill>
                <a:schemeClr val="accent3"/>
              </a:solidFill>
              <a:latin typeface="Roboto Slab" panose="020B0604020202020204" charset="0"/>
              <a:ea typeface="Roboto Slab" panose="020B0604020202020204" charset="0"/>
            </a:endParaRPr>
          </a:p>
          <a:p>
            <a:endParaRPr lang="cs-CZ" sz="2000" b="1" dirty="0">
              <a:latin typeface="Roboto Slab" panose="020B0604020202020204" charset="0"/>
              <a:ea typeface="Roboto Slab" panose="020B0604020202020204" charset="0"/>
            </a:endParaRPr>
          </a:p>
          <a:p>
            <a:pPr>
              <a:buFont typeface="Arial" pitchFamily="34" charset="0"/>
              <a:buChar char="•"/>
            </a:pPr>
            <a:r>
              <a:rPr lang="cs-CZ" sz="1600" b="1" i="1" dirty="0">
                <a:latin typeface="Roboto Slab" panose="020B0604020202020204" charset="0"/>
                <a:ea typeface="Roboto Slab" panose="020B0604020202020204" charset="0"/>
              </a:rPr>
              <a:t> </a:t>
            </a:r>
            <a:r>
              <a:rPr lang="en-US" sz="1600" b="1" i="1" dirty="0">
                <a:latin typeface="Roboto Slab" panose="020B0604020202020204" charset="0"/>
                <a:ea typeface="Roboto Slab" panose="020B0604020202020204" charset="0"/>
              </a:rPr>
              <a:t>Standing for the members of the public </a:t>
            </a:r>
            <a:r>
              <a:rPr lang="cs-CZ" sz="1600" b="1" i="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(d</a:t>
            </a:r>
            <a:r>
              <a:rPr lang="en-US" sz="1600" dirty="0" err="1">
                <a:latin typeface="Roboto Slab" panose="020B0604020202020204" charset="0"/>
                <a:ea typeface="Roboto Slab" panose="020B0604020202020204" charset="0"/>
              </a:rPr>
              <a:t>efinition</a:t>
            </a:r>
            <a:r>
              <a:rPr lang="en-US" sz="1600" dirty="0">
                <a:latin typeface="Roboto Slab" panose="020B0604020202020204" charset="0"/>
                <a:ea typeface="Roboto Slab" panose="020B0604020202020204" charset="0"/>
              </a:rPr>
              <a:t> of “the members of the public”</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standing</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for</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individuals</a:t>
            </a:r>
            <a:r>
              <a:rPr lang="cs-CZ" sz="1600" dirty="0">
                <a:latin typeface="Roboto Slab" panose="020B0604020202020204" charset="0"/>
                <a:ea typeface="Roboto Slab" panose="020B0604020202020204" charset="0"/>
              </a:rPr>
              <a:t>, s</a:t>
            </a:r>
            <a:r>
              <a:rPr lang="en-US" sz="1600" dirty="0" err="1">
                <a:latin typeface="Roboto Slab" panose="020B0604020202020204" charset="0"/>
                <a:ea typeface="Roboto Slab" panose="020B0604020202020204" charset="0"/>
              </a:rPr>
              <a:t>tanding</a:t>
            </a:r>
            <a:r>
              <a:rPr lang="en-US" sz="1600" dirty="0">
                <a:latin typeface="Roboto Slab" panose="020B0604020202020204" charset="0"/>
                <a:ea typeface="Roboto Slab" panose="020B0604020202020204" charset="0"/>
              </a:rPr>
              <a:t> for ENGOs and groups</a:t>
            </a:r>
            <a:r>
              <a:rPr lang="cs-CZ" sz="1600" dirty="0">
                <a:latin typeface="Roboto Slab" panose="020B0604020202020204" charset="0"/>
                <a:ea typeface="Roboto Slab" panose="020B0604020202020204" charset="0"/>
              </a:rPr>
              <a:t>, p</a:t>
            </a:r>
            <a:r>
              <a:rPr lang="en-US" sz="1600" dirty="0" err="1">
                <a:latin typeface="Roboto Slab" panose="020B0604020202020204" charset="0"/>
                <a:ea typeface="Roboto Slab" panose="020B0604020202020204" charset="0"/>
              </a:rPr>
              <a:t>articipation</a:t>
            </a:r>
            <a:r>
              <a:rPr lang="en-US" sz="1600" dirty="0">
                <a:latin typeface="Roboto Slab" panose="020B0604020202020204" charset="0"/>
                <a:ea typeface="Roboto Slab" panose="020B0604020202020204" charset="0"/>
              </a:rPr>
              <a:t> as a prerequisite for standing</a:t>
            </a:r>
            <a:r>
              <a:rPr lang="cs-CZ" sz="1600" dirty="0">
                <a:latin typeface="Roboto Slab" panose="020B0604020202020204" charset="0"/>
                <a:ea typeface="Roboto Slab" panose="020B0604020202020204" charset="0"/>
              </a:rPr>
              <a:t>)</a:t>
            </a:r>
          </a:p>
          <a:p>
            <a:pPr>
              <a:buFont typeface="Arial" pitchFamily="34" charset="0"/>
              <a:buChar char="•"/>
            </a:pPr>
            <a:endParaRPr lang="cs-CZ" sz="1600" dirty="0">
              <a:latin typeface="Roboto Slab" panose="020B0604020202020204" charset="0"/>
              <a:ea typeface="Roboto Slab" panose="020B0604020202020204" charset="0"/>
            </a:endParaRPr>
          </a:p>
          <a:p>
            <a:pPr>
              <a:buFont typeface="Arial" pitchFamily="34" charset="0"/>
              <a:buChar char="•"/>
            </a:pPr>
            <a:r>
              <a:rPr lang="en-US" sz="1600" dirty="0">
                <a:latin typeface="Roboto Slab" panose="020B0604020202020204" charset="0"/>
                <a:ea typeface="Roboto Slab" panose="020B0604020202020204" charset="0"/>
              </a:rPr>
              <a:t> </a:t>
            </a:r>
            <a:r>
              <a:rPr lang="en-US" sz="1600" b="1" i="1" dirty="0">
                <a:latin typeface="Roboto Slab" panose="020B0604020202020204" charset="0"/>
                <a:ea typeface="Roboto Slab" panose="020B0604020202020204" charset="0"/>
              </a:rPr>
              <a:t>The intensity or scope of the review</a:t>
            </a:r>
            <a:endParaRPr lang="cs-CZ" sz="1600" b="1" i="1" dirty="0">
              <a:latin typeface="Roboto Slab" panose="020B0604020202020204" charset="0"/>
              <a:ea typeface="Roboto Slab" panose="020B0604020202020204" charset="0"/>
            </a:endParaRPr>
          </a:p>
          <a:p>
            <a:endParaRPr lang="cs-CZ" sz="1600" b="1" i="1" dirty="0">
              <a:latin typeface="Roboto Slab" panose="020B0604020202020204" charset="0"/>
              <a:ea typeface="Roboto Slab" panose="020B0604020202020204" charset="0"/>
            </a:endParaRPr>
          </a:p>
          <a:p>
            <a:pPr>
              <a:buFont typeface="Arial" pitchFamily="34" charset="0"/>
              <a:buChar char="•"/>
            </a:pPr>
            <a:r>
              <a:rPr lang="cs-CZ" sz="1600" b="1" i="1" dirty="0">
                <a:latin typeface="Roboto Slab" panose="020B0604020202020204" charset="0"/>
                <a:ea typeface="Roboto Slab" panose="020B0604020202020204" charset="0"/>
              </a:rPr>
              <a:t> </a:t>
            </a:r>
            <a:r>
              <a:rPr lang="en-US" sz="1600" b="1" i="1" dirty="0">
                <a:latin typeface="Roboto Slab" panose="020B0604020202020204" charset="0"/>
                <a:ea typeface="Roboto Slab" panose="020B0604020202020204" charset="0"/>
              </a:rPr>
              <a:t>Costs in the environmental procedure </a:t>
            </a:r>
            <a:r>
              <a:rPr lang="cs-CZ" sz="1600" b="1" i="1"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“not prohibitively expensive”</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loser pays principle</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experts’</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costs</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Alternative</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Dispute</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Resolution</a:t>
            </a:r>
            <a:r>
              <a:rPr lang="cs-CZ" sz="1600" dirty="0">
                <a:latin typeface="Roboto Slab" panose="020B0604020202020204" charset="0"/>
                <a:ea typeface="Roboto Slab" panose="020B0604020202020204" charset="0"/>
              </a:rPr>
              <a:t>)</a:t>
            </a:r>
          </a:p>
          <a:p>
            <a:pPr>
              <a:buFont typeface="Arial" pitchFamily="34" charset="0"/>
              <a:buChar char="•"/>
            </a:pPr>
            <a:endParaRPr lang="cs-CZ" sz="1600" dirty="0">
              <a:latin typeface="Roboto Slab" panose="020B0604020202020204" charset="0"/>
              <a:ea typeface="Roboto Slab" panose="020B0604020202020204" charset="0"/>
            </a:endParaRPr>
          </a:p>
          <a:p>
            <a:pPr>
              <a:buFont typeface="Arial" pitchFamily="34" charset="0"/>
              <a:buChar char="•"/>
            </a:pPr>
            <a:r>
              <a:rPr lang="cs-CZ" sz="1600" dirty="0">
                <a:latin typeface="Roboto Slab" panose="020B0604020202020204" charset="0"/>
                <a:ea typeface="Roboto Slab" panose="020B0604020202020204" charset="0"/>
              </a:rPr>
              <a:t> </a:t>
            </a:r>
            <a:r>
              <a:rPr lang="en-US" sz="1600" b="1" i="1" dirty="0">
                <a:latin typeface="Roboto Slab" panose="020B0604020202020204" charset="0"/>
                <a:ea typeface="Roboto Slab" panose="020B0604020202020204" charset="0"/>
              </a:rPr>
              <a:t>Effectiveness </a:t>
            </a:r>
            <a:r>
              <a:rPr lang="cs-CZ" sz="1600" b="1" i="1" dirty="0" err="1">
                <a:latin typeface="Roboto Slab" panose="020B0604020202020204" charset="0"/>
                <a:ea typeface="Roboto Slab" panose="020B0604020202020204" charset="0"/>
              </a:rPr>
              <a:t>of</a:t>
            </a:r>
            <a:r>
              <a:rPr lang="en-US" sz="1600" b="1" i="1" dirty="0">
                <a:latin typeface="Roboto Slab" panose="020B0604020202020204" charset="0"/>
                <a:ea typeface="Roboto Slab" panose="020B0604020202020204" charset="0"/>
              </a:rPr>
              <a:t> the procedure </a:t>
            </a:r>
            <a:r>
              <a:rPr lang="cs-CZ" sz="1600" i="1" dirty="0">
                <a:latin typeface="Roboto Slab" panose="020B0604020202020204" charset="0"/>
                <a:ea typeface="Roboto Slab" panose="020B0604020202020204" charset="0"/>
              </a:rPr>
              <a:t>(</a:t>
            </a:r>
            <a:r>
              <a:rPr lang="en-US" sz="1600" dirty="0">
                <a:latin typeface="Roboto Slab" panose="020B0604020202020204" charset="0"/>
                <a:ea typeface="Roboto Slab" panose="020B0604020202020204" charset="0"/>
              </a:rPr>
              <a:t>Criteria for injunctive relief</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Bonds or cross-undertakings in damages</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timeliness</a:t>
            </a:r>
            <a:r>
              <a:rPr lang="cs-CZ" sz="1600" dirty="0">
                <a:latin typeface="Roboto Slab" panose="020B0604020202020204" charset="0"/>
                <a:ea typeface="Roboto Slab" panose="020B0604020202020204" charset="0"/>
              </a:rPr>
              <a:t>, m</a:t>
            </a:r>
            <a:r>
              <a:rPr lang="en-US" sz="1600" dirty="0" err="1">
                <a:latin typeface="Roboto Slab" panose="020B0604020202020204" charset="0"/>
                <a:ea typeface="Roboto Slab" panose="020B0604020202020204" charset="0"/>
              </a:rPr>
              <a:t>alicious</a:t>
            </a:r>
            <a:r>
              <a:rPr lang="en-US" sz="1600" dirty="0">
                <a:latin typeface="Roboto Slab" panose="020B0604020202020204" charset="0"/>
                <a:ea typeface="Roboto Slab" panose="020B0604020202020204" charset="0"/>
              </a:rPr>
              <a:t> or capricious actions </a:t>
            </a:r>
            <a:r>
              <a:rPr lang="cs-CZ" sz="1600" dirty="0">
                <a:latin typeface="Roboto Slab" panose="020B0604020202020204" charset="0"/>
                <a:ea typeface="Roboto Slab" panose="020B0604020202020204" charset="0"/>
              </a:rPr>
              <a:t>)</a:t>
            </a:r>
          </a:p>
          <a:p>
            <a:pPr>
              <a:buFont typeface="Arial" pitchFamily="34" charset="0"/>
              <a:buChar char="•"/>
            </a:pPr>
            <a:endParaRPr lang="cs-CZ" sz="1600" dirty="0">
              <a:latin typeface="Roboto Slab" panose="020B0604020202020204" charset="0"/>
              <a:ea typeface="Roboto Slab" panose="020B0604020202020204" charset="0"/>
            </a:endParaRPr>
          </a:p>
          <a:p>
            <a:pPr>
              <a:buFont typeface="Arial" pitchFamily="34" charset="0"/>
              <a:buChar char="•"/>
            </a:pPr>
            <a:r>
              <a:rPr lang="cs-CZ" dirty="0">
                <a:latin typeface="Roboto Slab" panose="020B0604020202020204" charset="0"/>
                <a:ea typeface="Roboto Slab" panose="020B0604020202020204" charset="0"/>
                <a:hlinkClick r:id="rId2"/>
              </a:rPr>
              <a:t>http://eur-lex.europa.eu/legal-content/EN/TXT/HTML/?uri=OJ:C:2017:275:FULL&amp;from=EN</a:t>
            </a:r>
            <a:r>
              <a:rPr lang="cs-CZ" dirty="0">
                <a:latin typeface="Roboto Slab" panose="020B0604020202020204" charset="0"/>
                <a:ea typeface="Roboto Slab" panose="020B0604020202020204" charset="0"/>
              </a:rPr>
              <a:t> </a:t>
            </a:r>
          </a:p>
          <a:p>
            <a:endParaRPr lang="cs-CZ" sz="2000" dirty="0"/>
          </a:p>
          <a:p>
            <a:endParaRPr lang="cs-CZ" dirty="0"/>
          </a:p>
          <a:p>
            <a:endParaRPr lang="cs-CZ" dirty="0"/>
          </a:p>
        </p:txBody>
      </p:sp>
    </p:spTree>
    <p:extLst>
      <p:ext uri="{BB962C8B-B14F-4D97-AF65-F5344CB8AC3E}">
        <p14:creationId xmlns:p14="http://schemas.microsoft.com/office/powerpoint/2010/main" val="241391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1319737" y="2251868"/>
            <a:ext cx="8238002" cy="845895"/>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Thank</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you</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for</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your</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attention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44267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3000284"/>
          </a:xfrm>
          <a:prstGeom prst="rect">
            <a:avLst/>
          </a:prstGeom>
          <a:noFill/>
          <a:ln>
            <a:noFill/>
          </a:ln>
        </p:spPr>
        <p:txBody>
          <a:bodyPr lIns="91425" tIns="91425" rIns="91425" bIns="91425" anchor="t" anchorCtr="0">
            <a:noAutofit/>
          </a:bodyPr>
          <a:lstStyle/>
          <a:p>
            <a:r>
              <a:rPr lang="cs-CZ" sz="2400" b="1" dirty="0">
                <a:solidFill>
                  <a:schemeClr val="accent4"/>
                </a:solidFill>
                <a:latin typeface="Roboto Slab" panose="020B0604020202020204" charset="0"/>
                <a:ea typeface="Roboto Slab" panose="020B0604020202020204" charset="0"/>
              </a:rPr>
              <a:t>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How</a:t>
            </a:r>
            <a:r>
              <a:rPr lang="cs-CZ" sz="2400" b="1" dirty="0">
                <a:solidFill>
                  <a:schemeClr val="accent6"/>
                </a:solidFill>
                <a:latin typeface="Roboto Slab" panose="020B0604020202020204" charset="0"/>
                <a:ea typeface="Roboto Slab" panose="020B0604020202020204" charset="0"/>
              </a:rPr>
              <a:t>?</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Petition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Demonstration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Referendum</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Access to </a:t>
            </a:r>
            <a:r>
              <a:rPr lang="cs-CZ" sz="1800" b="1" dirty="0" err="1">
                <a:solidFill>
                  <a:schemeClr val="tx1"/>
                </a:solidFill>
                <a:latin typeface="Roboto Slab" panose="020B0604020202020204" charset="0"/>
                <a:ea typeface="Roboto Slab" panose="020B0604020202020204" charset="0"/>
                <a:cs typeface="Nixie One"/>
                <a:sym typeface="Nixie One"/>
              </a:rPr>
              <a:t>information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Participation</a:t>
            </a:r>
            <a:r>
              <a:rPr lang="cs-CZ" sz="1800" b="1" dirty="0">
                <a:solidFill>
                  <a:schemeClr val="tx1"/>
                </a:solidFill>
                <a:latin typeface="Roboto Slab" panose="020B0604020202020204" charset="0"/>
                <a:ea typeface="Roboto Slab" panose="020B0604020202020204" charset="0"/>
                <a:cs typeface="Nixie One"/>
                <a:sym typeface="Nixie One"/>
              </a:rPr>
              <a:t> in </a:t>
            </a:r>
            <a:r>
              <a:rPr lang="cs-CZ" sz="1800" b="1" dirty="0" err="1">
                <a:solidFill>
                  <a:schemeClr val="tx1"/>
                </a:solidFill>
                <a:latin typeface="Roboto Slab" panose="020B0604020202020204" charset="0"/>
                <a:ea typeface="Roboto Slab" panose="020B0604020202020204" charset="0"/>
                <a:cs typeface="Nixie One"/>
                <a:sym typeface="Nixie One"/>
              </a:rPr>
              <a:t>proceedings</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Judicial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Protection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www.annarbor.com/assets_c/2013/05/052513_GMO_protest_CS_(3_of-thumb-646x431-1433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837" y="1277481"/>
            <a:ext cx="4546374" cy="303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05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T:\14-1 Unternehmenskommunikation\Corporate Design\Logos\ERA  Logo\ERA Logo alt\ERA Logo NEU\ERAlogo_D\ERA LOGO_D_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771" y="4646692"/>
            <a:ext cx="672067" cy="496808"/>
          </a:xfrm>
          <a:prstGeom prst="rect">
            <a:avLst/>
          </a:prstGeom>
          <a:noFill/>
          <a:ln>
            <a:noFill/>
          </a:ln>
        </p:spPr>
      </p:pic>
      <p:pic>
        <p:nvPicPr>
          <p:cNvPr id="6" name="Grafik 1"/>
          <p:cNvPicPr/>
          <p:nvPr/>
        </p:nvPicPr>
        <p:blipFill>
          <a:blip r:embed="rId4">
            <a:extLst>
              <a:ext uri="{28A0092B-C50C-407E-A947-70E740481C1C}">
                <a14:useLocalDpi xmlns:a14="http://schemas.microsoft.com/office/drawing/2010/main" val="0"/>
              </a:ext>
            </a:extLst>
          </a:blip>
          <a:srcRect/>
          <a:stretch>
            <a:fillRect/>
          </a:stretch>
        </p:blipFill>
        <p:spPr bwMode="auto">
          <a:xfrm>
            <a:off x="1093750" y="4702645"/>
            <a:ext cx="506449" cy="326554"/>
          </a:xfrm>
          <a:prstGeom prst="rect">
            <a:avLst/>
          </a:prstGeom>
          <a:noFill/>
          <a:ln>
            <a:noFill/>
          </a:ln>
        </p:spPr>
      </p:pic>
      <p:sp>
        <p:nvSpPr>
          <p:cNvPr id="7" name="Espace réservé du numéro de diapositive 4">
            <a:extLst>
              <a:ext uri="{FF2B5EF4-FFF2-40B4-BE49-F238E27FC236}">
                <a16:creationId xmlns="" xmlns:a16="http://schemas.microsoft.com/office/drawing/2014/main" id="{B86B384E-C164-42F0-8CC7-9918E1A77096}"/>
              </a:ext>
            </a:extLst>
          </p:cNvPr>
          <p:cNvSpPr txBox="1">
            <a:spLocks/>
          </p:cNvSpPr>
          <p:nvPr/>
        </p:nvSpPr>
        <p:spPr>
          <a:xfrm>
            <a:off x="7478232" y="5080490"/>
            <a:ext cx="1898694" cy="2723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6</a:t>
            </a:fld>
            <a:endParaRPr lang="fr-FR" dirty="0"/>
          </a:p>
        </p:txBody>
      </p:sp>
      <p:sp>
        <p:nvSpPr>
          <p:cNvPr id="8" name="Zástupný symbol pro obsah 2">
            <a:extLst>
              <a:ext uri="{FF2B5EF4-FFF2-40B4-BE49-F238E27FC236}">
                <a16:creationId xmlns="" xmlns:a16="http://schemas.microsoft.com/office/drawing/2014/main" id="{77B218CD-3652-4B74-93AF-E7F38FB78CC2}"/>
              </a:ext>
            </a:extLst>
          </p:cNvPr>
          <p:cNvSpPr txBox="1">
            <a:spLocks/>
          </p:cNvSpPr>
          <p:nvPr/>
        </p:nvSpPr>
        <p:spPr>
          <a:xfrm>
            <a:off x="1056313" y="964039"/>
            <a:ext cx="7702461" cy="337537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9" name="Shape 119">
            <a:extLst>
              <a:ext uri="{FF2B5EF4-FFF2-40B4-BE49-F238E27FC236}">
                <a16:creationId xmlns="" xmlns:a16="http://schemas.microsoft.com/office/drawing/2014/main" id="{8034DFE0-D06B-4B3C-8C0C-25A1D8E3E2F3}"/>
              </a:ext>
            </a:extLst>
          </p:cNvPr>
          <p:cNvSpPr txBox="1"/>
          <p:nvPr/>
        </p:nvSpPr>
        <p:spPr>
          <a:xfrm>
            <a:off x="1219829" y="64496"/>
            <a:ext cx="7602530" cy="496808"/>
          </a:xfrm>
          <a:prstGeom prst="rect">
            <a:avLst/>
          </a:prstGeom>
          <a:noFill/>
          <a:ln>
            <a:noFill/>
          </a:ln>
        </p:spPr>
        <p:txBody>
          <a:bodyPr lIns="91425" tIns="91425" rIns="91425" bIns="91425" anchor="t" anchorCtr="0">
            <a:noAutofit/>
          </a:bodyPr>
          <a:lstStyle/>
          <a:p>
            <a:r>
              <a:rPr lang="cs-CZ" sz="1800" b="1" dirty="0">
                <a:solidFill>
                  <a:schemeClr val="accent1"/>
                </a:solidFill>
                <a:latin typeface="Roboto Slab" panose="020B0604020202020204" charset="0"/>
                <a:ea typeface="Roboto Slab" panose="020B0604020202020204" charset="0"/>
              </a:rPr>
              <a:t>Access to justice in Environmental Matters: Sources (Layers) </a:t>
            </a:r>
            <a:endParaRPr lang="en-US"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0" name="Obdélník 2">
            <a:extLst>
              <a:ext uri="{FF2B5EF4-FFF2-40B4-BE49-F238E27FC236}">
                <a16:creationId xmlns="" xmlns:a16="http://schemas.microsoft.com/office/drawing/2014/main" id="{D2E7937E-FFCD-4B19-B1DA-EBE3CB840D9C}"/>
              </a:ext>
            </a:extLst>
          </p:cNvPr>
          <p:cNvSpPr/>
          <p:nvPr/>
        </p:nvSpPr>
        <p:spPr>
          <a:xfrm>
            <a:off x="5350482" y="3196020"/>
            <a:ext cx="3650712" cy="18331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European Charter of Human Rights</a:t>
            </a:r>
          </a:p>
          <a:p>
            <a:pPr algn="ctr"/>
            <a:r>
              <a:rPr lang="cs-CZ" dirty="0">
                <a:solidFill>
                  <a:schemeClr val="tx1"/>
                </a:solidFill>
              </a:rPr>
              <a:t>Art. 6 (procedural – access to justice)</a:t>
            </a:r>
          </a:p>
          <a:p>
            <a:pPr algn="ctr"/>
            <a:r>
              <a:rPr lang="cs-CZ" dirty="0">
                <a:solidFill>
                  <a:schemeClr val="tx1"/>
                </a:solidFill>
              </a:rPr>
              <a:t>Art. 2 (protection of life)</a:t>
            </a:r>
          </a:p>
          <a:p>
            <a:pPr algn="ctr"/>
            <a:r>
              <a:rPr lang="cs-CZ" dirty="0">
                <a:solidFill>
                  <a:schemeClr val="tx1"/>
                </a:solidFill>
              </a:rPr>
              <a:t>Art. 8 (protection of private and family life)</a:t>
            </a:r>
          </a:p>
          <a:p>
            <a:pPr algn="ctr"/>
            <a:r>
              <a:rPr lang="cs-CZ" dirty="0">
                <a:solidFill>
                  <a:schemeClr val="tx1"/>
                </a:solidFill>
              </a:rPr>
              <a:t>Art. 1 of Protocol No. 1 (protection of property)</a:t>
            </a:r>
          </a:p>
        </p:txBody>
      </p:sp>
      <p:sp>
        <p:nvSpPr>
          <p:cNvPr id="11" name="Obdélník 8">
            <a:extLst>
              <a:ext uri="{FF2B5EF4-FFF2-40B4-BE49-F238E27FC236}">
                <a16:creationId xmlns="" xmlns:a16="http://schemas.microsoft.com/office/drawing/2014/main" id="{E58ABB7D-2CA5-419B-9049-9486FE796A8E}"/>
              </a:ext>
            </a:extLst>
          </p:cNvPr>
          <p:cNvSpPr/>
          <p:nvPr/>
        </p:nvSpPr>
        <p:spPr>
          <a:xfrm>
            <a:off x="2793228" y="3080969"/>
            <a:ext cx="2227866" cy="19482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The Aarhus Convention</a:t>
            </a:r>
          </a:p>
          <a:p>
            <a:pPr algn="ctr"/>
            <a:endParaRPr lang="cs-CZ" b="1" dirty="0">
              <a:solidFill>
                <a:schemeClr val="tx1"/>
              </a:solidFill>
            </a:endParaRPr>
          </a:p>
          <a:p>
            <a:pPr algn="ctr"/>
            <a:r>
              <a:rPr lang="cs-CZ" sz="1600" dirty="0">
                <a:solidFill>
                  <a:schemeClr val="tx1"/>
                </a:solidFill>
              </a:rPr>
              <a:t>Pillar III: Access to justice</a:t>
            </a:r>
          </a:p>
        </p:txBody>
      </p:sp>
      <p:sp>
        <p:nvSpPr>
          <p:cNvPr id="12" name="Obdélník 9">
            <a:extLst>
              <a:ext uri="{FF2B5EF4-FFF2-40B4-BE49-F238E27FC236}">
                <a16:creationId xmlns="" xmlns:a16="http://schemas.microsoft.com/office/drawing/2014/main" id="{0BF5DF8E-4F8E-4CC2-B1C7-7B729EF4FF96}"/>
              </a:ext>
            </a:extLst>
          </p:cNvPr>
          <p:cNvSpPr/>
          <p:nvPr/>
        </p:nvSpPr>
        <p:spPr>
          <a:xfrm>
            <a:off x="5339400" y="1496765"/>
            <a:ext cx="3665452" cy="142060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Art. 47 EU Charter</a:t>
            </a:r>
          </a:p>
          <a:p>
            <a:pPr algn="ctr"/>
            <a:endParaRPr lang="cs-CZ" sz="700" b="1" dirty="0">
              <a:solidFill>
                <a:schemeClr val="tx1"/>
              </a:solidFill>
            </a:endParaRPr>
          </a:p>
          <a:p>
            <a:pPr algn="ctr"/>
            <a:r>
              <a:rPr lang="en-US" sz="1400" i="1" dirty="0">
                <a:solidFill>
                  <a:schemeClr val="tx1"/>
                </a:solidFill>
              </a:rPr>
              <a:t>Everyone whose rights and freedoms guaranteed by the law of the Union are violated has the right to an effective remedy</a:t>
            </a:r>
            <a:r>
              <a:rPr lang="cs-CZ" sz="1400" i="1" dirty="0">
                <a:solidFill>
                  <a:schemeClr val="tx1"/>
                </a:solidFill>
              </a:rPr>
              <a:t>... </a:t>
            </a:r>
            <a:r>
              <a:rPr lang="cs-CZ" sz="1400" dirty="0">
                <a:solidFill>
                  <a:schemeClr val="tx1"/>
                </a:solidFill>
              </a:rPr>
              <a:t>(</a:t>
            </a:r>
            <a:r>
              <a:rPr lang="en-US" sz="1400" dirty="0">
                <a:solidFill>
                  <a:schemeClr val="tx1"/>
                </a:solidFill>
              </a:rPr>
              <a:t>fair and public hearing within a reasonable time</a:t>
            </a:r>
            <a:r>
              <a:rPr lang="cs-CZ" sz="1400" dirty="0">
                <a:solidFill>
                  <a:schemeClr val="tx1"/>
                </a:solidFill>
              </a:rPr>
              <a:t> + legal aid)</a:t>
            </a:r>
          </a:p>
        </p:txBody>
      </p:sp>
      <p:sp>
        <p:nvSpPr>
          <p:cNvPr id="13" name="Shape 119">
            <a:extLst>
              <a:ext uri="{FF2B5EF4-FFF2-40B4-BE49-F238E27FC236}">
                <a16:creationId xmlns="" xmlns:a16="http://schemas.microsoft.com/office/drawing/2014/main" id="{C3ECA99C-D8E8-4F1B-A18B-9BDFE576C94B}"/>
              </a:ext>
            </a:extLst>
          </p:cNvPr>
          <p:cNvSpPr txBox="1"/>
          <p:nvPr/>
        </p:nvSpPr>
        <p:spPr>
          <a:xfrm>
            <a:off x="497548" y="3556891"/>
            <a:ext cx="2109660" cy="496808"/>
          </a:xfrm>
          <a:prstGeom prst="rect">
            <a:avLst/>
          </a:prstGeom>
          <a:noFill/>
          <a:ln>
            <a:noFill/>
          </a:ln>
        </p:spPr>
        <p:txBody>
          <a:bodyPr lIns="91425" tIns="91425" rIns="91425" bIns="91425" anchor="t" anchorCtr="0">
            <a:noAutofit/>
          </a:bodyPr>
          <a:lstStyle/>
          <a:p>
            <a:r>
              <a:rPr lang="cs-CZ" sz="1800" b="1" dirty="0">
                <a:solidFill>
                  <a:schemeClr val="accent5"/>
                </a:solidFill>
                <a:latin typeface="Roboto Slab" panose="020B0604020202020204" charset="0"/>
                <a:ea typeface="Roboto Slab" panose="020B0604020202020204" charset="0"/>
              </a:rPr>
              <a:t>International Law</a:t>
            </a:r>
            <a:endParaRPr lang="en-US" sz="2400" b="1" dirty="0">
              <a:solidFill>
                <a:schemeClr val="accent5"/>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4" name="Shape 119">
            <a:extLst>
              <a:ext uri="{FF2B5EF4-FFF2-40B4-BE49-F238E27FC236}">
                <a16:creationId xmlns="" xmlns:a16="http://schemas.microsoft.com/office/drawing/2014/main" id="{A2A90372-15E7-4501-8CAB-F1DC64F72C8B}"/>
              </a:ext>
            </a:extLst>
          </p:cNvPr>
          <p:cNvSpPr txBox="1"/>
          <p:nvPr/>
        </p:nvSpPr>
        <p:spPr>
          <a:xfrm>
            <a:off x="497548" y="2093638"/>
            <a:ext cx="2109660" cy="496808"/>
          </a:xfrm>
          <a:prstGeom prst="rect">
            <a:avLst/>
          </a:prstGeom>
          <a:noFill/>
          <a:ln>
            <a:noFill/>
          </a:ln>
        </p:spPr>
        <p:txBody>
          <a:bodyPr lIns="91425" tIns="91425" rIns="91425" bIns="91425" anchor="t" anchorCtr="0">
            <a:noAutofit/>
          </a:bodyPr>
          <a:lstStyle/>
          <a:p>
            <a:r>
              <a:rPr lang="cs-CZ" sz="1800" b="1" dirty="0">
                <a:solidFill>
                  <a:schemeClr val="accent4"/>
                </a:solidFill>
                <a:latin typeface="Roboto Slab" panose="020B0604020202020204" charset="0"/>
                <a:ea typeface="Roboto Slab" panose="020B0604020202020204" charset="0"/>
              </a:rPr>
              <a:t>EU Law</a:t>
            </a:r>
            <a:endParaRPr lang="en-US" sz="2400" b="1" dirty="0">
              <a:solidFill>
                <a:schemeClr val="accent4"/>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5" name="Obdélník 9">
            <a:extLst>
              <a:ext uri="{FF2B5EF4-FFF2-40B4-BE49-F238E27FC236}">
                <a16:creationId xmlns="" xmlns:a16="http://schemas.microsoft.com/office/drawing/2014/main" id="{9B7D684B-4013-45C4-8867-8485AD16AED8}"/>
              </a:ext>
            </a:extLst>
          </p:cNvPr>
          <p:cNvSpPr/>
          <p:nvPr/>
        </p:nvSpPr>
        <p:spPr>
          <a:xfrm>
            <a:off x="2783548" y="2330294"/>
            <a:ext cx="2227866" cy="73677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dirty="0">
              <a:solidFill>
                <a:schemeClr val="tx2"/>
              </a:solidFill>
            </a:endParaRPr>
          </a:p>
        </p:txBody>
      </p:sp>
      <p:sp>
        <p:nvSpPr>
          <p:cNvPr id="16" name="Obdélník 9">
            <a:extLst>
              <a:ext uri="{FF2B5EF4-FFF2-40B4-BE49-F238E27FC236}">
                <a16:creationId xmlns="" xmlns:a16="http://schemas.microsoft.com/office/drawing/2014/main" id="{77B918B7-C880-416C-B4BD-2577B6980156}"/>
              </a:ext>
            </a:extLst>
          </p:cNvPr>
          <p:cNvSpPr/>
          <p:nvPr/>
        </p:nvSpPr>
        <p:spPr>
          <a:xfrm>
            <a:off x="2793228" y="1579621"/>
            <a:ext cx="2227866" cy="49680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tx1"/>
                </a:solidFill>
              </a:rPr>
              <a:t>Specific Directives (EIA, IED)</a:t>
            </a:r>
          </a:p>
        </p:txBody>
      </p:sp>
      <p:sp>
        <p:nvSpPr>
          <p:cNvPr id="17" name="Arrow: Down 16">
            <a:extLst>
              <a:ext uri="{FF2B5EF4-FFF2-40B4-BE49-F238E27FC236}">
                <a16:creationId xmlns="" xmlns:a16="http://schemas.microsoft.com/office/drawing/2014/main" id="{C82EB643-3DCD-45FC-9C7E-AAF53BC5D3B1}"/>
              </a:ext>
            </a:extLst>
          </p:cNvPr>
          <p:cNvSpPr/>
          <p:nvPr/>
        </p:nvSpPr>
        <p:spPr>
          <a:xfrm rot="10800000">
            <a:off x="3829264" y="2144863"/>
            <a:ext cx="297762" cy="300663"/>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9">
            <a:extLst>
              <a:ext uri="{FF2B5EF4-FFF2-40B4-BE49-F238E27FC236}">
                <a16:creationId xmlns="" xmlns:a16="http://schemas.microsoft.com/office/drawing/2014/main" id="{A1256F2B-DD2A-4C24-8004-55DC6A858047}"/>
              </a:ext>
            </a:extLst>
          </p:cNvPr>
          <p:cNvSpPr/>
          <p:nvPr/>
        </p:nvSpPr>
        <p:spPr>
          <a:xfrm>
            <a:off x="2783547" y="719741"/>
            <a:ext cx="2227866" cy="49680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tx1"/>
                </a:solidFill>
              </a:rPr>
              <a:t>Specific Acts (EIA, IED)</a:t>
            </a:r>
          </a:p>
        </p:txBody>
      </p:sp>
      <p:sp>
        <p:nvSpPr>
          <p:cNvPr id="19" name="Obdélník 9">
            <a:extLst>
              <a:ext uri="{FF2B5EF4-FFF2-40B4-BE49-F238E27FC236}">
                <a16:creationId xmlns="" xmlns:a16="http://schemas.microsoft.com/office/drawing/2014/main" id="{8A996950-2185-46F2-B857-5664F5C086D4}"/>
              </a:ext>
            </a:extLst>
          </p:cNvPr>
          <p:cNvSpPr/>
          <p:nvPr/>
        </p:nvSpPr>
        <p:spPr>
          <a:xfrm>
            <a:off x="5397897" y="721308"/>
            <a:ext cx="3606953" cy="49680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tx1"/>
                </a:solidFill>
              </a:rPr>
              <a:t>Constitutional Law +  judicial process</a:t>
            </a:r>
          </a:p>
        </p:txBody>
      </p:sp>
      <p:sp>
        <p:nvSpPr>
          <p:cNvPr id="20" name="Shape 119">
            <a:extLst>
              <a:ext uri="{FF2B5EF4-FFF2-40B4-BE49-F238E27FC236}">
                <a16:creationId xmlns="" xmlns:a16="http://schemas.microsoft.com/office/drawing/2014/main" id="{F4149BD8-F5B6-44EC-9E14-D57096A775B2}"/>
              </a:ext>
            </a:extLst>
          </p:cNvPr>
          <p:cNvSpPr txBox="1"/>
          <p:nvPr/>
        </p:nvSpPr>
        <p:spPr>
          <a:xfrm>
            <a:off x="507228" y="814181"/>
            <a:ext cx="2109660" cy="496808"/>
          </a:xfrm>
          <a:prstGeom prst="rect">
            <a:avLst/>
          </a:prstGeom>
          <a:noFill/>
          <a:ln>
            <a:noFill/>
          </a:ln>
        </p:spPr>
        <p:txBody>
          <a:bodyPr lIns="91425" tIns="91425" rIns="91425" bIns="91425" anchor="t" anchorCtr="0">
            <a:noAutofit/>
          </a:bodyPr>
          <a:lstStyle/>
          <a:p>
            <a:r>
              <a:rPr lang="cs-CZ" sz="1800" b="1" dirty="0">
                <a:solidFill>
                  <a:schemeClr val="accent4">
                    <a:lumMod val="75000"/>
                  </a:schemeClr>
                </a:solidFill>
                <a:latin typeface="Roboto Slab" panose="020B0604020202020204" charset="0"/>
                <a:ea typeface="Roboto Slab" panose="020B0604020202020204" charset="0"/>
              </a:rPr>
              <a:t>National Law</a:t>
            </a:r>
            <a:endParaRPr lang="en-US" sz="2400" b="1" dirty="0">
              <a:solidFill>
                <a:schemeClr val="accent4">
                  <a:lumMod val="75000"/>
                </a:schemeClr>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21" name="Arrow: Down 20">
            <a:extLst>
              <a:ext uri="{FF2B5EF4-FFF2-40B4-BE49-F238E27FC236}">
                <a16:creationId xmlns="" xmlns:a16="http://schemas.microsoft.com/office/drawing/2014/main" id="{B35257B3-51B4-421C-9891-116F68F565E1}"/>
              </a:ext>
            </a:extLst>
          </p:cNvPr>
          <p:cNvSpPr/>
          <p:nvPr/>
        </p:nvSpPr>
        <p:spPr>
          <a:xfrm rot="10800000">
            <a:off x="3829263" y="1196102"/>
            <a:ext cx="297762" cy="300663"/>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9363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7059" y="130490"/>
            <a:ext cx="8238002" cy="759465"/>
          </a:xfrm>
          <a:prstGeom prst="rect">
            <a:avLst/>
          </a:prstGeom>
          <a:noFill/>
          <a:ln>
            <a:noFill/>
          </a:ln>
        </p:spPr>
        <p:txBody>
          <a:bodyPr lIns="91425" tIns="91425" rIns="91425" bIns="91425" anchor="t" anchorCtr="0">
            <a:noAutofit/>
          </a:bodyPr>
          <a:lstStyle/>
          <a:p>
            <a:r>
              <a:rPr lang="cs-CZ" sz="2400" b="1" dirty="0" err="1">
                <a:solidFill>
                  <a:schemeClr val="accent4"/>
                </a:solidFill>
                <a:latin typeface="Roboto Slab" panose="020B0604020202020204" charset="0"/>
                <a:ea typeface="Roboto Slab" panose="020B0604020202020204" charset="0"/>
              </a:rPr>
              <a:t>Effective</a:t>
            </a:r>
            <a:r>
              <a:rPr lang="cs-CZ" sz="2400" b="1" dirty="0">
                <a:solidFill>
                  <a:schemeClr val="accent4"/>
                </a:solidFill>
                <a:latin typeface="Roboto Slab" panose="020B0604020202020204" charset="0"/>
                <a:ea typeface="Roboto Slab" panose="020B0604020202020204" charset="0"/>
              </a:rPr>
              <a:t> 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 </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4" name="Picture 2" descr="Výsledek obrázku pro greenpeace chvale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82" y="711012"/>
            <a:ext cx="3727784" cy="2050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ýsledok vyhľadávania obrázkov pre dopyt chvale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060" y="1393157"/>
            <a:ext cx="4140737" cy="25633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greenpeace chvale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82" y="2900071"/>
            <a:ext cx="3758620" cy="21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08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4435726"/>
          </a:xfrm>
          <a:prstGeom prst="rect">
            <a:avLst/>
          </a:prstGeom>
          <a:noFill/>
          <a:ln>
            <a:noFill/>
          </a:ln>
        </p:spPr>
        <p:txBody>
          <a:bodyPr lIns="91425" tIns="91425" rIns="91425" bIns="91425" anchor="t" anchorCtr="0">
            <a:noAutofit/>
          </a:bodyPr>
          <a:lstStyle/>
          <a:p>
            <a:r>
              <a:rPr lang="cs-CZ" sz="2400" b="1" dirty="0">
                <a:solidFill>
                  <a:schemeClr val="accent4"/>
                </a:solidFill>
                <a:latin typeface="Roboto Slab" panose="020B0604020202020204" charset="0"/>
                <a:ea typeface="Roboto Slab" panose="020B0604020202020204" charset="0"/>
              </a:rPr>
              <a:t>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Balancing</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the</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system</a:t>
            </a:r>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r>
              <a:rPr lang="de-DE" sz="1800" b="1" dirty="0">
                <a:solidFill>
                  <a:schemeClr val="accent6"/>
                </a:solidFill>
                <a:latin typeface="Roboto Slab" panose="020B0604020202020204" charset="0"/>
                <a:ea typeface="Roboto Slab" panose="020B0604020202020204" charset="0"/>
              </a:rPr>
              <a:t>C-115/09 Bund für Umwelt und Naturschutz Deutschland, Landesverband Nordrhein-Westfalen </a:t>
            </a:r>
            <a:r>
              <a:rPr lang="de-DE" sz="1800" b="1" dirty="0" err="1">
                <a:solidFill>
                  <a:schemeClr val="accent6"/>
                </a:solidFill>
                <a:latin typeface="Roboto Slab" panose="020B0604020202020204" charset="0"/>
                <a:ea typeface="Roboto Slab" panose="020B0604020202020204" charset="0"/>
              </a:rPr>
              <a:t>eVvBezirksregierung</a:t>
            </a:r>
            <a:r>
              <a:rPr lang="de-DE" sz="1800" b="1" dirty="0">
                <a:solidFill>
                  <a:schemeClr val="accent6"/>
                </a:solidFill>
                <a:latin typeface="Roboto Slab" panose="020B0604020202020204" charset="0"/>
                <a:ea typeface="Roboto Slab" panose="020B0604020202020204" charset="0"/>
              </a:rPr>
              <a:t> Arnsberg </a:t>
            </a:r>
            <a:r>
              <a:rPr lang="de-DE" sz="1800" b="1" dirty="0" err="1">
                <a:solidFill>
                  <a:schemeClr val="accent6"/>
                </a:solidFill>
                <a:latin typeface="Roboto Slab" panose="020B0604020202020204" charset="0"/>
                <a:ea typeface="Roboto Slab" panose="020B0604020202020204" charset="0"/>
              </a:rPr>
              <a:t>Trianel</a:t>
            </a:r>
            <a:r>
              <a:rPr lang="de-DE" sz="1800" b="1" dirty="0">
                <a:solidFill>
                  <a:schemeClr val="accent6"/>
                </a:solidFill>
                <a:latin typeface="Roboto Slab" panose="020B0604020202020204" charset="0"/>
                <a:ea typeface="Roboto Slab" panose="020B0604020202020204" charset="0"/>
              </a:rPr>
              <a:t> Kohlekraftwerk Lünen</a:t>
            </a:r>
            <a:endParaRPr lang="cs-CZ" sz="2400" b="1" dirty="0">
              <a:solidFill>
                <a:schemeClr val="accent6"/>
              </a:solidFill>
              <a:latin typeface="Roboto Slab" panose="020B0604020202020204" charset="0"/>
              <a:ea typeface="Roboto Slab" panose="020B0604020202020204" charset="0"/>
            </a:endParaRPr>
          </a:p>
          <a:p>
            <a:endParaRPr lang="cs-CZ" sz="1800" b="1" dirty="0">
              <a:solidFill>
                <a:srgbClr val="00B050"/>
              </a:solidFill>
              <a:latin typeface="Roboto Slab" panose="020B0604020202020204" charset="0"/>
              <a:ea typeface="Roboto Slab" panose="020B0604020202020204" charset="0"/>
            </a:endParaRPr>
          </a:p>
          <a:p>
            <a:r>
              <a:rPr lang="en-US" sz="1800" b="1" dirty="0">
                <a:solidFill>
                  <a:srgbClr val="00B050"/>
                </a:solidFill>
                <a:latin typeface="Roboto Slab" panose="020B0604020202020204" charset="0"/>
                <a:ea typeface="Roboto Slab" panose="020B0604020202020204" charset="0"/>
              </a:rPr>
              <a:t>The German system of judicial review</a:t>
            </a:r>
            <a:endParaRPr lang="cs-CZ" sz="1800" b="1" dirty="0">
              <a:solidFill>
                <a:srgbClr val="00B050"/>
              </a:solidFill>
              <a:latin typeface="Roboto Slab" panose="020B0604020202020204" charset="0"/>
              <a:ea typeface="Roboto Slab" panose="020B0604020202020204" charset="0"/>
            </a:endParaRPr>
          </a:p>
          <a:p>
            <a:pPr marL="285750" indent="-285750">
              <a:buFont typeface="Arial" panose="020B0604020202020204" pitchFamily="34" charset="0"/>
              <a:buChar char="•"/>
            </a:pPr>
            <a:r>
              <a:rPr lang="en-US" sz="1800" b="1" dirty="0">
                <a:solidFill>
                  <a:srgbClr val="444444"/>
                </a:solidFill>
                <a:latin typeface="Roboto Slab" panose="020B0604020202020204" charset="0"/>
                <a:ea typeface="Roboto Slab" panose="020B0604020202020204" charset="0"/>
              </a:rPr>
              <a:t>involves a “careful and detailed” </a:t>
            </a:r>
            <a:r>
              <a:rPr lang="en-US" sz="1800" b="1" dirty="0">
                <a:solidFill>
                  <a:schemeClr val="accent3"/>
                </a:solidFill>
                <a:latin typeface="Roboto Slab" panose="020B0604020202020204" charset="0"/>
                <a:ea typeface="Roboto Slab" panose="020B0604020202020204" charset="0"/>
              </a:rPr>
              <a:t>scrutiny of administrative decisions</a:t>
            </a:r>
            <a:r>
              <a:rPr lang="cs-CZ" sz="1800" b="1" dirty="0">
                <a:solidFill>
                  <a:srgbClr val="444444"/>
                </a:solidFill>
                <a:latin typeface="Roboto Slab" panose="020B0604020202020204" charset="0"/>
                <a:ea typeface="Roboto Slab" panose="020B0604020202020204" charset="0"/>
              </a:rPr>
              <a:t>,</a:t>
            </a:r>
          </a:p>
          <a:p>
            <a:pPr marL="285750" indent="-285750">
              <a:buFont typeface="Arial" panose="020B0604020202020204" pitchFamily="34" charset="0"/>
              <a:buChar char="•"/>
            </a:pPr>
            <a:r>
              <a:rPr lang="en-US" sz="1800" b="1" dirty="0">
                <a:solidFill>
                  <a:srgbClr val="444444"/>
                </a:solidFill>
                <a:latin typeface="Roboto Slab" panose="020B0604020202020204" charset="0"/>
                <a:ea typeface="Roboto Slab" panose="020B0604020202020204" charset="0"/>
              </a:rPr>
              <a:t>admissibility criteria are such that </a:t>
            </a:r>
            <a:r>
              <a:rPr lang="en-US" sz="1800" b="1" dirty="0">
                <a:solidFill>
                  <a:schemeClr val="accent3"/>
                </a:solidFill>
                <a:latin typeface="Roboto Slab" panose="020B0604020202020204" charset="0"/>
                <a:ea typeface="Roboto Slab" panose="020B0604020202020204" charset="0"/>
              </a:rPr>
              <a:t>few are able to access this system</a:t>
            </a:r>
            <a:r>
              <a:rPr lang="en-US" sz="1800" b="1" dirty="0">
                <a:solidFill>
                  <a:srgbClr val="444444"/>
                </a:solidFill>
                <a:latin typeface="Roboto Slab" panose="020B0604020202020204" charset="0"/>
                <a:ea typeface="Roboto Slab" panose="020B0604020202020204" charset="0"/>
              </a:rPr>
              <a:t>, particularly groups bringing actions alleging environmental harm.</a:t>
            </a:r>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5" name="Picture 2" descr="http://weknowyourdreamz.com/images/ferrari/ferrari-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160" y="3461771"/>
            <a:ext cx="3693706" cy="168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5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845895"/>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Aarhus</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Convention</a:t>
            </a:r>
            <a:r>
              <a:rPr lang="cs-CZ" sz="1800" b="1" dirty="0">
                <a:solidFill>
                  <a:schemeClr val="accent1"/>
                </a:solidFill>
                <a:latin typeface="Roboto Slab" panose="020B0604020202020204" charset="0"/>
                <a:ea typeface="Roboto Slab" panose="020B0604020202020204" charset="0"/>
                <a:cs typeface="Nixie One"/>
                <a:sym typeface="Nixie One"/>
              </a:rPr>
              <a:t> – NATIONAL </a:t>
            </a:r>
            <a:r>
              <a:rPr lang="cs-CZ" sz="1800" b="1" dirty="0" err="1">
                <a:solidFill>
                  <a:schemeClr val="accent1"/>
                </a:solidFill>
                <a:latin typeface="Roboto Slab" panose="020B0604020202020204" charset="0"/>
                <a:ea typeface="Roboto Slab" panose="020B0604020202020204" charset="0"/>
                <a:cs typeface="Nixie One"/>
                <a:sym typeface="Nixie One"/>
              </a:rPr>
              <a:t>level</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780767"/>
            <a:ext cx="7301748" cy="2354491"/>
          </a:xfrm>
          <a:prstGeom prst="rect">
            <a:avLst/>
          </a:prstGeom>
          <a:noFill/>
        </p:spPr>
        <p:txBody>
          <a:bodyPr wrap="square" rtlCol="0">
            <a:spAutoFit/>
          </a:bodyPr>
          <a:lstStyle/>
          <a:p>
            <a:r>
              <a:rPr lang="cs-CZ" sz="1600" dirty="0" err="1">
                <a:latin typeface="Roboto Slab" panose="020B0604020202020204" charset="0"/>
                <a:ea typeface="Roboto Slab" panose="020B0604020202020204" charset="0"/>
              </a:rPr>
              <a:t>Various</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restrictions</a:t>
            </a:r>
            <a:r>
              <a:rPr lang="cs-CZ" sz="1600" dirty="0">
                <a:latin typeface="Roboto Slab" panose="020B0604020202020204" charset="0"/>
                <a:ea typeface="Roboto Slab" panose="020B0604020202020204" charset="0"/>
              </a:rPr>
              <a:t>:</a:t>
            </a:r>
          </a:p>
          <a:p>
            <a:endParaRPr lang="cs-CZ" sz="1600" dirty="0">
              <a:latin typeface="Roboto Slab" panose="020B0604020202020204" charset="0"/>
              <a:ea typeface="Roboto Slab" panose="020B0604020202020204" charset="0"/>
            </a:endParaRPr>
          </a:p>
          <a:p>
            <a:r>
              <a:rPr lang="cs-CZ" sz="1600" b="1" dirty="0">
                <a:latin typeface="Roboto Slab" panose="020B0604020202020204" charset="0"/>
                <a:ea typeface="Roboto Slab" panose="020B0604020202020204" charset="0"/>
              </a:rPr>
              <a:t>C-263/08 </a:t>
            </a:r>
            <a:r>
              <a:rPr lang="cs-CZ" sz="1600" dirty="0">
                <a:latin typeface="Roboto Slab" panose="020B0604020202020204" charset="0"/>
                <a:ea typeface="Roboto Slab" panose="020B0604020202020204" charset="0"/>
              </a:rPr>
              <a:t>(</a:t>
            </a:r>
            <a:r>
              <a:rPr lang="cs-CZ" sz="1600" i="1" dirty="0" err="1">
                <a:latin typeface="Roboto Slab" panose="020B0604020202020204" charset="0"/>
                <a:ea typeface="Roboto Slab" panose="020B0604020202020204" charset="0"/>
              </a:rPr>
              <a:t>Djurgården</a:t>
            </a:r>
            <a:r>
              <a:rPr lang="cs-CZ" sz="1600" i="1" dirty="0">
                <a:latin typeface="Roboto Slab" panose="020B0604020202020204" charset="0"/>
                <a:ea typeface="Roboto Slab" panose="020B0604020202020204" charset="0"/>
              </a:rPr>
              <a:t>-</a:t>
            </a:r>
            <a:r>
              <a:rPr lang="cs-CZ" sz="1600" i="1" dirty="0" err="1">
                <a:latin typeface="Roboto Slab" panose="020B0604020202020204" charset="0"/>
                <a:ea typeface="Roboto Slab" panose="020B0604020202020204" charset="0"/>
              </a:rPr>
              <a:t>Lilla</a:t>
            </a:r>
            <a:r>
              <a:rPr lang="cs-CZ" sz="1600" i="1" dirty="0">
                <a:latin typeface="Roboto Slab" panose="020B0604020202020204" charset="0"/>
                <a:ea typeface="Roboto Slab" panose="020B0604020202020204" charset="0"/>
              </a:rPr>
              <a:t> </a:t>
            </a:r>
            <a:r>
              <a:rPr lang="cs-CZ" sz="1600" i="1" dirty="0" err="1">
                <a:latin typeface="Roboto Slab" panose="020B0604020202020204" charset="0"/>
                <a:ea typeface="Roboto Slab" panose="020B0604020202020204" charset="0"/>
              </a:rPr>
              <a:t>Värtans</a:t>
            </a:r>
            <a:r>
              <a:rPr lang="cs-CZ" sz="1600" dirty="0">
                <a:latin typeface="Roboto Slab" panose="020B0604020202020204" charset="0"/>
                <a:ea typeface="Roboto Slab" panose="020B0604020202020204" charset="0"/>
              </a:rPr>
              <a:t>)</a:t>
            </a:r>
            <a:endParaRPr lang="cs-CZ" sz="1600" b="1" dirty="0">
              <a:latin typeface="Roboto Slab" panose="020B0604020202020204" charset="0"/>
              <a:ea typeface="Roboto Slab" panose="020B0604020202020204" charset="0"/>
            </a:endParaRPr>
          </a:p>
          <a:p>
            <a:r>
              <a:rPr lang="cs-CZ" sz="1600" b="1" dirty="0">
                <a:latin typeface="Roboto Slab" panose="020B0604020202020204" charset="0"/>
                <a:ea typeface="Roboto Slab" panose="020B0604020202020204" charset="0"/>
              </a:rPr>
              <a:t>	– </a:t>
            </a:r>
            <a:r>
              <a:rPr lang="cs-CZ" sz="1600" b="1" dirty="0" err="1">
                <a:latin typeface="Roboto Slab" panose="020B0604020202020204" charset="0"/>
                <a:ea typeface="Roboto Slab" panose="020B0604020202020204" charset="0"/>
              </a:rPr>
              <a:t>only</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NGOs</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with</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environmental</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objectives</a:t>
            </a:r>
            <a:endParaRPr lang="cs-CZ" sz="1600" b="1" dirty="0">
              <a:latin typeface="Roboto Slab" panose="020B0604020202020204" charset="0"/>
              <a:ea typeface="Roboto Slab" panose="020B0604020202020204" charset="0"/>
            </a:endParaRPr>
          </a:p>
          <a:p>
            <a:r>
              <a:rPr lang="cs-CZ" sz="1600" b="1" dirty="0">
                <a:latin typeface="Roboto Slab" panose="020B0604020202020204" charset="0"/>
                <a:ea typeface="Roboto Slab" panose="020B0604020202020204" charset="0"/>
              </a:rPr>
              <a:t>	- </a:t>
            </a:r>
            <a:r>
              <a:rPr lang="cs-CZ" sz="1600" b="1" dirty="0" err="1">
                <a:latin typeface="Roboto Slab" panose="020B0604020202020204" charset="0"/>
                <a:ea typeface="Roboto Slab" panose="020B0604020202020204" charset="0"/>
              </a:rPr>
              <a:t>active</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for</a:t>
            </a:r>
            <a:r>
              <a:rPr lang="cs-CZ" sz="1600" b="1" dirty="0">
                <a:latin typeface="Roboto Slab" panose="020B0604020202020204" charset="0"/>
                <a:ea typeface="Roboto Slab" panose="020B0604020202020204" charset="0"/>
              </a:rPr>
              <a:t> 3 </a:t>
            </a:r>
            <a:r>
              <a:rPr lang="cs-CZ" sz="1600" b="1" dirty="0" err="1">
                <a:latin typeface="Roboto Slab" panose="020B0604020202020204" charset="0"/>
                <a:ea typeface="Roboto Slab" panose="020B0604020202020204" charset="0"/>
              </a:rPr>
              <a:t>years</a:t>
            </a:r>
            <a:r>
              <a:rPr lang="cs-CZ" sz="1600" b="1" dirty="0">
                <a:latin typeface="Roboto Slab" panose="020B0604020202020204" charset="0"/>
                <a:ea typeface="Roboto Slab" panose="020B0604020202020204" charset="0"/>
              </a:rPr>
              <a:t> </a:t>
            </a:r>
          </a:p>
          <a:p>
            <a:pPr lvl="2"/>
            <a:r>
              <a:rPr lang="cs-CZ" sz="1600" b="1" dirty="0">
                <a:latin typeface="Roboto Slab" panose="020B0604020202020204" charset="0"/>
                <a:ea typeface="Roboto Slab" panose="020B0604020202020204" charset="0"/>
              </a:rPr>
              <a:t>- 2.000 </a:t>
            </a:r>
            <a:r>
              <a:rPr lang="cs-CZ" sz="1600" b="1" dirty="0" err="1">
                <a:latin typeface="Roboto Slab" panose="020B0604020202020204" charset="0"/>
                <a:ea typeface="Roboto Slab" panose="020B0604020202020204" charset="0"/>
              </a:rPr>
              <a:t>members</a:t>
            </a:r>
            <a:endParaRPr lang="cs-CZ" sz="1600" b="1" dirty="0">
              <a:latin typeface="Roboto Slab" panose="020B0604020202020204" charset="0"/>
              <a:ea typeface="Roboto Slab" panose="020B0604020202020204" charset="0"/>
            </a:endParaRPr>
          </a:p>
          <a:p>
            <a:endParaRPr lang="cs-CZ" sz="1500" dirty="0"/>
          </a:p>
          <a:p>
            <a:endParaRPr lang="cs-CZ" sz="1500" dirty="0"/>
          </a:p>
          <a:p>
            <a:endParaRPr lang="cs-CZ" sz="1050" dirty="0"/>
          </a:p>
          <a:p>
            <a:endParaRPr lang="cs-CZ" sz="1050" dirty="0"/>
          </a:p>
        </p:txBody>
      </p:sp>
      <p:pic>
        <p:nvPicPr>
          <p:cNvPr id="6" name="Picture 2" descr="http://www.kungahuset.se/images/18.1a6f639212652d9b15a80002863/1390581460489/KD-karta-s%C3%B6dra-KH-390x262.jpg">
            <a:hlinkClick r:id="rId2"/>
          </p:cNvPr>
          <p:cNvPicPr>
            <a:picLocks noChangeAspect="1" noChangeArrowheads="1"/>
          </p:cNvPicPr>
          <p:nvPr/>
        </p:nvPicPr>
        <p:blipFill>
          <a:blip r:embed="rId3" cstate="print"/>
          <a:srcRect/>
          <a:stretch>
            <a:fillRect/>
          </a:stretch>
        </p:blipFill>
        <p:spPr bwMode="auto">
          <a:xfrm>
            <a:off x="2627784" y="2463738"/>
            <a:ext cx="3672408" cy="2467106"/>
          </a:xfrm>
          <a:prstGeom prst="rect">
            <a:avLst/>
          </a:prstGeom>
          <a:noFill/>
        </p:spPr>
      </p:pic>
    </p:spTree>
    <p:extLst>
      <p:ext uri="{BB962C8B-B14F-4D97-AF65-F5344CB8AC3E}">
        <p14:creationId xmlns:p14="http://schemas.microsoft.com/office/powerpoint/2010/main" val="22680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TotalTime>
  <Words>4874</Words>
  <Application>Microsoft Office PowerPoint</Application>
  <PresentationFormat>Předvádění na obrazovce (16:9)</PresentationFormat>
  <Paragraphs>990</Paragraphs>
  <Slides>47</Slides>
  <Notes>16</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47</vt:i4>
      </vt:variant>
    </vt:vector>
  </HeadingPairs>
  <TitlesOfParts>
    <vt:vector size="53" baseType="lpstr">
      <vt:lpstr>Arial</vt:lpstr>
      <vt:lpstr>Nixie One</vt:lpstr>
      <vt:lpstr>Wingdings</vt:lpstr>
      <vt:lpstr>Roboto Slab</vt:lpstr>
      <vt:lpstr>Warwick template</vt:lpstr>
      <vt:lpstr>CorelDRAW.Graphic.11</vt:lpstr>
      <vt:lpstr>BASICS OF THE EU ENVIRONMENTAL LAW</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Vojtěch Vomáčka</cp:lastModifiedBy>
  <cp:revision>126</cp:revision>
  <dcterms:modified xsi:type="dcterms:W3CDTF">2022-03-14T13:58:23Z</dcterms:modified>
</cp:coreProperties>
</file>