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0"/>
  </p:notesMasterIdLst>
  <p:handoutMasterIdLst>
    <p:handoutMasterId r:id="rId61"/>
  </p:handoutMasterIdLst>
  <p:sldIdLst>
    <p:sldId id="256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406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407" r:id="rId22"/>
    <p:sldId id="375" r:id="rId23"/>
    <p:sldId id="376" r:id="rId24"/>
    <p:sldId id="377" r:id="rId25"/>
    <p:sldId id="378" r:id="rId26"/>
    <p:sldId id="379" r:id="rId27"/>
    <p:sldId id="380" r:id="rId28"/>
    <p:sldId id="382" r:id="rId29"/>
    <p:sldId id="383" r:id="rId30"/>
    <p:sldId id="384" r:id="rId31"/>
    <p:sldId id="385" r:id="rId32"/>
    <p:sldId id="386" r:id="rId33"/>
    <p:sldId id="388" r:id="rId34"/>
    <p:sldId id="390" r:id="rId35"/>
    <p:sldId id="391" r:id="rId36"/>
    <p:sldId id="392" r:id="rId37"/>
    <p:sldId id="393" r:id="rId38"/>
    <p:sldId id="394" r:id="rId39"/>
    <p:sldId id="395" r:id="rId40"/>
    <p:sldId id="396" r:id="rId41"/>
    <p:sldId id="397" r:id="rId42"/>
    <p:sldId id="398" r:id="rId43"/>
    <p:sldId id="399" r:id="rId44"/>
    <p:sldId id="401" r:id="rId45"/>
    <p:sldId id="402" r:id="rId46"/>
    <p:sldId id="404" r:id="rId47"/>
    <p:sldId id="405" r:id="rId48"/>
    <p:sldId id="293" r:id="rId49"/>
    <p:sldId id="298" r:id="rId50"/>
    <p:sldId id="409" r:id="rId51"/>
    <p:sldId id="310" r:id="rId52"/>
    <p:sldId id="314" r:id="rId53"/>
    <p:sldId id="318" r:id="rId54"/>
    <p:sldId id="320" r:id="rId55"/>
    <p:sldId id="316" r:id="rId56"/>
    <p:sldId id="321" r:id="rId57"/>
    <p:sldId id="305" r:id="rId58"/>
    <p:sldId id="324" r:id="rId5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08" d="100"/>
          <a:sy n="108" d="100"/>
        </p:scale>
        <p:origin x="525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TŘ PO - LL.M.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TŘ PO - LL.M.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TŘ PO - LL.M.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TŘ PO - LL.M. 2021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pl-PL"/>
              <a:t>TŘ PO - LL.M. 2021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pl-PL"/>
              <a:t>TŘ PO - LL.M. 2021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l-PL"/>
              <a:t>TŘ PO - LL.M.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TŘ PO - LL.M. 2021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l-PL"/>
              <a:t>TŘ PO - LL.M. 2021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TŘ PO - LL.M.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TŘ PO - LL.M.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TŘ PO - LL.M.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TŘ PO - LL.M.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TŘ PO - LL.M. 2021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l-PL"/>
              <a:t>TŘ PO - LL.M. 2021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Průběh trestního řízení</a:t>
            </a:r>
            <a:br>
              <a:rPr lang="cs-CZ" sz="3600" dirty="0"/>
            </a:br>
            <a:r>
              <a:rPr lang="cs-CZ" sz="3600" dirty="0"/>
              <a:t>dokazování, zvláštní způsoby dokazování, rozhodnutí, trestní řízení právnických osob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 dirty="0"/>
              <a:t>Hlavní líčení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1700" dirty="0"/>
              <a:t>§ 196 a </a:t>
            </a:r>
            <a:r>
              <a:rPr lang="cs-CZ" sz="1700" dirty="0" err="1"/>
              <a:t>násl</a:t>
            </a:r>
            <a:r>
              <a:rPr lang="cs-CZ" sz="1700" dirty="0"/>
              <a:t>. 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/>
          </a:p>
          <a:p>
            <a:pPr lvl="1" algn="just" eaLnBrk="1" hangingPunct="1">
              <a:defRPr/>
            </a:pPr>
            <a:r>
              <a:rPr lang="cs-CZ" sz="1500" dirty="0"/>
              <a:t>nejdůležitější  stadium trestního řízení, ve kterém se rozhodují otázky viny, trestu a další otázky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sz="1700" dirty="0"/>
          </a:p>
          <a:p>
            <a:pPr marL="342900" lvl="1" indent="-342900" algn="just">
              <a:defRPr/>
            </a:pPr>
            <a:r>
              <a:rPr lang="cs-CZ" sz="1700" dirty="0"/>
              <a:t>počátek hlavního líčení </a:t>
            </a:r>
          </a:p>
          <a:p>
            <a:pPr marL="742950" lvl="2" indent="-342900" algn="just">
              <a:buFont typeface="Arial" pitchFamily="34" charset="0"/>
              <a:buChar char="•"/>
              <a:defRPr/>
            </a:pPr>
            <a:r>
              <a:rPr lang="cs-CZ" dirty="0"/>
              <a:t>sdělení věci, která bude projednávána</a:t>
            </a:r>
          </a:p>
          <a:p>
            <a:pPr marL="742950" lvl="2" indent="-342900" algn="just">
              <a:buFont typeface="Arial" pitchFamily="34" charset="0"/>
              <a:buChar char="•"/>
              <a:defRPr/>
            </a:pPr>
            <a:r>
              <a:rPr lang="cs-CZ" dirty="0"/>
              <a:t>zjištění přítomnosti osob - SZ,  obžalovaný, obhajoba, svědci, znalec, tlumočník</a:t>
            </a:r>
          </a:p>
          <a:p>
            <a:pPr marL="742950" lvl="2" indent="-342900" algn="just">
              <a:buFont typeface="Arial" pitchFamily="34" charset="0"/>
              <a:buChar char="•"/>
              <a:defRPr/>
            </a:pPr>
            <a:endParaRPr lang="cs-CZ" sz="1400" dirty="0"/>
          </a:p>
          <a:p>
            <a:pPr marL="742950" lvl="2" indent="-342900" algn="just">
              <a:buFont typeface="Arial" pitchFamily="34" charset="0"/>
              <a:buChar char="•"/>
              <a:defRPr/>
            </a:pPr>
            <a:r>
              <a:rPr lang="cs-CZ" sz="1400" dirty="0"/>
              <a:t>lze konat v nepřítomnosti obžalovaného, pokud lze věc spolehlivě rozhodnout i bez něho</a:t>
            </a:r>
          </a:p>
          <a:p>
            <a:pPr marL="742950" lvl="2" indent="-342900" algn="just">
              <a:buFont typeface="Arial" pitchFamily="34" charset="0"/>
              <a:buChar char="•"/>
              <a:defRPr/>
            </a:pPr>
            <a:r>
              <a:rPr lang="cs-CZ" sz="1400" dirty="0"/>
              <a:t>nelze konat v nepřítomnosti obžalovaného v případě vazby, VTOS, TČ s horní hranicí převyšující 5 let  - obžalovaný se může práva účasti vzdát </a:t>
            </a:r>
          </a:p>
          <a:p>
            <a:pPr marL="742950" lvl="2" indent="-342900" algn="just">
              <a:buFont typeface="Arial" pitchFamily="34" charset="0"/>
              <a:buChar char="•"/>
              <a:defRPr/>
            </a:pPr>
            <a:endParaRPr lang="cs-CZ" dirty="0"/>
          </a:p>
          <a:p>
            <a:pPr marL="742950" lvl="2" indent="-342900" algn="just">
              <a:buFont typeface="Arial" pitchFamily="34" charset="0"/>
              <a:buChar char="•"/>
              <a:defRPr/>
            </a:pPr>
            <a:r>
              <a:rPr lang="cs-CZ" dirty="0"/>
              <a:t>přednesení obžaloby</a:t>
            </a:r>
          </a:p>
          <a:p>
            <a:pPr marL="742950" lvl="2" indent="-342900" algn="just">
              <a:buFont typeface="Arial" pitchFamily="34" charset="0"/>
              <a:buChar char="•"/>
              <a:defRPr/>
            </a:pPr>
            <a:r>
              <a:rPr lang="cs-CZ" dirty="0"/>
              <a:t>práva poškozeného a zúčastněné osoby</a:t>
            </a:r>
          </a:p>
          <a:p>
            <a:pPr marL="342900" lvl="1" indent="-342900" algn="just"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5967FC-53EE-4C64-BC82-4412F403F9A8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provádění dokazování 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lvl="1" algn="just"/>
            <a:r>
              <a:rPr lang="cs-CZ" sz="1500" dirty="0"/>
              <a:t>tzv. procesní rovnost zbraní, tj. státní zástupce má shodná práva a povinnosti jako obžalovaný  (a naopak)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závěr hlavního líčení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lvl="1" algn="just"/>
            <a:r>
              <a:rPr lang="cs-CZ" sz="1500" dirty="0"/>
              <a:t>závěrečná řeč státního zástupce a dalších osob  (obžalovaný, obhájce, poškozený, zmocněnec poškozeného)</a:t>
            </a:r>
          </a:p>
          <a:p>
            <a:pPr lvl="1"/>
            <a:r>
              <a:rPr lang="cs-CZ" sz="1500" dirty="0"/>
              <a:t>právo na poslední slovo obžalovaného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rozhodnutí v hlavním líčení - nejčastěji  rozsudek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lvl="1"/>
            <a:r>
              <a:rPr lang="cs-CZ" sz="1500" dirty="0"/>
              <a:t>odsuzující, zprošťující </a:t>
            </a:r>
          </a:p>
          <a:p>
            <a:pPr lvl="1"/>
            <a:endParaRPr lang="cs-CZ" sz="1600" dirty="0"/>
          </a:p>
          <a:p>
            <a:pPr lvl="1"/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7CF812-A7D4-4EC6-9AEC-CF32C5290EA3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Řízení o opravných prostředcích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None/>
            </a:pPr>
            <a:endParaRPr lang="cs-CZ" sz="1800" dirty="0"/>
          </a:p>
          <a:p>
            <a:pPr marL="342900" lvl="1" indent="-342900" algn="just"/>
            <a:endParaRPr lang="cs-CZ" sz="1700" dirty="0"/>
          </a:p>
          <a:p>
            <a:pPr marL="342900" lvl="1" indent="-342900" algn="just"/>
            <a:r>
              <a:rPr lang="cs-CZ" sz="1700" dirty="0"/>
              <a:t>jeho bezprostředním účelem je náprava konkrétního ne/pravomocného rozhodnutí v zájmu procesních stran </a:t>
            </a:r>
          </a:p>
          <a:p>
            <a:pPr marL="342900" lvl="1" indent="-342900" algn="just">
              <a:buNone/>
            </a:pPr>
            <a:endParaRPr lang="cs-CZ" sz="1700" dirty="0"/>
          </a:p>
          <a:p>
            <a:pPr marL="342900" lvl="1" indent="-342900"/>
            <a:r>
              <a:rPr lang="cs-CZ" sz="1700" dirty="0"/>
              <a:t>vady skutkové (</a:t>
            </a:r>
            <a:r>
              <a:rPr lang="cs-CZ" sz="1700" dirty="0" err="1"/>
              <a:t>error</a:t>
            </a:r>
            <a:r>
              <a:rPr lang="cs-CZ" sz="1700" dirty="0"/>
              <a:t> in facto)  - skutková zjištění </a:t>
            </a:r>
          </a:p>
          <a:p>
            <a:pPr marL="342900" lvl="1" indent="-342900">
              <a:buNone/>
            </a:pPr>
            <a:endParaRPr lang="cs-CZ" sz="1700" dirty="0"/>
          </a:p>
          <a:p>
            <a:pPr marL="342900" lvl="1" indent="-342900"/>
            <a:r>
              <a:rPr lang="cs-CZ" sz="1700" dirty="0"/>
              <a:t>vady právní (</a:t>
            </a:r>
            <a:r>
              <a:rPr lang="cs-CZ" sz="1700" dirty="0" err="1"/>
              <a:t>error</a:t>
            </a:r>
            <a:r>
              <a:rPr lang="cs-CZ" sz="1700" dirty="0"/>
              <a:t> in iure) - právní kvalifikace </a:t>
            </a:r>
          </a:p>
          <a:p>
            <a:pPr marL="342900" lvl="1" indent="-342900">
              <a:buNone/>
            </a:pPr>
            <a:endParaRPr lang="cs-CZ" sz="1700" dirty="0"/>
          </a:p>
          <a:p>
            <a:pPr marL="342900" lvl="1" indent="-342900" algn="just"/>
            <a:r>
              <a:rPr lang="cs-CZ" sz="1700" dirty="0"/>
              <a:t>vady procesního postupu (</a:t>
            </a:r>
            <a:r>
              <a:rPr lang="cs-CZ" sz="1700" dirty="0" err="1"/>
              <a:t>error</a:t>
            </a:r>
            <a:r>
              <a:rPr lang="cs-CZ" sz="1700" dirty="0"/>
              <a:t> in </a:t>
            </a:r>
            <a:r>
              <a:rPr lang="cs-CZ" sz="1700" dirty="0" err="1"/>
              <a:t>procedendo</a:t>
            </a:r>
            <a:r>
              <a:rPr lang="cs-CZ" sz="1700" dirty="0"/>
              <a:t>) - „nezákonný“ průběh trestního řízení </a:t>
            </a:r>
          </a:p>
          <a:p>
            <a:pPr marL="342900" lvl="1" indent="-342900"/>
            <a:endParaRPr lang="cs-CZ" sz="1800" dirty="0"/>
          </a:p>
          <a:p>
            <a:pPr marL="342900" lvl="1" indent="-342900"/>
            <a:endParaRPr lang="cs-CZ" sz="1800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469757-8934-4223-A5C8-455B5905B461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/>
          </a:p>
          <a:p>
            <a:r>
              <a:rPr lang="cs-CZ" sz="1800"/>
              <a:t>řádné opravné prostředky  </a:t>
            </a:r>
          </a:p>
          <a:p>
            <a:pPr>
              <a:buFont typeface="Wingdings" pitchFamily="2" charset="2"/>
              <a:buNone/>
            </a:pPr>
            <a:endParaRPr lang="cs-CZ" sz="1800"/>
          </a:p>
          <a:p>
            <a:pPr lvl="1"/>
            <a:r>
              <a:rPr lang="cs-CZ" sz="1600"/>
              <a:t>stížnost do usnesení (§ 141 a násl. TrŘ) </a:t>
            </a:r>
          </a:p>
          <a:p>
            <a:pPr lvl="1"/>
            <a:r>
              <a:rPr lang="cs-CZ" sz="1600"/>
              <a:t>odvolání (§ 245 a násl. TrŘ)</a:t>
            </a:r>
          </a:p>
          <a:p>
            <a:pPr lvl="1"/>
            <a:r>
              <a:rPr lang="cs-CZ" sz="1600"/>
              <a:t>odpor do trestního příkazu (§ 314g TrŘ)</a:t>
            </a:r>
          </a:p>
          <a:p>
            <a:endParaRPr lang="cs-CZ" sz="1800"/>
          </a:p>
          <a:p>
            <a:r>
              <a:rPr lang="cs-CZ" sz="1800"/>
              <a:t>mimořádné opravné prostředky</a:t>
            </a:r>
          </a:p>
          <a:p>
            <a:pPr>
              <a:buFont typeface="Wingdings" pitchFamily="2" charset="2"/>
              <a:buNone/>
            </a:pPr>
            <a:endParaRPr lang="cs-CZ" sz="1800"/>
          </a:p>
          <a:p>
            <a:pPr lvl="1"/>
            <a:r>
              <a:rPr lang="cs-CZ" sz="1600"/>
              <a:t>dovolání  (§ 265a a násl. TrŘ)</a:t>
            </a:r>
          </a:p>
          <a:p>
            <a:pPr lvl="1"/>
            <a:r>
              <a:rPr lang="cs-CZ" sz="1600"/>
              <a:t>obnova řízení (§ 277 a násl. TrŘ)  </a:t>
            </a:r>
          </a:p>
          <a:p>
            <a:pPr lvl="1"/>
            <a:r>
              <a:rPr lang="cs-CZ" sz="1600"/>
              <a:t>stížnost pro porušení zákona (§ 266 a násl. TrŘ) 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FE78FD-5435-486E-9B7B-2DE16EECB58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endParaRPr lang="cs-CZ" sz="1800" dirty="0"/>
          </a:p>
          <a:p>
            <a:pPr marL="342900" lvl="1" indent="-342900"/>
            <a:endParaRPr lang="cs-CZ" sz="1800" dirty="0"/>
          </a:p>
          <a:p>
            <a:pPr marL="342900" lvl="1" indent="-342900"/>
            <a:r>
              <a:rPr lang="cs-CZ" sz="1800" dirty="0"/>
              <a:t>princip apelace - zruší, odstraní vady a rozhodne</a:t>
            </a:r>
          </a:p>
          <a:p>
            <a:pPr marL="342900" lvl="1" indent="-342900">
              <a:buNone/>
            </a:pPr>
            <a:endParaRPr lang="cs-CZ" sz="1800" dirty="0"/>
          </a:p>
          <a:p>
            <a:pPr marL="342900" lvl="1" indent="-342900"/>
            <a:r>
              <a:rPr lang="cs-CZ" sz="1800" dirty="0"/>
              <a:t>princip kasace - zruší a vrátí </a:t>
            </a:r>
          </a:p>
          <a:p>
            <a:pPr marL="342900" lvl="1" indent="-342900"/>
            <a:endParaRPr lang="cs-CZ" sz="1800" dirty="0"/>
          </a:p>
          <a:p>
            <a:pPr marL="342900" lvl="1" indent="-342900"/>
            <a:r>
              <a:rPr lang="cs-CZ" sz="1800" dirty="0"/>
              <a:t>zákaz reformace in </a:t>
            </a:r>
            <a:r>
              <a:rPr lang="cs-CZ" sz="1800" dirty="0" err="1"/>
              <a:t>peius</a:t>
            </a:r>
            <a:r>
              <a:rPr lang="cs-CZ" sz="1800" dirty="0"/>
              <a:t> - zákaz změny k horšímu</a:t>
            </a:r>
          </a:p>
          <a:p>
            <a:pPr marL="342900" lvl="1" indent="-342900">
              <a:buNone/>
            </a:pPr>
            <a:endParaRPr lang="cs-CZ" sz="1800" dirty="0"/>
          </a:p>
          <a:p>
            <a:pPr marL="342900" lvl="1" indent="-342900"/>
            <a:r>
              <a:rPr lang="cs-CZ" sz="1800" dirty="0"/>
              <a:t>beneficium </a:t>
            </a:r>
            <a:r>
              <a:rPr lang="cs-CZ" sz="1800" dirty="0" err="1"/>
              <a:t>cohaesionis</a:t>
            </a:r>
            <a:r>
              <a:rPr lang="cs-CZ" sz="1800" dirty="0"/>
              <a:t> - dobrodiní v souvislostech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4FF7962-9CBE-4E2D-890E-8EF101922B7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700" dirty="0"/>
              <a:t>úplný revizní princip - např. stížnost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>
              <a:lnSpc>
                <a:spcPct val="100000"/>
              </a:lnSpc>
            </a:pPr>
            <a:r>
              <a:rPr lang="cs-CZ" sz="1700" dirty="0"/>
              <a:t>omezený revizní princip - např. odvolání </a:t>
            </a:r>
          </a:p>
          <a:p>
            <a:pPr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účinek devolutivní - rozhodnutí o opravném prostředku se přenáší na jiný (zpravidla nadřízený) orgán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lvl="1" algn="just"/>
            <a:r>
              <a:rPr lang="cs-CZ" sz="1500" dirty="0" err="1"/>
              <a:t>autoremedura</a:t>
            </a:r>
            <a:r>
              <a:rPr lang="cs-CZ" sz="1500" dirty="0"/>
              <a:t> - orgán, který rozhodnutí vydal, sám vyhoví  opravnému prostředku (stížnost) a původní rozhodnutí změní </a:t>
            </a:r>
          </a:p>
          <a:p>
            <a:pPr lvl="1" algn="just"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účinek </a:t>
            </a:r>
            <a:r>
              <a:rPr lang="cs-CZ" sz="1700" dirty="0" err="1"/>
              <a:t>suspenzivní</a:t>
            </a:r>
            <a:r>
              <a:rPr lang="cs-CZ" sz="1700" dirty="0"/>
              <a:t> - odkladný účinek rozhodnutí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71B7C4-593C-4F13-87EC-277853BA839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Vykonávací řízení „exekuce“</a:t>
            </a:r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směřuje k zajištění výkonu jednotlivých uložených trestů a ochranných opatření a jeho účelem je nucené uskutečnění obsahu rozhodnutí příslušného orgánu činného v trestním řízení; § 315 </a:t>
            </a:r>
            <a:r>
              <a:rPr lang="cs-CZ" sz="1800" dirty="0" err="1"/>
              <a:t>TrŘ</a:t>
            </a:r>
            <a:endParaRPr lang="cs-CZ" sz="1800" dirty="0"/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účelem trestního řízení je nejen odhalení trestných činů, jejich pachatelů a jejich spravedlivé potrestání, ale taktéž zajištění výkonu rozhodnutí 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zásada bezodkladnosti výkonu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odklad výkonu – výkon trestu by ohrozil život nebo zdraví,  těhotná žena, matka novorozeného dítěte (do 1 roku po porodu)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zásada </a:t>
            </a:r>
            <a:r>
              <a:rPr lang="cs-CZ" sz="1800" dirty="0" err="1"/>
              <a:t>nepřerušitelnosti</a:t>
            </a:r>
            <a:r>
              <a:rPr lang="cs-CZ" sz="1800" dirty="0"/>
              <a:t> (kontinuita)výkonu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600" dirty="0"/>
              <a:t>přerušení výkonu - těžká nemoc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ED860B-798D-49E4-8A6A-AEAAAEAF2E0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zásada korespondence  výkonu obsahu rozhodnutí, jehož se výkon dotýká</a:t>
            </a:r>
          </a:p>
          <a:p>
            <a:pPr lvl="1" algn="just"/>
            <a:r>
              <a:rPr lang="cs-CZ" sz="1500" dirty="0"/>
              <a:t>podmíněné propuštění z výkonu TOS  po vykonání určité doby (§ 88 </a:t>
            </a:r>
            <a:r>
              <a:rPr lang="cs-CZ" sz="1500" dirty="0" err="1"/>
              <a:t>TrZ</a:t>
            </a:r>
            <a:r>
              <a:rPr lang="cs-CZ" sz="1500" dirty="0"/>
              <a:t>)</a:t>
            </a:r>
          </a:p>
          <a:p>
            <a:pPr lvl="1" algn="just">
              <a:buFont typeface="Wingdings" pitchFamily="2" charset="2"/>
              <a:buNone/>
            </a:pPr>
            <a:endParaRPr lang="cs-CZ" sz="1500" dirty="0"/>
          </a:p>
          <a:p>
            <a:pPr lvl="1" algn="just"/>
            <a:r>
              <a:rPr lang="cs-CZ" sz="1500" dirty="0"/>
              <a:t>upuštění od výkonu TOS  - § 327 </a:t>
            </a:r>
            <a:r>
              <a:rPr lang="cs-CZ" sz="1500" dirty="0" err="1"/>
              <a:t>TrŘ</a:t>
            </a:r>
            <a:r>
              <a:rPr lang="cs-CZ" sz="1500" dirty="0"/>
              <a:t> </a:t>
            </a:r>
          </a:p>
          <a:p>
            <a:pPr lvl="1" algn="just"/>
            <a:r>
              <a:rPr lang="cs-CZ" sz="1400" dirty="0"/>
              <a:t>odsouzený  bude předán na základě  extradice (mimo EU) nebo EZR  (v rámci EU) nebo vyhoštěn </a:t>
            </a:r>
          </a:p>
          <a:p>
            <a:pPr lvl="1" algn="just"/>
            <a:r>
              <a:rPr lang="cs-CZ" sz="1400" dirty="0"/>
              <a:t>onemocněl nevyléčitelnou  životu nebezpečnou nemocí (duševní nemocí)</a:t>
            </a:r>
          </a:p>
          <a:p>
            <a:pPr algn="just"/>
            <a:endParaRPr lang="cs-CZ" sz="1800" dirty="0"/>
          </a:p>
          <a:p>
            <a:pPr algn="just"/>
            <a:r>
              <a:rPr lang="cs-CZ" sz="1700" dirty="0"/>
              <a:t>zásada výchovného vlivu výkonu </a:t>
            </a:r>
          </a:p>
          <a:p>
            <a:pPr lvl="1" algn="just"/>
            <a:r>
              <a:rPr lang="cs-CZ" sz="1600" dirty="0"/>
              <a:t>účel trestu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/>
            <a:r>
              <a:rPr lang="cs-CZ" sz="1700" dirty="0"/>
              <a:t>zásada kontroly výkonu </a:t>
            </a:r>
          </a:p>
          <a:p>
            <a:pPr lvl="1" algn="just"/>
            <a:r>
              <a:rPr lang="cs-CZ" sz="1600" dirty="0"/>
              <a:t>oprávnění  státního zástupce  KSZ, v jehož obvodu je  trest vykonáván </a:t>
            </a:r>
          </a:p>
          <a:p>
            <a:pPr algn="just"/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899F6-C69B-4809-9C7E-A558D8E852E9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 dirty="0"/>
              <a:t>Řízení po zrušení rozhodnutí nálezem Ústavního soudu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řízení po zrušení rozhodnutí nálezem Ústavního soudu - jeho účelem je náprava ústavnosti porušené nezákonným rozhodnutím nebo zákaz provádět jiné nezákonné zásahy orgánu veřejné moci; § 314h a násl. </a:t>
            </a:r>
            <a:r>
              <a:rPr lang="cs-CZ" sz="1700" dirty="0" err="1"/>
              <a:t>TrŘ</a:t>
            </a:r>
            <a:endParaRPr lang="cs-CZ" sz="1700" dirty="0"/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500" dirty="0"/>
              <a:t>jeho typickým projevem je zásada kontinuity řízení, tj. v řízení pokračovat v tom stadiu, které bezprostředně předcházelo vydání zrušeného rozhodnutí</a:t>
            </a:r>
          </a:p>
          <a:p>
            <a:pPr algn="just">
              <a:lnSpc>
                <a:spcPct val="100000"/>
              </a:lnSpc>
            </a:pPr>
            <a:endParaRPr lang="cs-CZ" sz="1500" dirty="0"/>
          </a:p>
          <a:p>
            <a:pPr lvl="1" algn="just"/>
            <a:r>
              <a:rPr lang="cs-CZ" sz="1500" dirty="0"/>
              <a:t>nezbytnost respektovat obsah zrušovacího nálezu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C5A461-138F-4BFA-AF50-002F8A06E2B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Dokazování v trestním řízení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sz="1700" dirty="0"/>
          </a:p>
          <a:p>
            <a:pPr algn="just" eaLnBrk="1" hangingPunct="1"/>
            <a:r>
              <a:rPr lang="cs-CZ" sz="1700" dirty="0"/>
              <a:t>v  trestním řádu upravený postup OČTŘ, jehož úkolem je umožnit těmto orgánům poznat skutečnosti důležité pro jejich rozhodnutí (čl. 2/3 Úst., čl. 2/2 LZPS) </a:t>
            </a:r>
          </a:p>
          <a:p>
            <a:pPr algn="just" eaLnBrk="1" hangingPunct="1"/>
            <a:endParaRPr lang="cs-CZ" sz="1700" dirty="0"/>
          </a:p>
          <a:p>
            <a:pPr algn="just"/>
            <a:r>
              <a:rPr lang="cs-CZ" sz="1700" dirty="0"/>
              <a:t>v trestním stíhání je v nezbytném rozsahu třeba dle § 89/1 </a:t>
            </a:r>
            <a:r>
              <a:rPr lang="cs-CZ" sz="1700" dirty="0" err="1"/>
              <a:t>TrŘ</a:t>
            </a:r>
            <a:r>
              <a:rPr lang="cs-CZ" sz="1700" dirty="0"/>
              <a:t> dokazovat zejména: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500" dirty="0"/>
              <a:t>zda se stal skutek, v němž je spatřován trestný čin</a:t>
            </a:r>
          </a:p>
          <a:p>
            <a:pPr lvl="1" algn="just"/>
            <a:r>
              <a:rPr lang="cs-CZ" sz="1500" dirty="0"/>
              <a:t>zda tento skutek spáchal obviněný, případně z jakých pohnutek</a:t>
            </a:r>
          </a:p>
          <a:p>
            <a:pPr lvl="1" algn="just"/>
            <a:r>
              <a:rPr lang="cs-CZ" sz="1500" dirty="0"/>
              <a:t>podstatné okolnosti, mající vliv na posouzení povahy a závažnosti činu</a:t>
            </a:r>
          </a:p>
          <a:p>
            <a:pPr lvl="1" algn="just"/>
            <a:r>
              <a:rPr lang="cs-CZ" sz="1500" dirty="0"/>
              <a:t>podstatné okolnosti k posouzení osobních poměrů pachatele</a:t>
            </a:r>
          </a:p>
          <a:p>
            <a:pPr lvl="1" algn="just"/>
            <a:r>
              <a:rPr lang="cs-CZ" sz="1500" dirty="0"/>
              <a:t>podstatné okolnosti, umožňující stanovení následku, výše škody způsobené trestným činem a bezdůvodného obohacení</a:t>
            </a:r>
          </a:p>
          <a:p>
            <a:pPr lvl="1" algn="just"/>
            <a:r>
              <a:rPr lang="cs-CZ" sz="1500" dirty="0"/>
              <a:t>okolnosti, které vedly k trestné činnosti nebo umožnily její spáchání</a:t>
            </a:r>
          </a:p>
          <a:p>
            <a:pPr algn="just" eaLnBrk="1" hangingPunct="1"/>
            <a:endParaRPr lang="cs-CZ" sz="1700" dirty="0"/>
          </a:p>
          <a:p>
            <a:pPr algn="just" eaLnBrk="1" hangingPunct="1">
              <a:buFont typeface="Wingdings" pitchFamily="2" charset="2"/>
              <a:buNone/>
            </a:pPr>
            <a:endParaRPr lang="cs-CZ" sz="1800" dirty="0"/>
          </a:p>
          <a:p>
            <a:pPr algn="just" eaLnBrk="1" hangingPunct="1"/>
            <a:endParaRPr lang="cs-CZ" sz="1800" dirty="0"/>
          </a:p>
          <a:p>
            <a:pPr eaLnBrk="1" hangingPunct="1"/>
            <a:endParaRPr lang="cs-CZ" dirty="0"/>
          </a:p>
          <a:p>
            <a:pPr algn="just"/>
            <a:endParaRPr lang="cs-CZ" sz="18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13B1C5-EB52-4161-8375-52BEC51FBEF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Stadia trestního řízení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cs-CZ" sz="1700" dirty="0"/>
              <a:t>představují jednotlivé časové úseky, v nichž OČTŘ a další subjekty plní své úkoly (povinnosti) a vykonávají svá práva s cílem dosáhnout účelu trestního řízení </a:t>
            </a:r>
          </a:p>
          <a:p>
            <a:pPr algn="just" eaLnBrk="1" hangingPunct="1">
              <a:lnSpc>
                <a:spcPct val="100000"/>
              </a:lnSpc>
              <a:defRPr/>
            </a:pPr>
            <a:endParaRPr lang="cs-CZ" sz="1700" dirty="0"/>
          </a:p>
          <a:p>
            <a:pPr algn="just" eaLnBrk="1" hangingPunct="1">
              <a:lnSpc>
                <a:spcPct val="100000"/>
              </a:lnSpc>
              <a:defRPr/>
            </a:pPr>
            <a:r>
              <a:rPr lang="cs-CZ" sz="1700" dirty="0"/>
              <a:t>předsoudní stadia </a:t>
            </a:r>
          </a:p>
          <a:p>
            <a:pPr lvl="1" algn="just" eaLnBrk="1" hangingPunct="1">
              <a:defRPr/>
            </a:pPr>
            <a:endParaRPr lang="cs-CZ" sz="1700" dirty="0"/>
          </a:p>
          <a:p>
            <a:pPr lvl="1" algn="just" eaLnBrk="1" hangingPunct="1">
              <a:defRPr/>
            </a:pPr>
            <a:r>
              <a:rPr lang="cs-CZ" sz="1400" dirty="0"/>
              <a:t>přípravné řízení </a:t>
            </a:r>
          </a:p>
          <a:p>
            <a:pPr lvl="1" algn="just" eaLnBrk="1" hangingPunct="1">
              <a:defRPr/>
            </a:pPr>
            <a:endParaRPr lang="cs-CZ" sz="1400" dirty="0"/>
          </a:p>
          <a:p>
            <a:pPr lvl="1" algn="just" eaLnBrk="1" hangingPunct="1">
              <a:defRPr/>
            </a:pPr>
            <a:r>
              <a:rPr lang="cs-CZ" sz="1400" dirty="0"/>
              <a:t>prověřování, vyšetřování </a:t>
            </a:r>
          </a:p>
          <a:p>
            <a:pPr algn="just" eaLnBrk="1" hangingPunct="1">
              <a:lnSpc>
                <a:spcPct val="100000"/>
              </a:lnSpc>
              <a:defRPr/>
            </a:pPr>
            <a:endParaRPr lang="cs-CZ" sz="1700" dirty="0"/>
          </a:p>
          <a:p>
            <a:pPr algn="just" eaLnBrk="1" hangingPunct="1">
              <a:lnSpc>
                <a:spcPct val="100000"/>
              </a:lnSpc>
              <a:defRPr/>
            </a:pPr>
            <a:r>
              <a:rPr lang="cs-CZ" sz="1700" dirty="0"/>
              <a:t>soudní stadia </a:t>
            </a:r>
          </a:p>
          <a:p>
            <a:pPr lvl="1" algn="just" eaLnBrk="1" hangingPunct="1">
              <a:defRPr/>
            </a:pPr>
            <a:endParaRPr lang="cs-CZ" sz="1500" dirty="0"/>
          </a:p>
          <a:p>
            <a:pPr lvl="1" algn="just" eaLnBrk="1" hangingPunct="1">
              <a:defRPr/>
            </a:pPr>
            <a:r>
              <a:rPr lang="cs-CZ" sz="1400" dirty="0"/>
              <a:t>předběžné projednání obžaloby</a:t>
            </a:r>
          </a:p>
          <a:p>
            <a:pPr lvl="1" algn="just" eaLnBrk="1" hangingPunct="1">
              <a:defRPr/>
            </a:pPr>
            <a:endParaRPr lang="cs-CZ" sz="1400" dirty="0"/>
          </a:p>
          <a:p>
            <a:pPr lvl="1" algn="just" eaLnBrk="1" hangingPunct="1">
              <a:defRPr/>
            </a:pPr>
            <a:r>
              <a:rPr lang="cs-CZ" sz="1400" dirty="0"/>
              <a:t>hlavní líčení </a:t>
            </a:r>
          </a:p>
          <a:p>
            <a:pPr lvl="1" algn="just" eaLnBrk="1" hangingPunct="1">
              <a:defRPr/>
            </a:pPr>
            <a:endParaRPr lang="cs-CZ" sz="1400" dirty="0"/>
          </a:p>
          <a:p>
            <a:pPr lvl="1" algn="just" eaLnBrk="1" hangingPunct="1">
              <a:defRPr/>
            </a:pPr>
            <a:r>
              <a:rPr lang="cs-CZ" sz="1400" dirty="0"/>
              <a:t>řízení o opravných prostředcích </a:t>
            </a:r>
          </a:p>
          <a:p>
            <a:pPr lvl="1" algn="just" eaLnBrk="1" hangingPunct="1">
              <a:defRPr/>
            </a:pPr>
            <a:endParaRPr lang="cs-CZ" sz="1400" dirty="0"/>
          </a:p>
          <a:p>
            <a:pPr lvl="1" algn="just" eaLnBrk="1" hangingPunct="1">
              <a:defRPr/>
            </a:pPr>
            <a:r>
              <a:rPr lang="cs-CZ" sz="1400" dirty="0"/>
              <a:t>vykonávací řízení </a:t>
            </a:r>
          </a:p>
          <a:p>
            <a:pPr lvl="1" algn="just" eaLnBrk="1" hangingPunct="1">
              <a:buFont typeface="Wingdings" pitchFamily="2" charset="2"/>
              <a:buNone/>
              <a:defRPr/>
            </a:pPr>
            <a:endParaRPr lang="cs-CZ" sz="1600" dirty="0"/>
          </a:p>
          <a:p>
            <a:pPr marL="342900" lvl="1" indent="-342900">
              <a:buClr>
                <a:schemeClr val="folHlink"/>
              </a:buClr>
              <a:buSzPct val="90000"/>
              <a:buNone/>
              <a:defRPr/>
            </a:pPr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70D1B1-F0CA-4FA0-9391-013236F148B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/>
            <a:r>
              <a:rPr lang="cs-CZ" sz="1800" dirty="0"/>
              <a:t>v trestním řízení se nedokazují např. </a:t>
            </a:r>
          </a:p>
          <a:p>
            <a:pPr algn="just"/>
            <a:endParaRPr lang="cs-CZ" sz="1700" dirty="0"/>
          </a:p>
          <a:p>
            <a:pPr lvl="1" algn="just"/>
            <a:r>
              <a:rPr lang="cs-CZ" sz="1600" dirty="0"/>
              <a:t>právní předpisy České republiky uveřejněné nebo oznámené ve Sbírce zákonů,  Sbírce mezinárodních smluv a Ústředním věstníku EU, protože soud právo zná („</a:t>
            </a:r>
            <a:r>
              <a:rPr lang="cs-CZ" sz="1600" dirty="0" err="1"/>
              <a:t>iura</a:t>
            </a:r>
            <a:r>
              <a:rPr lang="cs-CZ" sz="1600" dirty="0"/>
              <a:t> </a:t>
            </a:r>
            <a:r>
              <a:rPr lang="cs-CZ" sz="1600" dirty="0" err="1"/>
              <a:t>novit</a:t>
            </a:r>
            <a:r>
              <a:rPr lang="cs-CZ" sz="1600" dirty="0"/>
              <a:t> curia“) - neplatí u cizozemských právních norem mimo EU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skutečnosti, o nichž bylo rozhodnuto způsobem závazným pro OČTŘ - např. otázka osobního stavu -  neplatnost manželství, rozvod, určení otcovství 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lvl="1" algn="just"/>
            <a:r>
              <a:rPr lang="cs-CZ" sz="1600" dirty="0"/>
              <a:t>skutečnosti, které se podle ustálených pravidel považují za pravdivé, pokud o nich nevznikne pochybnost - např. v červenci kolem 20.00 hodiny je světlo 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3DE890-9C6A-45DF-9CA2-E37947484B61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D1CF049-E7DB-4D18-A341-85C7725639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4E1ADFE-CD4E-4F87-99F0-2E59E75EC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C39EC4-0121-42ED-98E6-A19823410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mezi základní zásady dokazování patří zejména</a:t>
            </a:r>
          </a:p>
          <a:p>
            <a:endParaRPr lang="cs-CZ" sz="1800" dirty="0"/>
          </a:p>
          <a:p>
            <a:r>
              <a:rPr lang="cs-CZ" sz="1800" dirty="0"/>
              <a:t>zásada zjišťování skutkového stavu bez důvodných pochybností - § 2/5 </a:t>
            </a:r>
            <a:r>
              <a:rPr lang="cs-CZ" sz="1800" dirty="0" err="1"/>
              <a:t>TrŘ</a:t>
            </a:r>
            <a:endParaRPr lang="cs-CZ" sz="1800" dirty="0"/>
          </a:p>
          <a:p>
            <a:r>
              <a:rPr lang="cs-CZ" sz="1800" dirty="0"/>
              <a:t>zásada vyhledávací - § 2/5 </a:t>
            </a:r>
            <a:r>
              <a:rPr lang="cs-CZ" sz="1800" dirty="0" err="1"/>
              <a:t>TrŘ</a:t>
            </a:r>
            <a:r>
              <a:rPr lang="cs-CZ" sz="1800" dirty="0"/>
              <a:t> </a:t>
            </a:r>
          </a:p>
          <a:p>
            <a:r>
              <a:rPr lang="cs-CZ" sz="1800" dirty="0"/>
              <a:t>zásada volného hodnocení důkazů - § 2/6 </a:t>
            </a:r>
            <a:r>
              <a:rPr lang="cs-CZ" sz="1800" dirty="0" err="1"/>
              <a:t>TrŘ</a:t>
            </a:r>
            <a:r>
              <a:rPr lang="cs-CZ" sz="1800" dirty="0"/>
              <a:t> </a:t>
            </a:r>
          </a:p>
          <a:p>
            <a:r>
              <a:rPr lang="cs-CZ" sz="1800" dirty="0"/>
              <a:t>zásada ústnosti - § 2/11 </a:t>
            </a:r>
            <a:r>
              <a:rPr lang="cs-CZ" sz="1800" dirty="0" err="1"/>
              <a:t>TrŘ</a:t>
            </a:r>
            <a:r>
              <a:rPr lang="cs-CZ" sz="1800" dirty="0"/>
              <a:t> </a:t>
            </a:r>
          </a:p>
          <a:p>
            <a:r>
              <a:rPr lang="cs-CZ" sz="1800" dirty="0"/>
              <a:t>zásada bezprostřednosti - § 2/12 </a:t>
            </a:r>
            <a:r>
              <a:rPr lang="cs-CZ" sz="1800" dirty="0" err="1"/>
              <a:t>TrŘ</a:t>
            </a:r>
            <a:r>
              <a:rPr lang="cs-CZ" sz="1800" dirty="0"/>
              <a:t> </a:t>
            </a:r>
          </a:p>
          <a:p>
            <a:endParaRPr lang="cs-CZ" sz="1800" dirty="0"/>
          </a:p>
          <a:p>
            <a:r>
              <a:rPr lang="cs-CZ" sz="1800" dirty="0"/>
              <a:t>o uvedených zásadách bylo blíže pojednáno v rámci přednášky dne 7. 3. 2022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47890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Rozdělení důkazů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podle vztahu pramene zpráv k dokazované skutečnosti na důkazy původní (bezprostřední) a odvozené (</a:t>
            </a:r>
            <a:r>
              <a:rPr lang="cs-CZ" sz="1700" dirty="0" err="1"/>
              <a:t>prostředečné</a:t>
            </a:r>
            <a:r>
              <a:rPr lang="cs-CZ" sz="1700" dirty="0"/>
              <a:t>/zprostředkované)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původní důkaz - vychází z bezprostředního pramene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např. výpověď svědka o skutečnostech, které osobně viděl, nebo originál listiny</a:t>
            </a:r>
          </a:p>
          <a:p>
            <a:pPr lvl="1" algn="just">
              <a:defRPr/>
            </a:pPr>
            <a:endParaRPr lang="cs-CZ" sz="1700" dirty="0">
              <a:ea typeface="+mn-ea"/>
              <a:cs typeface="+mn-cs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odvozený důkaz - vychází z pramene prostředečního (zprostředkovaného)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např. výpověď svědka o skutečnostech, které sám nevnímal a reprodukuje jen to, co slyšel, nebo kopie listiny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buFont typeface="Wingdings" pitchFamily="2" charset="2"/>
              <a:buNone/>
              <a:defRPr/>
            </a:pPr>
            <a:endParaRPr lang="cs-CZ" sz="1700" dirty="0"/>
          </a:p>
          <a:p>
            <a:pPr>
              <a:defRPr/>
            </a:pP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45E89D-EDD5-4865-B790-1E7AF17E3A75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podle vztahu důkazu k dokazované skutečnosti na důkazy přímé a nepřímé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přímý důkaz - přímo potvrzuje nebo vyvrací skutečnost, která je předmětem dokazování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výpověď svědka, který uvádí, že viděl obviněného, jak vystřelil na poškozeného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nepřímý důkaz - dokazuje sice skutečnost jinou, ale přesto takovou, ze které je možno usuzovat, zda se skutečnost, která je předmětem dokazování, stala, či nestala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výpověď, kdy svědek pouze uvádí, že tuto osobu viděl na místě, kde byl poškozený zastřelen, ale neviděl ji střílet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441DF2-C977-4EE5-94C8-9784C06B901B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Zvláštní způsoby dokazování 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§ 89/2 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 demonstrativní  výčet důkazních prostředků – „...zejména….“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lze doplnit dalšími, v zákoně nezmíněnými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od 1.1.2002 konfrontace, </a:t>
            </a:r>
            <a:r>
              <a:rPr lang="cs-CZ" altLang="cs-CZ" sz="1700" dirty="0" err="1"/>
              <a:t>rekognice</a:t>
            </a:r>
            <a:r>
              <a:rPr lang="cs-CZ" altLang="cs-CZ" sz="1700" dirty="0"/>
              <a:t>, vyšetřovací pokus, rekonstrukce a prověrka na místě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jsou aplikační praxí již po desetiletí využívány a soudní judikaturou akceptovány jako další důkazní prostředek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marL="742950" lvl="2" indent="-342900" algn="just">
              <a:lnSpc>
                <a:spcPct val="100000"/>
              </a:lnSpc>
              <a:buFont typeface="Arial" pitchFamily="34" charset="0"/>
              <a:buChar char="•"/>
            </a:pPr>
            <a:r>
              <a:rPr lang="cs-CZ" altLang="cs-CZ" sz="1400" dirty="0"/>
              <a:t>úzký vztah ke kriminalistice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96A44C-E573-44FD-8A46-AB90BA37E13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Konfrontace - § 104a TrŘ 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postavení tzv. tváří v tvář  osob, který již byly dříve vyslechnuty ve svém procesním postavení a jejich výpovědi navzájem nesouhlasí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lze konfrontovat </a:t>
            </a:r>
          </a:p>
          <a:p>
            <a:pPr lvl="1" algn="just"/>
            <a:r>
              <a:rPr lang="cs-CZ" altLang="cs-CZ" sz="1500" dirty="0"/>
              <a:t>dva obviněné</a:t>
            </a:r>
          </a:p>
          <a:p>
            <a:pPr lvl="1" algn="just"/>
            <a:r>
              <a:rPr lang="cs-CZ" altLang="cs-CZ" sz="1500" dirty="0"/>
              <a:t>dva svědky</a:t>
            </a:r>
          </a:p>
          <a:p>
            <a:pPr lvl="1" algn="just"/>
            <a:r>
              <a:rPr lang="cs-CZ" altLang="cs-CZ" sz="1500" dirty="0"/>
              <a:t>svědka a obviněného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nelze konfrontovat </a:t>
            </a:r>
          </a:p>
          <a:p>
            <a:pPr lvl="1" algn="just"/>
            <a:r>
              <a:rPr lang="cs-CZ" altLang="cs-CZ" sz="1500" dirty="0"/>
              <a:t>svědka, jehož totožnost se utajuje (§ 55/2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– svědkovi nebo osobě jemu blízké hrozí újma na zdraví…) </a:t>
            </a:r>
          </a:p>
          <a:p>
            <a:pPr lvl="1" algn="just"/>
            <a:r>
              <a:rPr lang="cs-CZ" altLang="cs-CZ" sz="1500" dirty="0"/>
              <a:t>osobu mladší  18 let zcela výjimečně (subsidiarita)</a:t>
            </a:r>
          </a:p>
          <a:p>
            <a:pPr lvl="1" algn="just"/>
            <a:r>
              <a:rPr lang="cs-CZ" altLang="cs-CZ" sz="1500" dirty="0"/>
              <a:t>poškozeného mladšího osmnácti let s obviněným v případě trestných činů proti lidské důstojnosti  a v sexuální oblasti (sekundární viktimizace)</a:t>
            </a:r>
          </a:p>
          <a:p>
            <a:pPr algn="just"/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5D4E77D-00A9-4C62-9425-F754B811ADB1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Rekognice  - § 104b TrŘ 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pro trestní řízení je důležité, aby podezřelý, obviněný nebo svědek znovu poznal osobu nebo věc a určil tím jejich totožnost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podle charakteru předváděných objektů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rekognici osob živých i mrtvých, případně částí mrtvol</a:t>
            </a:r>
          </a:p>
          <a:p>
            <a:pPr lvl="1" algn="just"/>
            <a:r>
              <a:rPr lang="cs-CZ" altLang="cs-CZ" sz="1500" dirty="0"/>
              <a:t>rekognice  věci movitých, nemovitých, živých nebo mrtvých zvířat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podle způsobu předvádění objektů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rekognice in natura</a:t>
            </a:r>
          </a:p>
          <a:p>
            <a:pPr lvl="1" algn="just"/>
            <a:r>
              <a:rPr lang="cs-CZ" altLang="cs-CZ" sz="1500" dirty="0"/>
              <a:t>rekognice podle fotografií</a:t>
            </a:r>
          </a:p>
          <a:p>
            <a:pPr lvl="1" algn="just">
              <a:buFont typeface="Wingdings" pitchFamily="2" charset="2"/>
              <a:buNone/>
            </a:pPr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poznávající a poznávaná osoba se nesmí bezprostředně  setkat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/>
          </a:p>
          <a:p>
            <a:pPr algn="just">
              <a:buFont typeface="Wingdings" pitchFamily="2" charset="2"/>
              <a:buNone/>
            </a:pPr>
            <a:endParaRPr lang="cs-CZ" altLang="cs-CZ" sz="1700" dirty="0"/>
          </a:p>
          <a:p>
            <a:pPr algn="just"/>
            <a:endParaRPr lang="cs-CZ" altLang="cs-CZ" sz="1700" dirty="0"/>
          </a:p>
          <a:p>
            <a:pPr algn="just"/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745C140-D55D-4E59-90DF-A736B5AAC817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Vyšetřovací pokus/experiment - § 104c </a:t>
            </a:r>
            <a:r>
              <a:rPr lang="cs-CZ" altLang="cs-CZ" b="1" dirty="0" err="1"/>
              <a:t>TrŘ</a:t>
            </a:r>
            <a:endParaRPr lang="cs-CZ" altLang="cs-CZ" b="1" dirty="0"/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dirty="0"/>
              <a:t>mají-li být pozorováním v uměle vytvořených nebo obměňovaných podmínkách prověřeny nebo upřesněny skutečnosti zjištěné v trestním řízení </a:t>
            </a:r>
          </a:p>
          <a:p>
            <a:pPr marL="324000" lvl="1" indent="0" algn="just">
              <a:buNone/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zjištěny nové skutečnosti důležité pro trestní řízení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zda mohl svědek vidět na určitou vzdálenost pachatele, slyšet výstřel; lze do předmětné obálky vložit určité množství bankovek nominální hodnoty 5.000,- CZK atd.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nekoná se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400" dirty="0"/>
              <a:t>jestliže to je vzhledem k okolnostem případu nebo osobě podezřelého, obviněného, spoluobviněného, poškozeného nebo svědka nevhodné </a:t>
            </a:r>
          </a:p>
          <a:p>
            <a:pPr lvl="1"/>
            <a:r>
              <a:rPr lang="cs-CZ" altLang="cs-CZ" sz="1400" dirty="0"/>
              <a:t>lze-li účelu vyšetřovacího pokusu dosáhnout jinak</a:t>
            </a:r>
          </a:p>
          <a:p>
            <a:pPr lvl="1"/>
            <a:r>
              <a:rPr lang="cs-CZ" altLang="cs-CZ" sz="1400" dirty="0"/>
              <a:t>okolnosti případu - možnost výbuchu, ohrožení života a zdraví zúčastněných osob, agresivní chování zúčastněné osoby</a:t>
            </a:r>
          </a:p>
          <a:p>
            <a:pPr lvl="1"/>
            <a:r>
              <a:rPr lang="cs-CZ" altLang="cs-CZ" sz="1400" dirty="0"/>
              <a:t>jinak - např. konfrontací či opětovným výslechem </a:t>
            </a:r>
          </a:p>
          <a:p>
            <a:pPr algn="just"/>
            <a:endParaRPr lang="cs-CZ" altLang="cs-CZ" sz="1800" dirty="0"/>
          </a:p>
          <a:p>
            <a:pPr algn="just">
              <a:buFont typeface="Wingdings" pitchFamily="2" charset="2"/>
              <a:buNone/>
            </a:pPr>
            <a:br>
              <a:rPr lang="cs-CZ" altLang="cs-CZ" sz="1800" dirty="0"/>
            </a:br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73AF27-F68D-4551-BF5E-4600628047D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Rekonstrukce - § 104d TrŘ 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má-li být obnovením situace a okolností, za kterých byl trestný čin spáchán nebo které k němu mají podstatný vztah, prověřena výpověď podezřelého, obviněného, spoluobviněného, poškozeného nebo svědka 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 lvl="1" algn="just"/>
            <a:r>
              <a:rPr lang="cs-CZ" altLang="cs-CZ" sz="1600" dirty="0"/>
              <a:t>jestliže jiné důkazy provedené v trestním řízení nepostačují k objasnění věci 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v praxi se v rámci rekonstrukce uskutečňuje jeden či více vyšetřovacích pokusů</a:t>
            </a:r>
          </a:p>
          <a:p>
            <a:pPr algn="just"/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>
              <a:buFont typeface="Wingdings" pitchFamily="2" charset="2"/>
              <a:buNone/>
            </a:pPr>
            <a:r>
              <a:rPr lang="cs-CZ" altLang="cs-CZ" sz="1800" dirty="0"/>
              <a:t> </a:t>
            </a:r>
            <a:br>
              <a:rPr lang="cs-CZ" altLang="cs-CZ" sz="1800" dirty="0"/>
            </a:br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98A89F-EC25-4D69-BECE-1C3AAA48D646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Prověrka na místě - § 104e TrŘ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je-li zapotřebí za osobní přítomnosti podezřelého, obviněného nebo svědka doplnit nebo upřesnit údaje důležité pro trestní řízení, které se vztahují k určitému místu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 lvl="1"/>
            <a:r>
              <a:rPr lang="cs-CZ" altLang="cs-CZ" sz="1600" dirty="0"/>
              <a:t>např. určení vykradených chat v chatové oblasti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na rozdíl od vyšetřovacího pokusu nemá experimentální charakter </a:t>
            </a:r>
          </a:p>
          <a:p>
            <a:endParaRPr lang="cs-CZ" altLang="cs-CZ" sz="1800" dirty="0"/>
          </a:p>
          <a:p>
            <a:pPr>
              <a:buFont typeface="Wingdings" pitchFamily="2" charset="2"/>
              <a:buNone/>
            </a:pPr>
            <a:br>
              <a:rPr lang="cs-CZ" altLang="cs-CZ" sz="1800" dirty="0"/>
            </a:br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E2F20B-E4F3-4B8B-A581-24356485A9EA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/>
              <a:t>Předsoudní stadia </a:t>
            </a:r>
            <a:br>
              <a:rPr lang="cs-CZ"/>
            </a:br>
            <a:r>
              <a:rPr lang="cs-CZ" b="1">
                <a:latin typeface="Arial" charset="0"/>
              </a:rPr>
              <a:t> </a:t>
            </a:r>
            <a:endParaRPr lang="cs-CZ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00000"/>
              </a:lnSpc>
            </a:pPr>
            <a:endParaRPr lang="cs-CZ" sz="1600" dirty="0"/>
          </a:p>
          <a:p>
            <a:pPr algn="just" eaLnBrk="1" hangingPunct="1">
              <a:lnSpc>
                <a:spcPct val="100000"/>
              </a:lnSpc>
            </a:pPr>
            <a:r>
              <a:rPr lang="cs-CZ" sz="1600" dirty="0"/>
              <a:t>jeho účelem je prověřit podezření ze spáchaní trestného činu a opatřit podklad pro podání obžaloby, nebo není-li důvod pro podání obžaloby, slouží jako podklad pro jiné rozhodnutí státního zástupce ve věci samé</a:t>
            </a:r>
          </a:p>
          <a:p>
            <a:pPr algn="just" eaLnBrk="1" hangingPunct="1">
              <a:lnSpc>
                <a:spcPct val="100000"/>
              </a:lnSpc>
            </a:pPr>
            <a:endParaRPr lang="cs-CZ" sz="1700" dirty="0"/>
          </a:p>
          <a:p>
            <a:pPr algn="just" eaLnBrk="1" hangingPunct="1">
              <a:lnSpc>
                <a:spcPct val="100000"/>
              </a:lnSpc>
            </a:pPr>
            <a:r>
              <a:rPr lang="cs-CZ" sz="1700" dirty="0"/>
              <a:t>přípravné řízení  (prověřování a vyšetřování)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lvl="1" algn="just" eaLnBrk="1" hangingPunct="1"/>
            <a:r>
              <a:rPr lang="cs-CZ" sz="1500" dirty="0"/>
              <a:t>standardní přípravné řízení - § 158/3 až § 158b </a:t>
            </a:r>
            <a:r>
              <a:rPr lang="cs-CZ" sz="1500" dirty="0" err="1"/>
              <a:t>TrŘ</a:t>
            </a:r>
            <a:r>
              <a:rPr lang="cs-CZ" sz="1500" dirty="0"/>
              <a:t> (prověřování), § 160 až § 167  </a:t>
            </a:r>
            <a:r>
              <a:rPr lang="cs-CZ" sz="1500" dirty="0" err="1"/>
              <a:t>TrŘ</a:t>
            </a:r>
            <a:r>
              <a:rPr lang="cs-CZ" sz="1500" dirty="0"/>
              <a:t> (vyšetřování); v jeho rámci se  důkazy neprovádí </a:t>
            </a:r>
          </a:p>
          <a:p>
            <a:pPr lvl="2" algn="just"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1300" dirty="0"/>
          </a:p>
          <a:p>
            <a:pPr lvl="2" algn="just"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sz="1300" dirty="0"/>
          </a:p>
          <a:p>
            <a:pPr lvl="1" algn="just" eaLnBrk="1" hangingPunct="1"/>
            <a:r>
              <a:rPr lang="cs-CZ" sz="1500" dirty="0"/>
              <a:t>rozšířené přípravné řízení - § 158/3 až § 158b </a:t>
            </a:r>
            <a:r>
              <a:rPr lang="cs-CZ" sz="1500" dirty="0" err="1"/>
              <a:t>TrŘ</a:t>
            </a:r>
            <a:r>
              <a:rPr lang="cs-CZ" sz="1500" dirty="0"/>
              <a:t> (prověřování), § 168 až § 179 </a:t>
            </a:r>
            <a:r>
              <a:rPr lang="cs-CZ" sz="1500" dirty="0" err="1"/>
              <a:t>TrŘ</a:t>
            </a:r>
            <a:r>
              <a:rPr lang="cs-CZ" sz="1500" dirty="0"/>
              <a:t> (vyšetřování); v jeho rámci se důkazy provádí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zvláštní ustanovení  o vyšetřování některých trestných činů 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cs-CZ" sz="1500" dirty="0"/>
              <a:t>	</a:t>
            </a:r>
          </a:p>
          <a:p>
            <a:pPr lvl="1" algn="just" eaLnBrk="1" hangingPunct="1"/>
            <a:r>
              <a:rPr lang="cs-CZ" sz="1500" dirty="0"/>
              <a:t>zkrácené přípravné řízení, § 179a až § 179h </a:t>
            </a:r>
            <a:r>
              <a:rPr lang="cs-CZ" sz="1500" dirty="0" err="1"/>
              <a:t>TrŘ</a:t>
            </a:r>
            <a:r>
              <a:rPr lang="cs-CZ" sz="1500" dirty="0"/>
              <a:t>; koná se v tzv. bagatelních věcech (horní hranice TOS do 5 let)</a:t>
            </a:r>
            <a:r>
              <a:rPr lang="cs-CZ" sz="1400" dirty="0"/>
              <a:t> </a:t>
            </a:r>
            <a:r>
              <a:rPr lang="cs-CZ" sz="1500" dirty="0"/>
              <a:t>s lhůtou skončení do dvou týdnů od  sdělení podezření + možnost prodloužení o 10 dnů, v případě sjednávání dohody o vině a trestu  o 30 dnů</a:t>
            </a:r>
          </a:p>
          <a:p>
            <a:pPr lvl="1" algn="just" eaLnBrk="1" hangingPunct="1"/>
            <a:endParaRPr lang="cs-CZ" sz="1500" dirty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1700" dirty="0"/>
          </a:p>
          <a:p>
            <a:pPr eaLnBrk="1" hangingPunct="1"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BB9989-A800-4D2B-871C-0DF8BEC2383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Rozhodnutí v trestním řízení 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rozhodnutí je  nejdůležitější procesní úkon  OČTŘ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800" dirty="0"/>
              <a:t>jde  o individuální právní akt  OČTŘ, kterým se jménem státu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 lvl="1"/>
            <a:r>
              <a:rPr lang="cs-CZ" altLang="cs-CZ" sz="1600" dirty="0"/>
              <a:t>konstituují práva nebo povinnosti</a:t>
            </a:r>
          </a:p>
          <a:p>
            <a:pPr lvl="1">
              <a:buFont typeface="Wingdings" pitchFamily="2" charset="2"/>
              <a:buNone/>
            </a:pPr>
            <a:endParaRPr lang="cs-CZ" altLang="cs-CZ" sz="1600" dirty="0"/>
          </a:p>
          <a:p>
            <a:pPr lvl="1"/>
            <a:r>
              <a:rPr lang="cs-CZ" altLang="cs-CZ" sz="1600" dirty="0"/>
              <a:t>deklaruje  existence či neexistence právně  významné skutečnosti </a:t>
            </a:r>
          </a:p>
          <a:p>
            <a:pPr>
              <a:lnSpc>
                <a:spcPct val="100000"/>
              </a:lnSpc>
            </a:pPr>
            <a:endParaRPr lang="cs-CZ" altLang="cs-CZ" sz="18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rozsudek,  trestní příkaz, usnesení, rozhodnutí svého druhu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6C40C5-8972-4268-B565-71882ABC292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Rozsudek - § 120 a násl. TrŘ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1006679" y="1661020"/>
            <a:ext cx="9756396" cy="4469907"/>
          </a:xfrm>
        </p:spPr>
        <p:txBody>
          <a:bodyPr/>
          <a:lstStyle/>
          <a:p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rozhodnutí ve věci samé - § 225 a násl. </a:t>
            </a:r>
            <a:r>
              <a:rPr lang="cs-CZ" altLang="cs-CZ" sz="1700" dirty="0" err="1"/>
              <a:t>TrŘ</a:t>
            </a:r>
            <a:endParaRPr lang="cs-CZ" altLang="cs-CZ" sz="1700" dirty="0"/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rozsudek po úvodních slovech "Jménem republiky" musí obsahovat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označení soudu, o jehož rozsudek jde, i jména a příjmení soudců, kteří se na rozhodnutí zúčastnili </a:t>
            </a:r>
          </a:p>
          <a:p>
            <a:pPr lvl="1" algn="just">
              <a:buFont typeface="Wingdings" pitchFamily="2" charset="2"/>
              <a:buNone/>
            </a:pPr>
            <a:endParaRPr lang="cs-CZ" altLang="cs-CZ" sz="1500" dirty="0"/>
          </a:p>
          <a:p>
            <a:pPr lvl="1" algn="just"/>
            <a:r>
              <a:rPr lang="cs-CZ" altLang="cs-CZ" sz="1500" dirty="0"/>
              <a:t>úplný  název, tj. stupeň sídlo, resp. pobočka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funkční označení včetně akademického titulu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nikoliv náhradní předseda senátu a náhradní přísedící</a:t>
            </a:r>
          </a:p>
          <a:p>
            <a:pPr>
              <a:buFont typeface="Wingdings" pitchFamily="2" charset="2"/>
              <a:buNone/>
            </a:pPr>
            <a:endParaRPr lang="cs-CZ" altLang="cs-CZ" sz="1700" dirty="0"/>
          </a:p>
          <a:p>
            <a:pPr>
              <a:buFont typeface="Wingdings" pitchFamily="2" charset="2"/>
              <a:buNone/>
            </a:pPr>
            <a:endParaRPr lang="cs-CZ" altLang="cs-CZ" sz="1700" dirty="0"/>
          </a:p>
          <a:p>
            <a:pPr>
              <a:buFont typeface="Wingdings" pitchFamily="2" charset="2"/>
              <a:buNone/>
            </a:pPr>
            <a:endParaRPr lang="cs-CZ" altLang="cs-CZ" sz="1700" dirty="0"/>
          </a:p>
          <a:p>
            <a:endParaRPr lang="cs-CZ" altLang="cs-CZ" sz="1700" dirty="0"/>
          </a:p>
          <a:p>
            <a:endParaRPr lang="cs-CZ" altLang="cs-CZ" sz="1700" dirty="0"/>
          </a:p>
          <a:p>
            <a:endParaRPr lang="cs-CZ" altLang="cs-CZ" sz="1700" dirty="0"/>
          </a:p>
          <a:p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6DBCAB-67DE-4634-9745-207EDCF4E669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/>
              <a:t>den a místo vyhlášení rozsudku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přezkoumání toho, zda v daném okamžiku rozhodoval věcně a místně příslušný soud</a:t>
            </a:r>
          </a:p>
          <a:p>
            <a:pPr lvl="1"/>
            <a:r>
              <a:rPr lang="cs-CZ" altLang="cs-CZ" sz="1400" dirty="0"/>
              <a:t>přezkum toho, zda v postupu soudu nejsou průtahy  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výrok rozsudku s uvedením zákonných ustanovení, jichž bylo použito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altLang="cs-CZ" sz="1600" dirty="0"/>
          </a:p>
          <a:p>
            <a:pPr lvl="1"/>
            <a:r>
              <a:rPr lang="cs-CZ" altLang="cs-CZ" sz="1400" dirty="0"/>
              <a:t>výrok musí být konkrétní, jasný a nesmí vzbuzovat pochybnost o vůli soudu</a:t>
            </a:r>
          </a:p>
          <a:p>
            <a:pPr lvl="1">
              <a:buFont typeface="Wingdings" pitchFamily="2" charset="2"/>
              <a:buNone/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výrok o vině 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věta skutková - popis skutku, který musí být vymezen tak, aby nemohl být zaměněn se skutkem jiným </a:t>
            </a:r>
          </a:p>
          <a:p>
            <a:pPr lvl="1" algn="just"/>
            <a:r>
              <a:rPr lang="cs-CZ" altLang="cs-CZ" sz="1400" dirty="0"/>
              <a:t>věta právní - právní kvalifikace dle příslušného ustanovení  </a:t>
            </a:r>
            <a:r>
              <a:rPr lang="cs-CZ" altLang="cs-CZ" sz="1400" dirty="0" err="1"/>
              <a:t>TrZ</a:t>
            </a:r>
            <a:r>
              <a:rPr lang="cs-CZ" altLang="cs-CZ" sz="1400" dirty="0"/>
              <a:t> </a:t>
            </a:r>
          </a:p>
          <a:p>
            <a:pPr lvl="1" algn="just">
              <a:buFont typeface="Wingdings" pitchFamily="2" charset="2"/>
              <a:buNone/>
            </a:pPr>
            <a:endParaRPr lang="cs-CZ" altLang="cs-CZ" sz="14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výrok o trestu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zákonné pojmenování ukládaného trestu s uvedením příslušného zákonného ustanovení, podle kterého je trest ukládán</a:t>
            </a:r>
          </a:p>
          <a:p>
            <a:pPr lvl="1">
              <a:buFont typeface="Wingdings" pitchFamily="2" charset="2"/>
              <a:buNone/>
            </a:pPr>
            <a:endParaRPr lang="cs-CZ" altLang="cs-CZ" sz="1600" dirty="0"/>
          </a:p>
          <a:p>
            <a:pPr lvl="2" algn="just">
              <a:lnSpc>
                <a:spcPct val="100000"/>
              </a:lnSpc>
            </a:pPr>
            <a:endParaRPr lang="cs-CZ" altLang="cs-CZ" sz="1600" dirty="0"/>
          </a:p>
          <a:p>
            <a:pPr lvl="1" algn="just"/>
            <a:endParaRPr lang="cs-CZ" altLang="cs-CZ" sz="1600" dirty="0"/>
          </a:p>
          <a:p>
            <a:pPr lvl="1" algn="just">
              <a:buFont typeface="Wingdings" pitchFamily="2" charset="2"/>
              <a:buNone/>
            </a:pPr>
            <a:endParaRPr lang="cs-CZ" alt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5E2E64-85E3-4734-A298-6C6A8CD9EED3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600" dirty="0"/>
              <a:t>výrok o náhradě škody, nemajetkové újmy nebo o vydání bezdůvodného obohacení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uložení povinnosti k náhradě</a:t>
            </a:r>
          </a:p>
          <a:p>
            <a:pPr lvl="1" algn="just"/>
            <a:r>
              <a:rPr lang="cs-CZ" altLang="cs-CZ" sz="1400" dirty="0"/>
              <a:t>stanovení úroků z prodlení, pokud je poškozený požadoval a doba, od které se tyto počítají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4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odůvodnění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lvl="1" algn="just"/>
            <a:r>
              <a:rPr lang="cs-CZ" altLang="cs-CZ" sz="1600" dirty="0"/>
              <a:t>odůvodnění by mělo být vždy v takovém rozsahu, aby bylo přezkoumatelné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poučení o opravném prostředku 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obviněný musí být v rozsudku označen údajem svého jména a příjmení, dne a místa narození, svého zaměstnání a bydliště, popřípadě jinými údaji potřebnými k tomu, aby nemohl být zaměněn s jinou osobou </a:t>
            </a:r>
          </a:p>
          <a:p>
            <a:pPr lvl="1" algn="just"/>
            <a:r>
              <a:rPr lang="cs-CZ" altLang="cs-CZ" sz="1400" dirty="0"/>
              <a:t>hodnost obžalovaného a útvar, jehož je příslušníkem </a:t>
            </a:r>
          </a:p>
          <a:p>
            <a:pPr lvl="1" algn="just"/>
            <a:r>
              <a:rPr lang="cs-CZ" altLang="cs-CZ" sz="1400" dirty="0"/>
              <a:t>těmito jinými potřebnými údaji může být např. rodné číslo, přezdívka nebo u žen příjmení za svobodna</a:t>
            </a:r>
          </a:p>
          <a:p>
            <a:pPr marL="342900" lvl="1" indent="-342900"/>
            <a:endParaRPr lang="cs-CZ" altLang="cs-CZ" sz="1400" dirty="0"/>
          </a:p>
          <a:p>
            <a:pPr algn="just"/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C8922A-BF5F-4B39-962D-A4BE8CCDF087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Porada o rozsudku - § 126 TrŘ   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endParaRPr lang="cs-CZ" altLang="cs-CZ" sz="1700"/>
          </a:p>
          <a:p>
            <a:pPr algn="just">
              <a:lnSpc>
                <a:spcPct val="90000"/>
              </a:lnSpc>
            </a:pPr>
            <a:endParaRPr lang="cs-CZ" altLang="cs-CZ" sz="1700"/>
          </a:p>
          <a:p>
            <a:pPr algn="just">
              <a:lnSpc>
                <a:spcPct val="90000"/>
              </a:lnSpc>
            </a:pPr>
            <a:r>
              <a:rPr lang="cs-CZ" altLang="cs-CZ" sz="1700"/>
              <a:t>hlasování o vině,  </a:t>
            </a:r>
          </a:p>
          <a:p>
            <a:pPr algn="just">
              <a:lnSpc>
                <a:spcPct val="90000"/>
              </a:lnSpc>
            </a:pPr>
            <a:endParaRPr lang="cs-CZ" altLang="cs-CZ" sz="1700"/>
          </a:p>
          <a:p>
            <a:pPr lvl="1" algn="just">
              <a:lnSpc>
                <a:spcPct val="90000"/>
              </a:lnSpc>
            </a:pPr>
            <a:r>
              <a:rPr lang="cs-CZ" altLang="cs-CZ" sz="1500"/>
              <a:t>zda se stal skutek, pro který je obžalovaný stíhán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1500"/>
          </a:p>
          <a:p>
            <a:pPr lvl="1" algn="just">
              <a:lnSpc>
                <a:spcPct val="90000"/>
              </a:lnSpc>
            </a:pPr>
            <a:r>
              <a:rPr lang="cs-CZ" altLang="cs-CZ" sz="1500"/>
              <a:t>zda tento skutek má všechny znaky některého trestného činu</a:t>
            </a:r>
          </a:p>
          <a:p>
            <a:pPr algn="just">
              <a:lnSpc>
                <a:spcPct val="90000"/>
              </a:lnSpc>
            </a:pPr>
            <a:endParaRPr lang="cs-CZ" altLang="cs-CZ" sz="1700"/>
          </a:p>
          <a:p>
            <a:pPr lvl="1" algn="just">
              <a:lnSpc>
                <a:spcPct val="90000"/>
              </a:lnSpc>
            </a:pPr>
            <a:r>
              <a:rPr lang="cs-CZ" altLang="cs-CZ" sz="1500"/>
              <a:t>zda tento skutek spáchal obžalovaný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1500"/>
          </a:p>
          <a:p>
            <a:pPr lvl="1" algn="just">
              <a:lnSpc>
                <a:spcPct val="90000"/>
              </a:lnSpc>
            </a:pPr>
            <a:r>
              <a:rPr lang="cs-CZ" altLang="cs-CZ" sz="1500"/>
              <a:t>zda je obžalovaný za tento skutek trestně odpovědný atd. </a:t>
            </a:r>
          </a:p>
          <a:p>
            <a:pPr algn="just">
              <a:lnSpc>
                <a:spcPct val="90000"/>
              </a:lnSpc>
            </a:pPr>
            <a:endParaRPr lang="cs-CZ" altLang="cs-CZ" sz="1700"/>
          </a:p>
          <a:p>
            <a:pPr algn="just">
              <a:lnSpc>
                <a:spcPct val="90000"/>
              </a:lnSpc>
            </a:pPr>
            <a:r>
              <a:rPr lang="cs-CZ" altLang="cs-CZ" sz="1700"/>
              <a:t>v případě pozitivního závěru o vině se přikročí k hlasování o trestu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1700"/>
          </a:p>
          <a:p>
            <a:pPr algn="just">
              <a:lnSpc>
                <a:spcPct val="90000"/>
              </a:lnSpc>
            </a:pPr>
            <a:endParaRPr lang="cs-CZ" altLang="cs-CZ" sz="1700"/>
          </a:p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A7F1D8-4D64-4DC1-AAB0-AA0A2F5109CF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Vyhlášení rozsudku - § 128 TrŘ 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rozsudek je třeba vždy vyhlásit (§ 128/1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)  a vyhlašuje se veřejně (§ 200/2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)  předsedou senátu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z důvodu  např. hlasové indispozice může vyhlásit i jiný člen senátu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vyhlašuje se plné znění výroku, podstatná část odůvodnění a poučení o opravném prostředku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vyhlašuje se  zpravidla po skončení jednání, není-li to možné, je odročení nejdéle o tři dny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vždy musí vyhlásit senát ve stejném složení, ve kterém rozhodoval (zásada bezprostřednosti)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cs-CZ" altLang="cs-CZ" sz="1700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235D4-A718-45C8-9929-D8DE7603034E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Vyhotovení rozsudku - § 129 TrŘ 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700" dirty="0"/>
              <a:t>do pěti pracovních dnů</a:t>
            </a:r>
          </a:p>
          <a:p>
            <a:pPr lvl="1" algn="just"/>
            <a:r>
              <a:rPr lang="cs-CZ" altLang="cs-CZ" sz="1500" dirty="0"/>
              <a:t>v řízení před okresními soudy a ve vazebních věcech v řízení před krajskými soudy jako soudy druhého stupně („odvolacími“)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do deseti pracovních dnů</a:t>
            </a:r>
          </a:p>
          <a:p>
            <a:pPr lvl="1" algn="just"/>
            <a:r>
              <a:rPr lang="cs-CZ" altLang="cs-CZ" sz="1500" dirty="0"/>
              <a:t>v ostatních věcech  </a:t>
            </a:r>
          </a:p>
          <a:p>
            <a:pPr lvl="1" algn="just">
              <a:buFont typeface="Wingdings" pitchFamily="2" charset="2"/>
              <a:buNone/>
            </a:pPr>
            <a:endParaRPr lang="cs-CZ" altLang="cs-CZ" sz="15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do deseti pracovních dnů</a:t>
            </a:r>
          </a:p>
          <a:p>
            <a:pPr lvl="1" algn="just"/>
            <a:r>
              <a:rPr lang="cs-CZ" altLang="cs-CZ" sz="1500" dirty="0"/>
              <a:t>ve vazebních věcech v řízení před krajskými soudy jako soudy prvního stupně, vrchními soudy a před Nejvyšším soudem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do dvaceti pracovních dnů</a:t>
            </a:r>
          </a:p>
          <a:p>
            <a:pPr lvl="1" algn="just"/>
            <a:r>
              <a:rPr lang="cs-CZ" altLang="cs-CZ" sz="1500" dirty="0"/>
              <a:t>v ostatních věcech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výjimky z těchto lhůt se povoluje ze závažných důvodů, zejména s ohledem na rozsáhlost a složitost věci, v jednotlivých věcech předseda soudu 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6763F4-59B6-4466-84C2-1264AAF66EEC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výjimka z pravidla, že písemné vyhotovení musí obsahovat odůvodnění  (zjednodušený rozsudek - § 129/2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)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státní zástupce a obžalovaný (všichni obžalovaní) se vzdali práva na odvolání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státní zástupce a obžalovaný (všichni obžalovaní) prohlásili, že netrvají na písemném vyhotovení rozsudku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obžalovaný (každý z obžalovaných) prohlásil, že si nepřeje, ab v jeho prospěch  podaly odvolání jiné oprávněné osoby</a:t>
            </a:r>
          </a:p>
          <a:p>
            <a:pPr lvl="1" algn="just">
              <a:buFont typeface="Wingdings" pitchFamily="2" charset="2"/>
              <a:buNone/>
            </a:pPr>
            <a:endParaRPr lang="cs-CZ" altLang="cs-CZ" sz="1500" dirty="0"/>
          </a:p>
          <a:p>
            <a:pPr lvl="1" algn="just"/>
            <a:r>
              <a:rPr lang="cs-CZ" altLang="cs-CZ" sz="1500" dirty="0"/>
              <a:t>poškozený (všichni poškození) a zúčastněná osoba (všechny zúčastněné osoby) se vzdali práva na odvolání  </a:t>
            </a:r>
          </a:p>
          <a:p>
            <a:pPr algn="just"/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F3B99F-D4A8-4925-A7AB-7A7520D9A940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Doručení rozsudku - § 130 TrŘ  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obžalovanému, státnímu zástupci, zúčastněné osobě a poškozenému, který uplatnil nárok na náhradu škody nebo nemajetkové újmy v penězích nebo na vydání bezdůvodného obohacení, a to i když byli při vyhlášení rozsudku přítomni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má-li obžalovaný obhájce nebo zákonného zástupce, doručí se i jim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mají-li zúčastněná osoba nebo poškozený zákonného zástupce, doručí se jen zákonnému zástupci; mají-li zmocněnce, doručí se jen zmocněnci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mladistvý - OSPOD a PMS - § 67/1 ZSM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EACFA7-0F30-41AF-B3A0-2E981EDA0E04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nedoručuje se osobám  uvedeným v § 247/2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 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lvl="1"/>
            <a:r>
              <a:rPr lang="cs-CZ" altLang="cs-CZ" sz="1500" dirty="0"/>
              <a:t>příbuzní v pokolení přímém oprávněni podat odvolání ve prospěch 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rozsudek se  doručuje do vlastních rukou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v případě obžalovaného je vyloučeno  tzv. náhradní doručení (fikce) dle § 64/5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700" dirty="0"/>
              <a:t>v řízení proti uprchlému se doručuje obhájci (§ 306/1 </a:t>
            </a:r>
            <a:r>
              <a:rPr lang="cs-CZ" altLang="cs-CZ" sz="1700" dirty="0" err="1"/>
              <a:t>TrŘ</a:t>
            </a:r>
            <a:r>
              <a:rPr lang="cs-CZ" altLang="cs-CZ" sz="1700" dirty="0"/>
              <a:t>)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pominou-li důvody pro konání tohoto řízení, je třeba odsouzeného poučit o možnosti podat opravný prostředek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D3C607-5F73-41CF-835F-727C9DE314B1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Policejní orgán 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je vymezen v § 12 odst. 2 TŘ  - útvary nebo pověřené orgány 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primárně P ČR + GIBS, VP, VS, BIS, UZIS, VZ, CS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/>
            <a:r>
              <a:rPr lang="cs-CZ" sz="1800" dirty="0"/>
              <a:t>policejní orgán je oprávněn konat obecně prověřování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konkrétní útvary a pověřené orgány jsou stanoveny právními předpisy upravujícími činnost subjektů v postavení policejního orgánu, respektive interními akty řízení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5D31259-5761-43A3-8F98-FF740293258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400"/>
              <a:t>Právní moc a vykonavatelnost rozsudku  - § 139 TrŘ 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algn="just">
              <a:lnSpc>
                <a:spcPct val="90000"/>
              </a:lnSpc>
            </a:pPr>
            <a:r>
              <a:rPr lang="cs-CZ" altLang="cs-CZ" sz="1700" dirty="0"/>
              <a:t>právní moc – vlastnost rozhodnutí, která se projevuje v nezměnitelnosti a závaznosti navenek – stabilita a právní jistota</a:t>
            </a:r>
          </a:p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lvl="1" algn="just">
              <a:lnSpc>
                <a:spcPct val="90000"/>
              </a:lnSpc>
            </a:pPr>
            <a:r>
              <a:rPr lang="cs-CZ" altLang="cs-CZ" sz="1500" dirty="0"/>
              <a:t>formální právní moc (nezměnitelnost)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1500" dirty="0"/>
          </a:p>
          <a:p>
            <a:pPr lvl="1" algn="just">
              <a:lnSpc>
                <a:spcPct val="90000"/>
              </a:lnSpc>
            </a:pPr>
            <a:r>
              <a:rPr lang="cs-CZ" altLang="cs-CZ" sz="1500" dirty="0"/>
              <a:t>materiální právní moc (závaznost)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cs-CZ" altLang="cs-CZ" sz="1700" dirty="0"/>
          </a:p>
          <a:p>
            <a:pPr algn="just">
              <a:lnSpc>
                <a:spcPct val="90000"/>
              </a:lnSpc>
            </a:pPr>
            <a:r>
              <a:rPr lang="cs-CZ" altLang="cs-CZ" sz="1700" dirty="0"/>
              <a:t>vykonatelnost – vlastnost rozhodnutí, znamenající, že obsah rozhodnutí je třeba splnit, a pokud se tak nestane, může být splnění vynuceno</a:t>
            </a:r>
          </a:p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79AD75-17C5-427A-AC12-15CBBA8E9562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Trestní příkaz - § 314e a násl. TrŘ 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 dirty="0"/>
              <a:t>má povahu odsuzující rozsudku, tj. nelze jím zprostit   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lvl="1"/>
            <a:r>
              <a:rPr lang="cs-CZ" altLang="cs-CZ" sz="1400" dirty="0"/>
              <a:t>jelikož se nejedná o rozsudek, nevyhlašuje se „Jménem republiky“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nerozhoduje se v hlavním líčení, ale skutkový stav je spolehlivě prokázán  doposud opatřenými  důkazy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„</a:t>
            </a:r>
            <a:r>
              <a:rPr lang="cs-CZ" altLang="cs-CZ" sz="1500" dirty="0" err="1"/>
              <a:t>quod</a:t>
            </a:r>
            <a:r>
              <a:rPr lang="cs-CZ" altLang="cs-CZ" sz="1500" dirty="0"/>
              <a:t> non </a:t>
            </a:r>
            <a:r>
              <a:rPr lang="cs-CZ" altLang="cs-CZ" sz="1500" dirty="0" err="1"/>
              <a:t>est</a:t>
            </a:r>
            <a:r>
              <a:rPr lang="cs-CZ" altLang="cs-CZ" sz="1500" dirty="0"/>
              <a:t> in </a:t>
            </a:r>
            <a:r>
              <a:rPr lang="cs-CZ" altLang="cs-CZ" sz="1500" dirty="0" err="1"/>
              <a:t>actis</a:t>
            </a:r>
            <a:r>
              <a:rPr lang="cs-CZ" altLang="cs-CZ" sz="1500" dirty="0"/>
              <a:t>, non </a:t>
            </a:r>
            <a:r>
              <a:rPr lang="cs-CZ" altLang="cs-CZ" sz="1500" dirty="0" err="1"/>
              <a:t>est</a:t>
            </a:r>
            <a:r>
              <a:rPr lang="cs-CZ" altLang="cs-CZ" sz="1500" dirty="0"/>
              <a:t> in </a:t>
            </a:r>
            <a:r>
              <a:rPr lang="cs-CZ" altLang="cs-CZ" sz="1500" dirty="0" err="1"/>
              <a:t>mundo</a:t>
            </a:r>
            <a:r>
              <a:rPr lang="cs-CZ" altLang="cs-CZ" sz="1500" dirty="0"/>
              <a:t>“ - „co není ve spisech, není ve světě“</a:t>
            </a:r>
          </a:p>
          <a:p>
            <a:pPr algn="just"/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6F017D-0A57-4698-BB27-15B8C3C1131B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700" dirty="0"/>
              <a:t>trestním příkazem lze uložit - § 314e </a:t>
            </a:r>
            <a:r>
              <a:rPr lang="cs-CZ" altLang="cs-CZ" sz="1700" dirty="0" err="1"/>
              <a:t>TrŘ</a:t>
            </a:r>
            <a:endParaRPr lang="cs-CZ" altLang="cs-CZ" sz="1700" dirty="0"/>
          </a:p>
          <a:p>
            <a:pPr algn="just"/>
            <a:endParaRPr lang="cs-CZ" altLang="cs-CZ" sz="1700" dirty="0"/>
          </a:p>
          <a:p>
            <a:pPr lvl="1" algn="just"/>
            <a:r>
              <a:rPr lang="cs-CZ" altLang="cs-CZ" sz="1500" dirty="0"/>
              <a:t>trest odnětí svobody do jednoho roku s podmíněným odkladem jeho výkonu</a:t>
            </a:r>
          </a:p>
          <a:p>
            <a:pPr lvl="1" algn="just"/>
            <a:r>
              <a:rPr lang="cs-CZ" altLang="cs-CZ" sz="1500" dirty="0"/>
              <a:t>domácí vězení do jednoho roku</a:t>
            </a:r>
          </a:p>
          <a:p>
            <a:pPr lvl="1" algn="just"/>
            <a:r>
              <a:rPr lang="cs-CZ" altLang="cs-CZ" sz="1500" dirty="0"/>
              <a:t>trest obecně prospěšných prací</a:t>
            </a:r>
          </a:p>
          <a:p>
            <a:pPr lvl="1" algn="just"/>
            <a:r>
              <a:rPr lang="cs-CZ" altLang="cs-CZ" sz="1500" dirty="0"/>
              <a:t>trest zákazu činnosti do pěti let</a:t>
            </a:r>
          </a:p>
          <a:p>
            <a:pPr lvl="1" algn="just"/>
            <a:r>
              <a:rPr lang="cs-CZ" altLang="cs-CZ" sz="1500" dirty="0"/>
              <a:t>trest zákazu držení a chovu zvířat</a:t>
            </a:r>
          </a:p>
          <a:p>
            <a:pPr lvl="1" algn="just"/>
            <a:r>
              <a:rPr lang="cs-CZ" altLang="cs-CZ" sz="1500" dirty="0"/>
              <a:t>peněžitý trest</a:t>
            </a:r>
          </a:p>
          <a:p>
            <a:pPr lvl="1" algn="just"/>
            <a:r>
              <a:rPr lang="cs-CZ" altLang="cs-CZ" sz="1500" dirty="0"/>
              <a:t>trest propadnutí věci</a:t>
            </a:r>
          </a:p>
          <a:p>
            <a:pPr lvl="1" algn="just"/>
            <a:r>
              <a:rPr lang="cs-CZ" altLang="cs-CZ" sz="1500" dirty="0"/>
              <a:t>vyhoštění do pěti let</a:t>
            </a:r>
          </a:p>
          <a:p>
            <a:pPr lvl="1" algn="just"/>
            <a:r>
              <a:rPr lang="cs-CZ" altLang="cs-CZ" sz="1500" dirty="0"/>
              <a:t>zákaz pobytu do pěti let</a:t>
            </a:r>
          </a:p>
          <a:p>
            <a:pPr lvl="1" algn="just"/>
            <a:r>
              <a:rPr lang="cs-CZ" altLang="cs-CZ" sz="1500" dirty="0"/>
              <a:t>trest zákazu vstupu na sportovní, kulturní a jiné společenské akce do pěti let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trestním příkazem lze upustit od potrestání (§ 46 </a:t>
            </a:r>
            <a:r>
              <a:rPr lang="cs-CZ" altLang="cs-CZ" sz="1500" dirty="0" err="1"/>
              <a:t>TrZ</a:t>
            </a:r>
            <a:r>
              <a:rPr lang="cs-CZ" altLang="cs-CZ" sz="1500" dirty="0"/>
              <a:t>), od potrestání s dohledem (§ 48 </a:t>
            </a:r>
            <a:r>
              <a:rPr lang="cs-CZ" altLang="cs-CZ" sz="1500" dirty="0" err="1"/>
              <a:t>TrZ</a:t>
            </a:r>
            <a:r>
              <a:rPr lang="cs-CZ" altLang="cs-CZ" sz="1500" dirty="0"/>
              <a:t>), upustit od uložení </a:t>
            </a:r>
            <a:r>
              <a:rPr lang="cs-CZ" altLang="cs-CZ" sz="1500" dirty="0" err="1"/>
              <a:t>souhrnnného</a:t>
            </a:r>
            <a:r>
              <a:rPr lang="cs-CZ" altLang="cs-CZ" sz="1500" dirty="0"/>
              <a:t> trestu (§44 </a:t>
            </a:r>
            <a:r>
              <a:rPr lang="cs-CZ" altLang="cs-CZ" sz="1500" dirty="0" err="1"/>
              <a:t>TrZ</a:t>
            </a:r>
            <a:r>
              <a:rPr lang="cs-CZ" altLang="cs-CZ" sz="1500" dirty="0"/>
              <a:t>)</a:t>
            </a:r>
          </a:p>
          <a:p>
            <a:pPr marL="324000" lvl="1" indent="0" algn="just">
              <a:buNone/>
            </a:pPr>
            <a:br>
              <a:rPr lang="cs-CZ" altLang="cs-CZ" sz="1500" dirty="0"/>
            </a:br>
            <a:endParaRPr lang="cs-CZ" alt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BA470C-7A55-44DB-8558-C355B1D60EA1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/>
              <a:t>trestní příkaz obsahuje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 lvl="1"/>
            <a:r>
              <a:rPr lang="cs-CZ" altLang="cs-CZ" sz="1400" dirty="0"/>
              <a:t>označení soudu, který trestní příkaz vydal</a:t>
            </a:r>
          </a:p>
          <a:p>
            <a:pPr lvl="1">
              <a:buFont typeface="Wingdings" pitchFamily="2" charset="2"/>
              <a:buNone/>
            </a:pPr>
            <a:endParaRPr lang="cs-CZ" altLang="cs-CZ" sz="1400" dirty="0"/>
          </a:p>
          <a:p>
            <a:pPr lvl="1"/>
            <a:r>
              <a:rPr lang="cs-CZ" altLang="cs-CZ" sz="1400" dirty="0"/>
              <a:t>den a místo vydání trestního příkazu</a:t>
            </a:r>
          </a:p>
          <a:p>
            <a:pPr lvl="1">
              <a:buFont typeface="Wingdings" pitchFamily="2" charset="2"/>
              <a:buNone/>
            </a:pPr>
            <a:endParaRPr lang="cs-CZ" altLang="cs-CZ" sz="1400" dirty="0"/>
          </a:p>
          <a:p>
            <a:pPr lvl="1"/>
            <a:r>
              <a:rPr lang="cs-CZ" altLang="cs-CZ" sz="1400" dirty="0"/>
              <a:t>označení obviněného (§ 120/2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</a:t>
            </a:r>
          </a:p>
          <a:p>
            <a:pPr lvl="1">
              <a:buFont typeface="Wingdings" pitchFamily="2" charset="2"/>
              <a:buNone/>
            </a:pPr>
            <a:endParaRPr lang="cs-CZ" altLang="cs-CZ" sz="1400" dirty="0"/>
          </a:p>
          <a:p>
            <a:pPr lvl="1"/>
            <a:r>
              <a:rPr lang="cs-CZ" altLang="cs-CZ" sz="1400" dirty="0"/>
              <a:t>výrok o vině (§ 120/3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 a uloženém trestu (§ 122/1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</a:t>
            </a:r>
          </a:p>
          <a:p>
            <a:pPr lvl="1">
              <a:buFont typeface="Wingdings" pitchFamily="2" charset="2"/>
              <a:buNone/>
            </a:pPr>
            <a:endParaRPr lang="cs-CZ" altLang="cs-CZ" sz="1400" dirty="0"/>
          </a:p>
          <a:p>
            <a:pPr lvl="1" algn="just"/>
            <a:r>
              <a:rPr lang="cs-CZ" altLang="cs-CZ" sz="1400" dirty="0"/>
              <a:t>výrok o náhradě škody nebo nemajetkové újmy v penězích nebo o vydání bezdůvodného obohacení (§ 228/1 a § 229/1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), jestliže byl nárok na náhradu škody nebo nemajetkové újmy v penězích nebo na vydání bezdůvodného obohacení řádně uplatněn (§ 43/3 </a:t>
            </a:r>
            <a:r>
              <a:rPr lang="cs-CZ" altLang="cs-CZ" sz="1400" dirty="0" err="1"/>
              <a:t>TrŘ</a:t>
            </a:r>
            <a:r>
              <a:rPr lang="cs-CZ" altLang="cs-CZ" sz="1400" dirty="0"/>
              <a:t>)</a:t>
            </a:r>
          </a:p>
          <a:p>
            <a:pPr lvl="1" algn="just"/>
            <a:endParaRPr lang="cs-CZ" altLang="cs-CZ" sz="1400" dirty="0"/>
          </a:p>
          <a:p>
            <a:pPr lvl="1" algn="just"/>
            <a:r>
              <a:rPr lang="cs-CZ" altLang="cs-CZ" sz="1400" dirty="0"/>
              <a:t>poučení o právu podat odpor - při podání odporu se ruší trestní příkaz je nezbytné nařídit hlavní líčení – předchozí právní kvalifikací ani druhem a výměrou trestu není soud vázán 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trestní příkaz musí být vyhotoven písemně  - § 314f </a:t>
            </a:r>
            <a:r>
              <a:rPr lang="cs-CZ" altLang="cs-CZ" sz="1600" dirty="0" err="1"/>
              <a:t>TrŘ</a:t>
            </a:r>
            <a:endParaRPr lang="cs-CZ" altLang="cs-CZ" sz="1600" dirty="0"/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trestní příkaz je vykonavatelný okamžikem nabytí právní moci</a:t>
            </a:r>
          </a:p>
          <a:p>
            <a:pPr lvl="1" algn="just">
              <a:buFont typeface="Wingdings" pitchFamily="2" charset="2"/>
              <a:buNone/>
            </a:pPr>
            <a:endParaRPr lang="cs-CZ" altLang="cs-CZ" sz="1500" dirty="0"/>
          </a:p>
          <a:p>
            <a:pPr lvl="1" algn="just">
              <a:buFont typeface="Wingdings" pitchFamily="2" charset="2"/>
              <a:buNone/>
            </a:pPr>
            <a:br>
              <a:rPr lang="cs-CZ" altLang="cs-CZ" dirty="0"/>
            </a:br>
            <a:endParaRPr lang="cs-CZ" altLang="cs-CZ" dirty="0"/>
          </a:p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305D89-340C-4667-990B-65E2193E4563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Usnesení § 134 a násl. TrŘ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nejčastější forma rozhodnutí, kterou rozhodují nejen soudy, ale i státní zástupce a policejní orgán 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jeho právní úprava není tak rigidní jako u rozsudku, protože se jím rozhoduje  velmi rozmanitý okruh otázek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usnesení musí obsahovat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označení orgánu, o jehož rozhodnutí jde</a:t>
            </a:r>
          </a:p>
          <a:p>
            <a:pPr algn="just">
              <a:lnSpc>
                <a:spcPct val="100000"/>
              </a:lnSpc>
            </a:pPr>
            <a:endParaRPr lang="cs-CZ" altLang="cs-CZ" sz="1800" dirty="0"/>
          </a:p>
          <a:p>
            <a:pPr lvl="1" algn="just"/>
            <a:r>
              <a:rPr lang="cs-CZ" altLang="cs-CZ" sz="1600" dirty="0"/>
              <a:t>nevyhlašuje se „Jménem republiky“</a:t>
            </a:r>
          </a:p>
          <a:p>
            <a:pPr lvl="1" algn="just"/>
            <a:r>
              <a:rPr lang="cs-CZ" altLang="cs-CZ" sz="1600" dirty="0"/>
              <a:t>uvede se pouze název a sídlo instituce</a:t>
            </a:r>
          </a:p>
          <a:p>
            <a:pPr lvl="1" algn="just"/>
            <a:r>
              <a:rPr lang="cs-CZ" altLang="cs-CZ" sz="1600" dirty="0"/>
              <a:t>neuvádějí se jména ani  funkční označení osob, které se na vydání usnesení podílely</a:t>
            </a:r>
          </a:p>
          <a:p>
            <a:pPr algn="just"/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>
              <a:buFont typeface="Wingdings" pitchFamily="2" charset="2"/>
              <a:buNone/>
            </a:pPr>
            <a:br>
              <a:rPr lang="cs-CZ" altLang="cs-CZ" sz="1800" dirty="0"/>
            </a:br>
            <a:endParaRPr lang="cs-CZ" altLang="cs-CZ" sz="1800" dirty="0"/>
          </a:p>
          <a:p>
            <a:pPr algn="just"/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DB1026-2BC6-4171-A3D9-4245171DF719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dirty="0"/>
              <a:t>den a místo rozhodnutí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důležité pro běh lhůt, pro přezkoumání toho, zda rozhodoval v daném okamžiku  příslušný orgán </a:t>
            </a:r>
          </a:p>
          <a:p>
            <a:pPr algn="just">
              <a:lnSpc>
                <a:spcPct val="100000"/>
              </a:lnSpc>
            </a:pPr>
            <a:endParaRPr lang="cs-CZ" altLang="cs-CZ" sz="14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výrok usnesení s uvedením zákonných ustanovení, jichž bylo použito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lvl="1" algn="just"/>
            <a:r>
              <a:rPr lang="cs-CZ" altLang="cs-CZ" sz="1400" dirty="0"/>
              <a:t>jasný srozumitelný a nesmí vzbuzovat pochybnosti  o vůli orgánu, který je vydal</a:t>
            </a:r>
          </a:p>
          <a:p>
            <a:pPr algn="just">
              <a:lnSpc>
                <a:spcPct val="100000"/>
              </a:lnSpc>
            </a:pPr>
            <a:endParaRPr lang="cs-CZ" altLang="cs-CZ" sz="1400" dirty="0"/>
          </a:p>
          <a:p>
            <a:pPr lvl="1" algn="just"/>
            <a:r>
              <a:rPr lang="cs-CZ" altLang="cs-CZ" sz="1400" dirty="0"/>
              <a:t>uvedení konkrétních hmotněprávních a procesněprávních ustanovení, kterých bylo použito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700" dirty="0"/>
              <a:t>odůvodnění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lvl="1" algn="just"/>
            <a:r>
              <a:rPr lang="cs-CZ" altLang="cs-CZ" sz="1400" dirty="0"/>
              <a:t>rozmanitost  usnesení se projevuje  pouze v rámcových požadavcích na jejich   odůvodnění </a:t>
            </a:r>
          </a:p>
          <a:p>
            <a:pPr algn="just">
              <a:lnSpc>
                <a:spcPct val="100000"/>
              </a:lnSpc>
            </a:pPr>
            <a:endParaRPr lang="cs-CZ" altLang="cs-CZ" sz="1700" dirty="0"/>
          </a:p>
          <a:p>
            <a:pPr algn="just">
              <a:lnSpc>
                <a:spcPct val="100000"/>
              </a:lnSpc>
            </a:pPr>
            <a:r>
              <a:rPr lang="cs-CZ" altLang="cs-CZ" sz="1600" dirty="0"/>
              <a:t>poučení o opravném prostředku (stížnosti) - </a:t>
            </a:r>
            <a:r>
              <a:rPr lang="cs-CZ" altLang="cs-CZ" sz="1600" dirty="0" err="1"/>
              <a:t>autoremedura</a:t>
            </a:r>
            <a:r>
              <a:rPr lang="cs-CZ" altLang="cs-CZ" sz="1600" dirty="0"/>
              <a:t>   </a:t>
            </a:r>
          </a:p>
          <a:p>
            <a:pPr>
              <a:lnSpc>
                <a:spcPct val="100000"/>
              </a:lnSpc>
            </a:pPr>
            <a:endParaRPr lang="cs-CZ" altLang="cs-CZ" sz="1700" dirty="0"/>
          </a:p>
          <a:p>
            <a:pPr lvl="1"/>
            <a:r>
              <a:rPr lang="cs-CZ" altLang="cs-CZ" sz="1400" dirty="0"/>
              <a:t>konkrétní poučení se liší podle druhu  a stupně orgánu, který je vydal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altLang="cs-CZ" sz="17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usnesení  se vyhotovuje písemně (výjimka § 136 </a:t>
            </a:r>
            <a:r>
              <a:rPr lang="cs-CZ" altLang="cs-CZ" sz="1600" dirty="0" err="1"/>
              <a:t>TrŘ</a:t>
            </a:r>
            <a:r>
              <a:rPr lang="cs-CZ" altLang="cs-CZ" sz="1600" dirty="0"/>
              <a:t>)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altLang="cs-CZ" sz="1600" dirty="0"/>
          </a:p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7F662F-C26A-42E2-9EAE-9803FAE02732}" type="slidenum">
              <a:rPr lang="cs-CZ" smtClean="0"/>
              <a:pPr>
                <a:defRPr/>
              </a:pPr>
              <a:t>45</a:t>
            </a:fld>
            <a:endParaRPr 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/>
              <a:t>Právní moc a vykonavatelnost - § 140 TrŘ </a:t>
            </a: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usnesení je pravomocné a vykonatelné např. </a:t>
            </a:r>
          </a:p>
          <a:p>
            <a:pPr algn="just">
              <a:buFont typeface="Wingdings" pitchFamily="2" charset="2"/>
              <a:buNone/>
            </a:pPr>
            <a:endParaRPr lang="cs-CZ" altLang="cs-CZ" sz="1700" dirty="0"/>
          </a:p>
          <a:p>
            <a:pPr lvl="1" algn="just"/>
            <a:r>
              <a:rPr lang="cs-CZ" altLang="cs-CZ" sz="1500" dirty="0"/>
              <a:t>jestliže zákon proti němu nepřipouští stížnost </a:t>
            </a:r>
          </a:p>
          <a:p>
            <a:pPr lvl="1" algn="just"/>
            <a:endParaRPr lang="cs-CZ" altLang="cs-CZ" sz="1500" dirty="0"/>
          </a:p>
          <a:p>
            <a:pPr lvl="1" algn="just"/>
            <a:r>
              <a:rPr lang="cs-CZ" altLang="cs-CZ" sz="1500" dirty="0"/>
              <a:t>jestliže zákon sice proti stížnost němu připouští, avšak stížnost ve lhůtě podána nebyla</a:t>
            </a:r>
          </a:p>
          <a:p>
            <a:pPr algn="just"/>
            <a:endParaRPr lang="cs-CZ" altLang="cs-CZ" sz="1700" dirty="0"/>
          </a:p>
          <a:p>
            <a:pPr algn="just"/>
            <a:r>
              <a:rPr lang="cs-CZ" altLang="cs-CZ" sz="1700" dirty="0"/>
              <a:t>usnesení je vykonatelné, i když dosud nenabylo právní moci, jestliže zákon proti němu sice připouští stížnost, avšak nepřiznává ji odkladný účinek nebo stížnost je nepřípustná </a:t>
            </a:r>
          </a:p>
          <a:p>
            <a:pPr algn="just"/>
            <a:endParaRPr lang="cs-CZ" altLang="cs-CZ" sz="1700" dirty="0"/>
          </a:p>
          <a:p>
            <a:pPr lvl="1" algn="just"/>
            <a:r>
              <a:rPr lang="cs-CZ" altLang="cs-CZ" sz="1500" dirty="0"/>
              <a:t>např. usnesení o vzetí do vazby - § 74/2 </a:t>
            </a:r>
            <a:r>
              <a:rPr lang="cs-CZ" altLang="cs-CZ" sz="1500" dirty="0" err="1"/>
              <a:t>TrŘ</a:t>
            </a:r>
            <a:endParaRPr lang="cs-CZ" altLang="cs-CZ" sz="1500" dirty="0"/>
          </a:p>
          <a:p>
            <a:pPr algn="just"/>
            <a:endParaRPr lang="cs-CZ" altLang="cs-CZ" sz="1700" dirty="0"/>
          </a:p>
          <a:p>
            <a:pPr algn="just"/>
            <a:endParaRPr lang="cs-CZ" altLang="cs-CZ" sz="1700" dirty="0"/>
          </a:p>
          <a:p>
            <a:pPr algn="just">
              <a:buFont typeface="Wingdings" pitchFamily="2" charset="2"/>
              <a:buNone/>
            </a:pPr>
            <a:br>
              <a:rPr lang="cs-CZ" altLang="cs-CZ" sz="1700" dirty="0"/>
            </a:br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B376A6-1270-45A7-9F65-AB28FB0275B4}" type="slidenum">
              <a:rPr lang="cs-CZ" smtClean="0"/>
              <a:pPr>
                <a:defRPr/>
              </a:pPr>
              <a:t>46</a:t>
            </a:fld>
            <a:endParaRPr lang="cs-CZ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/>
              <a:t>Rozhodnutí svého druhu 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algn="just">
              <a:lnSpc>
                <a:spcPct val="90000"/>
              </a:lnSpc>
            </a:pPr>
            <a:r>
              <a:rPr lang="cs-CZ" altLang="cs-CZ" sz="1700" dirty="0"/>
              <a:t>řešení operativních otázek, které vyžadují jednoduchou formu rozhodnutí </a:t>
            </a:r>
          </a:p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algn="just">
              <a:lnSpc>
                <a:spcPct val="90000"/>
              </a:lnSpc>
            </a:pPr>
            <a:r>
              <a:rPr lang="cs-CZ" altLang="cs-CZ" sz="1700" dirty="0"/>
              <a:t>půjde zejména o obžalobu, návrh na potrestání, příkaz k zatčení, příkaz k domovní prohlídce, nařízení k použití operativně pátracích prostředků, k odposlechu a záznamu telekomunikačního provozu, atd.</a:t>
            </a:r>
          </a:p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algn="just">
              <a:lnSpc>
                <a:spcPct val="90000"/>
              </a:lnSpc>
            </a:pPr>
            <a:r>
              <a:rPr lang="cs-CZ" altLang="cs-CZ" sz="1700" dirty="0"/>
              <a:t>není přípustný opravný prostředek</a:t>
            </a:r>
          </a:p>
          <a:p>
            <a:pPr algn="just">
              <a:lnSpc>
                <a:spcPct val="90000"/>
              </a:lnSpc>
            </a:pPr>
            <a:endParaRPr lang="cs-CZ" altLang="cs-CZ" sz="1700" dirty="0"/>
          </a:p>
          <a:p>
            <a:pPr lvl="1" algn="just">
              <a:lnSpc>
                <a:spcPct val="90000"/>
              </a:lnSpc>
            </a:pPr>
            <a:r>
              <a:rPr lang="cs-CZ" altLang="cs-CZ" sz="1500" dirty="0"/>
              <a:t>§ 157a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- žádost o přezkoumání postupu policejního orgánu a státního zástupce 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1500" dirty="0"/>
          </a:p>
          <a:p>
            <a:pPr lvl="1" algn="just">
              <a:lnSpc>
                <a:spcPct val="90000"/>
              </a:lnSpc>
            </a:pPr>
            <a:r>
              <a:rPr lang="cs-CZ" altLang="cs-CZ" sz="1500" dirty="0"/>
              <a:t>§ 203/3 </a:t>
            </a:r>
            <a:r>
              <a:rPr lang="cs-CZ" altLang="cs-CZ" sz="1500" dirty="0" err="1"/>
              <a:t>TrŘ</a:t>
            </a:r>
            <a:r>
              <a:rPr lang="cs-CZ" altLang="cs-CZ" sz="1500" dirty="0"/>
              <a:t> -  žádost o přezkoumání postupu předsedy senátu </a:t>
            </a:r>
          </a:p>
          <a:p>
            <a:pPr algn="just">
              <a:lnSpc>
                <a:spcPct val="90000"/>
              </a:lnSpc>
            </a:pPr>
            <a:endParaRPr lang="cs-CZ" alt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9147C53-FB83-4ADA-92C7-059F8E9F3D87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38852-9DFA-4C2B-BFBA-6340EAE62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60BBD2-A908-42E8-860D-5B2D3276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Trestní řízení právnických osob</a:t>
            </a:r>
            <a:br>
              <a:rPr lang="cs-CZ" sz="3600" dirty="0"/>
            </a:br>
            <a:r>
              <a:rPr lang="cs-CZ" sz="3600" dirty="0"/>
              <a:t>Úkony právnické osoby v trestním řízení</a:t>
            </a:r>
            <a:endParaRPr lang="en-GB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AFE8FD-766F-4DAA-A01A-036CF6E0B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za PO může v trestním řízení činit úkony vždy současně jen jedna osoba (§ 34 odst. 3 TOPO); PO v témže trestním řízení může zastupovat vícero osob (např. pověřený zaměstnanec – podnikový právník a vedle něj PP, anebo </a:t>
            </a:r>
            <a:r>
              <a:rPr lang="cs-CZ" sz="1600" dirty="0" err="1"/>
              <a:t>vš</a:t>
            </a:r>
            <a:r>
              <a:rPr lang="cs-CZ" sz="1600" dirty="0"/>
              <a:t>. jednatelé), při určitém úkony ale jen jedna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druhým pravidlem je, že tato osoba vždy musí své oprávnění OČTŘ prokázat (§ 34/1 v. druhá TOPO)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konečně za PO nemůže činit úkony osoba, jejíž zájmy jsou v rozporu se zájmy PO (§ 21/4 OSŘ), popř. která má</a:t>
            </a:r>
            <a:br>
              <a:rPr lang="cs-CZ" sz="1600" dirty="0"/>
            </a:br>
            <a:r>
              <a:rPr lang="cs-CZ" sz="1600" dirty="0"/>
              <a:t>v řízení proti PO některé z postavení podle § 34/4 TOPO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má-li PO zmocněnce či opatrovníka, doručuje se obecně pouze jim (§ 34/8 TOPO)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za právnickou osobu činí v řízení úkony ten, kdo je k tomu oprávněn v řízení před soudem podle občanského soudního řádu (§ 34/1 TOPO); tato osoba musí prokázat své oprávnění k činění úkonů za právnickou osobu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9926403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38852-9DFA-4C2B-BFBA-6340EAE62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60BBD2-A908-42E8-860D-5B2D3276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GB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AFE8FD-766F-4DAA-A01A-036CF6E0B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8026"/>
            <a:ext cx="10753200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§ 34/2 TOPO - PO si může zvolit zmocněnce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zmocnění k zastoupení se prokazuje písemnou plnou mocí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plnou moc lze udělit i ústně do protokolu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 řízení může mít obviněná právnická osoba současně pouze jednoho zmocněnce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osoby podle § 34/1TOPO představují pomyslné alter ego PO pro potřeby trestního řízení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zmocněnec je naopak zástupcem PO, nicméně s týmiž právy jako osoby podle § 34/1 TOPO (viz § 34/6 TOPO)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458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Státní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1000" indent="-381000" algn="just">
              <a:lnSpc>
                <a:spcPct val="90000"/>
              </a:lnSpc>
              <a:defRPr/>
            </a:pPr>
            <a:r>
              <a:rPr lang="cs-CZ" sz="1700" dirty="0"/>
              <a:t>v přípravném řízení tzv. </a:t>
            </a:r>
            <a:r>
              <a:rPr lang="cs-CZ" sz="1700" dirty="0" err="1"/>
              <a:t>dominus</a:t>
            </a:r>
            <a:r>
              <a:rPr lang="cs-CZ" sz="1700" dirty="0"/>
              <a:t> </a:t>
            </a:r>
            <a:r>
              <a:rPr lang="cs-CZ" sz="1700" dirty="0" err="1"/>
              <a:t>litis</a:t>
            </a:r>
            <a:endParaRPr lang="cs-CZ" sz="1700" dirty="0"/>
          </a:p>
          <a:p>
            <a:pPr marL="381000" indent="-381000" algn="just">
              <a:lnSpc>
                <a:spcPct val="90000"/>
              </a:lnSpc>
              <a:buNone/>
              <a:defRPr/>
            </a:pPr>
            <a:endParaRPr lang="cs-CZ" sz="1800" dirty="0"/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5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  <a:buNone/>
              <a:defRPr/>
            </a:pPr>
            <a:endParaRPr lang="cs-CZ" sz="1500" dirty="0"/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500" dirty="0"/>
              <a:t>povinnost stíhat všechny trestné činy, o nichž se dozví (zásada legality) </a:t>
            </a:r>
          </a:p>
          <a:p>
            <a:pPr marL="800100" lvl="1" indent="-342900" algn="just">
              <a:lnSpc>
                <a:spcPct val="90000"/>
              </a:lnSpc>
              <a:buNone/>
              <a:defRPr/>
            </a:pPr>
            <a:endParaRPr lang="cs-CZ" sz="1500" dirty="0"/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5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  <a:buNone/>
              <a:defRPr/>
            </a:pPr>
            <a:endParaRPr lang="cs-CZ" sz="1500" dirty="0"/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500" dirty="0"/>
              <a:t>dozor v přípravném řízení - § 174 </a:t>
            </a:r>
            <a:r>
              <a:rPr lang="cs-CZ" sz="1500" dirty="0" err="1"/>
              <a:t>TrŘ</a:t>
            </a:r>
            <a:r>
              <a:rPr lang="cs-CZ" sz="1500" dirty="0"/>
              <a:t>   </a:t>
            </a:r>
          </a:p>
          <a:p>
            <a:pPr marL="800100" lvl="1" indent="-342900" algn="just">
              <a:lnSpc>
                <a:spcPct val="90000"/>
              </a:lnSpc>
              <a:buNone/>
              <a:defRPr/>
            </a:pPr>
            <a:endParaRPr lang="cs-CZ" sz="1500" dirty="0"/>
          </a:p>
          <a:p>
            <a:pPr marL="120015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dávat závazné pokyny </a:t>
            </a:r>
          </a:p>
          <a:p>
            <a:pPr marL="120015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vyžadovat spisy, dokumenty atd. </a:t>
            </a:r>
          </a:p>
          <a:p>
            <a:pPr marL="800100" lvl="1" indent="-342900" algn="just">
              <a:lnSpc>
                <a:spcPct val="90000"/>
              </a:lnSpc>
              <a:defRPr/>
            </a:pPr>
            <a:endParaRPr lang="cs-CZ" sz="1500" dirty="0"/>
          </a:p>
          <a:p>
            <a:pPr marL="800100" lvl="1" indent="-342900" algn="just">
              <a:lnSpc>
                <a:spcPct val="90000"/>
              </a:lnSpc>
              <a:defRPr/>
            </a:pPr>
            <a:r>
              <a:rPr lang="cs-CZ" sz="1500" dirty="0"/>
              <a:t>výlučná návrhová oprávnění - např. </a:t>
            </a:r>
          </a:p>
          <a:p>
            <a:pPr marL="800100" lvl="1" indent="-342900" algn="just">
              <a:lnSpc>
                <a:spcPct val="90000"/>
              </a:lnSpc>
              <a:buNone/>
              <a:defRPr/>
            </a:pPr>
            <a:endParaRPr lang="cs-CZ" sz="1500" dirty="0"/>
          </a:p>
          <a:p>
            <a:pPr marL="120015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návrh  na vydání k příkazu o provedení domovní prohlídky (§  83/1 </a:t>
            </a:r>
            <a:r>
              <a:rPr lang="cs-CZ" sz="1300" dirty="0" err="1"/>
              <a:t>TrŘ</a:t>
            </a:r>
            <a:r>
              <a:rPr lang="cs-CZ" sz="1300" dirty="0"/>
              <a:t>) </a:t>
            </a:r>
          </a:p>
          <a:p>
            <a:pPr marL="120015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cs-CZ" sz="1300" dirty="0"/>
              <a:t>návrh na vydání příkazu k  provedení odposlechu a  záznamu telekomunikačního provozu (§ 88/2 </a:t>
            </a:r>
            <a:r>
              <a:rPr lang="cs-CZ" sz="1300" dirty="0" err="1"/>
              <a:t>TrŘ</a:t>
            </a:r>
            <a:r>
              <a:rPr lang="cs-CZ" sz="1300" dirty="0"/>
              <a:t>)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9A3674-C3FD-4234-BECA-158607AB5E6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210E3CD-A7AB-4008-85CC-BA8305966A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5DBCA32-C5EA-4A46-8E2B-D5F89ACC5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2E4F10-49BF-48B1-B828-C2A4D2BDA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zmocněncem PO by měla být vždy FO, byť to zákon výslovně nestanovuje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PO může mít v celém řízení pouze jednoho zmocněnce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ačkoliv § 34/2 TOPO hovoří o plné moci, lze samozřejmě předložit samotný titul opravňující zmocněnce za PO činit úkony (např. smlouvu o poskytování právních služeb, o zastoupení)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plná moc je pouze osvědčením existence zastoupení pro třetí osoby – musí z ní však jednoznačně plynout rozsah a předmět zastoupení a souhlas osobou stran (není radno přesvědčovat OČTŘ, že na plné moci postačuje podpis zmocnitele)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zmocněnce lze PO zvolit i před zahájením </a:t>
            </a:r>
            <a:r>
              <a:rPr lang="cs-CZ" sz="1600" dirty="0" err="1"/>
              <a:t>tr</a:t>
            </a:r>
            <a:r>
              <a:rPr lang="cs-CZ" sz="1600" dirty="0"/>
              <a:t>. stíhání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728999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38852-9DFA-4C2B-BFBA-6340EAE62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60BBD2-A908-42E8-860D-5B2D3276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na obhajobu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AFE8FD-766F-4DAA-A01A-036CF6E0B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stejně jako FO je i PO subjektem práva na obhajobu, přičemž i zde je třeba pamatovat na specifikou povahu PO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teorie rozlišuje obhajobu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v materiálním smyslu – právo obviněného hájit se sám, tj. podávat návrhy, podněty, vyjadřovat se k jednotlivým provedeným důkazům, být osobně přítomen projednávání trestní věci, ale také právo mlčet; dále právo OČTŘ objasňovat se stejnou pečlivostí skutečnosti svědčící ve prospěch obviněného, jako skutečnosti v jeho neprospěch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lvl="1" algn="just"/>
            <a:r>
              <a:rPr lang="cs-CZ" sz="1400" dirty="0"/>
              <a:t>ve formálním smyslu – právo obviněného zvolit si obhájce radit se s ním a právo obhájce zúčastnit se vyšetřovacích úkonů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právo na obhajobu PO realizuje prostřednictvím osob, které za ni činí úkony v trestním řízení (a nikoho jiného), neboť tyto zosobňují PO jako osobu, proti níž se  trestní řízení vede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teprve vedle těchto osob vystupuje obhájce PO, který jí může být některou z daných osob zvolen (u PO nepřichází v úvahu tzv. osoby se samostatnými obhajovacími právy jako u FO – viz § 37/1 </a:t>
            </a:r>
            <a:r>
              <a:rPr lang="cs-CZ" sz="1600" dirty="0" err="1"/>
              <a:t>TrŘ</a:t>
            </a:r>
            <a:r>
              <a:rPr lang="cs-CZ" sz="1600" dirty="0"/>
              <a:t> a § 1/2 TOPO)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871520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38852-9DFA-4C2B-BFBA-6340EAE62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60BBD2-A908-42E8-860D-5B2D3276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Nutná obhajoba a bezplatný obhájce</a:t>
            </a:r>
            <a:br>
              <a:rPr lang="cs-CZ" sz="3600" dirty="0"/>
            </a:br>
            <a:r>
              <a:rPr lang="cs-CZ" sz="3600" dirty="0"/>
              <a:t>či obhájce za sníženou odměnu</a:t>
            </a:r>
            <a:endParaRPr lang="en-GB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AFE8FD-766F-4DAA-A01A-036CF6E0B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jedním ze specifik trestního řízení proti PO je vyloučení nutné obhajoby (viz § 35/2 TOPO), tzn. že přítomnost obhájce v trestním řízení  je čistě na vůli PO (resp. osob podle § 34 odst. 1, 2 a 5 TOPO)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  trestním řízení proti PO tak ani nelze využít institut ustanoveného obhájce (§ 38 </a:t>
            </a:r>
            <a:r>
              <a:rPr lang="cs-CZ" sz="1600" dirty="0" err="1"/>
              <a:t>TrŘ</a:t>
            </a:r>
            <a:r>
              <a:rPr lang="cs-CZ" sz="1600" dirty="0"/>
              <a:t>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naopak TOPO nijak nevylučuje ve vztahu k PO užití institutu bezplatné obhajoby či obhajoby za sníženou odměnu (viz § 33/2, 3 a 4 </a:t>
            </a:r>
            <a:r>
              <a:rPr lang="cs-CZ" sz="1600" dirty="0" err="1"/>
              <a:t>TrŘ</a:t>
            </a:r>
            <a:r>
              <a:rPr lang="cs-CZ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40729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38852-9DFA-4C2B-BFBA-6340EAE62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60BBD2-A908-42E8-860D-5B2D3276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Předvolání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AFE8FD-766F-4DAA-A01A-036CF6E0B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92002"/>
            <a:ext cx="10753200" cy="413999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u předvolání je třeba rozlišovat, zda jde o předvolání k procesnímu úkonu, u něhož je nutná přítomnost FO podle § 34/1, 2 a 5 TOPO (např. výslech PO), anebo nikoliv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 případě prvém platí, že je třeba předvolat jak PO samotnou, tak i osobu oprávněnou za ni činit úkony v trestním řádu, má-li již takovou, resp. ví-li OČTŘ kdo touto osobou je (což např. při prvním výslechu nebude vědět; vždy je vhodné mít s sebou listiny prokazující oprávnění za PO činit úkony v trestním řízení)</a:t>
            </a:r>
          </a:p>
        </p:txBody>
      </p:sp>
    </p:spTree>
    <p:extLst>
      <p:ext uri="{BB962C8B-B14F-4D97-AF65-F5344CB8AC3E}">
        <p14:creationId xmlns:p14="http://schemas.microsoft.com/office/powerpoint/2010/main" val="11197090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38852-9DFA-4C2B-BFBA-6340EAE62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60BBD2-A908-42E8-860D-5B2D3276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Předložení, vydání a odnětí věci, pořádková pokuta </a:t>
            </a:r>
            <a:endParaRPr lang="en-GB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AFE8FD-766F-4DAA-A01A-036CF6E0B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povinnost předložit, popř. též vydat, věc důležitou pro důkazní účely má každý, kdo ji má u sebe (§ 78/1 </a:t>
            </a:r>
            <a:r>
              <a:rPr lang="cs-CZ" sz="1600" dirty="0" err="1"/>
              <a:t>TrŘ</a:t>
            </a:r>
            <a:r>
              <a:rPr lang="cs-CZ" sz="1600" dirty="0"/>
              <a:t>), tzn. že takovou věc může vydat každá osoba, která ji má reálně ve své moci (ne tedy např. zamčenou v kanceláři, přičemž k vydání věci je vyzvána při výslechu u OČTŘ); např. starosta obce, ředitel oddělení veřejných zakázek, zaměstnanec právního oddělení, ale i insolvenční správce PO</a:t>
            </a:r>
            <a:endParaRPr lang="cs-CZ" sz="1600" dirty="0">
              <a:solidFill>
                <a:schemeClr val="tx2"/>
              </a:solidFill>
            </a:endParaRP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téže osobě pak lze věc i odejmou (§ 79/1 </a:t>
            </a:r>
            <a:r>
              <a:rPr lang="cs-CZ" sz="1600" dirty="0" err="1"/>
              <a:t>TrŘ</a:t>
            </a:r>
            <a:r>
              <a:rPr lang="cs-CZ" sz="1600" dirty="0"/>
              <a:t>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pořádková pokuta je upravena jednak v § 66 </a:t>
            </a:r>
            <a:r>
              <a:rPr lang="cs-CZ" sz="1600" dirty="0" err="1"/>
              <a:t>TrŘ</a:t>
            </a:r>
            <a:r>
              <a:rPr lang="cs-CZ" sz="1600" dirty="0"/>
              <a:t> a dále v § 36/2 TOPO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je třeba vždy rozlišovat, komu je pořádková pokuta ukládána: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600" dirty="0"/>
          </a:p>
          <a:p>
            <a:pPr lvl="1" algn="just"/>
            <a:r>
              <a:rPr lang="cs-CZ" sz="1400" dirty="0"/>
              <a:t>právnické osobě (např. za porušení povinností uložených usnesením o zajištění výnosů trestné činnosti ve smyslu § 79a/2 </a:t>
            </a:r>
            <a:r>
              <a:rPr lang="cs-CZ" sz="1400" dirty="0" err="1"/>
              <a:t>TrŘ</a:t>
            </a:r>
            <a:r>
              <a:rPr lang="cs-CZ" sz="1400" dirty="0"/>
              <a:t>, anebo za to, že se její zmocněnec bez dostatečné omluvy nedostavil k výslechu – viz § 36/2 </a:t>
            </a:r>
            <a:r>
              <a:rPr lang="cs-CZ" sz="1400" dirty="0" err="1"/>
              <a:t>TrŘ</a:t>
            </a:r>
            <a:r>
              <a:rPr lang="cs-CZ" sz="1400" dirty="0"/>
              <a:t>), anebo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400" dirty="0"/>
          </a:p>
          <a:p>
            <a:pPr lvl="1" algn="just"/>
            <a:r>
              <a:rPr lang="cs-CZ" sz="1400" dirty="0"/>
              <a:t>opatrovníku PO (za některý z pořádkových deliktů podle § 36/2 TOPO)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současně ale platí, že uložení pořádkové pokuty je vyloučeno všude tam, kde by jejím prostřednictvím byla FO činící za PO úkony v trestním řízení, nucena něco aktivně vykonat (viz např. vypovídat, či vydat účetnictví)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59953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38852-9DFA-4C2B-BFBA-6340EAE62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60BBD2-A908-42E8-860D-5B2D3276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Obecně k zajišťování důkazů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AFE8FD-766F-4DAA-A01A-036CF6E0B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z hlediska zajištění důkazů v řízení proti PO je třeba připomenout princip </a:t>
            </a:r>
            <a:r>
              <a:rPr lang="cs-CZ" sz="1600" dirty="0" err="1"/>
              <a:t>nemo</a:t>
            </a:r>
            <a:r>
              <a:rPr lang="cs-CZ" sz="1600" dirty="0"/>
              <a:t> </a:t>
            </a:r>
            <a:r>
              <a:rPr lang="cs-CZ" sz="1600" dirty="0" err="1"/>
              <a:t>tenetur</a:t>
            </a:r>
            <a:r>
              <a:rPr lang="cs-CZ" sz="1600" dirty="0"/>
              <a:t> se </a:t>
            </a:r>
            <a:r>
              <a:rPr lang="cs-CZ" sz="1600" dirty="0" err="1"/>
              <a:t>ipsum</a:t>
            </a:r>
            <a:r>
              <a:rPr lang="cs-CZ" sz="1600" dirty="0"/>
              <a:t> </a:t>
            </a:r>
            <a:r>
              <a:rPr lang="cs-CZ" sz="1600" dirty="0" err="1"/>
              <a:t>accusare</a:t>
            </a:r>
            <a:r>
              <a:rPr lang="cs-CZ" sz="1600" dirty="0"/>
              <a:t>, tj. zákaz donucení k sebeobvinění – viz § 78/4 či § 92/1 </a:t>
            </a:r>
            <a:r>
              <a:rPr lang="cs-CZ" sz="1600" dirty="0" err="1"/>
              <a:t>TrŘ</a:t>
            </a: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platí tak, že osoby podle § 34/1, 2 a 5 TOPO mohou OČTŘ odepřít součinnost (ve smyslu vydání věci, podání výpovědi), neboť právě ony vykonávají daná práva PO, proti níž se trestní řízení vede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shora uvedené právo obviněné PO nelze obcházet za pomoci jiných procesních institutů např. podle § 8 </a:t>
            </a:r>
            <a:r>
              <a:rPr lang="cs-CZ" sz="1600" dirty="0" err="1"/>
              <a:t>TrŘ</a:t>
            </a: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za zcela stěžejní je třeba označit dokazování naplnění podmínek přičitatelnosti (</a:t>
            </a:r>
            <a:r>
              <a:rPr lang="cs-CZ" sz="1600" dirty="0" err="1"/>
              <a:t>vytýkatelnosti</a:t>
            </a:r>
            <a:r>
              <a:rPr lang="cs-CZ" sz="1600" dirty="0"/>
              <a:t>) podle § 8 TOPO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ze zásady vyhledávací, zásady materiální pravdy, jakož i z práva na obhajobu vyplývá, že to jsou OČTŘ, koho stíhá povinnost prokázat vinu osoby, proti níž se  trestního řádu vede – to platí i pro PO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jednotlivé podmínky přičitatelnosti uvedené v § 8/1, 2 TOPO (potažmo odst. 3 a 4 TOPO) jsou stanoveny pozitivně, tzv., že pokud jsou v řízení bez důvodných pochybností všechny prokázány, je na místě závěr o TO PO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851408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38852-9DFA-4C2B-BFBA-6340EAE62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60BBD2-A908-42E8-860D-5B2D32763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AFE8FD-766F-4DAA-A01A-036CF6E0B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výše uvedené přitom neznamená, že by na PO bylo přenášeno důkazní břemeno stran prokázání její neviny (i ohledně posouzení naplnění podmínek podle § 8/5 TOPO platí pravidlo in </a:t>
            </a:r>
            <a:r>
              <a:rPr lang="cs-CZ" sz="1600" dirty="0" err="1"/>
              <a:t>dubio</a:t>
            </a:r>
            <a:r>
              <a:rPr lang="cs-CZ" sz="1600" dirty="0"/>
              <a:t> pro </a:t>
            </a:r>
            <a:r>
              <a:rPr lang="cs-CZ" sz="1600" dirty="0" err="1"/>
              <a:t>reo</a:t>
            </a:r>
            <a:r>
              <a:rPr lang="cs-CZ" sz="1600" dirty="0"/>
              <a:t>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PO stíhá tzv. faktické důkazní břemeno, tj., že pokud určitými skutečnostmi – relevantními pro posouzení její neviny – disponuje pouze sama PO, je na ní, zda tyto OČTŘ předloží, anebo ne a v takovém případě riskuje, že OČTŘ na základě provedených důkazů dospějí k závěru o nenaplnění podmínky dle § 8/5 TOPO</a:t>
            </a:r>
          </a:p>
        </p:txBody>
      </p:sp>
    </p:spTree>
    <p:extLst>
      <p:ext uri="{BB962C8B-B14F-4D97-AF65-F5344CB8AC3E}">
        <p14:creationId xmlns:p14="http://schemas.microsoft.com/office/powerpoint/2010/main" val="27117542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57</a:t>
            </a:fld>
            <a:endParaRPr lang="cs-CZ" altLang="cs-CZ" sz="12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prof. 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58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 algn="just">
              <a:lnSpc>
                <a:spcPct val="90000"/>
              </a:lnSpc>
              <a:buNone/>
            </a:pPr>
            <a:endParaRPr lang="cs-CZ" sz="1500" dirty="0"/>
          </a:p>
          <a:p>
            <a:pPr marL="800100" lvl="1" indent="-342900" algn="just">
              <a:lnSpc>
                <a:spcPct val="90000"/>
              </a:lnSpc>
            </a:pPr>
            <a:r>
              <a:rPr lang="cs-CZ" sz="1500" dirty="0"/>
              <a:t>výlučná rozhodovací  oprávnění  - zajištění nároku poškozeného - § 47 </a:t>
            </a:r>
            <a:r>
              <a:rPr lang="cs-CZ" sz="1500" dirty="0" err="1"/>
              <a:t>TrŘ</a:t>
            </a:r>
            <a:r>
              <a:rPr lang="cs-CZ" sz="1500" dirty="0"/>
              <a:t> 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1500" dirty="0"/>
          </a:p>
          <a:p>
            <a:pPr marL="120015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zajištění majetku 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1500" dirty="0"/>
          </a:p>
          <a:p>
            <a:pPr marL="800100" lvl="1" indent="-342900" algn="just">
              <a:lnSpc>
                <a:spcPct val="90000"/>
              </a:lnSpc>
            </a:pPr>
            <a:r>
              <a:rPr lang="cs-CZ" sz="1500" dirty="0"/>
              <a:t>vydání meritorních rozhodnutí  </a:t>
            </a:r>
          </a:p>
          <a:p>
            <a:pPr marL="800100" lvl="1" indent="-342900" algn="just">
              <a:lnSpc>
                <a:spcPct val="90000"/>
              </a:lnSpc>
              <a:buNone/>
            </a:pPr>
            <a:r>
              <a:rPr lang="cs-CZ" sz="1500" dirty="0"/>
              <a:t> </a:t>
            </a:r>
          </a:p>
          <a:p>
            <a:pPr marL="120015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zastavení  trestního stíhání  - § 172 </a:t>
            </a:r>
            <a:r>
              <a:rPr lang="cs-CZ" sz="1300" dirty="0" err="1"/>
              <a:t>TrŘ</a:t>
            </a:r>
            <a:r>
              <a:rPr lang="cs-CZ" sz="1300" dirty="0"/>
              <a:t> </a:t>
            </a:r>
          </a:p>
          <a:p>
            <a:pPr marL="120015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1300" dirty="0"/>
          </a:p>
          <a:p>
            <a:pPr marL="1200150" lvl="2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přerušení  trestního stíhání - § 173 </a:t>
            </a:r>
            <a:r>
              <a:rPr lang="cs-CZ" sz="1300" dirty="0" err="1"/>
              <a:t>TrŘ</a:t>
            </a:r>
            <a:endParaRPr lang="cs-CZ" sz="1300" dirty="0"/>
          </a:p>
          <a:p>
            <a:pPr marL="800100" lvl="1" indent="-342900" algn="just">
              <a:lnSpc>
                <a:spcPct val="90000"/>
              </a:lnSpc>
            </a:pPr>
            <a:endParaRPr lang="cs-CZ" sz="1500" dirty="0"/>
          </a:p>
          <a:p>
            <a:pPr marL="800100" lvl="1" indent="-342900" algn="just">
              <a:lnSpc>
                <a:spcPct val="90000"/>
              </a:lnSpc>
            </a:pPr>
            <a:r>
              <a:rPr lang="cs-CZ" sz="1500" dirty="0"/>
              <a:t>vyjma rozhodnutí uvedených v § 146a </a:t>
            </a:r>
            <a:r>
              <a:rPr lang="cs-CZ" sz="1500" dirty="0" err="1"/>
              <a:t>TrŘ</a:t>
            </a:r>
            <a:r>
              <a:rPr lang="cs-CZ" sz="1500" dirty="0"/>
              <a:t> rozhoduje o stížnostech do  rozhodnutí policejního orgánu 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1500" dirty="0"/>
          </a:p>
          <a:p>
            <a:pPr marL="800100" lvl="1" indent="-342900" algn="just">
              <a:lnSpc>
                <a:spcPct val="90000"/>
              </a:lnSpc>
            </a:pPr>
            <a:r>
              <a:rPr lang="cs-CZ" sz="1500" dirty="0"/>
              <a:t>vypracovává a podává obžalobu, návrh na potrestání, návrh na schválení dohody o vině a trestu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AA63B1-DD2D-4C1D-80D0-E17DD44E7E0D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Postup před zahájením trestního stíhání – prověřování </a:t>
            </a:r>
            <a:br>
              <a:rPr lang="cs-CZ" b="1"/>
            </a:br>
            <a:r>
              <a:rPr lang="cs-CZ" b="1"/>
              <a:t>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1700" dirty="0"/>
          </a:p>
          <a:p>
            <a:r>
              <a:rPr lang="cs-CZ" sz="1700" dirty="0"/>
              <a:t>policejní orgán je oprávněn dle § 158 </a:t>
            </a:r>
            <a:r>
              <a:rPr lang="cs-CZ" sz="1700" dirty="0" err="1"/>
              <a:t>TrŘ</a:t>
            </a:r>
            <a:r>
              <a:rPr lang="cs-CZ" sz="1700" dirty="0"/>
              <a:t> např.</a:t>
            </a:r>
          </a:p>
          <a:p>
            <a:pPr>
              <a:buFont typeface="Wingdings" pitchFamily="2" charset="2"/>
              <a:buNone/>
            </a:pPr>
            <a:endParaRPr lang="cs-CZ" sz="1700" dirty="0"/>
          </a:p>
          <a:p>
            <a:pPr lvl="1" algn="just" eaLnBrk="1" hangingPunct="1"/>
            <a:r>
              <a:rPr lang="cs-CZ" sz="1500" dirty="0"/>
              <a:t>vyžadovat vysvětlení od fyzických a právnických osob a státních orgánů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cs-CZ" sz="1500" dirty="0"/>
          </a:p>
          <a:p>
            <a:pPr lvl="1" algn="just" eaLnBrk="1" hangingPunct="1"/>
            <a:r>
              <a:rPr lang="cs-CZ" sz="1500" dirty="0"/>
              <a:t>vyžadovat odborné vyjádření od příslušných orgánů, a je-li toho pro posouzení věci třeba, též znalecké posudky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cs-CZ" sz="1500" dirty="0"/>
          </a:p>
          <a:p>
            <a:pPr lvl="1" algn="just" eaLnBrk="1" hangingPunct="1"/>
            <a:r>
              <a:rPr lang="cs-CZ" sz="1500" dirty="0"/>
              <a:t>obstarávat potřebné podklady, zejména spisy a jiné písemné materiály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cs-CZ" sz="1500" dirty="0"/>
          </a:p>
          <a:p>
            <a:pPr lvl="1" algn="just" eaLnBrk="1" hangingPunct="1"/>
            <a:r>
              <a:rPr lang="cs-CZ" sz="1500" dirty="0"/>
              <a:t>zadržet osobu podezřelou 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cs-CZ" sz="1500" dirty="0"/>
          </a:p>
          <a:p>
            <a:pPr lvl="1" algn="just" eaLnBrk="1" hangingPunct="1"/>
            <a:r>
              <a:rPr lang="cs-CZ" sz="1500" dirty="0"/>
              <a:t>provádět ohledání místa činu </a:t>
            </a:r>
          </a:p>
          <a:p>
            <a:pPr lvl="1" algn="just" eaLnBrk="1" hangingPunct="1"/>
            <a:endParaRPr lang="cs-CZ" sz="1500" dirty="0"/>
          </a:p>
          <a:p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35CD5DD-831A-4D81-B4C2-CF8EAE45012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Postup po zahájení trestního stíhání – vyšetřování  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 dirty="0"/>
          </a:p>
          <a:p>
            <a:pPr algn="just"/>
            <a:r>
              <a:rPr lang="cs-CZ" sz="1800" dirty="0"/>
              <a:t>§ 161/2 TŘ  - není-li uvedeno jinak, vyšetřování konají útvary P ČR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500" dirty="0"/>
              <a:t>GIBS – TČ spáchané  příslušníky P ČR, VS a celníky + zaměstnanci těchto subjektů v souvislosti  s plněním jejich pracovních úkolů </a:t>
            </a:r>
          </a:p>
          <a:p>
            <a:pPr lvl="1" algn="just">
              <a:buFont typeface="Wingdings" pitchFamily="2" charset="2"/>
              <a:buNone/>
            </a:pPr>
            <a:endParaRPr lang="cs-CZ" sz="1500" dirty="0"/>
          </a:p>
          <a:p>
            <a:pPr lvl="1" algn="just"/>
            <a:r>
              <a:rPr lang="cs-CZ" sz="1500" dirty="0"/>
              <a:t>státní zástupce  - TČ spáchané příslušníky GIBS, BIS, UZIS, VP, VZ </a:t>
            </a:r>
          </a:p>
          <a:p>
            <a:pPr lvl="1" algn="just">
              <a:buFont typeface="Wingdings" pitchFamily="2" charset="2"/>
              <a:buNone/>
            </a:pPr>
            <a:endParaRPr lang="cs-CZ" sz="1500" dirty="0"/>
          </a:p>
          <a:p>
            <a:pPr lvl="1" algn="just"/>
            <a:r>
              <a:rPr lang="cs-CZ" sz="1500" dirty="0"/>
              <a:t>kapitán lodi při dálkových plavbách  - TČ spáchané  na této lodi</a:t>
            </a:r>
          </a:p>
          <a:p>
            <a:pPr lvl="2" algn="just">
              <a:buFont typeface="Wingdings" pitchFamily="2" charset="2"/>
              <a:buNone/>
            </a:pPr>
            <a:endParaRPr lang="cs-CZ" dirty="0"/>
          </a:p>
          <a:p>
            <a:pPr lvl="1" algn="just"/>
            <a:r>
              <a:rPr lang="cs-CZ" sz="1500" dirty="0"/>
              <a:t>vojenská policie - např. TČ příslušníků ozbrojených sil spáchané při plnění úkolů v zahraničí   (zahraniční mise)</a:t>
            </a:r>
          </a:p>
          <a:p>
            <a:pPr lvl="1">
              <a:buFont typeface="Wingdings" pitchFamily="2" charset="2"/>
              <a:buNone/>
            </a:pPr>
            <a:endParaRPr lang="cs-CZ" sz="1700" dirty="0"/>
          </a:p>
          <a:p>
            <a:pPr algn="just"/>
            <a:r>
              <a:rPr lang="cs-CZ" sz="1700" dirty="0"/>
              <a:t>trestní stíhání se souhlasem poškozeného - § 163, § 163a </a:t>
            </a:r>
            <a:r>
              <a:rPr lang="cs-CZ" sz="1700" dirty="0" err="1"/>
              <a:t>TrŘ</a:t>
            </a:r>
            <a:r>
              <a:rPr lang="cs-CZ" sz="1700" dirty="0"/>
              <a:t> – výjimka ze zásady legality (viz přednáška 7. 3. 2022)</a:t>
            </a:r>
          </a:p>
          <a:p>
            <a:pPr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C211A2-2AF7-4981-BD74-8903EB5A6982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008FBC5-8DCA-41B8-9BD6-926E6452E7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BD27384-9297-41AB-9F61-383CE90BF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547" y="800212"/>
            <a:ext cx="10753200" cy="451576"/>
          </a:xfrm>
        </p:spPr>
        <p:txBody>
          <a:bodyPr/>
          <a:lstStyle/>
          <a:p>
            <a:pPr algn="ctr"/>
            <a:r>
              <a:rPr lang="cs-CZ" sz="3600" dirty="0"/>
              <a:t>Soudní stadia </a:t>
            </a:r>
            <a:br>
              <a:rPr lang="cs-CZ" sz="3600" dirty="0"/>
            </a:br>
            <a:r>
              <a:rPr lang="cs-CZ" sz="3600" dirty="0"/>
              <a:t>Předběžné projednání obžaloby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5E2B23-57E6-43E7-A36F-EFB0504EC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předběžné projednání obžaloby - jeho účelem je, aby se do trestního řízení  dostaly pouze věci, které tam patří; § 185 a násl. </a:t>
            </a:r>
            <a:r>
              <a:rPr lang="cs-CZ" sz="1700" dirty="0" err="1"/>
              <a:t>TrŘ</a:t>
            </a:r>
            <a:endParaRPr lang="cs-CZ" sz="1700" dirty="0"/>
          </a:p>
          <a:p>
            <a:pPr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500" dirty="0"/>
              <a:t>věc patří do příslušnosti jiného soudu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zastavení trestního stíhání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přípravné řízení nebylo provedenou podle zákona</a:t>
            </a:r>
          </a:p>
          <a:p>
            <a:pPr marL="324000" lvl="1" indent="0" algn="just">
              <a:buNone/>
            </a:pPr>
            <a:endParaRPr lang="cs-CZ" sz="1500" dirty="0"/>
          </a:p>
          <a:p>
            <a:pPr lvl="1" algn="just"/>
            <a:r>
              <a:rPr lang="cs-CZ" sz="1500" dirty="0"/>
              <a:t>ve věci nejsou v potřebném rozsahu objasněny všechny okolnosti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nařízení hlavního líčení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samosoudce předběžné projednání věci neprovádí, ale obžalobu má povinnost „přezkoumat“ ve výše uvedeném duchu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86405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375</TotalTime>
  <Words>4972</Words>
  <Application>Microsoft Office PowerPoint</Application>
  <PresentationFormat>Širokoúhlá obrazovka</PresentationFormat>
  <Paragraphs>758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3" baseType="lpstr">
      <vt:lpstr>Arial</vt:lpstr>
      <vt:lpstr>Tahoma</vt:lpstr>
      <vt:lpstr>Trebuchet MS</vt:lpstr>
      <vt:lpstr>Wingdings</vt:lpstr>
      <vt:lpstr>Prezentace_MU_CZ</vt:lpstr>
      <vt:lpstr>Průběh trestního řízení dokazování, zvláštní způsoby dokazování, rozhodnutí, trestní řízení právnických osob</vt:lpstr>
      <vt:lpstr>Stadia trestního řízení </vt:lpstr>
      <vt:lpstr>Předsoudní stadia   </vt:lpstr>
      <vt:lpstr>Policejní orgán </vt:lpstr>
      <vt:lpstr>Státní zástupce</vt:lpstr>
      <vt:lpstr>Prezentace aplikace PowerPoint</vt:lpstr>
      <vt:lpstr>Postup před zahájením trestního stíhání – prověřování   </vt:lpstr>
      <vt:lpstr>Postup po zahájení trestního stíhání – vyšetřování  </vt:lpstr>
      <vt:lpstr>Soudní stadia  Předběžné projednání obžaloby </vt:lpstr>
      <vt:lpstr>Hlavní líčení </vt:lpstr>
      <vt:lpstr>Prezentace aplikace PowerPoint</vt:lpstr>
      <vt:lpstr>Řízení o opravných prostředcích</vt:lpstr>
      <vt:lpstr>Prezentace aplikace PowerPoint</vt:lpstr>
      <vt:lpstr>Prezentace aplikace PowerPoint</vt:lpstr>
      <vt:lpstr>Prezentace aplikace PowerPoint</vt:lpstr>
      <vt:lpstr>Vykonávací řízení „exekuce“</vt:lpstr>
      <vt:lpstr>Prezentace aplikace PowerPoint</vt:lpstr>
      <vt:lpstr>Řízení po zrušení rozhodnutí nálezem Ústavního soudu</vt:lpstr>
      <vt:lpstr>Dokazování v trestním řízení </vt:lpstr>
      <vt:lpstr>Prezentace aplikace PowerPoint</vt:lpstr>
      <vt:lpstr>Prezentace aplikace PowerPoint</vt:lpstr>
      <vt:lpstr>Rozdělení důkazů </vt:lpstr>
      <vt:lpstr>Prezentace aplikace PowerPoint</vt:lpstr>
      <vt:lpstr>Zvláštní způsoby dokazování </vt:lpstr>
      <vt:lpstr>Konfrontace - § 104a TrŘ </vt:lpstr>
      <vt:lpstr>Rekognice  - § 104b TrŘ </vt:lpstr>
      <vt:lpstr>Vyšetřovací pokus/experiment - § 104c TrŘ</vt:lpstr>
      <vt:lpstr>Rekonstrukce - § 104d TrŘ </vt:lpstr>
      <vt:lpstr>Prověrka na místě - § 104e TrŘ</vt:lpstr>
      <vt:lpstr>Rozhodnutí v trestním řízení </vt:lpstr>
      <vt:lpstr>Rozsudek - § 120 a násl. TrŘ </vt:lpstr>
      <vt:lpstr>Prezentace aplikace PowerPoint</vt:lpstr>
      <vt:lpstr>Prezentace aplikace PowerPoint</vt:lpstr>
      <vt:lpstr>Porada o rozsudku - § 126 TrŘ   </vt:lpstr>
      <vt:lpstr>Vyhlášení rozsudku - § 128 TrŘ </vt:lpstr>
      <vt:lpstr>Vyhotovení rozsudku - § 129 TrŘ </vt:lpstr>
      <vt:lpstr>Prezentace aplikace PowerPoint</vt:lpstr>
      <vt:lpstr>Doručení rozsudku - § 130 TrŘ  </vt:lpstr>
      <vt:lpstr>Prezentace aplikace PowerPoint</vt:lpstr>
      <vt:lpstr>Právní moc a vykonavatelnost rozsudku  - § 139 TrŘ </vt:lpstr>
      <vt:lpstr>Trestní příkaz - § 314e a násl. TrŘ </vt:lpstr>
      <vt:lpstr>Prezentace aplikace PowerPoint</vt:lpstr>
      <vt:lpstr>Prezentace aplikace PowerPoint</vt:lpstr>
      <vt:lpstr>Usnesení § 134 a násl. TrŘ</vt:lpstr>
      <vt:lpstr>Prezentace aplikace PowerPoint</vt:lpstr>
      <vt:lpstr>Právní moc a vykonavatelnost - § 140 TrŘ </vt:lpstr>
      <vt:lpstr>Rozhodnutí svého druhu </vt:lpstr>
      <vt:lpstr>Trestní řízení právnických osob Úkony právnické osoby v trestním řízení</vt:lpstr>
      <vt:lpstr>Prezentace aplikace PowerPoint</vt:lpstr>
      <vt:lpstr>Prezentace aplikace PowerPoint</vt:lpstr>
      <vt:lpstr>Právo na obhajobu</vt:lpstr>
      <vt:lpstr>Nutná obhajoba a bezplatný obhájce či obhájce za sníženou odměnu</vt:lpstr>
      <vt:lpstr>Předvolání </vt:lpstr>
      <vt:lpstr>Předložení, vydání a odnětí věci, pořádková pokuta </vt:lpstr>
      <vt:lpstr>Obecně k zajišťování důkazů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38</cp:revision>
  <cp:lastPrinted>1601-01-01T00:00:00Z</cp:lastPrinted>
  <dcterms:created xsi:type="dcterms:W3CDTF">2019-01-29T09:52:45Z</dcterms:created>
  <dcterms:modified xsi:type="dcterms:W3CDTF">2023-03-19T09:57:13Z</dcterms:modified>
</cp:coreProperties>
</file>