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55"/>
  </p:notesMasterIdLst>
  <p:handoutMasterIdLst>
    <p:handoutMasterId r:id="rId56"/>
  </p:handoutMasterIdLst>
  <p:sldIdLst>
    <p:sldId id="256" r:id="rId2"/>
    <p:sldId id="257" r:id="rId3"/>
    <p:sldId id="533" r:id="rId4"/>
    <p:sldId id="534" r:id="rId5"/>
    <p:sldId id="535" r:id="rId6"/>
    <p:sldId id="536" r:id="rId7"/>
    <p:sldId id="537" r:id="rId8"/>
    <p:sldId id="404" r:id="rId9"/>
    <p:sldId id="373" r:id="rId10"/>
    <p:sldId id="538" r:id="rId11"/>
    <p:sldId id="539" r:id="rId12"/>
    <p:sldId id="540" r:id="rId13"/>
    <p:sldId id="541" r:id="rId14"/>
    <p:sldId id="542" r:id="rId15"/>
    <p:sldId id="543" r:id="rId16"/>
    <p:sldId id="544" r:id="rId17"/>
    <p:sldId id="545" r:id="rId18"/>
    <p:sldId id="546" r:id="rId19"/>
    <p:sldId id="547" r:id="rId20"/>
    <p:sldId id="548" r:id="rId21"/>
    <p:sldId id="549" r:id="rId22"/>
    <p:sldId id="550" r:id="rId23"/>
    <p:sldId id="551" r:id="rId24"/>
    <p:sldId id="552" r:id="rId25"/>
    <p:sldId id="553" r:id="rId26"/>
    <p:sldId id="554" r:id="rId27"/>
    <p:sldId id="555" r:id="rId28"/>
    <p:sldId id="556" r:id="rId29"/>
    <p:sldId id="557" r:id="rId30"/>
    <p:sldId id="409" r:id="rId31"/>
    <p:sldId id="558" r:id="rId32"/>
    <p:sldId id="376" r:id="rId33"/>
    <p:sldId id="377" r:id="rId34"/>
    <p:sldId id="378" r:id="rId35"/>
    <p:sldId id="380" r:id="rId36"/>
    <p:sldId id="381" r:id="rId37"/>
    <p:sldId id="403" r:id="rId38"/>
    <p:sldId id="383" r:id="rId39"/>
    <p:sldId id="384" r:id="rId40"/>
    <p:sldId id="385" r:id="rId41"/>
    <p:sldId id="386" r:id="rId42"/>
    <p:sldId id="399" r:id="rId43"/>
    <p:sldId id="400" r:id="rId44"/>
    <p:sldId id="401" r:id="rId45"/>
    <p:sldId id="387" r:id="rId46"/>
    <p:sldId id="388" r:id="rId47"/>
    <p:sldId id="389" r:id="rId48"/>
    <p:sldId id="390" r:id="rId49"/>
    <p:sldId id="391" r:id="rId50"/>
    <p:sldId id="392" r:id="rId51"/>
    <p:sldId id="393" r:id="rId52"/>
    <p:sldId id="347" r:id="rId53"/>
    <p:sldId id="348" r:id="rId54"/>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6754" autoAdjust="0"/>
  </p:normalViewPr>
  <p:slideViewPr>
    <p:cSldViewPr snapToGrid="0">
      <p:cViewPr varScale="1">
        <p:scale>
          <a:sx n="108" d="100"/>
          <a:sy n="108" d="100"/>
        </p:scale>
        <p:origin x="525" y="48"/>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20. února 2017</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0" name="Obrázek 9">
            <a:extLst>
              <a:ext uri="{FF2B5EF4-FFF2-40B4-BE49-F238E27FC236}">
                <a16:creationId xmlns:a16="http://schemas.microsoft.com/office/drawing/2014/main" id="{BC5D462A-E758-4BCA-AD83-84964775D7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a:t>20. února 2017</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Upravte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Upravte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Upravte styly předlohy textu.</a:t>
            </a:r>
          </a:p>
        </p:txBody>
      </p:sp>
      <p:pic>
        <p:nvPicPr>
          <p:cNvPr id="14" name="Obrázek 13">
            <a:extLst>
              <a:ext uri="{FF2B5EF4-FFF2-40B4-BE49-F238E27FC236}">
                <a16:creationId xmlns:a16="http://schemas.microsoft.com/office/drawing/2014/main" id="{5FEE0D4D-8DE9-4C74-909E-3D6A7A05C0C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20. února 2017</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BD9EAA30-1FED-4896-80B1-3BDC9D59935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20. února 2017</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7" name="Obrázek 6">
            <a:extLst>
              <a:ext uri="{FF2B5EF4-FFF2-40B4-BE49-F238E27FC236}">
                <a16:creationId xmlns:a16="http://schemas.microsoft.com/office/drawing/2014/main" id="{507BAEFB-3478-47F5-888D-1DA9C581BEA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139"/>
          </a:xfrm>
          <a:prstGeom prst="rect">
            <a:avLst/>
          </a:prstGeom>
        </p:spPr>
      </p:pic>
    </p:spTree>
    <p:extLst>
      <p:ext uri="{BB962C8B-B14F-4D97-AF65-F5344CB8AC3E}">
        <p14:creationId xmlns:p14="http://schemas.microsoft.com/office/powerpoint/2010/main" val="3163854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3CB5923B-A900-438F-B7D2-0E35F40784C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r>
              <a:rPr lang="cs-CZ"/>
              <a:t>20. února 2017</a:t>
            </a:r>
            <a:endParaRPr lang="cs-CZ" dirty="0"/>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AA728D69-F43C-45BB-A655-A4B6ABA23BC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a:t>20. února 2017</a:t>
            </a:r>
            <a:endParaRPr lang="cs-CZ" dirty="0"/>
          </a:p>
        </p:txBody>
      </p:sp>
      <p:sp>
        <p:nvSpPr>
          <p:cNvPr id="5" name="Zástupný symbol pro číslo snímku 2">
            <a:extLst>
              <a:ext uri="{FF2B5EF4-FFF2-40B4-BE49-F238E27FC236}">
                <a16:creationId xmlns:a16="http://schemas.microsoft.com/office/drawing/2014/main" id="{B1B107C1-A64C-4C75-A4EF-124CAB9AEE0A}"/>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20. února 2017</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83D8F9C-31DA-4A72-9A88-45079BA91C2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20. února 2017</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7A9A2BD2-1096-47BE-BE7D-31D4B6ED512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20. února 2017</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10" name="Obrázek 9">
            <a:extLst>
              <a:ext uri="{FF2B5EF4-FFF2-40B4-BE49-F238E27FC236}">
                <a16:creationId xmlns:a16="http://schemas.microsoft.com/office/drawing/2014/main" id="{BD636BBA-EAE3-4723-B113-5D7145D09DF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20. února 2017</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2" name="Obrázek 11">
            <a:extLst>
              <a:ext uri="{FF2B5EF4-FFF2-40B4-BE49-F238E27FC236}">
                <a16:creationId xmlns:a16="http://schemas.microsoft.com/office/drawing/2014/main" id="{8D071A41-2EBD-49A7-A906-FB9C1EE30D4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a:t>20. února 2017</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3" name="Obrázek 12">
            <a:extLst>
              <a:ext uri="{FF2B5EF4-FFF2-40B4-BE49-F238E27FC236}">
                <a16:creationId xmlns:a16="http://schemas.microsoft.com/office/drawing/2014/main" id="{8EF222EE-72EC-4915-BFF7-454D9FCA75D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a:t>20. února 2017</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Upravte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Upravte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Upravte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Upravte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Upravte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17" name="Obrázek 16">
            <a:extLst>
              <a:ext uri="{FF2B5EF4-FFF2-40B4-BE49-F238E27FC236}">
                <a16:creationId xmlns:a16="http://schemas.microsoft.com/office/drawing/2014/main" id="{46E8DF9B-B034-4030-8D59-8EB30894BEB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20. února 2017</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Upravte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pic>
        <p:nvPicPr>
          <p:cNvPr id="11" name="Obrázek 10">
            <a:extLst>
              <a:ext uri="{FF2B5EF4-FFF2-40B4-BE49-F238E27FC236}">
                <a16:creationId xmlns:a16="http://schemas.microsoft.com/office/drawing/2014/main" id="{11D939FD-1FD8-4E6C-BF1C-80C9479ECF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20. února 2017</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7" name="Obrázek 6">
            <a:extLst>
              <a:ext uri="{FF2B5EF4-FFF2-40B4-BE49-F238E27FC236}">
                <a16:creationId xmlns:a16="http://schemas.microsoft.com/office/drawing/2014/main" id="{F8A642DD-F4D1-4553-8BF4-32A8C8CF50D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20. února 2017</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mailto:Marek.Frystak@law.muni.cz"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p:txBody>
          <a:bodyPr/>
          <a:lstStyle/>
          <a:p>
            <a:pPr algn="ctr"/>
            <a:r>
              <a:rPr lang="cs-CZ" sz="4000" dirty="0"/>
              <a:t>Trestní právo procesní – úvodní výklady + základní zásady </a:t>
            </a:r>
          </a:p>
        </p:txBody>
      </p:sp>
      <p:sp>
        <p:nvSpPr>
          <p:cNvPr id="5" name="Podnadpis 4"/>
          <p:cNvSpPr>
            <a:spLocks noGrp="1"/>
          </p:cNvSpPr>
          <p:nvPr>
            <p:ph type="subTitle" idx="1"/>
          </p:nvPr>
        </p:nvSpPr>
        <p:spPr/>
        <p:txBody>
          <a:bodyPr/>
          <a:lstStyle/>
          <a:p>
            <a:pPr algn="ctr"/>
            <a:r>
              <a:rPr lang="cs-CZ" b="1" dirty="0">
                <a:solidFill>
                  <a:schemeClr val="tx2"/>
                </a:solidFill>
              </a:rPr>
              <a:t>Marek Fryšták</a:t>
            </a:r>
          </a:p>
          <a:p>
            <a:pPr algn="ctr"/>
            <a:endParaRPr lang="cs-CZ" b="1" dirty="0">
              <a:solidFill>
                <a:schemeClr val="tx2"/>
              </a:solidFill>
            </a:endParaRPr>
          </a:p>
          <a:p>
            <a:pPr algn="ctr"/>
            <a:r>
              <a:rPr lang="cs-CZ" b="1" dirty="0">
                <a:solidFill>
                  <a:schemeClr val="tx2"/>
                </a:solidFill>
              </a:rPr>
              <a:t>katedra trestního práva </a:t>
            </a:r>
          </a:p>
        </p:txBody>
      </p:sp>
    </p:spTree>
    <p:extLst>
      <p:ext uri="{BB962C8B-B14F-4D97-AF65-F5344CB8AC3E}">
        <p14:creationId xmlns:p14="http://schemas.microsoft.com/office/powerpoint/2010/main" val="4167955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Nadpis 1"/>
          <p:cNvSpPr>
            <a:spLocks noGrp="1"/>
          </p:cNvSpPr>
          <p:nvPr>
            <p:ph type="title"/>
          </p:nvPr>
        </p:nvSpPr>
        <p:spPr/>
        <p:txBody>
          <a:bodyPr/>
          <a:lstStyle/>
          <a:p>
            <a:pPr algn="ctr"/>
            <a:r>
              <a:rPr lang="cs-CZ" sz="2600"/>
              <a:t>Místo TPP v právním řádu ČR  a jeho vztah k ostatním odvětvím práva</a:t>
            </a:r>
          </a:p>
        </p:txBody>
      </p:sp>
      <p:sp>
        <p:nvSpPr>
          <p:cNvPr id="3" name="Zástupný symbol pro obsah 2"/>
          <p:cNvSpPr>
            <a:spLocks noGrp="1"/>
          </p:cNvSpPr>
          <p:nvPr>
            <p:ph idx="1"/>
          </p:nvPr>
        </p:nvSpPr>
        <p:spPr/>
        <p:txBody>
          <a:bodyPr/>
          <a:lstStyle/>
          <a:p>
            <a:pPr>
              <a:defRPr/>
            </a:pPr>
            <a:endParaRPr lang="cs-CZ" dirty="0"/>
          </a:p>
          <a:p>
            <a:pPr algn="just">
              <a:defRPr/>
            </a:pPr>
            <a:r>
              <a:rPr lang="cs-CZ" sz="1700" dirty="0"/>
              <a:t>TPP + </a:t>
            </a:r>
            <a:r>
              <a:rPr lang="cs-CZ" sz="1700" dirty="0" err="1"/>
              <a:t>ÚstP</a:t>
            </a:r>
            <a:endParaRPr lang="cs-CZ" sz="1700" dirty="0"/>
          </a:p>
          <a:p>
            <a:pPr lvl="1" algn="just">
              <a:defRPr/>
            </a:pPr>
            <a:endParaRPr lang="cs-CZ" sz="1500" dirty="0">
              <a:ea typeface="+mn-ea"/>
              <a:cs typeface="+mn-cs"/>
            </a:endParaRPr>
          </a:p>
          <a:p>
            <a:pPr lvl="1" algn="just">
              <a:defRPr/>
            </a:pPr>
            <a:r>
              <a:rPr lang="cs-CZ" sz="1500" dirty="0">
                <a:ea typeface="+mn-ea"/>
                <a:cs typeface="+mn-cs"/>
              </a:rPr>
              <a:t>TPP je „minimum“ ústavního práva, </a:t>
            </a:r>
            <a:r>
              <a:rPr lang="cs-CZ" sz="1500" dirty="0" err="1">
                <a:ea typeface="+mn-ea"/>
                <a:cs typeface="+mn-cs"/>
              </a:rPr>
              <a:t>ÚstP</a:t>
            </a:r>
            <a:r>
              <a:rPr lang="cs-CZ" sz="1500" dirty="0">
                <a:ea typeface="+mn-ea"/>
                <a:cs typeface="+mn-cs"/>
              </a:rPr>
              <a:t> limituje TPP (hl. V. čl. 37, čl. 38 a čl. 40 LZPS)</a:t>
            </a:r>
          </a:p>
          <a:p>
            <a:pPr lvl="1" algn="just">
              <a:defRPr/>
            </a:pPr>
            <a:endParaRPr lang="cs-CZ" sz="1500" dirty="0"/>
          </a:p>
          <a:p>
            <a:pPr lvl="1" algn="just">
              <a:defRPr/>
            </a:pPr>
            <a:r>
              <a:rPr lang="cs-CZ" sz="1500" dirty="0"/>
              <a:t>čl. 37 - Každý má právo odepřít výpověď, jestliže by jí způsobil nebezpečí trestního stíhání sobě nebo osobě blízké…</a:t>
            </a:r>
          </a:p>
          <a:p>
            <a:pPr lvl="1" algn="just">
              <a:defRPr/>
            </a:pPr>
            <a:endParaRPr lang="cs-CZ" sz="1500" dirty="0"/>
          </a:p>
          <a:p>
            <a:pPr lvl="1" algn="just">
              <a:defRPr/>
            </a:pPr>
            <a:r>
              <a:rPr lang="cs-CZ" sz="1500" dirty="0"/>
              <a:t>čl. 38 - Každý má právo, aby jeho věc byla projednána veřejně, bez zbytečných průtahů a v jeho přítomnosti a aby se mohl vyjádřit ke všem prováděným důkazům; veřejnost může být vyloučena jen v případech stanovených zákonem …</a:t>
            </a:r>
          </a:p>
          <a:p>
            <a:pPr lvl="1" algn="just">
              <a:defRPr/>
            </a:pPr>
            <a:endParaRPr lang="cs-CZ" sz="1500" dirty="0"/>
          </a:p>
          <a:p>
            <a:pPr lvl="1" algn="just">
              <a:defRPr/>
            </a:pPr>
            <a:r>
              <a:rPr lang="cs-CZ" sz="1500" dirty="0"/>
              <a:t>čl. 40 - Obviněný má právo, aby mu byl poskytnut čas a možnost k přípravě obhajoby a aby se mohl hájit sám nebo prostřednictvím obhájce; jestliže si obhájce nezvolí, ačkoliv ho podle zákona mít musí, bude mu ustanoven soudem…</a:t>
            </a:r>
          </a:p>
        </p:txBody>
      </p:sp>
      <p:sp>
        <p:nvSpPr>
          <p:cNvPr id="4" name="Zástupný symbol pro číslo snímku 3"/>
          <p:cNvSpPr>
            <a:spLocks noGrp="1"/>
          </p:cNvSpPr>
          <p:nvPr>
            <p:ph type="sldNum" sz="quarter" idx="11"/>
          </p:nvPr>
        </p:nvSpPr>
        <p:spPr/>
        <p:txBody>
          <a:bodyPr/>
          <a:lstStyle/>
          <a:p>
            <a:pPr>
              <a:defRPr/>
            </a:pPr>
            <a:fld id="{924ED0B8-67DD-44EE-B98C-36B1ED882CC6}" type="slidenum">
              <a:rPr lang="cs-CZ" smtClean="0"/>
              <a:pPr>
                <a:defRPr/>
              </a:pPr>
              <a:t>10</a:t>
            </a:fld>
            <a:endParaRPr lang="cs-CZ"/>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dpis 1"/>
          <p:cNvSpPr>
            <a:spLocks noGrp="1"/>
          </p:cNvSpPr>
          <p:nvPr>
            <p:ph type="title"/>
          </p:nvPr>
        </p:nvSpPr>
        <p:spPr/>
        <p:txBody>
          <a:bodyPr/>
          <a:lstStyle/>
          <a:p>
            <a:endParaRPr lang="cs-CZ"/>
          </a:p>
        </p:txBody>
      </p:sp>
      <p:sp>
        <p:nvSpPr>
          <p:cNvPr id="9219" name="Zástupný symbol pro obsah 2"/>
          <p:cNvSpPr>
            <a:spLocks noGrp="1"/>
          </p:cNvSpPr>
          <p:nvPr>
            <p:ph idx="1"/>
          </p:nvPr>
        </p:nvSpPr>
        <p:spPr/>
        <p:txBody>
          <a:bodyPr/>
          <a:lstStyle/>
          <a:p>
            <a:pPr algn="just">
              <a:lnSpc>
                <a:spcPct val="100000"/>
              </a:lnSpc>
            </a:pPr>
            <a:r>
              <a:rPr lang="cs-CZ" sz="1700" dirty="0"/>
              <a:t>TPP + </a:t>
            </a:r>
            <a:r>
              <a:rPr lang="cs-CZ" sz="1700" dirty="0" err="1"/>
              <a:t>SprPPr</a:t>
            </a:r>
            <a:endParaRPr lang="cs-CZ" sz="1700" dirty="0"/>
          </a:p>
          <a:p>
            <a:pPr algn="just">
              <a:lnSpc>
                <a:spcPct val="100000"/>
              </a:lnSpc>
            </a:pPr>
            <a:endParaRPr lang="cs-CZ" sz="1700" dirty="0"/>
          </a:p>
          <a:p>
            <a:pPr lvl="1" algn="just"/>
            <a:r>
              <a:rPr lang="cs-CZ" sz="1500" dirty="0"/>
              <a:t>TPP (upravuje řízení o ČST) </a:t>
            </a:r>
          </a:p>
          <a:p>
            <a:pPr lvl="1" algn="just"/>
            <a:endParaRPr lang="cs-CZ" sz="1500" dirty="0"/>
          </a:p>
          <a:p>
            <a:pPr lvl="1" algn="just"/>
            <a:r>
              <a:rPr lang="cs-CZ" sz="1500" dirty="0"/>
              <a:t>správní právo procesní (upravuje řízení o přestupcích) </a:t>
            </a:r>
          </a:p>
          <a:p>
            <a:pPr lvl="1" algn="just"/>
            <a:endParaRPr lang="cs-CZ" sz="1500" dirty="0"/>
          </a:p>
          <a:p>
            <a:pPr lvl="1" algn="just"/>
            <a:r>
              <a:rPr lang="cs-CZ" sz="1500" dirty="0"/>
              <a:t>platí zde podobné zásady, např. oficiality x návrhové přestupky, presumpce neviny)</a:t>
            </a:r>
          </a:p>
          <a:p>
            <a:pPr lvl="1" algn="just"/>
            <a:endParaRPr lang="cs-CZ" sz="1500" dirty="0"/>
          </a:p>
          <a:p>
            <a:pPr lvl="1" algn="just"/>
            <a:r>
              <a:rPr lang="cs-CZ" sz="1500" dirty="0"/>
              <a:t>nejde-li ve věci o TČ, jako přestupek se postoupí ...</a:t>
            </a:r>
          </a:p>
          <a:p>
            <a:pPr lvl="1" algn="just">
              <a:buFont typeface="Wingdings" pitchFamily="2" charset="2"/>
              <a:buNone/>
            </a:pPr>
            <a:endParaRPr lang="cs-CZ" sz="1500" dirty="0"/>
          </a:p>
          <a:p>
            <a:pPr algn="just">
              <a:lnSpc>
                <a:spcPct val="100000"/>
              </a:lnSpc>
            </a:pPr>
            <a:r>
              <a:rPr lang="cs-CZ" sz="1700" dirty="0"/>
              <a:t>TPP + </a:t>
            </a:r>
            <a:r>
              <a:rPr lang="cs-CZ" sz="1700" dirty="0" err="1"/>
              <a:t>ObčPPr</a:t>
            </a:r>
            <a:endParaRPr lang="cs-CZ" sz="1700" dirty="0"/>
          </a:p>
          <a:p>
            <a:pPr marL="72000" indent="0" algn="just">
              <a:lnSpc>
                <a:spcPct val="100000"/>
              </a:lnSpc>
              <a:buNone/>
            </a:pPr>
            <a:endParaRPr lang="cs-CZ" sz="1700" dirty="0"/>
          </a:p>
          <a:p>
            <a:pPr lvl="1" algn="just"/>
            <a:r>
              <a:rPr lang="cs-CZ" sz="1500" dirty="0"/>
              <a:t>TPP (upravuje řízení o TČ, z. oficiality, vyhledávací) </a:t>
            </a:r>
          </a:p>
          <a:p>
            <a:pPr lvl="1" algn="just"/>
            <a:endParaRPr lang="cs-CZ" sz="1500" dirty="0"/>
          </a:p>
          <a:p>
            <a:pPr lvl="1" algn="just"/>
            <a:r>
              <a:rPr lang="cs-CZ" sz="1500" dirty="0"/>
              <a:t>občanské právo procesní (upravuje např. sporné řízení ve věcech majetkových, z. dispoziční, projednací …)</a:t>
            </a:r>
          </a:p>
          <a:p>
            <a:pPr lvl="1" algn="just">
              <a:buFont typeface="Wingdings" pitchFamily="2" charset="2"/>
              <a:buNone/>
            </a:pPr>
            <a:endParaRPr lang="cs-CZ" sz="1500" dirty="0"/>
          </a:p>
          <a:p>
            <a:pPr lvl="1" algn="just"/>
            <a:r>
              <a:rPr lang="cs-CZ" sz="1500" dirty="0"/>
              <a:t>adhezní řízení – řízení o NŠ podle </a:t>
            </a:r>
            <a:r>
              <a:rPr lang="cs-CZ" sz="1500" dirty="0" err="1"/>
              <a:t>ObčPP</a:t>
            </a:r>
            <a:r>
              <a:rPr lang="cs-CZ" sz="1500" dirty="0"/>
              <a:t>, které je součástí TŘ</a:t>
            </a:r>
          </a:p>
          <a:p>
            <a:endParaRPr lang="cs-CZ" dirty="0"/>
          </a:p>
        </p:txBody>
      </p:sp>
      <p:sp>
        <p:nvSpPr>
          <p:cNvPr id="4" name="Zástupný symbol pro číslo snímku 3"/>
          <p:cNvSpPr>
            <a:spLocks noGrp="1"/>
          </p:cNvSpPr>
          <p:nvPr>
            <p:ph type="sldNum" sz="quarter" idx="11"/>
          </p:nvPr>
        </p:nvSpPr>
        <p:spPr/>
        <p:txBody>
          <a:bodyPr/>
          <a:lstStyle/>
          <a:p>
            <a:pPr>
              <a:defRPr/>
            </a:pPr>
            <a:fld id="{AF5EB7B7-9422-473F-80F9-47A7C7EEC048}" type="slidenum">
              <a:rPr lang="cs-CZ" smtClean="0"/>
              <a:pPr>
                <a:defRPr/>
              </a:pPr>
              <a:t>11</a:t>
            </a:fld>
            <a:endParaRPr lang="cs-CZ"/>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1"/>
          <p:cNvSpPr>
            <a:spLocks noGrp="1"/>
          </p:cNvSpPr>
          <p:nvPr>
            <p:ph type="title"/>
          </p:nvPr>
        </p:nvSpPr>
        <p:spPr/>
        <p:txBody>
          <a:bodyPr/>
          <a:lstStyle/>
          <a:p>
            <a:pPr algn="ctr"/>
            <a:r>
              <a:rPr lang="cs-CZ" sz="2600"/>
              <a:t>TPP a související neprávní obory (kriminologie, penologie, kriminalistika)</a:t>
            </a:r>
          </a:p>
        </p:txBody>
      </p:sp>
      <p:sp>
        <p:nvSpPr>
          <p:cNvPr id="3" name="Zástupný symbol pro obsah 2"/>
          <p:cNvSpPr>
            <a:spLocks noGrp="1"/>
          </p:cNvSpPr>
          <p:nvPr>
            <p:ph idx="1"/>
          </p:nvPr>
        </p:nvSpPr>
        <p:spPr/>
        <p:txBody>
          <a:bodyPr/>
          <a:lstStyle/>
          <a:p>
            <a:pPr>
              <a:defRPr/>
            </a:pPr>
            <a:endParaRPr lang="cs-CZ" dirty="0"/>
          </a:p>
          <a:p>
            <a:pPr algn="just">
              <a:defRPr/>
            </a:pPr>
            <a:r>
              <a:rPr lang="cs-CZ" sz="1700" dirty="0"/>
              <a:t>TPP + kriminologie (</a:t>
            </a:r>
            <a:r>
              <a:rPr lang="cs-CZ" sz="1700" dirty="0" err="1"/>
              <a:t>viktimologie</a:t>
            </a:r>
            <a:r>
              <a:rPr lang="cs-CZ" sz="1700" dirty="0"/>
              <a:t>)</a:t>
            </a:r>
          </a:p>
          <a:p>
            <a:pPr lvl="1" algn="just">
              <a:defRPr/>
            </a:pPr>
            <a:r>
              <a:rPr lang="cs-CZ" sz="1500" dirty="0">
                <a:ea typeface="+mn-ea"/>
                <a:cs typeface="+mn-cs"/>
              </a:rPr>
              <a:t>poznatky kriminologie (</a:t>
            </a:r>
            <a:r>
              <a:rPr lang="cs-CZ" sz="1500" dirty="0" err="1">
                <a:ea typeface="+mn-ea"/>
                <a:cs typeface="+mn-cs"/>
              </a:rPr>
              <a:t>viktimologie</a:t>
            </a:r>
            <a:r>
              <a:rPr lang="cs-CZ" sz="1500" dirty="0">
                <a:ea typeface="+mn-ea"/>
                <a:cs typeface="+mn-cs"/>
              </a:rPr>
              <a:t>) slouží OČTŘ při řešení prevence kriminality prostředky TPP; např. vyrozumění poškozeného o propuštění nebo o útěku obviněného z vazby (§ </a:t>
            </a:r>
            <a:r>
              <a:rPr lang="pt-BR" sz="1500" dirty="0">
                <a:ea typeface="+mn-ea"/>
                <a:cs typeface="+mn-cs"/>
              </a:rPr>
              <a:t>70a/2 TŘ) má preventivní cíl</a:t>
            </a:r>
            <a:endParaRPr lang="cs-CZ" sz="1500" dirty="0">
              <a:ea typeface="+mn-ea"/>
              <a:cs typeface="+mn-cs"/>
            </a:endParaRPr>
          </a:p>
          <a:p>
            <a:pPr lvl="1" algn="just">
              <a:buFont typeface="Wingdings" pitchFamily="2" charset="2"/>
              <a:buNone/>
              <a:defRPr/>
            </a:pPr>
            <a:endParaRPr lang="pt-BR" sz="1500" dirty="0">
              <a:ea typeface="+mn-ea"/>
              <a:cs typeface="+mn-cs"/>
            </a:endParaRPr>
          </a:p>
          <a:p>
            <a:pPr algn="just">
              <a:defRPr/>
            </a:pPr>
            <a:r>
              <a:rPr lang="cs-CZ" sz="1700" dirty="0"/>
              <a:t>TPP + penologie (</a:t>
            </a:r>
            <a:r>
              <a:rPr lang="cs-CZ" sz="1700" dirty="0" err="1"/>
              <a:t>penitenciaristika</a:t>
            </a:r>
            <a:r>
              <a:rPr lang="cs-CZ" sz="1700" dirty="0"/>
              <a:t>)</a:t>
            </a:r>
          </a:p>
          <a:p>
            <a:pPr lvl="1" algn="just">
              <a:defRPr/>
            </a:pPr>
            <a:r>
              <a:rPr lang="cs-CZ" sz="1500" dirty="0">
                <a:ea typeface="+mn-ea"/>
                <a:cs typeface="+mn-cs"/>
              </a:rPr>
              <a:t>poznatky penologie (</a:t>
            </a:r>
            <a:r>
              <a:rPr lang="cs-CZ" sz="1500" dirty="0" err="1">
                <a:ea typeface="+mn-ea"/>
                <a:cs typeface="+mn-cs"/>
              </a:rPr>
              <a:t>penitenciaristiky</a:t>
            </a:r>
            <a:r>
              <a:rPr lang="cs-CZ" sz="1500" dirty="0">
                <a:ea typeface="+mn-ea"/>
                <a:cs typeface="+mn-cs"/>
              </a:rPr>
              <a:t>) slouží OČTŘ (soudu) při volbě nejúčinnějších sankcí a jejich výkonu; např. zařazování a přeřazování pachatelů do typů věznic (§ 56, § 57 </a:t>
            </a:r>
            <a:r>
              <a:rPr lang="cs-CZ" sz="1500" dirty="0" err="1">
                <a:ea typeface="+mn-ea"/>
                <a:cs typeface="+mn-cs"/>
              </a:rPr>
              <a:t>TrZ</a:t>
            </a:r>
            <a:r>
              <a:rPr lang="cs-CZ" sz="1500" dirty="0">
                <a:ea typeface="+mn-ea"/>
                <a:cs typeface="+mn-cs"/>
              </a:rPr>
              <a:t>)</a:t>
            </a:r>
          </a:p>
          <a:p>
            <a:pPr lvl="1" algn="just">
              <a:buFont typeface="Wingdings" pitchFamily="2" charset="2"/>
              <a:buNone/>
              <a:defRPr/>
            </a:pPr>
            <a:endParaRPr lang="cs-CZ" sz="1500" dirty="0">
              <a:ea typeface="+mn-ea"/>
              <a:cs typeface="+mn-cs"/>
            </a:endParaRPr>
          </a:p>
          <a:p>
            <a:pPr algn="just">
              <a:defRPr/>
            </a:pPr>
            <a:r>
              <a:rPr lang="cs-CZ" sz="1700" dirty="0"/>
              <a:t>TPP + kriminalistika</a:t>
            </a:r>
          </a:p>
          <a:p>
            <a:pPr lvl="1" algn="just">
              <a:defRPr/>
            </a:pPr>
            <a:r>
              <a:rPr lang="cs-CZ" sz="1500" dirty="0">
                <a:ea typeface="+mn-ea"/>
                <a:cs typeface="+mn-cs"/>
              </a:rPr>
              <a:t>poznatky kriminalistiky slouží OČTŘ při efektivním zjišťování TČ a jejich pachatelů; např. daktyloskopie, analýza DNA ...</a:t>
            </a:r>
          </a:p>
          <a:p>
            <a:pPr lvl="1" algn="just">
              <a:defRPr/>
            </a:pPr>
            <a:r>
              <a:rPr lang="cs-CZ" sz="1500" dirty="0">
                <a:ea typeface="+mn-ea"/>
                <a:cs typeface="+mn-cs"/>
              </a:rPr>
              <a:t>kriminalistika „dodala“ TPP některé zvláštní způsoby dokazování; např. konfrontace, </a:t>
            </a:r>
            <a:r>
              <a:rPr lang="cs-CZ" sz="1500" dirty="0" err="1">
                <a:ea typeface="+mn-ea"/>
                <a:cs typeface="+mn-cs"/>
              </a:rPr>
              <a:t>rekognice</a:t>
            </a:r>
            <a:r>
              <a:rPr lang="cs-CZ" sz="1500" dirty="0">
                <a:ea typeface="+mn-ea"/>
                <a:cs typeface="+mn-cs"/>
              </a:rPr>
              <a:t>, rekonstrukce ...</a:t>
            </a:r>
            <a:endParaRPr lang="cs-CZ" sz="1500" dirty="0"/>
          </a:p>
        </p:txBody>
      </p:sp>
      <p:sp>
        <p:nvSpPr>
          <p:cNvPr id="4" name="Zástupný symbol pro číslo snímku 3"/>
          <p:cNvSpPr>
            <a:spLocks noGrp="1"/>
          </p:cNvSpPr>
          <p:nvPr>
            <p:ph type="sldNum" sz="quarter" idx="11"/>
          </p:nvPr>
        </p:nvSpPr>
        <p:spPr/>
        <p:txBody>
          <a:bodyPr/>
          <a:lstStyle/>
          <a:p>
            <a:pPr>
              <a:defRPr/>
            </a:pPr>
            <a:fld id="{A4C22EC9-4BF9-4C0D-8EFE-94EEF40E26DB}" type="slidenum">
              <a:rPr lang="cs-CZ" smtClean="0"/>
              <a:pPr>
                <a:defRPr/>
              </a:pPr>
              <a:t>12</a:t>
            </a:fld>
            <a:endParaRPr lang="cs-CZ"/>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p:txBody>
          <a:bodyPr/>
          <a:lstStyle/>
          <a:p>
            <a:pPr algn="ctr"/>
            <a:r>
              <a:rPr lang="cs-CZ" sz="3500" dirty="0">
                <a:latin typeface="Arial" charset="0"/>
                <a:cs typeface="Arial" charset="0"/>
              </a:rPr>
              <a:t>Místo trestního práva (hmotného i procesního) v právním řádu</a:t>
            </a:r>
            <a:br>
              <a:rPr lang="cs-CZ" sz="3500" dirty="0">
                <a:solidFill>
                  <a:srgbClr val="000000"/>
                </a:solidFill>
                <a:latin typeface="Arial" charset="0"/>
                <a:cs typeface="Arial" charset="0"/>
              </a:rPr>
            </a:br>
            <a:r>
              <a:rPr lang="cs-CZ" sz="3500" dirty="0">
                <a:solidFill>
                  <a:srgbClr val="000000"/>
                </a:solidFill>
                <a:latin typeface="Arial" charset="0"/>
                <a:cs typeface="Arial" charset="0"/>
              </a:rPr>
              <a:t> </a:t>
            </a:r>
            <a:endParaRPr lang="cs-CZ" sz="3500" dirty="0"/>
          </a:p>
        </p:txBody>
      </p:sp>
      <p:sp>
        <p:nvSpPr>
          <p:cNvPr id="3" name="Zástupný symbol pro obsah 2"/>
          <p:cNvSpPr>
            <a:spLocks noGrp="1"/>
          </p:cNvSpPr>
          <p:nvPr>
            <p:ph idx="1"/>
          </p:nvPr>
        </p:nvSpPr>
        <p:spPr/>
        <p:txBody>
          <a:bodyPr/>
          <a:lstStyle/>
          <a:p>
            <a:pPr>
              <a:lnSpc>
                <a:spcPct val="80000"/>
              </a:lnSpc>
              <a:buFont typeface="Wingdings" pitchFamily="2" charset="2"/>
              <a:buNone/>
              <a:defRPr/>
            </a:pPr>
            <a:endParaRPr lang="cs-CZ" sz="1800" dirty="0">
              <a:solidFill>
                <a:srgbClr val="000000"/>
              </a:solidFill>
              <a:latin typeface="Arial" pitchFamily="34" charset="0"/>
              <a:cs typeface="Arial" pitchFamily="34" charset="0"/>
            </a:endParaRPr>
          </a:p>
          <a:p>
            <a:pPr>
              <a:lnSpc>
                <a:spcPct val="80000"/>
              </a:lnSpc>
              <a:defRPr/>
            </a:pPr>
            <a:endParaRPr lang="cs-CZ" sz="1800" dirty="0">
              <a:solidFill>
                <a:srgbClr val="000000"/>
              </a:solidFill>
              <a:latin typeface="Arial" pitchFamily="34" charset="0"/>
              <a:cs typeface="Arial" pitchFamily="34" charset="0"/>
            </a:endParaRPr>
          </a:p>
          <a:p>
            <a:pPr marL="72000" indent="0">
              <a:lnSpc>
                <a:spcPct val="80000"/>
              </a:lnSpc>
              <a:buNone/>
              <a:defRPr/>
            </a:pPr>
            <a:endParaRPr lang="cs-CZ" sz="1800" dirty="0">
              <a:solidFill>
                <a:srgbClr val="000000"/>
              </a:solidFill>
              <a:latin typeface="Arial" pitchFamily="34" charset="0"/>
              <a:cs typeface="Arial" pitchFamily="34" charset="0"/>
            </a:endParaRPr>
          </a:p>
          <a:p>
            <a:pPr>
              <a:lnSpc>
                <a:spcPct val="80000"/>
              </a:lnSpc>
              <a:defRPr/>
            </a:pPr>
            <a:r>
              <a:rPr lang="cs-CZ" sz="1800" dirty="0">
                <a:solidFill>
                  <a:srgbClr val="000000"/>
                </a:solidFill>
                <a:latin typeface="Arial" pitchFamily="34" charset="0"/>
                <a:cs typeface="Arial" pitchFamily="34" charset="0"/>
              </a:rPr>
              <a:t>příměr „cyklo-pelotonu“ </a:t>
            </a:r>
          </a:p>
          <a:p>
            <a:pPr>
              <a:lnSpc>
                <a:spcPct val="80000"/>
              </a:lnSpc>
              <a:defRPr/>
            </a:pPr>
            <a:endParaRPr lang="cs-CZ" sz="1800" dirty="0">
              <a:solidFill>
                <a:srgbClr val="000000"/>
              </a:solidFill>
              <a:latin typeface="Arial" pitchFamily="34" charset="0"/>
              <a:cs typeface="Arial" pitchFamily="34" charset="0"/>
            </a:endParaRPr>
          </a:p>
          <a:p>
            <a:pPr lvl="1">
              <a:lnSpc>
                <a:spcPct val="80000"/>
              </a:lnSpc>
              <a:defRPr/>
            </a:pPr>
            <a:r>
              <a:rPr lang="cs-CZ" sz="1600" dirty="0">
                <a:solidFill>
                  <a:srgbClr val="000000"/>
                </a:solidFill>
                <a:latin typeface="Arial" pitchFamily="34" charset="0"/>
                <a:cs typeface="Arial" pitchFamily="34" charset="0"/>
              </a:rPr>
              <a:t>žlutý trikot -  ústavní právo </a:t>
            </a:r>
          </a:p>
          <a:p>
            <a:pPr>
              <a:lnSpc>
                <a:spcPct val="80000"/>
              </a:lnSpc>
              <a:defRPr/>
            </a:pPr>
            <a:endParaRPr lang="cs-CZ" sz="1600" dirty="0">
              <a:solidFill>
                <a:srgbClr val="000000"/>
              </a:solidFill>
              <a:latin typeface="Arial" pitchFamily="34" charset="0"/>
              <a:cs typeface="Arial" pitchFamily="34" charset="0"/>
            </a:endParaRPr>
          </a:p>
          <a:p>
            <a:pPr lvl="1">
              <a:lnSpc>
                <a:spcPct val="80000"/>
              </a:lnSpc>
              <a:defRPr/>
            </a:pPr>
            <a:r>
              <a:rPr lang="cs-CZ" sz="1600" dirty="0">
                <a:solidFill>
                  <a:srgbClr val="000000"/>
                </a:solidFill>
                <a:latin typeface="Arial" pitchFamily="34" charset="0"/>
                <a:cs typeface="Arial" pitchFamily="34" charset="0"/>
              </a:rPr>
              <a:t>závěr pelotonu - </a:t>
            </a:r>
            <a:r>
              <a:rPr lang="cs-CZ" sz="1600" dirty="0">
                <a:solidFill>
                  <a:srgbClr val="000000"/>
                </a:solidFill>
                <a:effectLst>
                  <a:outerShdw blurRad="38100" dist="38100" dir="2700000" algn="tl">
                    <a:srgbClr val="C0C0C0"/>
                  </a:outerShdw>
                </a:effectLst>
                <a:latin typeface="Arial" pitchFamily="34" charset="0"/>
                <a:cs typeface="Arial" pitchFamily="34" charset="0"/>
              </a:rPr>
              <a:t>TPH a TPP</a:t>
            </a:r>
            <a:r>
              <a:rPr lang="cs-CZ" sz="1600" dirty="0">
                <a:solidFill>
                  <a:srgbClr val="000000"/>
                </a:solidFill>
                <a:latin typeface="Arial" pitchFamily="34" charset="0"/>
                <a:cs typeface="Arial" pitchFamily="34" charset="0"/>
              </a:rPr>
              <a:t> </a:t>
            </a:r>
          </a:p>
          <a:p>
            <a:pPr algn="just">
              <a:lnSpc>
                <a:spcPct val="80000"/>
              </a:lnSpc>
              <a:defRPr/>
            </a:pPr>
            <a:endParaRPr lang="cs-CZ" sz="1600" dirty="0">
              <a:solidFill>
                <a:srgbClr val="000000"/>
              </a:solidFill>
              <a:latin typeface="Arial" pitchFamily="34" charset="0"/>
              <a:cs typeface="Arial" pitchFamily="34" charset="0"/>
            </a:endParaRPr>
          </a:p>
          <a:p>
            <a:pPr lvl="1" algn="just">
              <a:lnSpc>
                <a:spcPct val="80000"/>
              </a:lnSpc>
              <a:defRPr/>
            </a:pPr>
            <a:r>
              <a:rPr lang="cs-CZ" sz="1600" dirty="0">
                <a:solidFill>
                  <a:srgbClr val="000000"/>
                </a:solidFill>
                <a:latin typeface="Arial" pitchFamily="34" charset="0"/>
                <a:cs typeface="Arial" pitchFamily="34" charset="0"/>
              </a:rPr>
              <a:t>TPH a TPP nesbírá padlé a neplní funkci pouze „doprovodného a sběrného  vozidla“, ale postihuje ty a za to, na co nestačí ostatní v „pelotonu“, tj. občanské, obchodní, správní, finanční či přestupkové právo </a:t>
            </a:r>
          </a:p>
          <a:p>
            <a:pPr lvl="1" algn="just">
              <a:lnSpc>
                <a:spcPct val="80000"/>
              </a:lnSpc>
              <a:defRPr/>
            </a:pPr>
            <a:endParaRPr lang="cs-CZ" sz="1600" dirty="0">
              <a:solidFill>
                <a:srgbClr val="000000"/>
              </a:solidFill>
              <a:latin typeface="Arial" pitchFamily="34" charset="0"/>
              <a:cs typeface="Arial" pitchFamily="34" charset="0"/>
            </a:endParaRPr>
          </a:p>
          <a:p>
            <a:pPr lvl="1" algn="just">
              <a:lnSpc>
                <a:spcPct val="80000"/>
              </a:lnSpc>
              <a:defRPr/>
            </a:pPr>
            <a:r>
              <a:rPr lang="cs-CZ" sz="1600" dirty="0">
                <a:solidFill>
                  <a:srgbClr val="000000"/>
                </a:solidFill>
                <a:latin typeface="Arial" pitchFamily="34" charset="0"/>
                <a:cs typeface="Arial" pitchFamily="34" charset="0"/>
              </a:rPr>
              <a:t>TPH a TPP je tak  </a:t>
            </a:r>
            <a:r>
              <a:rPr lang="cs-CZ" sz="1600" dirty="0" err="1">
                <a:solidFill>
                  <a:srgbClr val="000000"/>
                </a:solidFill>
                <a:latin typeface="Arial" pitchFamily="34" charset="0"/>
                <a:cs typeface="Arial" pitchFamily="34" charset="0"/>
              </a:rPr>
              <a:t>ultima</a:t>
            </a:r>
            <a:r>
              <a:rPr lang="cs-CZ" sz="1600" dirty="0">
                <a:solidFill>
                  <a:srgbClr val="000000"/>
                </a:solidFill>
                <a:latin typeface="Arial" pitchFamily="34" charset="0"/>
                <a:cs typeface="Arial" pitchFamily="34" charset="0"/>
              </a:rPr>
              <a:t> ratio, </a:t>
            </a:r>
            <a:r>
              <a:rPr lang="cs-CZ" sz="1600" dirty="0" err="1">
                <a:solidFill>
                  <a:srgbClr val="000000"/>
                </a:solidFill>
                <a:latin typeface="Arial" pitchFamily="34" charset="0"/>
                <a:cs typeface="Arial" pitchFamily="34" charset="0"/>
              </a:rPr>
              <a:t>ultimum</a:t>
            </a:r>
            <a:r>
              <a:rPr lang="cs-CZ" sz="1600" dirty="0">
                <a:solidFill>
                  <a:srgbClr val="000000"/>
                </a:solidFill>
                <a:latin typeface="Arial" pitchFamily="34" charset="0"/>
                <a:cs typeface="Arial" pitchFamily="34" charset="0"/>
              </a:rPr>
              <a:t> remedium právní ochrany v rámci systému práva</a:t>
            </a:r>
          </a:p>
          <a:p>
            <a:pPr algn="just">
              <a:lnSpc>
                <a:spcPct val="80000"/>
              </a:lnSpc>
              <a:defRPr/>
            </a:pPr>
            <a:endParaRPr lang="cs-CZ" sz="1800" dirty="0">
              <a:solidFill>
                <a:srgbClr val="000000"/>
              </a:solidFill>
              <a:latin typeface="Arial" pitchFamily="34" charset="0"/>
              <a:cs typeface="Arial" pitchFamily="34" charset="0"/>
            </a:endParaRPr>
          </a:p>
          <a:p>
            <a:pPr lvl="1">
              <a:lnSpc>
                <a:spcPct val="90000"/>
              </a:lnSpc>
              <a:buFont typeface="Wingdings" pitchFamily="2" charset="2"/>
              <a:buNone/>
              <a:defRPr/>
            </a:pPr>
            <a:endParaRPr lang="cs-CZ" sz="1800" dirty="0"/>
          </a:p>
          <a:p>
            <a:pPr algn="just">
              <a:lnSpc>
                <a:spcPct val="80000"/>
              </a:lnSpc>
              <a:buFont typeface="Wingdings" pitchFamily="2" charset="2"/>
              <a:buNone/>
              <a:defRPr/>
            </a:pPr>
            <a:endParaRPr lang="cs-CZ" sz="1800" dirty="0">
              <a:solidFill>
                <a:srgbClr val="000000"/>
              </a:solidFill>
              <a:latin typeface="Arial" pitchFamily="34" charset="0"/>
              <a:cs typeface="Arial" pitchFamily="34" charset="0"/>
            </a:endParaRPr>
          </a:p>
          <a:p>
            <a:pPr>
              <a:defRPr/>
            </a:pPr>
            <a:endParaRPr lang="cs-CZ" dirty="0">
              <a:latin typeface="Arial" pitchFamily="34" charset="0"/>
              <a:cs typeface="Arial" pitchFamily="34" charset="0"/>
            </a:endParaRPr>
          </a:p>
        </p:txBody>
      </p:sp>
      <p:sp>
        <p:nvSpPr>
          <p:cNvPr id="5" name="Zástupný symbol pro číslo snímku 4"/>
          <p:cNvSpPr>
            <a:spLocks noGrp="1"/>
          </p:cNvSpPr>
          <p:nvPr>
            <p:ph type="sldNum" sz="quarter" idx="11"/>
          </p:nvPr>
        </p:nvSpPr>
        <p:spPr/>
        <p:txBody>
          <a:bodyPr/>
          <a:lstStyle/>
          <a:p>
            <a:pPr>
              <a:defRPr/>
            </a:pPr>
            <a:fld id="{16296978-84A8-497A-B1E4-A67F6031F17B}" type="slidenum">
              <a:rPr lang="cs-CZ" smtClean="0"/>
              <a:pPr>
                <a:defRPr/>
              </a:pPr>
              <a:t>13</a:t>
            </a:fld>
            <a:endParaRPr lang="cs-CZ"/>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p:cNvSpPr>
            <a:spLocks noGrp="1"/>
          </p:cNvSpPr>
          <p:nvPr>
            <p:ph type="title"/>
          </p:nvPr>
        </p:nvSpPr>
        <p:spPr/>
        <p:txBody>
          <a:bodyPr/>
          <a:lstStyle/>
          <a:p>
            <a:pPr algn="ctr"/>
            <a:r>
              <a:rPr lang="cs-CZ" sz="2600"/>
              <a:t>Vnitrostátní prameny TPP</a:t>
            </a:r>
          </a:p>
        </p:txBody>
      </p:sp>
      <p:sp>
        <p:nvSpPr>
          <p:cNvPr id="3" name="Zástupný symbol pro obsah 2"/>
          <p:cNvSpPr>
            <a:spLocks noGrp="1"/>
          </p:cNvSpPr>
          <p:nvPr>
            <p:ph idx="1"/>
          </p:nvPr>
        </p:nvSpPr>
        <p:spPr/>
        <p:txBody>
          <a:bodyPr/>
          <a:lstStyle/>
          <a:p>
            <a:pPr algn="just">
              <a:defRPr/>
            </a:pPr>
            <a:r>
              <a:rPr lang="cs-CZ" sz="1800" dirty="0"/>
              <a:t>zákonné prameny</a:t>
            </a:r>
          </a:p>
          <a:p>
            <a:pPr algn="just">
              <a:buFont typeface="Wingdings" pitchFamily="2" charset="2"/>
              <a:buNone/>
              <a:defRPr/>
            </a:pPr>
            <a:endParaRPr lang="cs-CZ" sz="1800" dirty="0"/>
          </a:p>
          <a:p>
            <a:pPr lvl="1" algn="just">
              <a:defRPr/>
            </a:pPr>
            <a:r>
              <a:rPr lang="cs-CZ" sz="1600" dirty="0">
                <a:ea typeface="+mn-ea"/>
                <a:cs typeface="+mn-cs"/>
              </a:rPr>
              <a:t>TPP je právo výlučně zákonné, obsažené může být jen v zákonech; </a:t>
            </a:r>
            <a:r>
              <a:rPr lang="cs-CZ" sz="1600" dirty="0" err="1">
                <a:ea typeface="+mn-ea"/>
                <a:cs typeface="+mn-cs"/>
              </a:rPr>
              <a:t>TrŘ</a:t>
            </a:r>
            <a:r>
              <a:rPr lang="cs-CZ" sz="1600" dirty="0">
                <a:ea typeface="+mn-ea"/>
                <a:cs typeface="+mn-cs"/>
              </a:rPr>
              <a:t>, ZSM; ZTOPO, čl. 8 odst. 2 LZPS („… stíhán … způsobem, který stanoví zákon.“)</a:t>
            </a:r>
          </a:p>
          <a:p>
            <a:pPr lvl="1" algn="just">
              <a:buFont typeface="Wingdings" pitchFamily="2" charset="2"/>
              <a:buNone/>
              <a:defRPr/>
            </a:pPr>
            <a:endParaRPr lang="cs-CZ" sz="1600" dirty="0">
              <a:ea typeface="+mn-ea"/>
              <a:cs typeface="+mn-cs"/>
            </a:endParaRPr>
          </a:p>
          <a:p>
            <a:pPr algn="just">
              <a:defRPr/>
            </a:pPr>
            <a:r>
              <a:rPr lang="cs-CZ" sz="1800" dirty="0"/>
              <a:t>podzákonné prameny</a:t>
            </a:r>
          </a:p>
          <a:p>
            <a:pPr lvl="1" algn="just">
              <a:defRPr/>
            </a:pPr>
            <a:r>
              <a:rPr lang="cs-CZ" sz="1600" dirty="0">
                <a:ea typeface="+mn-ea"/>
                <a:cs typeface="+mn-cs"/>
              </a:rPr>
              <a:t>reálně existují, ale nejsou v souladu s LZPS, je-li TPP obsažené v podzákonných pramenech</a:t>
            </a:r>
          </a:p>
          <a:p>
            <a:pPr lvl="1" algn="just">
              <a:defRPr/>
            </a:pPr>
            <a:r>
              <a:rPr lang="cs-CZ" sz="1600" dirty="0">
                <a:ea typeface="+mn-ea"/>
                <a:cs typeface="+mn-cs"/>
              </a:rPr>
              <a:t>např.  jednací řád pro soudy,  státní zastupitelství, nejvyššího soudu – jsou organizačního charakteru, ale přesto se jimi  subjekty řídí </a:t>
            </a:r>
          </a:p>
          <a:p>
            <a:pPr lvl="1" algn="just">
              <a:buFont typeface="Wingdings" pitchFamily="2" charset="2"/>
              <a:buNone/>
              <a:defRPr/>
            </a:pPr>
            <a:endParaRPr lang="cs-CZ" sz="1600" dirty="0">
              <a:ea typeface="+mn-ea"/>
              <a:cs typeface="+mn-cs"/>
            </a:endParaRPr>
          </a:p>
          <a:p>
            <a:pPr marL="1200150" lvl="2" indent="-285750" algn="just">
              <a:buFont typeface="Arial" panose="020B0604020202020204" pitchFamily="34" charset="0"/>
              <a:buChar char="•"/>
              <a:defRPr/>
            </a:pPr>
            <a:r>
              <a:rPr lang="cs-CZ" sz="1400" dirty="0">
                <a:ea typeface="+mn-ea"/>
                <a:cs typeface="+mn-cs"/>
              </a:rPr>
              <a:t>pramenem  TPP  tak není např. nařízení vlády č. 414/2000 Sb. , o výši a podmínkách odměňování odsouzených  osob zařazených do zaměstnání  ve  VTOS nebo vyhláška MS č. 109/1994 Sb., kterou se vydává řád výkonu vazby  a č. 345/1999 Sb.,  kterou se vydává řád  výkonu trestu odnětí svobody </a:t>
            </a:r>
          </a:p>
          <a:p>
            <a:pPr marL="1200150" lvl="2" indent="-285750" algn="just">
              <a:buFont typeface="Arial" panose="020B0604020202020204" pitchFamily="34" charset="0"/>
              <a:buChar char="•"/>
              <a:defRPr/>
            </a:pPr>
            <a:r>
              <a:rPr lang="cs-CZ" sz="1400" dirty="0">
                <a:ea typeface="+mn-ea"/>
                <a:cs typeface="+mn-cs"/>
              </a:rPr>
              <a:t>pramenem TPP nejsou interní normativní akty, které jsou závazné pouze uvnitř určitého orgánu </a:t>
            </a:r>
          </a:p>
          <a:p>
            <a:pPr marL="72000" indent="0" algn="just">
              <a:buNone/>
              <a:defRPr/>
            </a:pPr>
            <a:endParaRPr lang="cs-CZ" sz="1800" dirty="0"/>
          </a:p>
        </p:txBody>
      </p:sp>
      <p:sp>
        <p:nvSpPr>
          <p:cNvPr id="4" name="Zástupný symbol pro číslo snímku 3"/>
          <p:cNvSpPr>
            <a:spLocks noGrp="1"/>
          </p:cNvSpPr>
          <p:nvPr>
            <p:ph type="sldNum" sz="quarter" idx="11"/>
          </p:nvPr>
        </p:nvSpPr>
        <p:spPr/>
        <p:txBody>
          <a:bodyPr/>
          <a:lstStyle/>
          <a:p>
            <a:pPr>
              <a:defRPr/>
            </a:pPr>
            <a:fld id="{A0F76190-8F6D-4D96-9065-643EC0D5FCBD}" type="slidenum">
              <a:rPr lang="cs-CZ" smtClean="0"/>
              <a:pPr>
                <a:defRPr/>
              </a:pPr>
              <a:t>14</a:t>
            </a:fld>
            <a:endParaRPr lang="cs-CZ"/>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p:cNvSpPr>
            <a:spLocks noGrp="1"/>
          </p:cNvSpPr>
          <p:nvPr>
            <p:ph type="title"/>
          </p:nvPr>
        </p:nvSpPr>
        <p:spPr/>
        <p:txBody>
          <a:bodyPr/>
          <a:lstStyle/>
          <a:p>
            <a:endParaRPr lang="cs-CZ"/>
          </a:p>
        </p:txBody>
      </p:sp>
      <p:sp>
        <p:nvSpPr>
          <p:cNvPr id="13315" name="Zástupný symbol pro obsah 2"/>
          <p:cNvSpPr>
            <a:spLocks noGrp="1"/>
          </p:cNvSpPr>
          <p:nvPr>
            <p:ph idx="1"/>
          </p:nvPr>
        </p:nvSpPr>
        <p:spPr/>
        <p:txBody>
          <a:bodyPr/>
          <a:lstStyle/>
          <a:p>
            <a:r>
              <a:rPr lang="cs-CZ" sz="1700" dirty="0"/>
              <a:t>nálezy Ústavního soudu (ÚS)</a:t>
            </a:r>
          </a:p>
          <a:p>
            <a:endParaRPr lang="cs-CZ" sz="1800" dirty="0"/>
          </a:p>
          <a:p>
            <a:pPr lvl="1" algn="just">
              <a:lnSpc>
                <a:spcPct val="80000"/>
              </a:lnSpc>
            </a:pPr>
            <a:r>
              <a:rPr lang="cs-CZ" sz="1500" dirty="0">
                <a:solidFill>
                  <a:srgbClr val="000000"/>
                </a:solidFill>
                <a:latin typeface="Arial" charset="0"/>
                <a:cs typeface="Arial" charset="0"/>
              </a:rPr>
              <a:t>pramenem TPP je pouze nález pléna ÚS, jako výraz abstraktní kontroly ústavnosti </a:t>
            </a:r>
          </a:p>
          <a:p>
            <a:pPr lvl="1" algn="just">
              <a:lnSpc>
                <a:spcPct val="80000"/>
              </a:lnSpc>
            </a:pPr>
            <a:r>
              <a:rPr lang="cs-CZ" sz="1500" dirty="0">
                <a:solidFill>
                  <a:srgbClr val="000000"/>
                </a:solidFill>
                <a:latin typeface="Arial" charset="0"/>
                <a:cs typeface="Arial" charset="0"/>
              </a:rPr>
              <a:t>senátní nález v konkrétní věci jako výraz konkrétní kontroly ústavnosti pramenem TPP není</a:t>
            </a:r>
          </a:p>
          <a:p>
            <a:pPr lvl="1" algn="just">
              <a:lnSpc>
                <a:spcPct val="80000"/>
              </a:lnSpc>
            </a:pPr>
            <a:r>
              <a:rPr lang="cs-CZ" sz="1500" dirty="0"/>
              <a:t>např. nález č. 219/2010 Sb. ze dne 8.6.2010 týkající se toho, že  v přípravném řízení  je k prohlídce jiných prostor a pozemků příkaz, vydaný soudem </a:t>
            </a:r>
          </a:p>
          <a:p>
            <a:pPr lvl="1" algn="just">
              <a:lnSpc>
                <a:spcPct val="80000"/>
              </a:lnSpc>
            </a:pPr>
            <a:r>
              <a:rPr lang="cs-CZ" sz="1500" dirty="0">
                <a:solidFill>
                  <a:srgbClr val="000000"/>
                </a:solidFill>
                <a:latin typeface="Arial" charset="0"/>
                <a:cs typeface="Arial" charset="0"/>
              </a:rPr>
              <a:t>např. nález </a:t>
            </a:r>
            <a:r>
              <a:rPr lang="cs-CZ" sz="1500" dirty="0" err="1">
                <a:solidFill>
                  <a:srgbClr val="000000"/>
                </a:solidFill>
                <a:latin typeface="Arial" charset="0"/>
                <a:cs typeface="Arial" charset="0"/>
              </a:rPr>
              <a:t>Pl</a:t>
            </a:r>
            <a:r>
              <a:rPr lang="cs-CZ" sz="1500" dirty="0">
                <a:solidFill>
                  <a:srgbClr val="000000"/>
                </a:solidFill>
                <a:latin typeface="Arial" charset="0"/>
                <a:cs typeface="Arial" charset="0"/>
              </a:rPr>
              <a:t>. ÚS 44/21 ze dne 24.1.2023 týkající se zrušení části zákona o advokacii v případech </a:t>
            </a:r>
            <a:r>
              <a:rPr lang="cs-CZ" sz="1500" dirty="0"/>
              <a:t>, podle kterého advokátní komora nemá povinnost určit advokáta člověku, který je sice ochoten za služby zaplatit, ale nemůže v okolí najít nikoho, kdo by se chtěl věci ujmout</a:t>
            </a:r>
          </a:p>
          <a:p>
            <a:r>
              <a:rPr lang="cs-CZ" sz="1800" dirty="0"/>
              <a:t>zákonná opatření Senátu </a:t>
            </a:r>
          </a:p>
          <a:p>
            <a:endParaRPr lang="cs-CZ" sz="1800" dirty="0"/>
          </a:p>
          <a:p>
            <a:pPr lvl="1"/>
            <a:r>
              <a:rPr lang="cs-CZ" sz="1500" dirty="0"/>
              <a:t>jsou vydána v případě, kdy dojde k rozpuštění Poslanecké sněmovny – 28. 8. 2013</a:t>
            </a:r>
          </a:p>
          <a:p>
            <a:pPr lvl="1" algn="just"/>
            <a:r>
              <a:rPr lang="cs-CZ" sz="1500" dirty="0"/>
              <a:t>Senát ovšem nemůže přijímat zákonná opatření ve věcech Ústavy, státního rozpočtu, státního závěrečného účtu, volebního zákona a mezinárodních smluv podle čl. 10 Ústavy; Zákonné opatření může Senátu navrhnout pouze vláda</a:t>
            </a:r>
          </a:p>
          <a:p>
            <a:pPr lvl="1" algn="just"/>
            <a:r>
              <a:rPr lang="cs-CZ" sz="1500" dirty="0"/>
              <a:t>po její ustavení musí projít zpětným schválením/dodatečným potvrzením (</a:t>
            </a:r>
            <a:r>
              <a:rPr lang="cs-CZ" sz="1500" dirty="0" err="1"/>
              <a:t>ratihabicí</a:t>
            </a:r>
            <a:r>
              <a:rPr lang="cs-CZ" sz="1500" dirty="0"/>
              <a:t>), jinak pozbývají platnosti;  v praxi se zatím tato forma TPP zatím nikdy neuplatnila </a:t>
            </a:r>
          </a:p>
          <a:p>
            <a:endParaRPr lang="cs-CZ" dirty="0"/>
          </a:p>
        </p:txBody>
      </p:sp>
      <p:sp>
        <p:nvSpPr>
          <p:cNvPr id="4" name="Zástupný symbol pro číslo snímku 3"/>
          <p:cNvSpPr>
            <a:spLocks noGrp="1"/>
          </p:cNvSpPr>
          <p:nvPr>
            <p:ph type="sldNum" sz="quarter" idx="11"/>
          </p:nvPr>
        </p:nvSpPr>
        <p:spPr/>
        <p:txBody>
          <a:bodyPr/>
          <a:lstStyle/>
          <a:p>
            <a:pPr>
              <a:defRPr/>
            </a:pPr>
            <a:fld id="{A1E38EEA-A59E-4E9E-85DC-14A2500AA6F8}" type="slidenum">
              <a:rPr lang="cs-CZ" smtClean="0"/>
              <a:pPr>
                <a:defRPr/>
              </a:pPr>
              <a:t>15</a:t>
            </a:fld>
            <a:endParaRPr lang="cs-CZ"/>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p:nvPr>
        </p:nvSpPr>
        <p:spPr/>
        <p:txBody>
          <a:bodyPr/>
          <a:lstStyle/>
          <a:p>
            <a:endParaRPr lang="cs-CZ"/>
          </a:p>
        </p:txBody>
      </p:sp>
      <p:sp>
        <p:nvSpPr>
          <p:cNvPr id="14339" name="Zástupný symbol pro obsah 2"/>
          <p:cNvSpPr>
            <a:spLocks noGrp="1"/>
          </p:cNvSpPr>
          <p:nvPr>
            <p:ph idx="1"/>
          </p:nvPr>
        </p:nvSpPr>
        <p:spPr/>
        <p:txBody>
          <a:bodyPr/>
          <a:lstStyle/>
          <a:p>
            <a:pPr>
              <a:lnSpc>
                <a:spcPct val="100000"/>
              </a:lnSpc>
            </a:pPr>
            <a:r>
              <a:rPr lang="cs-CZ" sz="1700" dirty="0"/>
              <a:t>amnestijní rozhodnutí prezidenta dle čl. 63 písm. j) Ústavy - abolice</a:t>
            </a:r>
          </a:p>
          <a:p>
            <a:pPr>
              <a:lnSpc>
                <a:spcPct val="100000"/>
              </a:lnSpc>
            </a:pPr>
            <a:endParaRPr lang="cs-CZ" sz="1800" dirty="0"/>
          </a:p>
          <a:p>
            <a:pPr lvl="1" algn="just"/>
            <a:r>
              <a:rPr lang="cs-CZ" sz="1500" dirty="0"/>
              <a:t>§ 11 odst. 1a </a:t>
            </a:r>
            <a:r>
              <a:rPr lang="cs-CZ" sz="1500" dirty="0" err="1"/>
              <a:t>TrŘ</a:t>
            </a:r>
            <a:r>
              <a:rPr lang="cs-CZ" sz="1500" dirty="0"/>
              <a:t> - trestní stíhání nelze zahájit, a bylo-li již zahájeno, nelze v něm pokračovat a musí být zastaveno nařídí-li to prezident republiky, uživ svého práva udílet milost nebo amnestii</a:t>
            </a:r>
          </a:p>
          <a:p>
            <a:pPr lvl="1" algn="just">
              <a:buFont typeface="Wingdings" pitchFamily="2" charset="2"/>
              <a:buNone/>
            </a:pPr>
            <a:endParaRPr lang="cs-CZ" sz="1600" dirty="0"/>
          </a:p>
          <a:p>
            <a:pPr algn="just">
              <a:lnSpc>
                <a:spcPct val="100000"/>
              </a:lnSpc>
            </a:pPr>
            <a:r>
              <a:rPr lang="cs-CZ" sz="1700" dirty="0"/>
              <a:t>evropské právní akty</a:t>
            </a:r>
          </a:p>
          <a:p>
            <a:pPr algn="just">
              <a:lnSpc>
                <a:spcPct val="100000"/>
              </a:lnSpc>
              <a:buFont typeface="Wingdings" pitchFamily="2" charset="2"/>
              <a:buNone/>
            </a:pPr>
            <a:endParaRPr lang="cs-CZ" sz="1800" dirty="0"/>
          </a:p>
          <a:p>
            <a:pPr lvl="1" algn="just"/>
            <a:r>
              <a:rPr lang="cs-CZ" sz="1500" dirty="0">
                <a:solidFill>
                  <a:srgbClr val="000000"/>
                </a:solidFill>
                <a:latin typeface="Arial" charset="0"/>
                <a:cs typeface="Arial" charset="0"/>
              </a:rPr>
              <a:t>sekundární evropské právo (zejm. nařízení) není pramenem TPP,  a je nadále pramenem práva evropského </a:t>
            </a:r>
          </a:p>
          <a:p>
            <a:pPr lvl="1" algn="just"/>
            <a:endParaRPr lang="cs-CZ" sz="1500" dirty="0">
              <a:solidFill>
                <a:srgbClr val="000000"/>
              </a:solidFill>
              <a:latin typeface="Arial" charset="0"/>
              <a:cs typeface="Arial" charset="0"/>
            </a:endParaRPr>
          </a:p>
          <a:p>
            <a:pPr lvl="1" algn="just"/>
            <a:r>
              <a:rPr lang="cs-CZ" sz="1500" dirty="0">
                <a:solidFill>
                  <a:srgbClr val="000000"/>
                </a:solidFill>
                <a:latin typeface="Arial" charset="0"/>
                <a:cs typeface="Arial" charset="0"/>
              </a:rPr>
              <a:t>přímá použitelnost bez nutnosti vydávat právní předpis k provedení, aplikační přednost  před vnitrostátním právem </a:t>
            </a:r>
          </a:p>
          <a:p>
            <a:pPr lvl="1" algn="just"/>
            <a:endParaRPr lang="cs-CZ" sz="1500" dirty="0">
              <a:solidFill>
                <a:srgbClr val="000000"/>
              </a:solidFill>
              <a:latin typeface="Arial" charset="0"/>
              <a:cs typeface="Arial" charset="0"/>
            </a:endParaRPr>
          </a:p>
          <a:p>
            <a:pPr lvl="1" algn="just"/>
            <a:r>
              <a:rPr lang="cs-CZ" sz="1500" dirty="0">
                <a:solidFill>
                  <a:srgbClr val="000000"/>
                </a:solidFill>
                <a:latin typeface="Arial" charset="0"/>
                <a:cs typeface="Arial" charset="0"/>
              </a:rPr>
              <a:t>evropské právo má na TPP jistý vliv a účinek a projevuje se v procesu evropeizace vnitrostátního TPP, tj. přenosem obsahu evropského práva cestou jeho transformací a implementací do práva vnitrostátního</a:t>
            </a:r>
            <a:r>
              <a:rPr lang="cs-CZ" sz="1500" dirty="0"/>
              <a:t> </a:t>
            </a:r>
          </a:p>
          <a:p>
            <a:pPr marL="324000" lvl="1" indent="0" algn="just">
              <a:buNone/>
            </a:pPr>
            <a:r>
              <a:rPr lang="cs-CZ" sz="1500" dirty="0"/>
              <a:t> </a:t>
            </a:r>
          </a:p>
          <a:p>
            <a:pPr lvl="1" algn="just"/>
            <a:r>
              <a:rPr lang="cs-CZ" sz="1500" dirty="0"/>
              <a:t>např. Rámcové rozhodnutí Rady EU ze dne 13. 6. 2002 o evropském zatýkacím rozkazu a postupech předávání mezi jednotlivými členskými státy (2002/584/JVV ) a §§ 403 a n. </a:t>
            </a:r>
            <a:r>
              <a:rPr lang="cs-CZ" sz="1500" dirty="0" err="1"/>
              <a:t>TrŘ</a:t>
            </a:r>
            <a:endParaRPr lang="cs-CZ" sz="1500" dirty="0"/>
          </a:p>
          <a:p>
            <a:pPr lvl="1" algn="just">
              <a:buFont typeface="Wingdings" pitchFamily="2" charset="2"/>
              <a:buNone/>
            </a:pPr>
            <a:br>
              <a:rPr lang="cs-CZ" sz="1600" dirty="0"/>
            </a:br>
            <a:endParaRPr lang="cs-CZ" sz="1600" dirty="0"/>
          </a:p>
          <a:p>
            <a:pPr lvl="1" algn="just"/>
            <a:endParaRPr lang="cs-CZ" sz="1600" dirty="0"/>
          </a:p>
          <a:p>
            <a:pPr lvl="1" algn="just"/>
            <a:endParaRPr lang="cs-CZ" sz="1600" dirty="0"/>
          </a:p>
          <a:p>
            <a:pPr lvl="1" algn="just"/>
            <a:endParaRPr lang="cs-CZ" sz="1600" dirty="0"/>
          </a:p>
          <a:p>
            <a:pPr lvl="1" algn="just"/>
            <a:endParaRPr lang="cs-CZ" sz="1600" dirty="0"/>
          </a:p>
          <a:p>
            <a:pPr lvl="1" algn="just"/>
            <a:endParaRPr lang="cs-CZ" sz="1600" dirty="0"/>
          </a:p>
          <a:p>
            <a:pPr algn="just"/>
            <a:endParaRPr lang="cs-CZ" sz="1800" dirty="0"/>
          </a:p>
          <a:p>
            <a:endParaRPr lang="cs-CZ" sz="1800" dirty="0"/>
          </a:p>
          <a:p>
            <a:endParaRPr lang="cs-CZ" sz="1800" dirty="0"/>
          </a:p>
          <a:p>
            <a:endParaRPr lang="cs-CZ" dirty="0"/>
          </a:p>
        </p:txBody>
      </p:sp>
      <p:sp>
        <p:nvSpPr>
          <p:cNvPr id="4" name="Zástupný symbol pro číslo snímku 3"/>
          <p:cNvSpPr>
            <a:spLocks noGrp="1"/>
          </p:cNvSpPr>
          <p:nvPr>
            <p:ph type="sldNum" sz="quarter" idx="11"/>
          </p:nvPr>
        </p:nvSpPr>
        <p:spPr/>
        <p:txBody>
          <a:bodyPr/>
          <a:lstStyle/>
          <a:p>
            <a:pPr>
              <a:defRPr/>
            </a:pPr>
            <a:fld id="{B39C344B-A859-433C-A8C0-2AC5C7E5115E}" type="slidenum">
              <a:rPr lang="cs-CZ" smtClean="0"/>
              <a:pPr>
                <a:defRPr/>
              </a:pPr>
              <a:t>16</a:t>
            </a:fld>
            <a:endParaRPr lang="cs-CZ"/>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Nadpis 1"/>
          <p:cNvSpPr>
            <a:spLocks noGrp="1"/>
          </p:cNvSpPr>
          <p:nvPr>
            <p:ph type="title"/>
          </p:nvPr>
        </p:nvSpPr>
        <p:spPr/>
        <p:txBody>
          <a:bodyPr/>
          <a:lstStyle/>
          <a:p>
            <a:endParaRPr lang="cs-CZ"/>
          </a:p>
        </p:txBody>
      </p:sp>
      <p:sp>
        <p:nvSpPr>
          <p:cNvPr id="15363" name="Zástupný symbol pro obsah 2"/>
          <p:cNvSpPr>
            <a:spLocks noGrp="1"/>
          </p:cNvSpPr>
          <p:nvPr>
            <p:ph idx="1"/>
          </p:nvPr>
        </p:nvSpPr>
        <p:spPr/>
        <p:txBody>
          <a:bodyPr/>
          <a:lstStyle/>
          <a:p>
            <a:pPr algn="just"/>
            <a:r>
              <a:rPr lang="cs-CZ" sz="1800" dirty="0"/>
              <a:t>mezinárodní smlouvy (MS)</a:t>
            </a:r>
          </a:p>
          <a:p>
            <a:pPr algn="just"/>
            <a:endParaRPr lang="cs-CZ" sz="1800" dirty="0"/>
          </a:p>
          <a:p>
            <a:pPr lvl="1" algn="just">
              <a:lnSpc>
                <a:spcPct val="80000"/>
              </a:lnSpc>
            </a:pPr>
            <a:r>
              <a:rPr lang="cs-CZ" sz="1600" dirty="0">
                <a:solidFill>
                  <a:srgbClr val="000000"/>
                </a:solidFill>
                <a:latin typeface="Arial" charset="0"/>
                <a:cs typeface="Arial" charset="0"/>
              </a:rPr>
              <a:t>mezinárodní smlouvy tzv. „desítkové“; jejich generální inkorporace do právního řádu ČR neznamená, že jsou pramenem TPP, stále zůstávají jen pramenem mezinárodního práva veřejného, se všemi důsledky pro jejich výklad</a:t>
            </a:r>
          </a:p>
          <a:p>
            <a:pPr lvl="1" algn="just">
              <a:lnSpc>
                <a:spcPct val="80000"/>
              </a:lnSpc>
            </a:pPr>
            <a:endParaRPr lang="cs-CZ" sz="1600" dirty="0">
              <a:solidFill>
                <a:srgbClr val="000000"/>
              </a:solidFill>
              <a:latin typeface="Arial" charset="0"/>
              <a:cs typeface="Arial" charset="0"/>
            </a:endParaRPr>
          </a:p>
          <a:p>
            <a:pPr lvl="2" algn="just">
              <a:lnSpc>
                <a:spcPct val="80000"/>
              </a:lnSpc>
            </a:pPr>
            <a:r>
              <a:rPr lang="cs-CZ" sz="1400" dirty="0"/>
              <a:t>mezinárodní smlouvy se tudíž vykládají podle zásad stanovených mezinárodním právem veřejným, nikoliv vnitrostátním právem</a:t>
            </a:r>
          </a:p>
          <a:p>
            <a:pPr lvl="1" algn="just">
              <a:lnSpc>
                <a:spcPct val="80000"/>
              </a:lnSpc>
            </a:pPr>
            <a:endParaRPr lang="cs-CZ" sz="1600" dirty="0">
              <a:solidFill>
                <a:srgbClr val="000000"/>
              </a:solidFill>
              <a:latin typeface="Arial" charset="0"/>
              <a:cs typeface="Arial" charset="0"/>
            </a:endParaRPr>
          </a:p>
          <a:p>
            <a:pPr lvl="1" algn="just">
              <a:lnSpc>
                <a:spcPct val="80000"/>
              </a:lnSpc>
              <a:buFont typeface="Wingdings" pitchFamily="2" charset="2"/>
              <a:buNone/>
            </a:pPr>
            <a:endParaRPr lang="cs-CZ" sz="1600" dirty="0">
              <a:solidFill>
                <a:srgbClr val="000000"/>
              </a:solidFill>
              <a:latin typeface="Arial" charset="0"/>
              <a:cs typeface="Arial" charset="0"/>
            </a:endParaRPr>
          </a:p>
          <a:p>
            <a:pPr lvl="1" algn="just">
              <a:lnSpc>
                <a:spcPct val="80000"/>
              </a:lnSpc>
            </a:pPr>
            <a:r>
              <a:rPr lang="cs-CZ" sz="1600" dirty="0">
                <a:solidFill>
                  <a:srgbClr val="000000"/>
                </a:solidFill>
                <a:latin typeface="Arial" charset="0"/>
                <a:cs typeface="Arial" charset="0"/>
              </a:rPr>
              <a:t>čl. 10 Ústavy pouze zakotvuje  jejich aplikační přednost před běžnými zákony; mezinárodní smlouvy nestojí nad zákony</a:t>
            </a:r>
          </a:p>
          <a:p>
            <a:pPr lvl="1" algn="just"/>
            <a:endParaRPr lang="cs-CZ" sz="1500" dirty="0"/>
          </a:p>
          <a:p>
            <a:pPr lvl="1" algn="just"/>
            <a:r>
              <a:rPr lang="cs-CZ" sz="1500" dirty="0"/>
              <a:t>např. zastavení </a:t>
            </a:r>
            <a:r>
              <a:rPr lang="cs-CZ" sz="1500" dirty="0" err="1"/>
              <a:t>tr</a:t>
            </a:r>
            <a:r>
              <a:rPr lang="cs-CZ" sz="1500" dirty="0"/>
              <a:t>. stíhání pro překážku věci pravomocně rozhodnuté (přestupek – TČ) přímo na základě čl. 4 Dodatkového protokolu č. 7 k Evropské úmluvě o ochraně LPZS: ne bis in idem, zákaz dvojího postihu; § 172/2, b): … státní zástupce může zastavit  trestní stíhání …</a:t>
            </a:r>
          </a:p>
          <a:p>
            <a:pPr algn="just"/>
            <a:endParaRPr lang="cs-CZ" sz="1800" dirty="0"/>
          </a:p>
          <a:p>
            <a:pPr algn="just">
              <a:buFont typeface="Wingdings" pitchFamily="2" charset="2"/>
              <a:buNone/>
            </a:pPr>
            <a:endParaRPr lang="cs-CZ" sz="1800" dirty="0"/>
          </a:p>
          <a:p>
            <a:pPr algn="just">
              <a:buFont typeface="Wingdings" pitchFamily="2" charset="2"/>
              <a:buNone/>
            </a:pPr>
            <a:endParaRPr lang="cs-CZ" sz="1800" dirty="0"/>
          </a:p>
        </p:txBody>
      </p:sp>
      <p:sp>
        <p:nvSpPr>
          <p:cNvPr id="4" name="Zástupný symbol pro číslo snímku 3"/>
          <p:cNvSpPr>
            <a:spLocks noGrp="1"/>
          </p:cNvSpPr>
          <p:nvPr>
            <p:ph type="sldNum" sz="quarter" idx="11"/>
          </p:nvPr>
        </p:nvSpPr>
        <p:spPr/>
        <p:txBody>
          <a:bodyPr/>
          <a:lstStyle/>
          <a:p>
            <a:pPr>
              <a:defRPr/>
            </a:pPr>
            <a:fld id="{59BBC737-A1B1-4082-8FCD-3D9C7F3E5043}" type="slidenum">
              <a:rPr lang="cs-CZ" smtClean="0"/>
              <a:pPr>
                <a:defRPr/>
              </a:pPr>
              <a:t>17</a:t>
            </a:fld>
            <a:endParaRPr lang="cs-CZ"/>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p:cNvSpPr>
            <a:spLocks noGrp="1"/>
          </p:cNvSpPr>
          <p:nvPr>
            <p:ph type="title"/>
          </p:nvPr>
        </p:nvSpPr>
        <p:spPr/>
        <p:txBody>
          <a:bodyPr/>
          <a:lstStyle/>
          <a:p>
            <a:pPr algn="ctr"/>
            <a:r>
              <a:rPr lang="cs-CZ" b="1"/>
              <a:t>Prameny trestního práva procesního</a:t>
            </a:r>
            <a:endParaRPr lang="cs-CZ"/>
          </a:p>
        </p:txBody>
      </p:sp>
      <p:sp>
        <p:nvSpPr>
          <p:cNvPr id="3" name="Zástupný symbol pro obsah 2"/>
          <p:cNvSpPr>
            <a:spLocks noGrp="1"/>
          </p:cNvSpPr>
          <p:nvPr>
            <p:ph idx="1"/>
          </p:nvPr>
        </p:nvSpPr>
        <p:spPr/>
        <p:txBody>
          <a:bodyPr/>
          <a:lstStyle/>
          <a:p>
            <a:pPr algn="just">
              <a:defRPr/>
            </a:pPr>
            <a:r>
              <a:rPr lang="cs-CZ" sz="1800" dirty="0"/>
              <a:t>základní právní předpisy:</a:t>
            </a:r>
          </a:p>
          <a:p>
            <a:pPr lvl="1" algn="just">
              <a:defRPr/>
            </a:pPr>
            <a:endParaRPr lang="cs-CZ" sz="1600" dirty="0"/>
          </a:p>
          <a:p>
            <a:pPr lvl="1" algn="just">
              <a:defRPr/>
            </a:pPr>
            <a:r>
              <a:rPr lang="cs-CZ" sz="1600" dirty="0"/>
              <a:t>ústava České republiky (ústavní zákon č. 1/1993 Sb., Ústava České  republiky, ve znění pozdějších předpisů)</a:t>
            </a:r>
          </a:p>
          <a:p>
            <a:pPr lvl="1" algn="just">
              <a:defRPr/>
            </a:pPr>
            <a:r>
              <a:rPr lang="cs-CZ" sz="1600" dirty="0"/>
              <a:t>LSPZ  (usnesení předsednictva  ČNAR č. 2/1993 Sb., o vyhlášení LZPS jako součásti ústavního pořádku ČR, ve znění pozdějších předpisů)</a:t>
            </a:r>
            <a:endParaRPr lang="cs-CZ" sz="1800" dirty="0">
              <a:ea typeface="+mn-ea"/>
              <a:cs typeface="+mn-cs"/>
            </a:endParaRPr>
          </a:p>
          <a:p>
            <a:pPr lvl="1" algn="just">
              <a:defRPr/>
            </a:pPr>
            <a:r>
              <a:rPr lang="cs-CZ" sz="1600" dirty="0">
                <a:ea typeface="+mn-ea"/>
                <a:cs typeface="+mn-cs"/>
              </a:rPr>
              <a:t>zákon o trestním řízení soudním (trestní řád) (zákon č. 141/1961 Sb., ve znění pozdějších předpisů)</a:t>
            </a:r>
          </a:p>
          <a:p>
            <a:pPr lvl="1" algn="just">
              <a:defRPr/>
            </a:pPr>
            <a:r>
              <a:rPr lang="cs-CZ" sz="1600" dirty="0">
                <a:ea typeface="+mn-ea"/>
                <a:cs typeface="+mn-cs"/>
              </a:rPr>
              <a:t>zákon o odpovědnosti mládeže za protiprávní činy a o soudnictví ve věcech mládeže (zákon č. 218/2003 Sb., ve znění pozdějších předpisů)</a:t>
            </a:r>
          </a:p>
          <a:p>
            <a:pPr lvl="1" algn="just">
              <a:defRPr/>
            </a:pPr>
            <a:r>
              <a:rPr lang="cs-CZ" sz="1600" dirty="0">
                <a:ea typeface="+mn-ea"/>
                <a:cs typeface="+mn-cs"/>
              </a:rPr>
              <a:t>zákon o trestní odpovědnosti právnických osob a o řízení proti nim (zákon č. 418/2011 Sb., ve znění pozdějších předpisů)</a:t>
            </a:r>
          </a:p>
          <a:p>
            <a:pPr lvl="1" algn="just">
              <a:defRPr/>
            </a:pPr>
            <a:r>
              <a:rPr lang="cs-CZ" sz="1600" dirty="0">
                <a:ea typeface="+mn-ea"/>
                <a:cs typeface="+mn-cs"/>
              </a:rPr>
              <a:t>zákon </a:t>
            </a:r>
            <a:r>
              <a:rPr lang="cs-CZ" sz="1600" dirty="0"/>
              <a:t>o mezinárodní justiční spolupráci ve věcech trestních (zákon </a:t>
            </a:r>
            <a:r>
              <a:rPr lang="cs-CZ" sz="1600" dirty="0">
                <a:ea typeface="+mn-ea"/>
                <a:cs typeface="+mn-cs"/>
              </a:rPr>
              <a:t>č. 104/2013 Sb., ve znění pozdějších předpisů) </a:t>
            </a:r>
          </a:p>
          <a:p>
            <a:pPr lvl="1" algn="just">
              <a:defRPr/>
            </a:pPr>
            <a:r>
              <a:rPr lang="cs-CZ" sz="1600" dirty="0">
                <a:ea typeface="+mn-ea"/>
                <a:cs typeface="+mn-cs"/>
              </a:rPr>
              <a:t>zákon o obětech trestné činnosti  (zákon č. 45/2013 Sb., ve znění pozdějších předpisů)</a:t>
            </a:r>
          </a:p>
          <a:p>
            <a:pPr lvl="1" algn="just">
              <a:defRPr/>
            </a:pPr>
            <a:r>
              <a:rPr lang="cs-CZ" sz="1600" dirty="0">
                <a:ea typeface="+mn-ea"/>
                <a:cs typeface="+mn-cs"/>
              </a:rPr>
              <a:t>zákon o soudech a soudcích (zákon č. 6/2002 Sb., ve znění pozdějších předpisů)</a:t>
            </a:r>
          </a:p>
          <a:p>
            <a:pPr lvl="1" algn="just">
              <a:buFont typeface="Wingdings" pitchFamily="2" charset="2"/>
              <a:buNone/>
              <a:defRPr/>
            </a:pPr>
            <a:endParaRPr lang="cs-CZ" sz="1600" dirty="0">
              <a:ea typeface="+mn-ea"/>
              <a:cs typeface="+mn-cs"/>
            </a:endParaRPr>
          </a:p>
        </p:txBody>
      </p:sp>
      <p:sp>
        <p:nvSpPr>
          <p:cNvPr id="4" name="Zástupný symbol pro číslo snímku 3"/>
          <p:cNvSpPr>
            <a:spLocks noGrp="1"/>
          </p:cNvSpPr>
          <p:nvPr>
            <p:ph type="sldNum" sz="quarter" idx="11"/>
          </p:nvPr>
        </p:nvSpPr>
        <p:spPr/>
        <p:txBody>
          <a:bodyPr/>
          <a:lstStyle/>
          <a:p>
            <a:pPr>
              <a:defRPr/>
            </a:pPr>
            <a:fld id="{39F36249-2A48-480C-90DA-48EB0345D9B0}" type="slidenum">
              <a:rPr lang="cs-CZ" smtClean="0"/>
              <a:pPr>
                <a:defRPr/>
              </a:pPr>
              <a:t>18</a:t>
            </a:fld>
            <a:endParaRPr lang="cs-CZ"/>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lvl="1" algn="just">
              <a:defRPr/>
            </a:pPr>
            <a:endParaRPr lang="cs-CZ" sz="1600" dirty="0">
              <a:ea typeface="+mn-ea"/>
              <a:cs typeface="+mn-cs"/>
            </a:endParaRPr>
          </a:p>
          <a:p>
            <a:pPr lvl="1" algn="just">
              <a:defRPr/>
            </a:pPr>
            <a:r>
              <a:rPr lang="cs-CZ" sz="1600" dirty="0"/>
              <a:t>zákon o státním zastupitelství (zákon č. 283/1993 Sb., ve znění pozdějších předpisů)</a:t>
            </a:r>
          </a:p>
          <a:p>
            <a:pPr lvl="1" algn="just">
              <a:defRPr/>
            </a:pPr>
            <a:r>
              <a:rPr lang="cs-CZ" sz="1600" dirty="0"/>
              <a:t>zákon o Policii České republiky (zákon č. 273/2008 Sb., ve znění pozdějších předpisů)</a:t>
            </a:r>
          </a:p>
          <a:p>
            <a:pPr lvl="1" algn="just">
              <a:defRPr/>
            </a:pPr>
            <a:r>
              <a:rPr lang="cs-CZ" sz="1600" dirty="0"/>
              <a:t>zákon o výkonu trestu odnětí svobody (zákon č. 169/1999 Sb., ve znění pozdějších předpisů)</a:t>
            </a:r>
            <a:endParaRPr lang="cs-CZ" sz="1600" dirty="0">
              <a:ea typeface="+mn-ea"/>
              <a:cs typeface="+mn-cs"/>
            </a:endParaRPr>
          </a:p>
          <a:p>
            <a:pPr lvl="1" algn="just">
              <a:defRPr/>
            </a:pPr>
            <a:r>
              <a:rPr lang="cs-CZ" sz="1600" dirty="0">
                <a:ea typeface="+mn-ea"/>
                <a:cs typeface="+mn-cs"/>
              </a:rPr>
              <a:t>zákon o výkonu vazby (zákon č. 293/1993 Sb., ve znění pozdějších předpisů)</a:t>
            </a:r>
          </a:p>
          <a:p>
            <a:pPr lvl="1" algn="just">
              <a:defRPr/>
            </a:pPr>
            <a:r>
              <a:rPr lang="cs-CZ" sz="1600" dirty="0">
                <a:ea typeface="+mn-ea"/>
                <a:cs typeface="+mn-cs"/>
              </a:rPr>
              <a:t>zákon o znalcích, znaleckých kancelářích a znaleckých ústavech (zákon č. 254/2019 Sb.)</a:t>
            </a:r>
          </a:p>
          <a:p>
            <a:pPr lvl="1" algn="just">
              <a:defRPr/>
            </a:pPr>
            <a:r>
              <a:rPr lang="cs-CZ" sz="1600" dirty="0">
                <a:ea typeface="+mn-ea"/>
                <a:cs typeface="+mn-cs"/>
              </a:rPr>
              <a:t>zákon o soudních tlumočnících a soudních předkladatelích (zákon č. 354/2019 Sb.)</a:t>
            </a:r>
          </a:p>
          <a:p>
            <a:pPr lvl="1" algn="just">
              <a:defRPr/>
            </a:pPr>
            <a:r>
              <a:rPr lang="cs-CZ" sz="1600" dirty="0">
                <a:ea typeface="+mn-ea"/>
                <a:cs typeface="+mn-cs"/>
              </a:rPr>
              <a:t>zákon o Ústavním soudu (zákon č. 182/1993 Sb., ve znění pozdějších předpisů)</a:t>
            </a:r>
          </a:p>
          <a:p>
            <a:pPr lvl="1" algn="just">
              <a:defRPr/>
            </a:pPr>
            <a:r>
              <a:rPr lang="cs-CZ" sz="1600" dirty="0">
                <a:ea typeface="+mn-ea"/>
                <a:cs typeface="+mn-cs"/>
              </a:rPr>
              <a:t>zákon o Probační a mediační službě (zákon č. 257/2000 Sb., ve znění pozdějších předpisů)</a:t>
            </a:r>
          </a:p>
          <a:p>
            <a:pPr lvl="1" algn="just">
              <a:defRPr/>
            </a:pPr>
            <a:r>
              <a:rPr lang="cs-CZ" sz="1600" dirty="0">
                <a:ea typeface="+mn-ea"/>
                <a:cs typeface="+mn-cs"/>
              </a:rPr>
              <a:t>zákon o zvláštní ochraně svědka a dalších osob v souvislosti s trestním řízením (zákon č. 137/2001 Sb., ve znění pozdějších předpisů)</a:t>
            </a:r>
          </a:p>
          <a:p>
            <a:pPr lvl="1" algn="just">
              <a:defRPr/>
            </a:pPr>
            <a:r>
              <a:rPr lang="cs-CZ" sz="1600" dirty="0">
                <a:ea typeface="+mn-ea"/>
                <a:cs typeface="+mn-cs"/>
              </a:rPr>
              <a:t>zákon o výkonu zajištění majetku a věcí v trestním řízení (zákon č. 279/2003 Sb., ve znění pozdějších předpisů), atd.</a:t>
            </a:r>
            <a:endParaRPr lang="cs-CZ" sz="1600" dirty="0"/>
          </a:p>
        </p:txBody>
      </p:sp>
      <p:sp>
        <p:nvSpPr>
          <p:cNvPr id="4" name="Zástupný symbol pro číslo snímku 3"/>
          <p:cNvSpPr>
            <a:spLocks noGrp="1"/>
          </p:cNvSpPr>
          <p:nvPr>
            <p:ph type="sldNum" sz="quarter" idx="11"/>
          </p:nvPr>
        </p:nvSpPr>
        <p:spPr/>
        <p:txBody>
          <a:bodyPr/>
          <a:lstStyle/>
          <a:p>
            <a:pPr>
              <a:defRPr/>
            </a:pPr>
            <a:fld id="{FFDA8CD9-F85B-4993-8F02-2AB1096E211D}" type="slidenum">
              <a:rPr lang="cs-CZ" smtClean="0"/>
              <a:pPr>
                <a:defRPr/>
              </a:pPr>
              <a:t>19</a:t>
            </a:fld>
            <a:endParaRPr lang="cs-CZ"/>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2A029CFD-8755-4073-ABEF-AFA23F6516F7}"/>
              </a:ext>
            </a:extLst>
          </p:cNvPr>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a:extLst>
              <a:ext uri="{FF2B5EF4-FFF2-40B4-BE49-F238E27FC236}">
                <a16:creationId xmlns:a16="http://schemas.microsoft.com/office/drawing/2014/main" id="{6D70A433-06E0-46A4-9367-BD04351366A2}"/>
              </a:ext>
            </a:extLst>
          </p:cNvPr>
          <p:cNvSpPr>
            <a:spLocks noGrp="1"/>
          </p:cNvSpPr>
          <p:nvPr>
            <p:ph type="title"/>
          </p:nvPr>
        </p:nvSpPr>
        <p:spPr/>
        <p:txBody>
          <a:bodyPr/>
          <a:lstStyle/>
          <a:p>
            <a:pPr algn="ctr"/>
            <a:r>
              <a:rPr lang="cs-CZ" dirty="0"/>
              <a:t>Pojem trestního práva procesního a trestního řízení, jejich předmět</a:t>
            </a:r>
          </a:p>
        </p:txBody>
      </p:sp>
      <p:sp>
        <p:nvSpPr>
          <p:cNvPr id="5" name="Zástupný obsah 4">
            <a:extLst>
              <a:ext uri="{FF2B5EF4-FFF2-40B4-BE49-F238E27FC236}">
                <a16:creationId xmlns:a16="http://schemas.microsoft.com/office/drawing/2014/main" id="{D8EE6051-F883-4921-908A-7B79BB930D15}"/>
              </a:ext>
            </a:extLst>
          </p:cNvPr>
          <p:cNvSpPr>
            <a:spLocks noGrp="1"/>
          </p:cNvSpPr>
          <p:nvPr>
            <p:ph idx="1"/>
          </p:nvPr>
        </p:nvSpPr>
        <p:spPr/>
        <p:txBody>
          <a:bodyPr/>
          <a:lstStyle/>
          <a:p>
            <a:pPr>
              <a:defRPr/>
            </a:pPr>
            <a:r>
              <a:rPr lang="cs-CZ" sz="1800" dirty="0"/>
              <a:t>trestní právo procesní (TPP)</a:t>
            </a:r>
          </a:p>
          <a:p>
            <a:pPr marL="72000" indent="0" algn="just">
              <a:buNone/>
              <a:defRPr/>
            </a:pPr>
            <a:endParaRPr lang="cs-CZ" sz="1800" dirty="0"/>
          </a:p>
          <a:p>
            <a:pPr lvl="1" algn="just">
              <a:defRPr/>
            </a:pPr>
            <a:r>
              <a:rPr lang="cs-CZ" sz="1600" dirty="0"/>
              <a:t>právní odvětví, které v návaznosti na TPH chrání před TČ tím, že upravuje postup orgánů činných v trestním řízení (OČTŘ) a dalších subjektů na řízení zúčastněných, při zjišťování pachatelů TČ, rozhodování o nich a při výkonu těchto rozhodnutí; působí též preventivně</a:t>
            </a:r>
          </a:p>
          <a:p>
            <a:pPr algn="just">
              <a:defRPr/>
            </a:pPr>
            <a:endParaRPr lang="cs-CZ" sz="1800" dirty="0"/>
          </a:p>
          <a:p>
            <a:pPr algn="just">
              <a:defRPr/>
            </a:pPr>
            <a:r>
              <a:rPr lang="cs-CZ" sz="1800" dirty="0"/>
              <a:t>trestní řízení (TŘ)</a:t>
            </a:r>
          </a:p>
          <a:p>
            <a:pPr algn="just">
              <a:defRPr/>
            </a:pPr>
            <a:endParaRPr lang="cs-CZ" sz="1800" dirty="0"/>
          </a:p>
          <a:p>
            <a:pPr lvl="1" algn="just">
              <a:defRPr/>
            </a:pPr>
            <a:r>
              <a:rPr lang="cs-CZ" sz="1600" dirty="0"/>
              <a:t>zákonem upravený postup OČTŘ a dalších subjektů na řízení zúčastněných, při zjišťování skutků majících znaky TČ a jejich pachatelů, při ukládání a výkonu trestních sankcí (trestů, ochranných opatření a opatření), s cílem působit i preventivně</a:t>
            </a:r>
          </a:p>
          <a:p>
            <a:endParaRPr lang="cs-CZ" dirty="0"/>
          </a:p>
        </p:txBody>
      </p:sp>
    </p:spTree>
    <p:extLst>
      <p:ext uri="{BB962C8B-B14F-4D97-AF65-F5344CB8AC3E}">
        <p14:creationId xmlns:p14="http://schemas.microsoft.com/office/powerpoint/2010/main" val="34936972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a:defRPr/>
            </a:pPr>
            <a:r>
              <a:rPr lang="cs-CZ" sz="1800" dirty="0"/>
              <a:t>základní mezinárodní dokumenty </a:t>
            </a:r>
          </a:p>
          <a:p>
            <a:pPr>
              <a:defRPr/>
            </a:pPr>
            <a:endParaRPr lang="cs-CZ" sz="1800" dirty="0"/>
          </a:p>
          <a:p>
            <a:pPr lvl="1" algn="just">
              <a:defRPr/>
            </a:pPr>
            <a:r>
              <a:rPr lang="cs-CZ" sz="1600" dirty="0">
                <a:ea typeface="+mn-ea"/>
                <a:cs typeface="+mn-cs"/>
              </a:rPr>
              <a:t>Všeobecná deklarace lidských práv (usnesení č. DE 01/48, 1948)</a:t>
            </a:r>
          </a:p>
          <a:p>
            <a:pPr lvl="1" algn="just">
              <a:defRPr/>
            </a:pPr>
            <a:r>
              <a:rPr lang="cs-CZ" sz="1600" dirty="0">
                <a:ea typeface="+mn-ea"/>
                <a:cs typeface="+mn-cs"/>
              </a:rPr>
              <a:t>Evropská úmluva o ochraně lidských práv a základních svobod (1950 a 14 protokolů)</a:t>
            </a:r>
          </a:p>
          <a:p>
            <a:pPr lvl="1" algn="just">
              <a:defRPr/>
            </a:pPr>
            <a:r>
              <a:rPr lang="cs-CZ" sz="1600" dirty="0">
                <a:ea typeface="+mn-ea"/>
                <a:cs typeface="+mn-cs"/>
              </a:rPr>
              <a:t>Evropská úmluva o vydávání (1957, dodatkové protokoly 1975, 1978)</a:t>
            </a:r>
          </a:p>
          <a:p>
            <a:pPr lvl="1" algn="just">
              <a:defRPr/>
            </a:pPr>
            <a:r>
              <a:rPr lang="cs-CZ" sz="1600" dirty="0">
                <a:ea typeface="+mn-ea"/>
                <a:cs typeface="+mn-cs"/>
              </a:rPr>
              <a:t>Evropská úmluva o vzájemné pomoci v trestních věcech (1959, dodatkové protokoly 1978, 2001)</a:t>
            </a:r>
          </a:p>
          <a:p>
            <a:pPr lvl="1" algn="just">
              <a:defRPr/>
            </a:pPr>
            <a:r>
              <a:rPr lang="cs-CZ" sz="1600" dirty="0">
                <a:ea typeface="+mn-ea"/>
                <a:cs typeface="+mn-cs"/>
              </a:rPr>
              <a:t>Evropská úmluva o dohledu nad podmíněně odsouzenými a podmíněně propuštěnými pachateli (1964)</a:t>
            </a:r>
          </a:p>
          <a:p>
            <a:pPr lvl="1" algn="just">
              <a:defRPr/>
            </a:pPr>
            <a:r>
              <a:rPr lang="cs-CZ" sz="1600" dirty="0">
                <a:ea typeface="+mn-ea"/>
                <a:cs typeface="+mn-cs"/>
              </a:rPr>
              <a:t>Evropská úmluva o mezinárodní závaznosti trestních rozsudků (1970)</a:t>
            </a:r>
          </a:p>
          <a:p>
            <a:pPr lvl="1" algn="just">
              <a:defRPr/>
            </a:pPr>
            <a:r>
              <a:rPr lang="cs-CZ" sz="1600" dirty="0">
                <a:ea typeface="+mn-ea"/>
                <a:cs typeface="+mn-cs"/>
              </a:rPr>
              <a:t>Evropská úmluva o předávání trestního řízení (1972)</a:t>
            </a:r>
          </a:p>
          <a:p>
            <a:pPr lvl="1" algn="just">
              <a:defRPr/>
            </a:pPr>
            <a:r>
              <a:rPr lang="cs-CZ" sz="1600" dirty="0">
                <a:ea typeface="+mn-ea"/>
                <a:cs typeface="+mn-cs"/>
              </a:rPr>
              <a:t>Evropská úmluva o potlačování terorismu (1977, doplňující protokol 2003)</a:t>
            </a:r>
          </a:p>
          <a:p>
            <a:pPr lvl="1" algn="just">
              <a:defRPr/>
            </a:pPr>
            <a:r>
              <a:rPr lang="cs-CZ" sz="1600" dirty="0">
                <a:ea typeface="+mn-ea"/>
                <a:cs typeface="+mn-cs"/>
              </a:rPr>
              <a:t>Úmluva o předávání odsouzených osob (1983, dodatkový protokol 1997)</a:t>
            </a:r>
            <a:endParaRPr lang="cs-CZ" sz="1600" dirty="0"/>
          </a:p>
          <a:p>
            <a:pPr algn="just">
              <a:defRPr/>
            </a:pPr>
            <a:endParaRPr lang="cs-CZ" sz="1800" dirty="0"/>
          </a:p>
        </p:txBody>
      </p:sp>
      <p:sp>
        <p:nvSpPr>
          <p:cNvPr id="4" name="Zástupný symbol pro číslo snímku 3"/>
          <p:cNvSpPr>
            <a:spLocks noGrp="1"/>
          </p:cNvSpPr>
          <p:nvPr>
            <p:ph type="sldNum" sz="quarter" idx="11"/>
          </p:nvPr>
        </p:nvSpPr>
        <p:spPr/>
        <p:txBody>
          <a:bodyPr/>
          <a:lstStyle/>
          <a:p>
            <a:pPr>
              <a:defRPr/>
            </a:pPr>
            <a:fld id="{BFE8EFFF-8683-4542-9AEC-C55E019362D7}" type="slidenum">
              <a:rPr lang="cs-CZ" smtClean="0"/>
              <a:pPr>
                <a:defRPr/>
              </a:pPr>
              <a:t>20</a:t>
            </a:fld>
            <a:endParaRPr lang="cs-CZ"/>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algn="just">
              <a:defRPr/>
            </a:pPr>
            <a:endParaRPr lang="cs-CZ" sz="1800" dirty="0"/>
          </a:p>
          <a:p>
            <a:pPr lvl="1" algn="just">
              <a:defRPr/>
            </a:pPr>
            <a:endParaRPr lang="cs-CZ" sz="1600" dirty="0">
              <a:ea typeface="+mn-ea"/>
              <a:cs typeface="+mn-cs"/>
            </a:endParaRPr>
          </a:p>
          <a:p>
            <a:pPr lvl="1" algn="just">
              <a:defRPr/>
            </a:pPr>
            <a:r>
              <a:rPr lang="cs-CZ" sz="1600" dirty="0">
                <a:ea typeface="+mn-ea"/>
                <a:cs typeface="+mn-cs"/>
              </a:rPr>
              <a:t>Evropská úmluva proti mučení a jinému krutému, nelidskému či ponižujícímu zacházení nebo trestání (1988, dodatkové protokoly 1993)</a:t>
            </a:r>
          </a:p>
          <a:p>
            <a:pPr lvl="1" algn="just">
              <a:defRPr/>
            </a:pPr>
            <a:r>
              <a:rPr lang="cs-CZ" sz="1600" dirty="0">
                <a:ea typeface="+mn-ea"/>
                <a:cs typeface="+mn-cs"/>
              </a:rPr>
              <a:t>Úmluva o praní, vyhledávání, zadržování a konfiskaci výnosů ze zločinu (1990)</a:t>
            </a:r>
          </a:p>
          <a:p>
            <a:pPr lvl="1" algn="just">
              <a:defRPr/>
            </a:pPr>
            <a:r>
              <a:rPr lang="cs-CZ" sz="1600" dirty="0">
                <a:ea typeface="+mn-ea"/>
                <a:cs typeface="+mn-cs"/>
              </a:rPr>
              <a:t>Trestně právní úmluva o korupci (1999, dodatkový protokol 2003)</a:t>
            </a:r>
          </a:p>
          <a:p>
            <a:pPr lvl="1" algn="just">
              <a:defRPr/>
            </a:pPr>
            <a:r>
              <a:rPr lang="cs-CZ" sz="1600" dirty="0">
                <a:ea typeface="+mn-ea"/>
                <a:cs typeface="+mn-cs"/>
              </a:rPr>
              <a:t>Úmluva Rady Evropy o trestných činech spáchaných prostřednictvím počítačů (2001, dodatkový protokol 2003)</a:t>
            </a:r>
          </a:p>
          <a:p>
            <a:pPr lvl="1" algn="just">
              <a:defRPr/>
            </a:pPr>
            <a:r>
              <a:rPr lang="cs-CZ" sz="1600" dirty="0">
                <a:ea typeface="+mn-ea"/>
                <a:cs typeface="+mn-cs"/>
              </a:rPr>
              <a:t>Úmluva Rady Evropy o prevenci terorismu (2005)</a:t>
            </a:r>
          </a:p>
          <a:p>
            <a:pPr lvl="1" algn="just">
              <a:defRPr/>
            </a:pPr>
            <a:r>
              <a:rPr lang="cs-CZ" sz="1600" dirty="0">
                <a:ea typeface="+mn-ea"/>
                <a:cs typeface="+mn-cs"/>
              </a:rPr>
              <a:t>Úmluva OSN proti nedovolenému obchodu s omamnými a psychotropními látkami (1988) </a:t>
            </a:r>
          </a:p>
          <a:p>
            <a:pPr lvl="1" algn="just">
              <a:defRPr/>
            </a:pPr>
            <a:r>
              <a:rPr lang="cs-CZ" sz="1600" dirty="0">
                <a:ea typeface="+mn-ea"/>
                <a:cs typeface="+mn-cs"/>
              </a:rPr>
              <a:t>Úmluva OSN proti nadnárodnímu organizovanému zločinu (2000) atd.</a:t>
            </a:r>
            <a:endParaRPr lang="cs-CZ" sz="1600" dirty="0"/>
          </a:p>
        </p:txBody>
      </p:sp>
      <p:sp>
        <p:nvSpPr>
          <p:cNvPr id="4" name="Zástupný symbol pro číslo snímku 3"/>
          <p:cNvSpPr>
            <a:spLocks noGrp="1"/>
          </p:cNvSpPr>
          <p:nvPr>
            <p:ph type="sldNum" sz="quarter" idx="11"/>
          </p:nvPr>
        </p:nvSpPr>
        <p:spPr/>
        <p:txBody>
          <a:bodyPr/>
          <a:lstStyle/>
          <a:p>
            <a:pPr>
              <a:defRPr/>
            </a:pPr>
            <a:fld id="{EFE77DA0-1AF5-45D2-9C77-5CC3EE31199A}" type="slidenum">
              <a:rPr lang="cs-CZ" smtClean="0"/>
              <a:pPr>
                <a:defRPr/>
              </a:pPr>
              <a:t>21</a:t>
            </a:fld>
            <a:endParaRPr lang="cs-CZ"/>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Nadpis 1"/>
          <p:cNvSpPr>
            <a:spLocks noGrp="1"/>
          </p:cNvSpPr>
          <p:nvPr>
            <p:ph type="title"/>
          </p:nvPr>
        </p:nvSpPr>
        <p:spPr/>
        <p:txBody>
          <a:bodyPr/>
          <a:lstStyle/>
          <a:p>
            <a:pPr algn="ctr"/>
            <a:r>
              <a:rPr lang="cs-CZ" sz="2600"/>
              <a:t>Struktura TrŘ </a:t>
            </a:r>
          </a:p>
        </p:txBody>
      </p:sp>
      <p:sp>
        <p:nvSpPr>
          <p:cNvPr id="20483" name="Zástupný symbol pro obsah 2"/>
          <p:cNvSpPr>
            <a:spLocks noGrp="1"/>
          </p:cNvSpPr>
          <p:nvPr>
            <p:ph idx="1"/>
          </p:nvPr>
        </p:nvSpPr>
        <p:spPr/>
        <p:txBody>
          <a:bodyPr/>
          <a:lstStyle/>
          <a:p>
            <a:pPr algn="just">
              <a:lnSpc>
                <a:spcPct val="100000"/>
              </a:lnSpc>
            </a:pPr>
            <a:r>
              <a:rPr lang="cs-CZ" sz="1800" dirty="0"/>
              <a:t>struktura </a:t>
            </a:r>
            <a:r>
              <a:rPr lang="cs-CZ" sz="1800" dirty="0" err="1"/>
              <a:t>TrŘ</a:t>
            </a:r>
            <a:endParaRPr lang="cs-CZ" sz="1800" dirty="0"/>
          </a:p>
          <a:p>
            <a:pPr algn="just">
              <a:lnSpc>
                <a:spcPct val="100000"/>
              </a:lnSpc>
            </a:pPr>
            <a:endParaRPr lang="cs-CZ" sz="1800" dirty="0"/>
          </a:p>
          <a:p>
            <a:pPr lvl="1" algn="just"/>
            <a:r>
              <a:rPr lang="cs-CZ" sz="1600" dirty="0"/>
              <a:t>obecná část - „vytknutí před závorku“ obecných definic pojmů, institutů, které používá část zvláštní; např. soud, protokol, vazba, zadržení, svědek, rozhodnutí … apod.</a:t>
            </a:r>
          </a:p>
          <a:p>
            <a:pPr algn="just">
              <a:lnSpc>
                <a:spcPct val="100000"/>
              </a:lnSpc>
            </a:pPr>
            <a:endParaRPr lang="cs-CZ" sz="1800" dirty="0"/>
          </a:p>
          <a:p>
            <a:pPr lvl="1" algn="just"/>
            <a:r>
              <a:rPr lang="cs-CZ" sz="1600" dirty="0"/>
              <a:t>zvláštní část  - ona „závorka“ obsahující speciální úpravu stadií </a:t>
            </a:r>
            <a:r>
              <a:rPr lang="cs-CZ" sz="1600" dirty="0" err="1"/>
              <a:t>TrŘ</a:t>
            </a:r>
            <a:r>
              <a:rPr lang="cs-CZ" sz="1600" dirty="0"/>
              <a:t>; např. přípravné řízení, hlavní líčení, řízení opravné (o odvolání, dovolání … apod.)</a:t>
            </a:r>
            <a:endParaRPr lang="cs-CZ" sz="1800" dirty="0"/>
          </a:p>
          <a:p>
            <a:pPr algn="just">
              <a:lnSpc>
                <a:spcPct val="100000"/>
              </a:lnSpc>
            </a:pPr>
            <a:endParaRPr lang="cs-CZ" sz="1800" dirty="0"/>
          </a:p>
          <a:p>
            <a:pPr>
              <a:lnSpc>
                <a:spcPct val="100000"/>
              </a:lnSpc>
            </a:pPr>
            <a:r>
              <a:rPr lang="cs-CZ" sz="1800" dirty="0"/>
              <a:t>§ 1 – § 156 – společná ustanovení</a:t>
            </a:r>
          </a:p>
          <a:p>
            <a:pPr>
              <a:lnSpc>
                <a:spcPct val="100000"/>
              </a:lnSpc>
            </a:pPr>
            <a:r>
              <a:rPr lang="cs-CZ" sz="1800" dirty="0"/>
              <a:t>§ 157 – § 179h – přípravné řízení</a:t>
            </a:r>
          </a:p>
          <a:p>
            <a:pPr>
              <a:lnSpc>
                <a:spcPct val="100000"/>
              </a:lnSpc>
            </a:pPr>
            <a:r>
              <a:rPr lang="cs-CZ" sz="1800" dirty="0"/>
              <a:t>§ 180 – § 365 – řízení před soudem</a:t>
            </a:r>
          </a:p>
          <a:p>
            <a:pPr>
              <a:lnSpc>
                <a:spcPct val="100000"/>
              </a:lnSpc>
            </a:pPr>
            <a:r>
              <a:rPr lang="cs-CZ" sz="1800" dirty="0"/>
              <a:t>§ 366 – § 460n – některé úkony souvisící s trestním řízením</a:t>
            </a:r>
          </a:p>
          <a:p>
            <a:pPr>
              <a:lnSpc>
                <a:spcPct val="100000"/>
              </a:lnSpc>
            </a:pPr>
            <a:r>
              <a:rPr lang="cs-CZ" sz="1800" dirty="0"/>
              <a:t>§ 461 – § 471 – přechodná a závěrečná ustanovení</a:t>
            </a:r>
          </a:p>
        </p:txBody>
      </p:sp>
      <p:sp>
        <p:nvSpPr>
          <p:cNvPr id="4" name="Zástupný symbol pro číslo snímku 3"/>
          <p:cNvSpPr>
            <a:spLocks noGrp="1"/>
          </p:cNvSpPr>
          <p:nvPr>
            <p:ph type="sldNum" sz="quarter" idx="11"/>
          </p:nvPr>
        </p:nvSpPr>
        <p:spPr/>
        <p:txBody>
          <a:bodyPr/>
          <a:lstStyle/>
          <a:p>
            <a:pPr>
              <a:defRPr/>
            </a:pPr>
            <a:fld id="{9F1070CC-305D-42D6-8718-56F71A5FEA07}" type="slidenum">
              <a:rPr lang="cs-CZ" smtClean="0"/>
              <a:pPr>
                <a:defRPr/>
              </a:pPr>
              <a:t>22</a:t>
            </a:fld>
            <a:endParaRPr lang="cs-CZ"/>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Nadpis 1"/>
          <p:cNvSpPr>
            <a:spLocks noGrp="1"/>
          </p:cNvSpPr>
          <p:nvPr>
            <p:ph type="title"/>
          </p:nvPr>
        </p:nvSpPr>
        <p:spPr/>
        <p:txBody>
          <a:bodyPr/>
          <a:lstStyle/>
          <a:p>
            <a:pPr algn="ctr"/>
            <a:r>
              <a:rPr lang="cs-CZ" b="1"/>
              <a:t>Působnost TrŘ</a:t>
            </a:r>
          </a:p>
        </p:txBody>
      </p:sp>
      <p:sp>
        <p:nvSpPr>
          <p:cNvPr id="21507" name="Zástupný symbol pro obsah 2"/>
          <p:cNvSpPr>
            <a:spLocks noGrp="1"/>
          </p:cNvSpPr>
          <p:nvPr>
            <p:ph idx="1"/>
          </p:nvPr>
        </p:nvSpPr>
        <p:spPr/>
        <p:txBody>
          <a:bodyPr/>
          <a:lstStyle/>
          <a:p>
            <a:pPr algn="just">
              <a:lnSpc>
                <a:spcPct val="100000"/>
              </a:lnSpc>
            </a:pPr>
            <a:r>
              <a:rPr lang="cs-CZ" sz="1700" dirty="0"/>
              <a:t>rozumí se jí  určení okruhu  společenských vztahů, na které dopadají plané a účinné  </a:t>
            </a:r>
            <a:r>
              <a:rPr lang="cs-CZ" sz="1700" dirty="0" err="1"/>
              <a:t>trestněprocesní</a:t>
            </a:r>
            <a:r>
              <a:rPr lang="cs-CZ" sz="1700" dirty="0"/>
              <a:t> normy, tzn. že upravují  jednání subjektů </a:t>
            </a:r>
            <a:r>
              <a:rPr lang="cs-CZ" sz="1700" dirty="0" err="1"/>
              <a:t>trestnětprocesních</a:t>
            </a:r>
            <a:r>
              <a:rPr lang="cs-CZ" sz="1700" dirty="0"/>
              <a:t> vztahů podle kritéria času, místa a osoby  </a:t>
            </a:r>
          </a:p>
          <a:p>
            <a:pPr algn="just">
              <a:lnSpc>
                <a:spcPct val="100000"/>
              </a:lnSpc>
            </a:pPr>
            <a:endParaRPr lang="cs-CZ" sz="1700" dirty="0"/>
          </a:p>
          <a:p>
            <a:pPr algn="just">
              <a:lnSpc>
                <a:spcPct val="100000"/>
              </a:lnSpc>
            </a:pPr>
            <a:r>
              <a:rPr lang="cs-CZ" sz="1700" dirty="0"/>
              <a:t>věcná působnost   </a:t>
            </a:r>
          </a:p>
          <a:p>
            <a:pPr lvl="1" algn="just"/>
            <a:r>
              <a:rPr lang="cs-CZ" sz="1500" dirty="0"/>
              <a:t>její rozsah je určen § 1 odst. 1 </a:t>
            </a:r>
            <a:r>
              <a:rPr lang="cs-CZ" sz="1500" dirty="0" err="1"/>
              <a:t>TrŘ</a:t>
            </a:r>
            <a:r>
              <a:rPr lang="cs-CZ" sz="1500" dirty="0"/>
              <a:t>, 1 odst. 1, 3 ZSM a § 1 odst. 1, 2 ZTOPO</a:t>
            </a:r>
          </a:p>
          <a:p>
            <a:pPr lvl="1" algn="just"/>
            <a:r>
              <a:rPr lang="cs-CZ" sz="1500" dirty="0"/>
              <a:t>je výlučně omezen  na trestné činy (zločiny a přečiny) a provinění </a:t>
            </a:r>
          </a:p>
          <a:p>
            <a:pPr algn="just">
              <a:lnSpc>
                <a:spcPct val="100000"/>
              </a:lnSpc>
            </a:pPr>
            <a:endParaRPr lang="cs-CZ" sz="1700" dirty="0"/>
          </a:p>
          <a:p>
            <a:pPr algn="just">
              <a:lnSpc>
                <a:spcPct val="100000"/>
              </a:lnSpc>
            </a:pPr>
            <a:r>
              <a:rPr lang="cs-CZ" sz="1700" dirty="0"/>
              <a:t>časová působnost </a:t>
            </a:r>
          </a:p>
          <a:p>
            <a:pPr lvl="1" algn="just"/>
            <a:r>
              <a:rPr lang="cs-CZ" sz="1500" dirty="0"/>
              <a:t>procesní úkony v průběhu trestního řízení se  provádějí podle trestního řádu  účinného v době, kdy je úkon prováděn </a:t>
            </a:r>
          </a:p>
          <a:p>
            <a:pPr lvl="1" algn="just"/>
            <a:endParaRPr lang="cs-CZ" sz="1500" dirty="0"/>
          </a:p>
          <a:p>
            <a:pPr lvl="1" algn="just"/>
            <a:r>
              <a:rPr lang="cs-CZ" sz="1500" dirty="0"/>
              <a:t>podle dřívějšího trestního řádu se budou provádět pouze v případech upravených v § 461 až § 465 </a:t>
            </a:r>
            <a:r>
              <a:rPr lang="cs-CZ" sz="1500" dirty="0" err="1"/>
              <a:t>TrŘ</a:t>
            </a:r>
            <a:r>
              <a:rPr lang="cs-CZ" sz="1500" dirty="0"/>
              <a:t>  (přechodná   a závěrečná ustanovení)</a:t>
            </a:r>
          </a:p>
          <a:p>
            <a:pPr lvl="1" algn="just"/>
            <a:endParaRPr lang="cs-CZ" sz="1500" dirty="0"/>
          </a:p>
          <a:p>
            <a:pPr lvl="1" algn="just"/>
            <a:r>
              <a:rPr lang="cs-CZ" sz="1500" dirty="0"/>
              <a:t>ratio </a:t>
            </a:r>
            <a:r>
              <a:rPr lang="cs-CZ" sz="1500" dirty="0" err="1"/>
              <a:t>legis</a:t>
            </a:r>
            <a:r>
              <a:rPr lang="cs-CZ" sz="1500" dirty="0"/>
              <a:t> těchto ustanovení je zajistit  kontinuitu  probíhajícího procesu  a upřednostnit dřívější právní úpravu před pozdější, je-li to pro obviněného  příznivější </a:t>
            </a:r>
          </a:p>
          <a:p>
            <a:pPr lvl="1" algn="just"/>
            <a:endParaRPr lang="cs-CZ" sz="1500" dirty="0"/>
          </a:p>
        </p:txBody>
      </p:sp>
      <p:sp>
        <p:nvSpPr>
          <p:cNvPr id="4" name="Zástupný symbol pro číslo snímku 3"/>
          <p:cNvSpPr>
            <a:spLocks noGrp="1"/>
          </p:cNvSpPr>
          <p:nvPr>
            <p:ph type="sldNum" sz="quarter" idx="11"/>
          </p:nvPr>
        </p:nvSpPr>
        <p:spPr/>
        <p:txBody>
          <a:bodyPr/>
          <a:lstStyle/>
          <a:p>
            <a:pPr>
              <a:defRPr/>
            </a:pPr>
            <a:fld id="{887BFB37-E975-4D5E-90AE-A998EABCD26A}" type="slidenum">
              <a:rPr lang="cs-CZ" smtClean="0"/>
              <a:pPr>
                <a:defRPr/>
              </a:pPr>
              <a:t>23</a:t>
            </a:fld>
            <a:endParaRPr lang="cs-CZ"/>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Nadpis 1"/>
          <p:cNvSpPr>
            <a:spLocks noGrp="1"/>
          </p:cNvSpPr>
          <p:nvPr>
            <p:ph type="title"/>
          </p:nvPr>
        </p:nvSpPr>
        <p:spPr/>
        <p:txBody>
          <a:bodyPr/>
          <a:lstStyle/>
          <a:p>
            <a:endParaRPr lang="cs-CZ" dirty="0"/>
          </a:p>
        </p:txBody>
      </p:sp>
      <p:sp>
        <p:nvSpPr>
          <p:cNvPr id="22531" name="Zástupný symbol pro obsah 2"/>
          <p:cNvSpPr>
            <a:spLocks noGrp="1"/>
          </p:cNvSpPr>
          <p:nvPr>
            <p:ph idx="1"/>
          </p:nvPr>
        </p:nvSpPr>
        <p:spPr/>
        <p:txBody>
          <a:bodyPr/>
          <a:lstStyle/>
          <a:p>
            <a:r>
              <a:rPr lang="cs-CZ" sz="1700" dirty="0"/>
              <a:t>místní působnost </a:t>
            </a:r>
          </a:p>
          <a:p>
            <a:pPr marL="72000" indent="0">
              <a:buNone/>
            </a:pPr>
            <a:endParaRPr lang="cs-CZ" sz="1700" dirty="0"/>
          </a:p>
          <a:p>
            <a:pPr lvl="1" algn="just"/>
            <a:r>
              <a:rPr lang="cs-CZ" sz="1500" dirty="0" err="1"/>
              <a:t>TrŘ</a:t>
            </a:r>
            <a:r>
              <a:rPr lang="cs-CZ" sz="1500" dirty="0"/>
              <a:t> je tzv. lex </a:t>
            </a:r>
            <a:r>
              <a:rPr lang="cs-CZ" sz="1500" dirty="0" err="1"/>
              <a:t>fori</a:t>
            </a:r>
            <a:r>
              <a:rPr lang="cs-CZ" sz="1500" dirty="0"/>
              <a:t>, tj. zákon místa soudu -  jeho ustanovení jsou tedy závazná na území České republiky </a:t>
            </a:r>
          </a:p>
          <a:p>
            <a:pPr lvl="1" algn="just"/>
            <a:r>
              <a:rPr lang="cs-CZ" sz="1500" dirty="0"/>
              <a:t>je tedy  právně bezvýznamné, zda samotný delikt byl spáchán na území České republiky či nikoliv, stejně jako zda je obviněný občanem České republiky či nikoliv </a:t>
            </a:r>
          </a:p>
          <a:p>
            <a:pPr lvl="1" algn="just"/>
            <a:r>
              <a:rPr lang="cs-CZ" sz="1500" dirty="0"/>
              <a:t>postupuji podle něj i v případě mezinárodní justiční pomoci</a:t>
            </a:r>
          </a:p>
          <a:p>
            <a:pPr lvl="1" algn="just"/>
            <a:r>
              <a:rPr lang="cs-CZ" sz="1500" dirty="0"/>
              <a:t>nelze automaticky použít na území sídel zastupitelských úřadů  cizího státu  - jejich souhlas, pak lex </a:t>
            </a:r>
            <a:r>
              <a:rPr lang="cs-CZ" sz="1500" dirty="0" err="1"/>
              <a:t>fori</a:t>
            </a:r>
            <a:r>
              <a:rPr lang="cs-CZ" sz="1500" dirty="0"/>
              <a:t> </a:t>
            </a:r>
          </a:p>
          <a:p>
            <a:pPr algn="just"/>
            <a:endParaRPr lang="cs-CZ" sz="1700" dirty="0"/>
          </a:p>
          <a:p>
            <a:pPr algn="just"/>
            <a:r>
              <a:rPr lang="cs-CZ" sz="1700" dirty="0"/>
              <a:t>osobní působnost </a:t>
            </a:r>
          </a:p>
          <a:p>
            <a:pPr marL="72000" indent="0" algn="just">
              <a:buNone/>
            </a:pPr>
            <a:endParaRPr lang="cs-CZ" sz="1700" dirty="0"/>
          </a:p>
          <a:p>
            <a:pPr lvl="1" algn="just"/>
            <a:r>
              <a:rPr lang="cs-CZ" sz="1500" dirty="0"/>
              <a:t>zahrnuje osoby, které spadají pod právní režim obsažený v </a:t>
            </a:r>
            <a:r>
              <a:rPr lang="cs-CZ" sz="1500" dirty="0" err="1"/>
              <a:t>TrŘ</a:t>
            </a:r>
            <a:r>
              <a:rPr lang="cs-CZ" sz="1500" dirty="0"/>
              <a:t>, tj. jde o všechny osoby nacházející se v době  probíhajícího řízení  na území České republiky nebo i mimo její teritorium, jde-li zároveň o řízení proti uprchlému, který se mu vyhýbá pobytem v cizině  </a:t>
            </a:r>
          </a:p>
        </p:txBody>
      </p:sp>
      <p:sp>
        <p:nvSpPr>
          <p:cNvPr id="4" name="Zástupný symbol pro číslo snímku 3"/>
          <p:cNvSpPr>
            <a:spLocks noGrp="1"/>
          </p:cNvSpPr>
          <p:nvPr>
            <p:ph type="sldNum" sz="quarter" idx="11"/>
          </p:nvPr>
        </p:nvSpPr>
        <p:spPr/>
        <p:txBody>
          <a:bodyPr/>
          <a:lstStyle/>
          <a:p>
            <a:pPr>
              <a:defRPr/>
            </a:pPr>
            <a:fld id="{26541D01-A690-45C8-BB3C-7AFC3F6EA627}" type="slidenum">
              <a:rPr lang="cs-CZ" smtClean="0"/>
              <a:pPr>
                <a:defRPr/>
              </a:pPr>
              <a:t>24</a:t>
            </a:fld>
            <a:endParaRPr lang="cs-CZ"/>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Nadpis 1"/>
          <p:cNvSpPr>
            <a:spLocks noGrp="1"/>
          </p:cNvSpPr>
          <p:nvPr>
            <p:ph type="title"/>
          </p:nvPr>
        </p:nvSpPr>
        <p:spPr/>
        <p:txBody>
          <a:bodyPr/>
          <a:lstStyle/>
          <a:p>
            <a:pPr algn="ctr"/>
            <a:r>
              <a:rPr lang="cs-CZ" dirty="0"/>
              <a:t>Exempce </a:t>
            </a:r>
          </a:p>
        </p:txBody>
      </p:sp>
      <p:sp>
        <p:nvSpPr>
          <p:cNvPr id="23555" name="Zástupný symbol pro obsah 2"/>
          <p:cNvSpPr>
            <a:spLocks noGrp="1"/>
          </p:cNvSpPr>
          <p:nvPr>
            <p:ph idx="1"/>
          </p:nvPr>
        </p:nvSpPr>
        <p:spPr/>
        <p:txBody>
          <a:bodyPr/>
          <a:lstStyle/>
          <a:p>
            <a:pPr marL="342900" lvl="1" indent="-342900"/>
            <a:endParaRPr lang="cs-CZ" sz="1500" dirty="0"/>
          </a:p>
          <a:p>
            <a:pPr marL="342900" lvl="1" indent="-342900"/>
            <a:r>
              <a:rPr lang="cs-CZ" sz="1500" dirty="0"/>
              <a:t>poslanci, senátoři  </a:t>
            </a:r>
          </a:p>
          <a:p>
            <a:pPr marL="342900" lvl="1" indent="-342900"/>
            <a:endParaRPr lang="cs-CZ" sz="1500" dirty="0"/>
          </a:p>
          <a:p>
            <a:pPr marL="342900" lvl="1" indent="-342900" algn="just"/>
            <a:r>
              <a:rPr lang="cs-CZ" sz="1500" dirty="0"/>
              <a:t>hmotněprávní - beztrestnost (</a:t>
            </a:r>
            <a:r>
              <a:rPr lang="cs-CZ" sz="1500" dirty="0" err="1"/>
              <a:t>indemita</a:t>
            </a:r>
            <a:r>
              <a:rPr lang="cs-CZ" sz="1500" dirty="0"/>
              <a:t>) - čl. 27/1,2 Ústavy – poslance ani senátora  nelze postihnout pro hlasování (úplná) a projevy učiněné v PS či Senátu  nebo v jiných orgánech (částečná, lze disciplinárně postihnout)</a:t>
            </a:r>
          </a:p>
          <a:p>
            <a:pPr marL="342900" lvl="1" indent="-342900" algn="just"/>
            <a:endParaRPr lang="cs-CZ" sz="1500" dirty="0"/>
          </a:p>
          <a:p>
            <a:pPr marL="342900" lvl="1" indent="-342900" algn="just"/>
            <a:r>
              <a:rPr lang="cs-CZ" sz="1500" dirty="0"/>
              <a:t>procesněprávní - nestíhatelnost -  lze je stíhat jen se souhlasem Komory; soudce Ústavního soudu nelze trestně stíhat bez souhlasu Senátu  (z. č. 98/2013 Sb.) </a:t>
            </a:r>
          </a:p>
          <a:p>
            <a:pPr marL="342900" lvl="1" indent="-342900" algn="just"/>
            <a:endParaRPr lang="cs-CZ" sz="1500" dirty="0"/>
          </a:p>
          <a:p>
            <a:pPr marL="742950" lvl="2" indent="-342900" algn="just">
              <a:buFont typeface="Arial" panose="020B0604020202020204" pitchFamily="34" charset="0"/>
              <a:buChar char="•"/>
            </a:pPr>
            <a:r>
              <a:rPr lang="cs-CZ" sz="1400" dirty="0"/>
              <a:t>odepře-li Komora souhlas, je trestní stíhání po dobu trvání mandátu vyloučeno</a:t>
            </a:r>
          </a:p>
          <a:p>
            <a:pPr marL="742950" lvl="2" indent="-342900" algn="just">
              <a:buFont typeface="Arial" panose="020B0604020202020204" pitchFamily="34" charset="0"/>
              <a:buChar char="•"/>
            </a:pPr>
            <a:endParaRPr lang="cs-CZ" sz="1400" dirty="0"/>
          </a:p>
          <a:p>
            <a:pPr marL="742950" lvl="2" indent="-342900" algn="just">
              <a:buFont typeface="Arial" panose="020B0604020202020204" pitchFamily="34" charset="0"/>
              <a:buChar char="•"/>
            </a:pPr>
            <a:r>
              <a:rPr lang="cs-CZ" sz="1400" dirty="0"/>
              <a:t>odepřel-li Senát souhlas, je  trestní stíhání po dobu trvání mandátu vyloučeno</a:t>
            </a:r>
          </a:p>
          <a:p>
            <a:pPr marL="742950" lvl="2" indent="-342900" algn="just"/>
            <a:endParaRPr lang="cs-CZ" dirty="0"/>
          </a:p>
        </p:txBody>
      </p:sp>
      <p:sp>
        <p:nvSpPr>
          <p:cNvPr id="4" name="Zástupný symbol pro číslo snímku 3"/>
          <p:cNvSpPr>
            <a:spLocks noGrp="1"/>
          </p:cNvSpPr>
          <p:nvPr>
            <p:ph type="sldNum" sz="quarter" idx="11"/>
          </p:nvPr>
        </p:nvSpPr>
        <p:spPr/>
        <p:txBody>
          <a:bodyPr/>
          <a:lstStyle/>
          <a:p>
            <a:pPr>
              <a:defRPr/>
            </a:pPr>
            <a:fld id="{99BA57DA-DE6A-4F9D-87B2-FC639F0632AB}" type="slidenum">
              <a:rPr lang="cs-CZ" smtClean="0"/>
              <a:pPr>
                <a:defRPr/>
              </a:pPr>
              <a:t>25</a:t>
            </a:fld>
            <a:endParaRPr lang="cs-CZ"/>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CE087780-7C67-46CF-981B-94AFDE6FF16D}"/>
              </a:ext>
            </a:extLst>
          </p:cNvPr>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3" name="Nadpis 2">
            <a:extLst>
              <a:ext uri="{FF2B5EF4-FFF2-40B4-BE49-F238E27FC236}">
                <a16:creationId xmlns:a16="http://schemas.microsoft.com/office/drawing/2014/main" id="{4E6F9CC5-987C-4214-9CB5-35C13A8438C2}"/>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6FB81F1F-5B54-4B73-947B-FEF3582D750E}"/>
              </a:ext>
            </a:extLst>
          </p:cNvPr>
          <p:cNvSpPr>
            <a:spLocks noGrp="1"/>
          </p:cNvSpPr>
          <p:nvPr>
            <p:ph idx="1"/>
          </p:nvPr>
        </p:nvSpPr>
        <p:spPr/>
        <p:txBody>
          <a:bodyPr/>
          <a:lstStyle/>
          <a:p>
            <a:pPr marL="342900" lvl="1" indent="-342900" algn="just"/>
            <a:r>
              <a:rPr lang="cs-CZ" sz="1600" dirty="0"/>
              <a:t>prezident České republiky </a:t>
            </a:r>
          </a:p>
          <a:p>
            <a:pPr marL="342900" lvl="1" indent="-342900" algn="just"/>
            <a:endParaRPr lang="cs-CZ" sz="1600" dirty="0"/>
          </a:p>
          <a:p>
            <a:pPr marL="342900" lvl="1" indent="-342900" algn="just"/>
            <a:r>
              <a:rPr lang="cs-CZ" sz="1600" dirty="0"/>
              <a:t>hmotněprávní - nestíhatelnost – čl. 65 Ústavy  - prezidenta republiky nelze zadržet, trestně stíhat ani stíhat pro přestupek nebo jiný správní delikt</a:t>
            </a:r>
          </a:p>
          <a:p>
            <a:pPr marL="742950" lvl="2" indent="-342900" algn="just">
              <a:buFont typeface="Arial" panose="020B0604020202020204" pitchFamily="34" charset="0"/>
              <a:buChar char="•"/>
            </a:pPr>
            <a:endParaRPr lang="cs-CZ" sz="1400" dirty="0"/>
          </a:p>
          <a:p>
            <a:pPr marL="742950" lvl="2" indent="-342900" algn="just">
              <a:buFont typeface="Arial" panose="020B0604020202020204" pitchFamily="34" charset="0"/>
              <a:buChar char="•"/>
            </a:pPr>
            <a:r>
              <a:rPr lang="cs-CZ" sz="1300" dirty="0"/>
              <a:t>prezident republiky může být stíhán pro velezradu nebo hrubé porušení Ústavy nebo jiné součásti ústavního pořádku, a to před Ústavním soudem na základě žaloby Senátu; trestem může být ztráta prezidentského úřadu a způsobilosti jej znovu nabýt</a:t>
            </a:r>
          </a:p>
          <a:p>
            <a:pPr marL="742950" lvl="2" indent="-342900" algn="just">
              <a:buFont typeface="Arial" panose="020B0604020202020204" pitchFamily="34" charset="0"/>
              <a:buChar char="•"/>
            </a:pPr>
            <a:r>
              <a:rPr lang="cs-CZ" sz="1300" dirty="0"/>
              <a:t>velezradou se rozumí - jednání prezidenta republiky směřující proti svrchovanosti a celistvosti republiky, jakož i proti jejímu demokratickému řádu</a:t>
            </a:r>
          </a:p>
          <a:p>
            <a:pPr marL="742950" lvl="2" indent="-342900" algn="just">
              <a:buFont typeface="Arial" panose="020B0604020202020204" pitchFamily="34" charset="0"/>
              <a:buChar char="•"/>
            </a:pPr>
            <a:r>
              <a:rPr lang="cs-CZ" sz="1300" dirty="0"/>
              <a:t>prezident republiky není z výkonu své funkce odpovědný</a:t>
            </a:r>
          </a:p>
          <a:p>
            <a:pPr marL="742950" lvl="2" indent="-342900" algn="just">
              <a:buFont typeface="Arial" panose="020B0604020202020204" pitchFamily="34" charset="0"/>
              <a:buChar char="•"/>
            </a:pPr>
            <a:r>
              <a:rPr lang="cs-CZ" sz="1300" dirty="0"/>
              <a:t>Václav Klaus 2013 (nepodepsal doplněk lisabonské smlouvy o novém záchranném fondu eurozóny, otálel s podpisem dodatku k Evropské sociální chartě, téměř rok nejmenoval žádného ústavního soudce, pět let navzdory soudnímu verdiktu nerozhodl o jmenování Petra Langera soudcem)</a:t>
            </a:r>
          </a:p>
          <a:p>
            <a:pPr marL="742950" lvl="2" indent="-342900" algn="just">
              <a:buFont typeface="Arial" panose="020B0604020202020204" pitchFamily="34" charset="0"/>
              <a:buChar char="•"/>
            </a:pPr>
            <a:r>
              <a:rPr lang="cs-CZ" sz="1300" dirty="0"/>
              <a:t>Miloš Zeman 2019 (zaúkolování BIS hledáním důkazů, že se v ČR vyráběl </a:t>
            </a:r>
            <a:r>
              <a:rPr lang="cs-CZ" sz="1300" dirty="0" err="1"/>
              <a:t>novičok</a:t>
            </a:r>
            <a:r>
              <a:rPr lang="cs-CZ" sz="1300" dirty="0"/>
              <a:t>, vyžádání informací o činnosti ruských agentů  v ČR od BIS); 2021 (prezident není schopný vykonávat úřad)</a:t>
            </a:r>
          </a:p>
          <a:p>
            <a:pPr algn="just">
              <a:lnSpc>
                <a:spcPct val="100000"/>
              </a:lnSpc>
            </a:pPr>
            <a:r>
              <a:rPr lang="cs-CZ" sz="1600" dirty="0"/>
              <a:t>procesněprávní - spáchání činu před nástupem do funkce, pod dobu funkce trestní stíhání vyloučeno, po skončení mandátu možné je</a:t>
            </a:r>
          </a:p>
        </p:txBody>
      </p:sp>
    </p:spTree>
    <p:extLst>
      <p:ext uri="{BB962C8B-B14F-4D97-AF65-F5344CB8AC3E}">
        <p14:creationId xmlns:p14="http://schemas.microsoft.com/office/powerpoint/2010/main" val="17692235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64793E24-F5C1-477C-A955-FA45D2C22D43}"/>
              </a:ext>
            </a:extLst>
          </p:cNvPr>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3" name="Nadpis 2">
            <a:extLst>
              <a:ext uri="{FF2B5EF4-FFF2-40B4-BE49-F238E27FC236}">
                <a16:creationId xmlns:a16="http://schemas.microsoft.com/office/drawing/2014/main" id="{2587709E-F3CC-44DF-8559-13FC4EC685D1}"/>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C37900AD-3065-4792-8799-97E7480E6651}"/>
              </a:ext>
            </a:extLst>
          </p:cNvPr>
          <p:cNvSpPr>
            <a:spLocks noGrp="1"/>
          </p:cNvSpPr>
          <p:nvPr>
            <p:ph idx="1"/>
          </p:nvPr>
        </p:nvSpPr>
        <p:spPr/>
        <p:txBody>
          <a:bodyPr/>
          <a:lstStyle/>
          <a:p>
            <a:pPr marL="742950" lvl="2" indent="-342900" algn="just"/>
            <a:endParaRPr lang="cs-CZ" sz="1600" dirty="0"/>
          </a:p>
          <a:p>
            <a:pPr algn="just">
              <a:lnSpc>
                <a:spcPct val="100000"/>
              </a:lnSpc>
            </a:pPr>
            <a:r>
              <a:rPr lang="cs-CZ" sz="1500" dirty="0"/>
              <a:t>osoby  požívající  diplomatických výsad a imunit podle mezinárodního práva - </a:t>
            </a:r>
            <a:r>
              <a:rPr lang="cs-CZ" sz="1500" u="none" strike="noStrike" dirty="0">
                <a:solidFill>
                  <a:srgbClr val="000000"/>
                </a:solidFill>
                <a:effectLst/>
              </a:rPr>
              <a:t>hlavy cizích států, předsedové cizích vlád, členové armádních sborů cizích států, pokud jsou na našem území se souhlasem naší vlády, diplomatičtí hodnostáři (velvyslanci, vyslanci tajemníci, atašé atd.), soudci mezinárodního soudního dvora, členové některých orgánů Evropské Unie a další</a:t>
            </a:r>
          </a:p>
          <a:p>
            <a:pPr algn="just">
              <a:lnSpc>
                <a:spcPct val="100000"/>
              </a:lnSpc>
            </a:pPr>
            <a:endParaRPr lang="cs-CZ" sz="1500" dirty="0">
              <a:solidFill>
                <a:srgbClr val="000000"/>
              </a:solidFill>
            </a:endParaRPr>
          </a:p>
          <a:p>
            <a:pPr algn="just">
              <a:lnSpc>
                <a:spcPct val="100000"/>
              </a:lnSpc>
            </a:pPr>
            <a:r>
              <a:rPr lang="cs-CZ" sz="1500" dirty="0">
                <a:solidFill>
                  <a:srgbClr val="000000"/>
                </a:solidFill>
              </a:rPr>
              <a:t>osoby vydané k trestnímu stíhání jiným státem - p</a:t>
            </a:r>
            <a:r>
              <a:rPr lang="cs-CZ" sz="1500" u="none" strike="noStrike" dirty="0">
                <a:solidFill>
                  <a:srgbClr val="000000"/>
                </a:solidFill>
                <a:effectLst/>
              </a:rPr>
              <a:t>okud je k trestnímu stíhání do České republiky vydána osoba jiným státem, lze tuto osobu stíhat jen pro trestný čin, pro který byla do České republiky vydána (tzv. zásada speciality); v případě rozšíření trestního stíhání obviněného, lze tak podle mezinárodního práva udělat je se souhlasem vydávajícího státu</a:t>
            </a:r>
            <a:endParaRPr lang="cs-CZ" sz="1500" dirty="0"/>
          </a:p>
          <a:p>
            <a:pPr marL="72000" indent="0">
              <a:buNone/>
            </a:pPr>
            <a:endParaRPr lang="cs-CZ" sz="1500" dirty="0"/>
          </a:p>
          <a:p>
            <a:pPr algn="just">
              <a:lnSpc>
                <a:spcPct val="100000"/>
              </a:lnSpc>
            </a:pPr>
            <a:r>
              <a:rPr lang="cs-CZ" sz="1500" dirty="0"/>
              <a:t>soudce obecných soudů lze trestně stíhat nebo vzít do vazby pro činy spáchané při výkonu funkce nebo v souvislosti s výkonem  jen se souhlasem prezidenta (§ 76 zákona č. 6/2002 Sb., o soudech a soudcích)</a:t>
            </a:r>
          </a:p>
          <a:p>
            <a:pPr algn="just">
              <a:lnSpc>
                <a:spcPct val="100000"/>
              </a:lnSpc>
            </a:pPr>
            <a:endParaRPr lang="cs-CZ" sz="1500" dirty="0"/>
          </a:p>
          <a:p>
            <a:pPr algn="just">
              <a:lnSpc>
                <a:spcPct val="100000"/>
              </a:lnSpc>
            </a:pPr>
            <a:r>
              <a:rPr lang="cs-CZ" sz="1500" dirty="0"/>
              <a:t>toto omezení se netýká laických přísedících</a:t>
            </a:r>
          </a:p>
          <a:p>
            <a:pPr marL="72000" indent="0" algn="just">
              <a:lnSpc>
                <a:spcPct val="100000"/>
              </a:lnSpc>
              <a:buNone/>
            </a:pPr>
            <a:endParaRPr lang="cs-CZ" sz="1500" dirty="0"/>
          </a:p>
          <a:p>
            <a:pPr algn="just">
              <a:lnSpc>
                <a:spcPct val="100000"/>
              </a:lnSpc>
            </a:pPr>
            <a:r>
              <a:rPr lang="cs-CZ" sz="1500" dirty="0"/>
              <a:t>veřejný ochránce práv - trestní stíhání jen se souhlasem Poslanecké sněmovny, odepře-li souhlas, je po dobu výkonu funkce vyloučeno (§ 7 zákona č. 349/1999Sb., o veřejném ochránci práv)</a:t>
            </a:r>
          </a:p>
          <a:p>
            <a:pPr algn="just">
              <a:lnSpc>
                <a:spcPct val="100000"/>
              </a:lnSpc>
            </a:pPr>
            <a:endParaRPr lang="cs-CZ" sz="1500" dirty="0"/>
          </a:p>
          <a:p>
            <a:endParaRPr lang="cs-CZ" dirty="0"/>
          </a:p>
        </p:txBody>
      </p:sp>
    </p:spTree>
    <p:extLst>
      <p:ext uri="{BB962C8B-B14F-4D97-AF65-F5344CB8AC3E}">
        <p14:creationId xmlns:p14="http://schemas.microsoft.com/office/powerpoint/2010/main" val="19559031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Nadpis 1"/>
          <p:cNvSpPr>
            <a:spLocks noGrp="1"/>
          </p:cNvSpPr>
          <p:nvPr>
            <p:ph type="title"/>
          </p:nvPr>
        </p:nvSpPr>
        <p:spPr/>
        <p:txBody>
          <a:bodyPr/>
          <a:lstStyle/>
          <a:p>
            <a:pPr algn="ctr"/>
            <a:r>
              <a:rPr lang="cs-CZ" b="1"/>
              <a:t>Aplikace TrŘ </a:t>
            </a:r>
          </a:p>
        </p:txBody>
      </p:sp>
      <p:sp>
        <p:nvSpPr>
          <p:cNvPr id="24579" name="Zástupný symbol pro obsah 2"/>
          <p:cNvSpPr>
            <a:spLocks noGrp="1"/>
          </p:cNvSpPr>
          <p:nvPr>
            <p:ph idx="1"/>
          </p:nvPr>
        </p:nvSpPr>
        <p:spPr/>
        <p:txBody>
          <a:bodyPr/>
          <a:lstStyle/>
          <a:p>
            <a:pPr algn="just"/>
            <a:endParaRPr lang="cs-CZ" sz="1600" dirty="0"/>
          </a:p>
          <a:p>
            <a:pPr algn="just">
              <a:lnSpc>
                <a:spcPct val="100000"/>
              </a:lnSpc>
            </a:pPr>
            <a:r>
              <a:rPr lang="cs-CZ" sz="1600" dirty="0"/>
              <a:t>přímá </a:t>
            </a:r>
          </a:p>
          <a:p>
            <a:pPr algn="just">
              <a:lnSpc>
                <a:spcPct val="100000"/>
              </a:lnSpc>
              <a:buFont typeface="Wingdings" pitchFamily="2" charset="2"/>
              <a:buNone/>
            </a:pPr>
            <a:endParaRPr lang="cs-CZ" sz="1400" dirty="0"/>
          </a:p>
          <a:p>
            <a:pPr algn="just">
              <a:lnSpc>
                <a:spcPct val="100000"/>
              </a:lnSpc>
            </a:pPr>
            <a:r>
              <a:rPr lang="cs-CZ" sz="1600" dirty="0"/>
              <a:t>přímé použití ustanovení </a:t>
            </a:r>
            <a:r>
              <a:rPr lang="cs-CZ" sz="1600" dirty="0" err="1"/>
              <a:t>TrŘ</a:t>
            </a:r>
            <a:r>
              <a:rPr lang="cs-CZ" sz="1600" dirty="0"/>
              <a:t>, ZSM, ZTOPO v konkrétním řízení, která tomuto typu řízení odpovídají; např. vyšetřování konkrétního TČ …</a:t>
            </a:r>
          </a:p>
          <a:p>
            <a:pPr>
              <a:lnSpc>
                <a:spcPct val="100000"/>
              </a:lnSpc>
            </a:pPr>
            <a:endParaRPr lang="cs-CZ" sz="1600" dirty="0"/>
          </a:p>
          <a:p>
            <a:pPr algn="just">
              <a:lnSpc>
                <a:spcPct val="100000"/>
              </a:lnSpc>
            </a:pPr>
            <a:r>
              <a:rPr lang="cs-CZ" sz="1600" dirty="0"/>
              <a:t>nepřímá  </a:t>
            </a:r>
          </a:p>
          <a:p>
            <a:pPr algn="just">
              <a:lnSpc>
                <a:spcPct val="100000"/>
              </a:lnSpc>
            </a:pPr>
            <a:endParaRPr lang="cs-CZ" sz="1600" dirty="0"/>
          </a:p>
          <a:p>
            <a:pPr lvl="1" algn="just"/>
            <a:r>
              <a:rPr lang="cs-CZ" sz="1400" dirty="0"/>
              <a:t>nepřímé – analogické – použití </a:t>
            </a:r>
            <a:r>
              <a:rPr lang="cs-CZ" sz="1400" dirty="0" err="1"/>
              <a:t>TrŘ</a:t>
            </a:r>
            <a:r>
              <a:rPr lang="cs-CZ" sz="1400" dirty="0"/>
              <a:t> na konkrétní případ je zpravidla přípustné </a:t>
            </a:r>
          </a:p>
          <a:p>
            <a:pPr>
              <a:lnSpc>
                <a:spcPct val="100000"/>
              </a:lnSpc>
            </a:pPr>
            <a:endParaRPr lang="cs-CZ" sz="1600" dirty="0"/>
          </a:p>
          <a:p>
            <a:pPr lvl="1" algn="just"/>
            <a:r>
              <a:rPr lang="cs-CZ" sz="1400" dirty="0"/>
              <a:t>pokud jde proti limitům ochrany základních práv a svobod, je nepřípustné; např. cestou analogie nelze rozšiřovat důvody a podmínky vzetí do vazby (vzdor podobnému postavení obviněného a podezřelého nelze podezřelého vzít do vazby, tj. analogicky jako obviněného</a:t>
            </a:r>
            <a:endParaRPr lang="cs-CZ" dirty="0"/>
          </a:p>
        </p:txBody>
      </p:sp>
      <p:sp>
        <p:nvSpPr>
          <p:cNvPr id="4" name="Zástupný symbol pro číslo snímku 3"/>
          <p:cNvSpPr>
            <a:spLocks noGrp="1"/>
          </p:cNvSpPr>
          <p:nvPr>
            <p:ph type="sldNum" sz="quarter" idx="11"/>
          </p:nvPr>
        </p:nvSpPr>
        <p:spPr/>
        <p:txBody>
          <a:bodyPr/>
          <a:lstStyle/>
          <a:p>
            <a:pPr>
              <a:defRPr/>
            </a:pPr>
            <a:fld id="{587B467B-4483-455E-922C-716F2E04955C}" type="slidenum">
              <a:rPr lang="cs-CZ" smtClean="0"/>
              <a:pPr>
                <a:defRPr/>
              </a:pPr>
              <a:t>28</a:t>
            </a:fld>
            <a:endParaRPr lang="cs-CZ"/>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Nadpis 1"/>
          <p:cNvSpPr>
            <a:spLocks noGrp="1"/>
          </p:cNvSpPr>
          <p:nvPr>
            <p:ph type="title"/>
          </p:nvPr>
        </p:nvSpPr>
        <p:spPr/>
        <p:txBody>
          <a:bodyPr/>
          <a:lstStyle/>
          <a:p>
            <a:pPr algn="ctr"/>
            <a:r>
              <a:rPr lang="cs-CZ" b="1"/>
              <a:t>Výklad TrŘ </a:t>
            </a:r>
          </a:p>
        </p:txBody>
      </p:sp>
      <p:sp>
        <p:nvSpPr>
          <p:cNvPr id="25603" name="Zástupný symbol pro obsah 2"/>
          <p:cNvSpPr>
            <a:spLocks noGrp="1"/>
          </p:cNvSpPr>
          <p:nvPr>
            <p:ph idx="1"/>
          </p:nvPr>
        </p:nvSpPr>
        <p:spPr/>
        <p:txBody>
          <a:bodyPr/>
          <a:lstStyle/>
          <a:p>
            <a:pPr algn="just">
              <a:lnSpc>
                <a:spcPct val="100000"/>
              </a:lnSpc>
            </a:pPr>
            <a:r>
              <a:rPr lang="cs-CZ" sz="1700" dirty="0">
                <a:solidFill>
                  <a:srgbClr val="000000"/>
                </a:solidFill>
                <a:latin typeface="Arial" charset="0"/>
                <a:cs typeface="Arial" charset="0"/>
              </a:rPr>
              <a:t>zjišťování obsahu právních norem obsažených v </a:t>
            </a:r>
            <a:r>
              <a:rPr lang="cs-CZ" sz="1700" dirty="0" err="1">
                <a:solidFill>
                  <a:srgbClr val="000000"/>
                </a:solidFill>
                <a:latin typeface="Arial" charset="0"/>
                <a:cs typeface="Arial" charset="0"/>
              </a:rPr>
              <a:t>TrŘ</a:t>
            </a:r>
            <a:r>
              <a:rPr lang="cs-CZ" sz="1700" dirty="0">
                <a:solidFill>
                  <a:srgbClr val="000000"/>
                </a:solidFill>
                <a:latin typeface="Arial" charset="0"/>
                <a:cs typeface="Arial" charset="0"/>
              </a:rPr>
              <a:t>, ZSM, ZTOPO  </a:t>
            </a:r>
          </a:p>
          <a:p>
            <a:pPr algn="just">
              <a:lnSpc>
                <a:spcPct val="100000"/>
              </a:lnSpc>
              <a:buFont typeface="Wingdings" pitchFamily="2" charset="2"/>
              <a:buNone/>
            </a:pPr>
            <a:endParaRPr lang="cs-CZ" sz="1800" dirty="0">
              <a:solidFill>
                <a:srgbClr val="000000"/>
              </a:solidFill>
              <a:latin typeface="Arial" charset="0"/>
              <a:cs typeface="Arial" charset="0"/>
            </a:endParaRPr>
          </a:p>
          <a:p>
            <a:pPr lvl="1" algn="just"/>
            <a:r>
              <a:rPr lang="cs-CZ" sz="1500" dirty="0">
                <a:solidFill>
                  <a:srgbClr val="000000"/>
                </a:solidFill>
                <a:latin typeface="Arial" charset="0"/>
                <a:cs typeface="Arial" charset="0"/>
              </a:rPr>
              <a:t>znát zákony neznamená znát jejich slova, ale pochopit jejich význam a působení -  </a:t>
            </a:r>
            <a:r>
              <a:rPr lang="cs-CZ" sz="1500" dirty="0"/>
              <a:t>„</a:t>
            </a:r>
            <a:r>
              <a:rPr lang="cs-CZ" sz="1500" dirty="0" err="1"/>
              <a:t>scire</a:t>
            </a:r>
            <a:r>
              <a:rPr lang="cs-CZ" sz="1500" dirty="0"/>
              <a:t> </a:t>
            </a:r>
            <a:r>
              <a:rPr lang="cs-CZ" sz="1500" dirty="0" err="1"/>
              <a:t>leges</a:t>
            </a:r>
            <a:r>
              <a:rPr lang="cs-CZ" sz="1500" dirty="0"/>
              <a:t> non hoc </a:t>
            </a:r>
            <a:r>
              <a:rPr lang="cs-CZ" sz="1500" dirty="0" err="1"/>
              <a:t>est</a:t>
            </a:r>
            <a:r>
              <a:rPr lang="cs-CZ" sz="1500" dirty="0"/>
              <a:t> verba </a:t>
            </a:r>
            <a:r>
              <a:rPr lang="cs-CZ" sz="1500" dirty="0" err="1"/>
              <a:t>eorum</a:t>
            </a:r>
            <a:r>
              <a:rPr lang="cs-CZ" sz="1500" dirty="0"/>
              <a:t> </a:t>
            </a:r>
            <a:r>
              <a:rPr lang="cs-CZ" sz="1500" dirty="0" err="1"/>
              <a:t>tenere</a:t>
            </a:r>
            <a:r>
              <a:rPr lang="cs-CZ" sz="1500" dirty="0"/>
              <a:t>, sed </a:t>
            </a:r>
            <a:r>
              <a:rPr lang="cs-CZ" sz="1500" dirty="0" err="1"/>
              <a:t>vim</a:t>
            </a:r>
            <a:r>
              <a:rPr lang="cs-CZ" sz="1500" dirty="0"/>
              <a:t> </a:t>
            </a:r>
            <a:r>
              <a:rPr lang="cs-CZ" sz="1500" dirty="0" err="1"/>
              <a:t>ac</a:t>
            </a:r>
            <a:r>
              <a:rPr lang="cs-CZ" sz="1500" dirty="0"/>
              <a:t> </a:t>
            </a:r>
            <a:r>
              <a:rPr lang="cs-CZ" sz="1500" dirty="0" err="1"/>
              <a:t>potestatem</a:t>
            </a:r>
            <a:r>
              <a:rPr lang="cs-CZ" sz="1500" dirty="0"/>
              <a:t>“  </a:t>
            </a:r>
            <a:endParaRPr lang="cs-CZ" sz="1500" dirty="0">
              <a:solidFill>
                <a:srgbClr val="000000"/>
              </a:solidFill>
              <a:latin typeface="Arial" charset="0"/>
              <a:cs typeface="Arial" charset="0"/>
            </a:endParaRPr>
          </a:p>
          <a:p>
            <a:pPr lvl="1" algn="just">
              <a:buFont typeface="Wingdings" pitchFamily="2" charset="2"/>
              <a:buNone/>
            </a:pPr>
            <a:endParaRPr lang="cs-CZ" sz="1600" dirty="0">
              <a:solidFill>
                <a:srgbClr val="000000"/>
              </a:solidFill>
              <a:latin typeface="Arial" charset="0"/>
              <a:cs typeface="Arial" charset="0"/>
            </a:endParaRPr>
          </a:p>
          <a:p>
            <a:pPr algn="just">
              <a:lnSpc>
                <a:spcPct val="100000"/>
              </a:lnSpc>
            </a:pPr>
            <a:r>
              <a:rPr lang="cs-CZ" sz="1700" dirty="0">
                <a:solidFill>
                  <a:srgbClr val="000000"/>
                </a:solidFill>
                <a:latin typeface="Arial" charset="0"/>
                <a:cs typeface="Arial" charset="0"/>
              </a:rPr>
              <a:t>výklad podle subjektu, který jej podává  - např. </a:t>
            </a:r>
          </a:p>
          <a:p>
            <a:pPr algn="just">
              <a:lnSpc>
                <a:spcPct val="100000"/>
              </a:lnSpc>
              <a:buFont typeface="Wingdings" pitchFamily="2" charset="2"/>
              <a:buNone/>
            </a:pPr>
            <a:endParaRPr lang="cs-CZ" sz="1700" dirty="0">
              <a:solidFill>
                <a:srgbClr val="000000"/>
              </a:solidFill>
              <a:latin typeface="Arial" charset="0"/>
              <a:cs typeface="Arial" charset="0"/>
            </a:endParaRPr>
          </a:p>
          <a:p>
            <a:pPr lvl="1" algn="just"/>
            <a:r>
              <a:rPr lang="cs-CZ" sz="1500" dirty="0">
                <a:solidFill>
                  <a:srgbClr val="000000"/>
                </a:solidFill>
                <a:latin typeface="Arial" charset="0"/>
                <a:cs typeface="Arial" charset="0"/>
              </a:rPr>
              <a:t>autentický – podává orgán, který normu vydal – jde o tzv. legální definice pojmů (např. OČTŘ, znalec)</a:t>
            </a:r>
          </a:p>
          <a:p>
            <a:pPr lvl="1" algn="just"/>
            <a:r>
              <a:rPr lang="cs-CZ" sz="1500" dirty="0">
                <a:solidFill>
                  <a:srgbClr val="000000"/>
                </a:solidFill>
                <a:latin typeface="Arial" charset="0"/>
                <a:cs typeface="Arial" charset="0"/>
              </a:rPr>
              <a:t>Ústavního soudu – závazný v konkrétní věci, ale ovlivňuje rozhodovací praxi</a:t>
            </a:r>
          </a:p>
          <a:p>
            <a:pPr lvl="1" algn="just"/>
            <a:endParaRPr lang="cs-CZ" sz="1500" dirty="0">
              <a:solidFill>
                <a:srgbClr val="000000"/>
              </a:solidFill>
              <a:latin typeface="Arial" charset="0"/>
              <a:cs typeface="Arial" charset="0"/>
            </a:endParaRPr>
          </a:p>
          <a:p>
            <a:pPr lvl="1" algn="just"/>
            <a:r>
              <a:rPr lang="cs-CZ" sz="1500" dirty="0">
                <a:solidFill>
                  <a:srgbClr val="000000"/>
                </a:solidFill>
                <a:latin typeface="Arial" charset="0"/>
                <a:cs typeface="Arial" charset="0"/>
              </a:rPr>
              <a:t>vyšších obecných soudů (Nejvyšší soud) - závazný v konkrétní věci, ale ovlivňuje rozhodovací praxi</a:t>
            </a:r>
          </a:p>
          <a:p>
            <a:pPr lvl="1" algn="just"/>
            <a:r>
              <a:rPr lang="cs-CZ" sz="1500" dirty="0">
                <a:solidFill>
                  <a:srgbClr val="000000"/>
                </a:solidFill>
                <a:latin typeface="Arial" charset="0"/>
                <a:cs typeface="Arial" charset="0"/>
              </a:rPr>
              <a:t>orgánů aplikujících právo – závazný v konkrétní věci, ale ovlivňuje rozhodovací praxi</a:t>
            </a:r>
          </a:p>
          <a:p>
            <a:pPr lvl="1" algn="just"/>
            <a:endParaRPr lang="cs-CZ" sz="1500" dirty="0">
              <a:solidFill>
                <a:srgbClr val="000000"/>
              </a:solidFill>
              <a:latin typeface="Arial" charset="0"/>
              <a:cs typeface="Arial" charset="0"/>
            </a:endParaRPr>
          </a:p>
          <a:p>
            <a:pPr lvl="1" algn="just"/>
            <a:r>
              <a:rPr lang="cs-CZ" sz="1500" dirty="0">
                <a:solidFill>
                  <a:srgbClr val="000000"/>
                </a:solidFill>
                <a:latin typeface="Arial" charset="0"/>
                <a:cs typeface="Arial" charset="0"/>
              </a:rPr>
              <a:t>interní – je závazný pro podřízené orgány – např. výkladová stanoviska NSZ</a:t>
            </a:r>
          </a:p>
          <a:p>
            <a:pPr lvl="1" algn="just"/>
            <a:r>
              <a:rPr lang="cs-CZ" sz="1500" dirty="0">
                <a:solidFill>
                  <a:srgbClr val="000000"/>
                </a:solidFill>
                <a:latin typeface="Arial" charset="0"/>
                <a:cs typeface="Arial" charset="0"/>
              </a:rPr>
              <a:t>vědecký (doktrinální) - </a:t>
            </a:r>
            <a:r>
              <a:rPr lang="cs-CZ" sz="1500" dirty="0"/>
              <a:t>obsažen v učebnicích, komentářích, monografiích a časopisech; není závazný, má však značný vliv na praxi pro svoji přesvědčivost </a:t>
            </a:r>
            <a:endParaRPr lang="cs-CZ" sz="1500" dirty="0">
              <a:solidFill>
                <a:srgbClr val="000000"/>
              </a:solidFill>
              <a:latin typeface="Arial" charset="0"/>
              <a:cs typeface="Arial" charset="0"/>
            </a:endParaRPr>
          </a:p>
          <a:p>
            <a:pPr>
              <a:buFont typeface="Wingdings" pitchFamily="2" charset="2"/>
              <a:buNone/>
            </a:pPr>
            <a:endParaRPr lang="cs-CZ" dirty="0"/>
          </a:p>
        </p:txBody>
      </p:sp>
      <p:sp>
        <p:nvSpPr>
          <p:cNvPr id="4" name="Zástupný symbol pro číslo snímku 3"/>
          <p:cNvSpPr>
            <a:spLocks noGrp="1"/>
          </p:cNvSpPr>
          <p:nvPr>
            <p:ph type="sldNum" sz="quarter" idx="11"/>
          </p:nvPr>
        </p:nvSpPr>
        <p:spPr/>
        <p:txBody>
          <a:bodyPr/>
          <a:lstStyle/>
          <a:p>
            <a:pPr>
              <a:defRPr/>
            </a:pPr>
            <a:fld id="{8829F41C-F8AB-4A7B-9389-6BADACCC6F3E}" type="slidenum">
              <a:rPr lang="cs-CZ" smtClean="0"/>
              <a:pPr>
                <a:defRPr/>
              </a:pPr>
              <a:t>29</a:t>
            </a:fld>
            <a:endParaRPr lang="cs-CZ"/>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7FA6E96C-F729-40F9-9213-2B03E1C9AD9E}"/>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3" name="Nadpis 2">
            <a:extLst>
              <a:ext uri="{FF2B5EF4-FFF2-40B4-BE49-F238E27FC236}">
                <a16:creationId xmlns:a16="http://schemas.microsoft.com/office/drawing/2014/main" id="{19281F1A-508F-4E67-8BF0-5119F64ED937}"/>
              </a:ext>
            </a:extLst>
          </p:cNvPr>
          <p:cNvSpPr>
            <a:spLocks noGrp="1"/>
          </p:cNvSpPr>
          <p:nvPr>
            <p:ph type="title"/>
          </p:nvPr>
        </p:nvSpPr>
        <p:spPr/>
        <p:txBody>
          <a:bodyPr/>
          <a:lstStyle/>
          <a:p>
            <a:pPr algn="ctr"/>
            <a:r>
              <a:rPr lang="cs-CZ" dirty="0"/>
              <a:t>§ 12 odst. 10 </a:t>
            </a:r>
            <a:r>
              <a:rPr lang="cs-CZ" dirty="0" err="1"/>
              <a:t>TrŘ</a:t>
            </a:r>
            <a:endParaRPr lang="cs-CZ" dirty="0"/>
          </a:p>
        </p:txBody>
      </p:sp>
      <p:sp>
        <p:nvSpPr>
          <p:cNvPr id="4" name="Zástupný obsah 3">
            <a:extLst>
              <a:ext uri="{FF2B5EF4-FFF2-40B4-BE49-F238E27FC236}">
                <a16:creationId xmlns:a16="http://schemas.microsoft.com/office/drawing/2014/main" id="{DC6BFA80-83BF-46B7-9640-C92FB8045BB4}"/>
              </a:ext>
            </a:extLst>
          </p:cNvPr>
          <p:cNvSpPr>
            <a:spLocks noGrp="1"/>
          </p:cNvSpPr>
          <p:nvPr>
            <p:ph idx="1"/>
          </p:nvPr>
        </p:nvSpPr>
        <p:spPr/>
        <p:txBody>
          <a:bodyPr/>
          <a:lstStyle/>
          <a:p>
            <a:pPr algn="just">
              <a:lnSpc>
                <a:spcPct val="100000"/>
              </a:lnSpc>
            </a:pPr>
            <a:r>
              <a:rPr lang="cs-CZ" sz="1600" dirty="0"/>
              <a:t>jedná se tedy o zákonem upravený postup orgánů činných v trestním řízení, jehož úkolem je náležitě zjistit, zda byl spáchán trestný čin, zjistit pachatele tohoto činu a uložit mu podle zákona trest nebo ochranné opatření, pravomocné rozhodnutí vykonat či jeho výkon zařídit  řízení přitom musí působit k upevňování zákonnosti, k předcházení a zamezování trestné činnosti, k výchově občanů v duchu důsledného zachovávání zákonů a pravidel občanského soužití i čestného plnění povinností ke státu a společnosti (§ 1 TŘ);  občané mají povinnost a zároveň i právo pomáhat při dosahování účelu tohoto zákona</a:t>
            </a:r>
          </a:p>
          <a:p>
            <a:pPr algn="just">
              <a:lnSpc>
                <a:spcPct val="100000"/>
              </a:lnSpc>
            </a:pPr>
            <a:endParaRPr lang="cs-CZ" sz="1600" dirty="0"/>
          </a:p>
          <a:p>
            <a:pPr algn="just">
              <a:lnSpc>
                <a:spcPct val="100000"/>
              </a:lnSpc>
            </a:pPr>
            <a:r>
              <a:rPr lang="cs-CZ" sz="1600" dirty="0"/>
              <a:t>ZSM klade důraz na obnovení narušených sociálních vztahů, integraci mladistvého do širšího sociálního prostředí a k prevenci zločinnosti</a:t>
            </a:r>
          </a:p>
          <a:p>
            <a:pPr algn="just">
              <a:lnSpc>
                <a:spcPct val="100000"/>
              </a:lnSpc>
            </a:pPr>
            <a:endParaRPr lang="cs-CZ" sz="1600" dirty="0"/>
          </a:p>
          <a:p>
            <a:pPr algn="just">
              <a:lnSpc>
                <a:spcPct val="100000"/>
              </a:lnSpc>
            </a:pPr>
            <a:r>
              <a:rPr lang="cs-CZ" sz="1600" dirty="0"/>
              <a:t>ZTOPO zase vymezuje odchylky v trestním řízení, neboť umožňuje trestní stíhání i právnických osob, přičemž není vyloučeno společné řízení ve věci fyzické a právnické osoby</a:t>
            </a:r>
          </a:p>
        </p:txBody>
      </p:sp>
    </p:spTree>
    <p:extLst>
      <p:ext uri="{BB962C8B-B14F-4D97-AF65-F5344CB8AC3E}">
        <p14:creationId xmlns:p14="http://schemas.microsoft.com/office/powerpoint/2010/main" val="29640952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B5C28AAD-2C7B-4FF7-A1DF-66CD797E66E3}"/>
              </a:ext>
            </a:extLst>
          </p:cNvPr>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
        <p:nvSpPr>
          <p:cNvPr id="3" name="Nadpis 2">
            <a:extLst>
              <a:ext uri="{FF2B5EF4-FFF2-40B4-BE49-F238E27FC236}">
                <a16:creationId xmlns:a16="http://schemas.microsoft.com/office/drawing/2014/main" id="{563293B6-A392-49D5-87D5-5E4746C9ECA0}"/>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0AF10A62-5633-4439-B3AB-BCA47350F0BE}"/>
              </a:ext>
            </a:extLst>
          </p:cNvPr>
          <p:cNvSpPr>
            <a:spLocks noGrp="1"/>
          </p:cNvSpPr>
          <p:nvPr>
            <p:ph idx="1"/>
          </p:nvPr>
        </p:nvSpPr>
        <p:spPr/>
        <p:txBody>
          <a:bodyPr/>
          <a:lstStyle/>
          <a:p>
            <a:pPr lvl="1" algn="just"/>
            <a:r>
              <a:rPr lang="cs-CZ" sz="1500" dirty="0">
                <a:solidFill>
                  <a:srgbClr val="000000"/>
                </a:solidFill>
                <a:latin typeface="+mj-lt"/>
                <a:cs typeface="Times New Roman" panose="02020603050405020304" pitchFamily="18" charset="0"/>
              </a:rPr>
              <a:t>ESLP – není pro členské státy závazný, ale tyto jej zpravidla akceptují, je materiálním pramenem jejich ústav </a:t>
            </a:r>
          </a:p>
          <a:p>
            <a:pPr lvl="1" algn="just"/>
            <a:r>
              <a:rPr lang="cs-CZ" sz="1500" dirty="0">
                <a:solidFill>
                  <a:srgbClr val="000000"/>
                </a:solidFill>
                <a:latin typeface="+mj-lt"/>
                <a:cs typeface="Times New Roman" panose="02020603050405020304" pitchFamily="18" charset="0"/>
              </a:rPr>
              <a:t>Soudního dvora EU – v  řízení o předběžné otázce je předběžně závazný </a:t>
            </a:r>
          </a:p>
          <a:p>
            <a:pPr lvl="1" algn="just">
              <a:buFont typeface="Wingdings" pitchFamily="2" charset="2"/>
              <a:buNone/>
            </a:pPr>
            <a:endParaRPr lang="cs-CZ" sz="1600" dirty="0">
              <a:solidFill>
                <a:srgbClr val="000000"/>
              </a:solidFill>
              <a:latin typeface="Arial" charset="0"/>
              <a:cs typeface="Arial" charset="0"/>
            </a:endParaRPr>
          </a:p>
          <a:p>
            <a:pPr algn="just">
              <a:lnSpc>
                <a:spcPct val="100000"/>
              </a:lnSpc>
            </a:pPr>
            <a:r>
              <a:rPr lang="cs-CZ" sz="1700" dirty="0">
                <a:solidFill>
                  <a:srgbClr val="000000"/>
                </a:solidFill>
                <a:latin typeface="Arial" charset="0"/>
                <a:cs typeface="Arial" charset="0"/>
              </a:rPr>
              <a:t>výklad podle metody výkladu  - např. </a:t>
            </a:r>
          </a:p>
          <a:p>
            <a:pPr lvl="1" algn="just"/>
            <a:endParaRPr lang="cs-CZ" sz="1500" dirty="0">
              <a:solidFill>
                <a:srgbClr val="000000"/>
              </a:solidFill>
              <a:latin typeface="+mj-lt"/>
              <a:cs typeface="Times New Roman" panose="02020603050405020304" pitchFamily="18" charset="0"/>
            </a:endParaRPr>
          </a:p>
          <a:p>
            <a:pPr lvl="1" algn="just"/>
            <a:r>
              <a:rPr lang="cs-CZ" sz="1500" dirty="0">
                <a:solidFill>
                  <a:srgbClr val="000000"/>
                </a:solidFill>
                <a:latin typeface="+mj-lt"/>
                <a:cs typeface="Times New Roman" panose="02020603050405020304" pitchFamily="18" charset="0"/>
              </a:rPr>
              <a:t>historický – výklad podle společenské situace, za které byl zákon přijat  </a:t>
            </a:r>
          </a:p>
          <a:p>
            <a:pPr lvl="1" algn="just"/>
            <a:r>
              <a:rPr lang="cs-CZ" sz="1500" dirty="0">
                <a:solidFill>
                  <a:srgbClr val="000000"/>
                </a:solidFill>
                <a:latin typeface="+mj-lt"/>
                <a:cs typeface="Times New Roman" panose="02020603050405020304" pitchFamily="18" charset="0"/>
              </a:rPr>
              <a:t>jazykový (gramatický) - </a:t>
            </a:r>
            <a:r>
              <a:rPr lang="cs-CZ" sz="1500" dirty="0">
                <a:latin typeface="+mj-lt"/>
                <a:cs typeface="Times New Roman" panose="02020603050405020304" pitchFamily="18" charset="0"/>
              </a:rPr>
              <a:t>zjišťuje smysl ustanovení na podkladě významu použitých slov a podle zásad gramatiky a pravopisu</a:t>
            </a:r>
            <a:endParaRPr lang="cs-CZ" sz="1500" dirty="0">
              <a:solidFill>
                <a:srgbClr val="000000"/>
              </a:solidFill>
              <a:latin typeface="+mj-lt"/>
              <a:cs typeface="Times New Roman" panose="02020603050405020304" pitchFamily="18" charset="0"/>
            </a:endParaRPr>
          </a:p>
          <a:p>
            <a:pPr lvl="1" algn="just"/>
            <a:endParaRPr lang="cs-CZ" sz="1500" dirty="0">
              <a:solidFill>
                <a:srgbClr val="000000"/>
              </a:solidFill>
              <a:latin typeface="+mj-lt"/>
              <a:cs typeface="Times New Roman" panose="02020603050405020304" pitchFamily="18" charset="0"/>
            </a:endParaRPr>
          </a:p>
          <a:p>
            <a:pPr lvl="1" algn="just"/>
            <a:r>
              <a:rPr lang="cs-CZ" sz="1500" dirty="0">
                <a:solidFill>
                  <a:srgbClr val="000000"/>
                </a:solidFill>
                <a:latin typeface="+mj-lt"/>
                <a:cs typeface="Times New Roman" panose="02020603050405020304" pitchFamily="18" charset="0"/>
              </a:rPr>
              <a:t>systematický - </a:t>
            </a:r>
            <a:r>
              <a:rPr lang="cs-CZ" sz="1500" dirty="0">
                <a:latin typeface="+mj-lt"/>
                <a:cs typeface="Times New Roman" panose="02020603050405020304" pitchFamily="18" charset="0"/>
              </a:rPr>
              <a:t>zjišťuje smysl zákonného ustanovení v souvislosti s širším celkem, s celým zákonem nebo celým právním řádem</a:t>
            </a:r>
            <a:endParaRPr lang="cs-CZ" sz="1500" dirty="0">
              <a:solidFill>
                <a:srgbClr val="000000"/>
              </a:solidFill>
              <a:latin typeface="+mj-lt"/>
              <a:cs typeface="Times New Roman" panose="02020603050405020304" pitchFamily="18" charset="0"/>
            </a:endParaRPr>
          </a:p>
          <a:p>
            <a:pPr lvl="1" algn="just"/>
            <a:r>
              <a:rPr lang="cs-CZ" sz="1500" dirty="0">
                <a:solidFill>
                  <a:srgbClr val="000000"/>
                </a:solidFill>
                <a:latin typeface="+mj-lt"/>
                <a:cs typeface="Times New Roman" panose="02020603050405020304" pitchFamily="18" charset="0"/>
              </a:rPr>
              <a:t>komparatistický - vykládá právní normu porovnáním  s právní úpravou obdobné normy v jiném právním předpisu (OSŘ v. </a:t>
            </a:r>
            <a:r>
              <a:rPr lang="cs-CZ" sz="1500" dirty="0" err="1">
                <a:solidFill>
                  <a:srgbClr val="000000"/>
                </a:solidFill>
                <a:latin typeface="+mj-lt"/>
                <a:cs typeface="Times New Roman" panose="02020603050405020304" pitchFamily="18" charset="0"/>
              </a:rPr>
              <a:t>TrŘ</a:t>
            </a:r>
            <a:r>
              <a:rPr lang="cs-CZ" sz="1500" dirty="0">
                <a:solidFill>
                  <a:srgbClr val="000000"/>
                </a:solidFill>
                <a:latin typeface="+mj-lt"/>
                <a:cs typeface="Times New Roman" panose="02020603050405020304" pitchFamily="18" charset="0"/>
              </a:rPr>
              <a:t>)</a:t>
            </a:r>
          </a:p>
          <a:p>
            <a:pPr lvl="1" algn="just"/>
            <a:endParaRPr lang="cs-CZ" sz="1500" dirty="0">
              <a:solidFill>
                <a:srgbClr val="000000"/>
              </a:solidFill>
              <a:latin typeface="+mj-lt"/>
              <a:cs typeface="Times New Roman" panose="02020603050405020304" pitchFamily="18" charset="0"/>
            </a:endParaRPr>
          </a:p>
          <a:p>
            <a:pPr lvl="1" algn="just"/>
            <a:r>
              <a:rPr lang="cs-CZ" sz="1500" dirty="0">
                <a:solidFill>
                  <a:srgbClr val="000000"/>
                </a:solidFill>
                <a:latin typeface="+mj-lt"/>
                <a:cs typeface="Times New Roman" panose="02020603050405020304" pitchFamily="18" charset="0"/>
              </a:rPr>
              <a:t>teleologický  -  výklad normy podle jejího účelu, k čemu má sloužit </a:t>
            </a:r>
          </a:p>
          <a:p>
            <a:pPr lvl="1" algn="just"/>
            <a:r>
              <a:rPr lang="cs-CZ" sz="1500" dirty="0">
                <a:solidFill>
                  <a:srgbClr val="000000"/>
                </a:solidFill>
                <a:latin typeface="+mj-lt"/>
                <a:cs typeface="Times New Roman" panose="02020603050405020304" pitchFamily="18" charset="0"/>
              </a:rPr>
              <a:t>logický - </a:t>
            </a:r>
            <a:r>
              <a:rPr lang="cs-CZ" sz="1500" dirty="0">
                <a:latin typeface="+mj-lt"/>
                <a:cs typeface="Times New Roman" panose="02020603050405020304" pitchFamily="18" charset="0"/>
              </a:rPr>
              <a:t>odkrývá smysl zákona prostřednictvím zásad logiky</a:t>
            </a:r>
            <a:endParaRPr lang="cs-CZ" sz="1500" dirty="0">
              <a:solidFill>
                <a:srgbClr val="000000"/>
              </a:solidFill>
              <a:latin typeface="+mj-lt"/>
              <a:cs typeface="Times New Roman" panose="02020603050405020304" pitchFamily="18" charset="0"/>
            </a:endParaRPr>
          </a:p>
          <a:p>
            <a:pPr lvl="1" algn="just"/>
            <a:endParaRPr lang="cs-CZ" sz="1500" dirty="0">
              <a:solidFill>
                <a:srgbClr val="000000"/>
              </a:solidFill>
              <a:latin typeface="+mj-lt"/>
              <a:cs typeface="Times New Roman" panose="02020603050405020304" pitchFamily="18" charset="0"/>
            </a:endParaRPr>
          </a:p>
          <a:p>
            <a:endParaRPr lang="cs-CZ" dirty="0"/>
          </a:p>
        </p:txBody>
      </p:sp>
    </p:spTree>
    <p:extLst>
      <p:ext uri="{BB962C8B-B14F-4D97-AF65-F5344CB8AC3E}">
        <p14:creationId xmlns:p14="http://schemas.microsoft.com/office/powerpoint/2010/main" val="22786242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F2D3EE78-1C3C-4B75-849D-3B8995CDE2A7}"/>
              </a:ext>
            </a:extLst>
          </p:cNvPr>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
        <p:nvSpPr>
          <p:cNvPr id="3" name="Nadpis 2">
            <a:extLst>
              <a:ext uri="{FF2B5EF4-FFF2-40B4-BE49-F238E27FC236}">
                <a16:creationId xmlns:a16="http://schemas.microsoft.com/office/drawing/2014/main" id="{A09BFA1B-25AA-48DE-984C-16C04D47CD2D}"/>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78E9C4B0-C421-4091-A6BD-B67C8BB5B7C1}"/>
              </a:ext>
            </a:extLst>
          </p:cNvPr>
          <p:cNvSpPr>
            <a:spLocks noGrp="1"/>
          </p:cNvSpPr>
          <p:nvPr>
            <p:ph idx="1"/>
          </p:nvPr>
        </p:nvSpPr>
        <p:spPr/>
        <p:txBody>
          <a:bodyPr/>
          <a:lstStyle/>
          <a:p>
            <a:r>
              <a:rPr lang="cs-CZ" sz="1700" dirty="0"/>
              <a:t>výklad podle vztahu k normě </a:t>
            </a:r>
          </a:p>
          <a:p>
            <a:pPr lvl="1"/>
            <a:endParaRPr lang="cs-CZ" sz="1500" dirty="0"/>
          </a:p>
          <a:p>
            <a:pPr lvl="1"/>
            <a:r>
              <a:rPr lang="cs-CZ" sz="1500" dirty="0"/>
              <a:t>doslovný (adekvátní) -  přesný obsah  zákonným znakům, pojmům </a:t>
            </a:r>
          </a:p>
          <a:p>
            <a:pPr lvl="1"/>
            <a:r>
              <a:rPr lang="cs-CZ" sz="1500" dirty="0"/>
              <a:t>zužující (restriktivní) -  zužuje obsah pojmu</a:t>
            </a:r>
          </a:p>
          <a:p>
            <a:pPr lvl="1"/>
            <a:r>
              <a:rPr lang="cs-CZ" sz="1500" dirty="0"/>
              <a:t>rozšiřující (extenzivní) – rozšiřuje obsah pojmu</a:t>
            </a:r>
          </a:p>
          <a:p>
            <a:endParaRPr lang="cs-CZ" sz="1700" dirty="0"/>
          </a:p>
          <a:p>
            <a:r>
              <a:rPr lang="cs-CZ" sz="1700" dirty="0"/>
              <a:t>výklad </a:t>
            </a:r>
            <a:r>
              <a:rPr lang="cs-CZ" sz="1700" dirty="0" err="1"/>
              <a:t>eurokonformní</a:t>
            </a:r>
            <a:r>
              <a:rPr lang="cs-CZ" sz="1700" dirty="0"/>
              <a:t> </a:t>
            </a:r>
          </a:p>
          <a:p>
            <a:pPr lvl="1"/>
            <a:endParaRPr lang="cs-CZ" sz="1500" dirty="0"/>
          </a:p>
          <a:p>
            <a:pPr lvl="1" algn="just"/>
            <a:r>
              <a:rPr lang="cs-CZ" sz="1500" dirty="0"/>
              <a:t>předpis evropského práva použijeme jako vodítko výkladu vnitrostátního předpisu, soud v trestním řízení aplikuje </a:t>
            </a:r>
            <a:r>
              <a:rPr lang="cs-CZ" sz="1500" dirty="0" err="1"/>
              <a:t>pvnitrostátní</a:t>
            </a:r>
            <a:r>
              <a:rPr lang="cs-CZ" sz="1500" dirty="0"/>
              <a:t> normu ve světle práva EU (týká se typicky směrnic)</a:t>
            </a:r>
          </a:p>
          <a:p>
            <a:endParaRPr lang="cs-CZ" sz="1700" dirty="0"/>
          </a:p>
          <a:p>
            <a:pPr algn="just">
              <a:lnSpc>
                <a:spcPct val="100000"/>
              </a:lnSpc>
            </a:pPr>
            <a:r>
              <a:rPr lang="cs-CZ" sz="1700" dirty="0"/>
              <a:t>od výkladu je  třeba odlišovat analogii (</a:t>
            </a:r>
            <a:r>
              <a:rPr lang="cs-CZ" sz="1700" dirty="0" err="1"/>
              <a:t>legis</a:t>
            </a:r>
            <a:r>
              <a:rPr lang="cs-CZ" sz="1700" dirty="0"/>
              <a:t>, </a:t>
            </a:r>
            <a:r>
              <a:rPr lang="cs-CZ" sz="1700" dirty="0" err="1"/>
              <a:t>iuris</a:t>
            </a:r>
            <a:r>
              <a:rPr lang="cs-CZ" sz="1700" dirty="0"/>
              <a:t>)  - na rozdíl od hmoty je v  procesu analogie přípustná i v neprospěch obviněného – vyloučena ta, kde dochází k zásahům do základních lidských práv a svobod</a:t>
            </a:r>
          </a:p>
        </p:txBody>
      </p:sp>
    </p:spTree>
    <p:extLst>
      <p:ext uri="{BB962C8B-B14F-4D97-AF65-F5344CB8AC3E}">
        <p14:creationId xmlns:p14="http://schemas.microsoft.com/office/powerpoint/2010/main" val="28851736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Nadpis 1"/>
          <p:cNvSpPr>
            <a:spLocks noGrp="1"/>
          </p:cNvSpPr>
          <p:nvPr>
            <p:ph type="title"/>
          </p:nvPr>
        </p:nvSpPr>
        <p:spPr/>
        <p:txBody>
          <a:bodyPr/>
          <a:lstStyle/>
          <a:p>
            <a:pPr algn="ctr"/>
            <a:r>
              <a:rPr lang="cs-CZ" b="1"/>
              <a:t>Základní zásady trestního řízení </a:t>
            </a:r>
          </a:p>
        </p:txBody>
      </p:sp>
      <p:sp>
        <p:nvSpPr>
          <p:cNvPr id="8195" name="Zástupný symbol pro obsah 2"/>
          <p:cNvSpPr>
            <a:spLocks noGrp="1"/>
          </p:cNvSpPr>
          <p:nvPr>
            <p:ph idx="1"/>
          </p:nvPr>
        </p:nvSpPr>
        <p:spPr/>
        <p:txBody>
          <a:bodyPr/>
          <a:lstStyle/>
          <a:p>
            <a:pPr algn="just">
              <a:lnSpc>
                <a:spcPct val="100000"/>
              </a:lnSpc>
            </a:pPr>
            <a:endParaRPr lang="cs-CZ" sz="1700" dirty="0"/>
          </a:p>
          <a:p>
            <a:pPr algn="just">
              <a:lnSpc>
                <a:spcPct val="100000"/>
              </a:lnSpc>
            </a:pPr>
            <a:r>
              <a:rPr lang="cs-CZ" sz="1700" dirty="0"/>
              <a:t>pravidla (principy), která jsou výslovně či mlčky  zpravidla vyjádřená v </a:t>
            </a:r>
            <a:r>
              <a:rPr lang="cs-CZ" sz="1700" dirty="0" err="1"/>
              <a:t>TrŘ</a:t>
            </a:r>
            <a:endParaRPr lang="cs-CZ" sz="1700" dirty="0"/>
          </a:p>
          <a:p>
            <a:pPr algn="just">
              <a:lnSpc>
                <a:spcPct val="100000"/>
              </a:lnSpc>
              <a:buFont typeface="Wingdings" pitchFamily="2" charset="2"/>
              <a:buNone/>
            </a:pPr>
            <a:endParaRPr lang="cs-CZ" sz="1700" dirty="0"/>
          </a:p>
          <a:p>
            <a:pPr algn="just">
              <a:lnSpc>
                <a:spcPct val="100000"/>
              </a:lnSpc>
            </a:pPr>
            <a:r>
              <a:rPr lang="cs-CZ" sz="1700" dirty="0"/>
              <a:t>představují východiska pro tvorbu (zákonodárce), interpretaci a aplikaci (orgány činné v trestním řízení) systému trestněprávně procesních norem </a:t>
            </a:r>
          </a:p>
          <a:p>
            <a:pPr algn="just">
              <a:lnSpc>
                <a:spcPct val="100000"/>
              </a:lnSpc>
            </a:pPr>
            <a:endParaRPr lang="cs-CZ" sz="1700" dirty="0"/>
          </a:p>
          <a:p>
            <a:pPr algn="just">
              <a:lnSpc>
                <a:spcPct val="100000"/>
              </a:lnSpc>
            </a:pPr>
            <a:r>
              <a:rPr lang="cs-CZ" sz="1700" dirty="0"/>
              <a:t>jedná se o určité právní principy, vůdčí právní ideje jimiž je ovládáno trestní řízení  a které musí být vykládány a aplikovány v souladu s Ústavou, LZPS, popř. v jejich duchu </a:t>
            </a:r>
          </a:p>
          <a:p>
            <a:pPr algn="just">
              <a:lnSpc>
                <a:spcPct val="100000"/>
              </a:lnSpc>
              <a:buFont typeface="Wingdings" pitchFamily="2" charset="2"/>
              <a:buNone/>
            </a:pPr>
            <a:endParaRPr lang="cs-CZ" sz="1700" dirty="0"/>
          </a:p>
          <a:p>
            <a:pPr algn="just">
              <a:lnSpc>
                <a:spcPct val="100000"/>
              </a:lnSpc>
            </a:pPr>
            <a:r>
              <a:rPr lang="cs-CZ" sz="1700" dirty="0"/>
              <a:t>jsou typické pro trestní řízení jako celek nebo jen např. pro některé jeho stadia (zásady typické pro dokazování, hlavní líčení atd.). </a:t>
            </a:r>
          </a:p>
          <a:p>
            <a:pPr algn="just">
              <a:buFont typeface="Wingdings" pitchFamily="2" charset="2"/>
              <a:buNone/>
            </a:pPr>
            <a:endParaRPr lang="cs-CZ" sz="2000" dirty="0"/>
          </a:p>
        </p:txBody>
      </p:sp>
      <p:sp>
        <p:nvSpPr>
          <p:cNvPr id="6" name="Zástupný symbol pro číslo snímku 5"/>
          <p:cNvSpPr>
            <a:spLocks noGrp="1"/>
          </p:cNvSpPr>
          <p:nvPr>
            <p:ph type="sldNum" sz="quarter" idx="11"/>
          </p:nvPr>
        </p:nvSpPr>
        <p:spPr/>
        <p:txBody>
          <a:bodyPr/>
          <a:lstStyle/>
          <a:p>
            <a:pPr>
              <a:defRPr/>
            </a:pPr>
            <a:fld id="{3D5DEA09-1D53-4E7C-8742-92670F407D6C}" type="slidenum">
              <a:rPr lang="cs-CZ" smtClean="0"/>
              <a:pPr>
                <a:defRPr/>
              </a:pPr>
              <a:t>32</a:t>
            </a:fld>
            <a:endParaRPr lang="cs-CZ"/>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dpis 1"/>
          <p:cNvSpPr>
            <a:spLocks noGrp="1"/>
          </p:cNvSpPr>
          <p:nvPr>
            <p:ph type="title"/>
          </p:nvPr>
        </p:nvSpPr>
        <p:spPr/>
        <p:txBody>
          <a:bodyPr/>
          <a:lstStyle/>
          <a:p>
            <a:pPr algn="ctr"/>
            <a:r>
              <a:rPr lang="cs-CZ" sz="2800"/>
              <a:t>Funkce základních zásad </a:t>
            </a:r>
          </a:p>
        </p:txBody>
      </p:sp>
      <p:sp>
        <p:nvSpPr>
          <p:cNvPr id="9219" name="Zástupný symbol pro obsah 2"/>
          <p:cNvSpPr>
            <a:spLocks noGrp="1"/>
          </p:cNvSpPr>
          <p:nvPr>
            <p:ph idx="1"/>
          </p:nvPr>
        </p:nvSpPr>
        <p:spPr/>
        <p:txBody>
          <a:bodyPr/>
          <a:lstStyle/>
          <a:p>
            <a:pPr algn="just">
              <a:lnSpc>
                <a:spcPct val="90000"/>
              </a:lnSpc>
            </a:pPr>
            <a:r>
              <a:rPr lang="cs-CZ" sz="1700" dirty="0"/>
              <a:t>interpretační </a:t>
            </a:r>
          </a:p>
          <a:p>
            <a:pPr lvl="1" algn="just">
              <a:lnSpc>
                <a:spcPct val="90000"/>
              </a:lnSpc>
            </a:pPr>
            <a:r>
              <a:rPr lang="cs-CZ" sz="1500" dirty="0"/>
              <a:t>prostřednictvím základních zásad trestního řízení provádí OČTŘ interpretaci příslušného ustanovení </a:t>
            </a:r>
            <a:r>
              <a:rPr lang="cs-CZ" sz="1500" dirty="0" err="1"/>
              <a:t>TrŘ</a:t>
            </a:r>
            <a:r>
              <a:rPr lang="cs-CZ" sz="1500" dirty="0"/>
              <a:t> a tím je zajištěn předpoklad pro jednotnou interpretaci</a:t>
            </a:r>
          </a:p>
          <a:p>
            <a:pPr algn="just">
              <a:lnSpc>
                <a:spcPct val="90000"/>
              </a:lnSpc>
            </a:pPr>
            <a:endParaRPr lang="cs-CZ" sz="1700" dirty="0"/>
          </a:p>
          <a:p>
            <a:pPr algn="just">
              <a:lnSpc>
                <a:spcPct val="90000"/>
              </a:lnSpc>
            </a:pPr>
            <a:r>
              <a:rPr lang="cs-CZ" sz="1700" dirty="0"/>
              <a:t>aplikační </a:t>
            </a:r>
          </a:p>
          <a:p>
            <a:pPr lvl="1" algn="just">
              <a:lnSpc>
                <a:spcPct val="90000"/>
              </a:lnSpc>
            </a:pPr>
            <a:r>
              <a:rPr lang="cs-CZ" sz="1500" dirty="0"/>
              <a:t>funguje obdobně jako interpretační, přičemž se projevuje v rozhodovacím procesu orgánů činných v trestním řízení</a:t>
            </a:r>
          </a:p>
          <a:p>
            <a:pPr algn="just">
              <a:lnSpc>
                <a:spcPct val="90000"/>
              </a:lnSpc>
            </a:pPr>
            <a:endParaRPr lang="cs-CZ" sz="1700" dirty="0"/>
          </a:p>
          <a:p>
            <a:pPr algn="just">
              <a:lnSpc>
                <a:spcPct val="90000"/>
              </a:lnSpc>
            </a:pPr>
            <a:r>
              <a:rPr lang="cs-CZ" sz="1700" dirty="0"/>
              <a:t>zákonodárná </a:t>
            </a:r>
          </a:p>
          <a:p>
            <a:pPr lvl="1" algn="just">
              <a:lnSpc>
                <a:spcPct val="90000"/>
              </a:lnSpc>
            </a:pPr>
            <a:r>
              <a:rPr lang="cs-CZ" sz="1500" dirty="0"/>
              <a:t>zákonodárce při tvorbě práva musí důsledně vycházet ze základních zásad, na nichž je příslušná norma vybudována</a:t>
            </a:r>
          </a:p>
          <a:p>
            <a:pPr algn="just">
              <a:lnSpc>
                <a:spcPct val="90000"/>
              </a:lnSpc>
            </a:pPr>
            <a:endParaRPr lang="cs-CZ" sz="1700" dirty="0"/>
          </a:p>
          <a:p>
            <a:pPr algn="just">
              <a:lnSpc>
                <a:spcPct val="90000"/>
              </a:lnSpc>
            </a:pPr>
            <a:r>
              <a:rPr lang="cs-CZ" sz="1700" dirty="0"/>
              <a:t>poznávací </a:t>
            </a:r>
          </a:p>
          <a:p>
            <a:pPr lvl="1" algn="just">
              <a:lnSpc>
                <a:spcPct val="90000"/>
              </a:lnSpc>
            </a:pPr>
            <a:r>
              <a:rPr lang="cs-CZ" sz="1500" dirty="0"/>
              <a:t>z charakteru základních zásad a jejich uplatnění v trestním procesu lze usuzovat na charakter trestního procesu (inkviziční, </a:t>
            </a:r>
            <a:r>
              <a:rPr lang="cs-CZ" sz="1500" dirty="0" err="1"/>
              <a:t>adversární</a:t>
            </a:r>
            <a:r>
              <a:rPr lang="cs-CZ" sz="1500" dirty="0"/>
              <a:t>, smíšený)</a:t>
            </a:r>
          </a:p>
          <a:p>
            <a:pPr algn="just">
              <a:lnSpc>
                <a:spcPct val="90000"/>
              </a:lnSpc>
            </a:pPr>
            <a:endParaRPr lang="cs-CZ" sz="1700" dirty="0"/>
          </a:p>
          <a:p>
            <a:pPr algn="just">
              <a:lnSpc>
                <a:spcPct val="90000"/>
              </a:lnSpc>
            </a:pPr>
            <a:r>
              <a:rPr lang="cs-CZ" sz="1700" dirty="0"/>
              <a:t>kontrolní </a:t>
            </a:r>
          </a:p>
          <a:p>
            <a:pPr lvl="1" algn="just">
              <a:lnSpc>
                <a:spcPct val="90000"/>
              </a:lnSpc>
            </a:pPr>
            <a:r>
              <a:rPr lang="cs-CZ" sz="1500" dirty="0"/>
              <a:t>zaměřena na dodržování zákonnosti</a:t>
            </a:r>
          </a:p>
        </p:txBody>
      </p:sp>
      <p:sp>
        <p:nvSpPr>
          <p:cNvPr id="4" name="Zástupný symbol pro číslo snímku 3"/>
          <p:cNvSpPr>
            <a:spLocks noGrp="1"/>
          </p:cNvSpPr>
          <p:nvPr>
            <p:ph type="sldNum" sz="quarter" idx="11"/>
          </p:nvPr>
        </p:nvSpPr>
        <p:spPr/>
        <p:txBody>
          <a:bodyPr/>
          <a:lstStyle/>
          <a:p>
            <a:pPr>
              <a:defRPr/>
            </a:pPr>
            <a:fld id="{BB10F728-A189-488E-BE9A-CA42809868C9}" type="slidenum">
              <a:rPr lang="cs-CZ" smtClean="0"/>
              <a:pPr>
                <a:defRPr/>
              </a:pPr>
              <a:t>33</a:t>
            </a:fld>
            <a:endParaRPr lang="cs-CZ"/>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1"/>
          <p:cNvSpPr>
            <a:spLocks noGrp="1"/>
          </p:cNvSpPr>
          <p:nvPr>
            <p:ph type="title"/>
          </p:nvPr>
        </p:nvSpPr>
        <p:spPr/>
        <p:txBody>
          <a:bodyPr/>
          <a:lstStyle/>
          <a:p>
            <a:pPr algn="ctr"/>
            <a:r>
              <a:rPr lang="cs-CZ" b="1"/>
              <a:t>Základní zásady TPP  </a:t>
            </a:r>
          </a:p>
        </p:txBody>
      </p:sp>
      <p:sp>
        <p:nvSpPr>
          <p:cNvPr id="10243" name="Zástupný symbol pro obsah 2"/>
          <p:cNvSpPr>
            <a:spLocks noGrp="1"/>
          </p:cNvSpPr>
          <p:nvPr>
            <p:ph idx="1"/>
          </p:nvPr>
        </p:nvSpPr>
        <p:spPr/>
        <p:txBody>
          <a:bodyPr/>
          <a:lstStyle/>
          <a:p>
            <a:pPr algn="just"/>
            <a:endParaRPr lang="cs-CZ" sz="1800" dirty="0"/>
          </a:p>
          <a:p>
            <a:pPr algn="just">
              <a:lnSpc>
                <a:spcPct val="100000"/>
              </a:lnSpc>
            </a:pPr>
            <a:r>
              <a:rPr lang="cs-CZ" sz="1800" dirty="0"/>
              <a:t>rozhodování o vině a trestu nezávislým soudem (čl. 81, 90 věta druhá, 92 Ústavy, čl. 38 odst. 1, 40 odst. 1 LZPS)</a:t>
            </a:r>
          </a:p>
          <a:p>
            <a:pPr algn="just">
              <a:lnSpc>
                <a:spcPct val="100000"/>
              </a:lnSpc>
            </a:pPr>
            <a:endParaRPr lang="cs-CZ" sz="1800" dirty="0"/>
          </a:p>
          <a:p>
            <a:pPr algn="just">
              <a:lnSpc>
                <a:spcPct val="100000"/>
              </a:lnSpc>
            </a:pPr>
            <a:r>
              <a:rPr lang="cs-CZ" sz="1800" dirty="0"/>
              <a:t>vázanost soudů jen zákonem (čl. 95 odst. 1 Ústavy)</a:t>
            </a:r>
          </a:p>
          <a:p>
            <a:pPr algn="just">
              <a:lnSpc>
                <a:spcPct val="100000"/>
              </a:lnSpc>
            </a:pPr>
            <a:endParaRPr lang="cs-CZ" sz="1800" dirty="0"/>
          </a:p>
          <a:p>
            <a:pPr algn="just">
              <a:lnSpc>
                <a:spcPct val="100000"/>
              </a:lnSpc>
            </a:pPr>
            <a:r>
              <a:rPr lang="cs-CZ" sz="1800" dirty="0"/>
              <a:t>právo na zákonného soudce (čl. 38 odst. 1 LZPS)</a:t>
            </a:r>
          </a:p>
          <a:p>
            <a:pPr algn="just">
              <a:lnSpc>
                <a:spcPct val="100000"/>
              </a:lnSpc>
            </a:pPr>
            <a:endParaRPr lang="cs-CZ" sz="1800" dirty="0"/>
          </a:p>
          <a:p>
            <a:pPr algn="just">
              <a:lnSpc>
                <a:spcPct val="100000"/>
              </a:lnSpc>
            </a:pPr>
            <a:r>
              <a:rPr lang="cs-CZ" sz="1800" dirty="0"/>
              <a:t>právo na soudní ochranu (čl. 36 LZPS)</a:t>
            </a:r>
          </a:p>
          <a:p>
            <a:pPr algn="just">
              <a:lnSpc>
                <a:spcPct val="100000"/>
              </a:lnSpc>
            </a:pPr>
            <a:endParaRPr lang="cs-CZ" sz="1800" dirty="0"/>
          </a:p>
          <a:p>
            <a:pPr algn="just">
              <a:lnSpc>
                <a:spcPct val="100000"/>
              </a:lnSpc>
            </a:pPr>
            <a:r>
              <a:rPr lang="cs-CZ" sz="1800" dirty="0"/>
              <a:t>zásady vyplývající z mezinárodních smluv (čl. 10 Ústavy)</a:t>
            </a:r>
          </a:p>
          <a:p>
            <a:endParaRPr lang="cs-CZ" dirty="0"/>
          </a:p>
        </p:txBody>
      </p:sp>
      <p:sp>
        <p:nvSpPr>
          <p:cNvPr id="4" name="Zástupný symbol pro číslo snímku 3"/>
          <p:cNvSpPr>
            <a:spLocks noGrp="1"/>
          </p:cNvSpPr>
          <p:nvPr>
            <p:ph type="sldNum" sz="quarter" idx="11"/>
          </p:nvPr>
        </p:nvSpPr>
        <p:spPr/>
        <p:txBody>
          <a:bodyPr/>
          <a:lstStyle/>
          <a:p>
            <a:pPr>
              <a:defRPr/>
            </a:pPr>
            <a:fld id="{67630D72-D12B-4075-86DA-F1315504C43C}" type="slidenum">
              <a:rPr lang="cs-CZ" smtClean="0"/>
              <a:pPr>
                <a:defRPr/>
              </a:pPr>
              <a:t>34</a:t>
            </a:fld>
            <a:endParaRPr lang="cs-CZ"/>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p:txBody>
          <a:bodyPr/>
          <a:lstStyle/>
          <a:p>
            <a:pPr algn="ctr"/>
            <a:r>
              <a:rPr lang="cs-CZ" b="1"/>
              <a:t>Zásada zákonnosti</a:t>
            </a:r>
          </a:p>
        </p:txBody>
      </p:sp>
      <p:sp>
        <p:nvSpPr>
          <p:cNvPr id="11267" name="Zástupný symbol pro obsah 2"/>
          <p:cNvSpPr>
            <a:spLocks noGrp="1"/>
          </p:cNvSpPr>
          <p:nvPr>
            <p:ph idx="1"/>
          </p:nvPr>
        </p:nvSpPr>
        <p:spPr/>
        <p:txBody>
          <a:bodyPr/>
          <a:lstStyle/>
          <a:p>
            <a:pPr algn="just">
              <a:lnSpc>
                <a:spcPct val="100000"/>
              </a:lnSpc>
            </a:pPr>
            <a:r>
              <a:rPr lang="cs-CZ" sz="1800" dirty="0"/>
              <a:t>čl. 8 LZPS, § 2/1 </a:t>
            </a:r>
            <a:r>
              <a:rPr lang="cs-CZ" sz="1800" dirty="0" err="1"/>
              <a:t>TrŘ</a:t>
            </a:r>
            <a:r>
              <a:rPr lang="cs-CZ" sz="1800" dirty="0"/>
              <a:t> „nikdo nesmí být stíhán nebo zbaven svobody jinak než z důvodů a způsobem, který stanoví zákon.“ </a:t>
            </a:r>
          </a:p>
          <a:p>
            <a:pPr>
              <a:lnSpc>
                <a:spcPct val="100000"/>
              </a:lnSpc>
            </a:pPr>
            <a:endParaRPr lang="cs-CZ" sz="1800" dirty="0"/>
          </a:p>
          <a:p>
            <a:pPr algn="just">
              <a:lnSpc>
                <a:spcPct val="100000"/>
              </a:lnSpc>
            </a:pPr>
            <a:r>
              <a:rPr lang="cs-CZ" sz="1800" dirty="0"/>
              <a:t>procesním vyjádřením této zásady je presumpce neviny (čl. 39 LZPS a § 2/2 </a:t>
            </a:r>
            <a:r>
              <a:rPr lang="cs-CZ" sz="1800" dirty="0" err="1"/>
              <a:t>TrŘ</a:t>
            </a:r>
            <a:r>
              <a:rPr lang="cs-CZ" sz="1800" dirty="0"/>
              <a:t> – „dokud pravomocným odsuzujícím rozsudkem soudu není vina vyslovena, nelze na jednotlivce hledět jako by byl vinen</a:t>
            </a:r>
          </a:p>
          <a:p>
            <a:pPr algn="just">
              <a:lnSpc>
                <a:spcPct val="100000"/>
              </a:lnSpc>
              <a:buFont typeface="Wingdings" pitchFamily="2" charset="2"/>
              <a:buNone/>
            </a:pPr>
            <a:endParaRPr lang="cs-CZ" sz="1800" dirty="0"/>
          </a:p>
          <a:p>
            <a:pPr algn="just">
              <a:lnSpc>
                <a:spcPct val="100000"/>
              </a:lnSpc>
            </a:pPr>
            <a:r>
              <a:rPr lang="cs-CZ" sz="1800" dirty="0"/>
              <a:t>jejím účelem je jednak to, aby obviněná osoba nesnášela stejné následky jako odsouzená osoba a jednak, aby průběh vykonaného dokazování umožnil soudu rozhodovat nestranně; má stránku </a:t>
            </a:r>
          </a:p>
          <a:p>
            <a:pPr marL="72000" indent="0" algn="just">
              <a:lnSpc>
                <a:spcPct val="100000"/>
              </a:lnSpc>
              <a:buNone/>
            </a:pPr>
            <a:endParaRPr lang="cs-CZ" sz="1800" dirty="0"/>
          </a:p>
          <a:p>
            <a:pPr lvl="1" algn="just"/>
            <a:r>
              <a:rPr lang="cs-CZ" sz="1600" dirty="0"/>
              <a:t>hmotněprávní - zákaz vyjadřovat se o obviněném jako o vinném před pravomocným vyjádřením soudu o jeho vině</a:t>
            </a:r>
          </a:p>
          <a:p>
            <a:pPr lvl="1" algn="just"/>
            <a:endParaRPr lang="cs-CZ" sz="1600" dirty="0"/>
          </a:p>
          <a:p>
            <a:pPr lvl="1" algn="just"/>
            <a:r>
              <a:rPr lang="cs-CZ" sz="1600" dirty="0"/>
              <a:t>procesněprávní - pravidla soudního dokazování mají být takové, aby soud určil vinu nestranně a na základě zákona</a:t>
            </a:r>
          </a:p>
          <a:p>
            <a:endParaRPr lang="cs-CZ" sz="1800" dirty="0"/>
          </a:p>
        </p:txBody>
      </p:sp>
      <p:sp>
        <p:nvSpPr>
          <p:cNvPr id="6" name="Zástupný symbol pro číslo snímku 5"/>
          <p:cNvSpPr>
            <a:spLocks noGrp="1"/>
          </p:cNvSpPr>
          <p:nvPr>
            <p:ph type="sldNum" sz="quarter" idx="11"/>
          </p:nvPr>
        </p:nvSpPr>
        <p:spPr/>
        <p:txBody>
          <a:bodyPr/>
          <a:lstStyle/>
          <a:p>
            <a:pPr>
              <a:defRPr/>
            </a:pPr>
            <a:fld id="{387C9725-EB2C-4840-9767-B1AC1F92012A}" type="slidenum">
              <a:rPr lang="cs-CZ" smtClean="0"/>
              <a:pPr>
                <a:defRPr/>
              </a:pPr>
              <a:t>35</a:t>
            </a:fld>
            <a:endParaRPr lang="cs-CZ"/>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p:cNvSpPr>
            <a:spLocks noGrp="1"/>
          </p:cNvSpPr>
          <p:nvPr>
            <p:ph type="title"/>
          </p:nvPr>
        </p:nvSpPr>
        <p:spPr/>
        <p:txBody>
          <a:bodyPr/>
          <a:lstStyle/>
          <a:p>
            <a:pPr algn="ctr"/>
            <a:r>
              <a:rPr lang="cs-CZ" b="1"/>
              <a:t>Zásada legality</a:t>
            </a:r>
            <a:endParaRPr lang="cs-CZ"/>
          </a:p>
        </p:txBody>
      </p:sp>
      <p:sp>
        <p:nvSpPr>
          <p:cNvPr id="12291" name="Zástupný symbol pro obsah 2"/>
          <p:cNvSpPr>
            <a:spLocks noGrp="1"/>
          </p:cNvSpPr>
          <p:nvPr>
            <p:ph idx="1"/>
          </p:nvPr>
        </p:nvSpPr>
        <p:spPr/>
        <p:txBody>
          <a:bodyPr/>
          <a:lstStyle/>
          <a:p>
            <a:pPr algn="just">
              <a:lnSpc>
                <a:spcPct val="100000"/>
              </a:lnSpc>
            </a:pPr>
            <a:r>
              <a:rPr lang="cs-CZ" sz="1600" dirty="0"/>
              <a:t>státní zástupce je povinen stíhat všechny trestné činy, o nichž se dozví, pokud zákon, přímo použitelný předpis Evropské unie nebo vyhlášená mezinárodní smlouva, kterou je Česká republika vázána, nestanoví jinak</a:t>
            </a:r>
          </a:p>
          <a:p>
            <a:pPr algn="just">
              <a:lnSpc>
                <a:spcPct val="100000"/>
              </a:lnSpc>
            </a:pPr>
            <a:endParaRPr lang="cs-CZ" sz="1600" dirty="0"/>
          </a:p>
          <a:p>
            <a:pPr algn="just">
              <a:lnSpc>
                <a:spcPct val="100000"/>
              </a:lnSpc>
            </a:pPr>
            <a:r>
              <a:rPr lang="cs-CZ" sz="1600" dirty="0"/>
              <a:t>nařízení rady (EU) 2017/1939 ze dne 12. října 2017, kterým se provádí posílená spolupráce za účelem zřízení Úřadu evropského veřejného žalobce  - ochrana finančních zájmů  evropských společenství (zločinné spolčení)</a:t>
            </a:r>
          </a:p>
          <a:p>
            <a:pPr algn="just">
              <a:lnSpc>
                <a:spcPct val="100000"/>
              </a:lnSpc>
            </a:pPr>
            <a:endParaRPr lang="cs-CZ" sz="1600" dirty="0"/>
          </a:p>
          <a:p>
            <a:pPr algn="just">
              <a:lnSpc>
                <a:spcPct val="100000"/>
              </a:lnSpc>
            </a:pPr>
            <a:r>
              <a:rPr lang="cs-CZ" sz="1600" dirty="0"/>
              <a:t>551/1992 Sb., Evropská úmluva o předávání trestního řízení </a:t>
            </a:r>
          </a:p>
          <a:p>
            <a:pPr>
              <a:lnSpc>
                <a:spcPct val="100000"/>
              </a:lnSpc>
              <a:buFont typeface="Wingdings" pitchFamily="2" charset="2"/>
              <a:buNone/>
            </a:pPr>
            <a:endParaRPr lang="cs-CZ" sz="1600" dirty="0"/>
          </a:p>
          <a:p>
            <a:pPr algn="just">
              <a:lnSpc>
                <a:spcPct val="100000"/>
              </a:lnSpc>
            </a:pPr>
            <a:r>
              <a:rPr lang="cs-CZ" sz="1600" dirty="0"/>
              <a:t>oportunita je výjimkou ze zásady legality – státní zástupce nemá povinnost stíhat všechny trestné činy o kterých se dozví ….</a:t>
            </a:r>
          </a:p>
          <a:p>
            <a:pPr algn="just">
              <a:lnSpc>
                <a:spcPct val="100000"/>
              </a:lnSpc>
            </a:pPr>
            <a:endParaRPr lang="cs-CZ" sz="1600" dirty="0"/>
          </a:p>
          <a:p>
            <a:pPr algn="just">
              <a:lnSpc>
                <a:spcPct val="100000"/>
              </a:lnSpc>
            </a:pPr>
            <a:r>
              <a:rPr lang="cs-CZ" sz="1600" dirty="0"/>
              <a:t>prvky oportunity - § 159a/3 </a:t>
            </a:r>
            <a:r>
              <a:rPr lang="cs-CZ" sz="1600" dirty="0" err="1"/>
              <a:t>TrŘ</a:t>
            </a:r>
            <a:r>
              <a:rPr lang="cs-CZ" sz="1600" dirty="0"/>
              <a:t> fakultativní odložení věci, § 172/2 </a:t>
            </a:r>
            <a:r>
              <a:rPr lang="cs-CZ" sz="1600" dirty="0" err="1"/>
              <a:t>TrŘ</a:t>
            </a:r>
            <a:r>
              <a:rPr lang="cs-CZ" sz="1600" dirty="0"/>
              <a:t> - fakultativní zastavení trestního stíhání; neúčelnost) </a:t>
            </a:r>
          </a:p>
          <a:p>
            <a:pPr algn="just">
              <a:lnSpc>
                <a:spcPct val="100000"/>
              </a:lnSpc>
            </a:pPr>
            <a:endParaRPr lang="cs-CZ" sz="1600" dirty="0"/>
          </a:p>
          <a:p>
            <a:pPr algn="just">
              <a:lnSpc>
                <a:spcPct val="100000"/>
              </a:lnSpc>
            </a:pPr>
            <a:r>
              <a:rPr lang="cs-CZ" sz="1600" dirty="0"/>
              <a:t>oportunita není zásadou českého trestního řízení</a:t>
            </a:r>
          </a:p>
          <a:p>
            <a:pPr algn="just">
              <a:lnSpc>
                <a:spcPct val="100000"/>
              </a:lnSpc>
            </a:pPr>
            <a:endParaRPr lang="cs-CZ" sz="1600" dirty="0"/>
          </a:p>
          <a:p>
            <a:pPr>
              <a:buFont typeface="Wingdings" pitchFamily="2" charset="2"/>
              <a:buNone/>
            </a:pPr>
            <a:endParaRPr lang="cs-CZ" dirty="0"/>
          </a:p>
        </p:txBody>
      </p:sp>
      <p:sp>
        <p:nvSpPr>
          <p:cNvPr id="5" name="Zástupný symbol pro číslo snímku 4"/>
          <p:cNvSpPr>
            <a:spLocks noGrp="1"/>
          </p:cNvSpPr>
          <p:nvPr>
            <p:ph type="sldNum" sz="quarter" idx="11"/>
          </p:nvPr>
        </p:nvSpPr>
        <p:spPr/>
        <p:txBody>
          <a:bodyPr/>
          <a:lstStyle/>
          <a:p>
            <a:pPr>
              <a:defRPr/>
            </a:pPr>
            <a:fld id="{F88B2FE2-DB72-4C8F-A70A-49496816B3CE}" type="slidenum">
              <a:rPr lang="cs-CZ" smtClean="0"/>
              <a:pPr>
                <a:defRPr/>
              </a:pPr>
              <a:t>36</a:t>
            </a:fld>
            <a:endParaRPr lang="cs-CZ"/>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C2B32CCB-CB55-4011-A349-155241037284}"/>
              </a:ext>
            </a:extLst>
          </p:cNvPr>
          <p:cNvSpPr>
            <a:spLocks noGrp="1"/>
          </p:cNvSpPr>
          <p:nvPr>
            <p:ph type="sldNum" sz="quarter" idx="11"/>
          </p:nvPr>
        </p:nvSpPr>
        <p:spPr/>
        <p:txBody>
          <a:bodyPr/>
          <a:lstStyle/>
          <a:p>
            <a:fld id="{0970407D-EE58-4A0B-824B-1D3AE42DD9CF}" type="slidenum">
              <a:rPr lang="cs-CZ" altLang="cs-CZ" smtClean="0"/>
              <a:pPr/>
              <a:t>37</a:t>
            </a:fld>
            <a:endParaRPr lang="cs-CZ" altLang="cs-CZ" dirty="0"/>
          </a:p>
        </p:txBody>
      </p:sp>
      <p:sp>
        <p:nvSpPr>
          <p:cNvPr id="3" name="Nadpis 2">
            <a:extLst>
              <a:ext uri="{FF2B5EF4-FFF2-40B4-BE49-F238E27FC236}">
                <a16:creationId xmlns:a16="http://schemas.microsoft.com/office/drawing/2014/main" id="{D193F399-8F66-4DDA-9E60-0728C66AB023}"/>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B82998C7-BD01-4CBF-8DB6-087B367B2ECA}"/>
              </a:ext>
            </a:extLst>
          </p:cNvPr>
          <p:cNvSpPr>
            <a:spLocks noGrp="1"/>
          </p:cNvSpPr>
          <p:nvPr>
            <p:ph idx="1"/>
          </p:nvPr>
        </p:nvSpPr>
        <p:spPr/>
        <p:txBody>
          <a:bodyPr/>
          <a:lstStyle/>
          <a:p>
            <a:pPr algn="just">
              <a:lnSpc>
                <a:spcPct val="100000"/>
              </a:lnSpc>
            </a:pPr>
            <a:endParaRPr lang="cs-CZ" sz="1600" dirty="0"/>
          </a:p>
          <a:p>
            <a:pPr algn="just">
              <a:lnSpc>
                <a:spcPct val="100000"/>
              </a:lnSpc>
            </a:pPr>
            <a:endParaRPr lang="cs-CZ" sz="1600" dirty="0"/>
          </a:p>
          <a:p>
            <a:pPr algn="just">
              <a:lnSpc>
                <a:spcPct val="100000"/>
              </a:lnSpc>
            </a:pPr>
            <a:r>
              <a:rPr lang="cs-CZ" sz="1600" dirty="0"/>
              <a:t>souhlas poškozeného - § 163, § 163a </a:t>
            </a:r>
            <a:r>
              <a:rPr lang="cs-CZ" sz="1600" dirty="0" err="1"/>
              <a:t>TrŘ</a:t>
            </a:r>
            <a:r>
              <a:rPr lang="cs-CZ" sz="1600" dirty="0"/>
              <a:t> </a:t>
            </a:r>
          </a:p>
          <a:p>
            <a:pPr marL="72000" indent="0" algn="just">
              <a:lnSpc>
                <a:spcPct val="100000"/>
              </a:lnSpc>
              <a:buNone/>
            </a:pPr>
            <a:endParaRPr lang="cs-CZ" sz="1700" dirty="0"/>
          </a:p>
          <a:p>
            <a:pPr lvl="1" algn="just"/>
            <a:r>
              <a:rPr lang="cs-CZ" sz="1500" dirty="0"/>
              <a:t>u taxativně vyjmenovaných trestných činů v případě, že pachatel je ve vztahu k poškozenému  manželem, partnerem nebo druhem</a:t>
            </a:r>
          </a:p>
          <a:p>
            <a:pPr marL="324000" lvl="1" indent="0" algn="just">
              <a:buNone/>
            </a:pPr>
            <a:endParaRPr lang="cs-CZ" sz="1500" dirty="0"/>
          </a:p>
          <a:p>
            <a:pPr lvl="1" algn="just"/>
            <a:r>
              <a:rPr lang="cs-CZ" sz="1500" dirty="0"/>
              <a:t>souhlasu není třeba v případě  smrti, poškozený je mladší 15 let, poškozený není schopen dát souhlas, souhlas nebyl dán nebo byl vzat  zpět v tísni</a:t>
            </a:r>
          </a:p>
          <a:p>
            <a:pPr lvl="1" algn="just">
              <a:buFont typeface="Wingdings" pitchFamily="2" charset="2"/>
              <a:buNone/>
            </a:pPr>
            <a:endParaRPr lang="cs-CZ" sz="1600" dirty="0"/>
          </a:p>
          <a:p>
            <a:pPr algn="just">
              <a:lnSpc>
                <a:spcPct val="100000"/>
              </a:lnSpc>
            </a:pPr>
            <a:r>
              <a:rPr lang="cs-CZ" sz="1600" dirty="0"/>
              <a:t>nepřípustnost trestního stíhání - § 11 </a:t>
            </a:r>
            <a:r>
              <a:rPr lang="cs-CZ" sz="1600" dirty="0" err="1"/>
              <a:t>TrŘ</a:t>
            </a:r>
            <a:r>
              <a:rPr lang="cs-CZ" sz="1600" dirty="0"/>
              <a:t> - milost, amnestie, věk, příčetnost, promlčení, smrt </a:t>
            </a:r>
          </a:p>
          <a:p>
            <a:pPr algn="just">
              <a:lnSpc>
                <a:spcPct val="100000"/>
              </a:lnSpc>
            </a:pPr>
            <a:endParaRPr lang="cs-CZ" sz="1600" dirty="0"/>
          </a:p>
          <a:p>
            <a:pPr algn="just">
              <a:lnSpc>
                <a:spcPct val="100000"/>
              </a:lnSpc>
            </a:pPr>
            <a:r>
              <a:rPr lang="cs-CZ" sz="1600" dirty="0"/>
              <a:t>exempce – viz výše  </a:t>
            </a:r>
          </a:p>
          <a:p>
            <a:endParaRPr lang="cs-CZ" dirty="0"/>
          </a:p>
        </p:txBody>
      </p:sp>
    </p:spTree>
    <p:extLst>
      <p:ext uri="{BB962C8B-B14F-4D97-AF65-F5344CB8AC3E}">
        <p14:creationId xmlns:p14="http://schemas.microsoft.com/office/powerpoint/2010/main" val="2679282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p:nvPr>
        </p:nvSpPr>
        <p:spPr/>
        <p:txBody>
          <a:bodyPr/>
          <a:lstStyle/>
          <a:p>
            <a:endParaRPr lang="cs-CZ"/>
          </a:p>
        </p:txBody>
      </p:sp>
      <p:sp>
        <p:nvSpPr>
          <p:cNvPr id="14339" name="Zástupný symbol pro obsah 2"/>
          <p:cNvSpPr>
            <a:spLocks noGrp="1"/>
          </p:cNvSpPr>
          <p:nvPr>
            <p:ph idx="1"/>
          </p:nvPr>
        </p:nvSpPr>
        <p:spPr/>
        <p:txBody>
          <a:bodyPr/>
          <a:lstStyle/>
          <a:p>
            <a:r>
              <a:rPr lang="cs-CZ" sz="1800" dirty="0"/>
              <a:t>odklony</a:t>
            </a:r>
          </a:p>
          <a:p>
            <a:pPr lvl="1">
              <a:buFont typeface="Wingdings" pitchFamily="2" charset="2"/>
              <a:buNone/>
            </a:pPr>
            <a:endParaRPr lang="cs-CZ" sz="1600" dirty="0"/>
          </a:p>
          <a:p>
            <a:pPr lvl="1"/>
            <a:r>
              <a:rPr lang="cs-CZ" sz="1600" dirty="0"/>
              <a:t>§ 307 </a:t>
            </a:r>
            <a:r>
              <a:rPr lang="cs-CZ" sz="1600" dirty="0" err="1"/>
              <a:t>TrŘ</a:t>
            </a:r>
            <a:r>
              <a:rPr lang="cs-CZ" sz="1600" dirty="0"/>
              <a:t> - podmíněné zastavení trestního stíhání - jen přečin</a:t>
            </a:r>
          </a:p>
          <a:p>
            <a:pPr lvl="1"/>
            <a:r>
              <a:rPr lang="cs-CZ" sz="1600" dirty="0"/>
              <a:t>§ 309 </a:t>
            </a:r>
            <a:r>
              <a:rPr lang="cs-CZ" sz="1600" dirty="0" err="1"/>
              <a:t>TrŘ</a:t>
            </a:r>
            <a:r>
              <a:rPr lang="cs-CZ" sz="1600" dirty="0"/>
              <a:t> - narovnání - jen přečin </a:t>
            </a:r>
          </a:p>
          <a:p>
            <a:pPr marL="324000" lvl="1" indent="0">
              <a:buNone/>
            </a:pPr>
            <a:endParaRPr lang="cs-CZ" sz="1600" dirty="0"/>
          </a:p>
          <a:p>
            <a:pPr marL="1200150" lvl="2" indent="-285750">
              <a:buFont typeface="Arial" panose="020B0604020202020204" pitchFamily="34" charset="0"/>
              <a:buChar char="•"/>
            </a:pPr>
            <a:r>
              <a:rPr lang="cs-CZ" sz="1400" dirty="0"/>
              <a:t>obviněný se doznal/ prohlásil, že spáchal skutek </a:t>
            </a:r>
          </a:p>
          <a:p>
            <a:pPr marL="1200150" lvl="2" indent="-285750">
              <a:buFont typeface="Arial" panose="020B0604020202020204" pitchFamily="34" charset="0"/>
              <a:buChar char="•"/>
            </a:pPr>
            <a:r>
              <a:rPr lang="cs-CZ" sz="1400" dirty="0"/>
              <a:t>uhrazení škody  poškozenému  nebo uzavření dohody, učinění potřebných kroků </a:t>
            </a:r>
          </a:p>
          <a:p>
            <a:pPr marL="1200150" lvl="2" indent="-285750">
              <a:buFont typeface="Arial" panose="020B0604020202020204" pitchFamily="34" charset="0"/>
              <a:buChar char="•"/>
            </a:pPr>
            <a:r>
              <a:rPr lang="cs-CZ" sz="1400" dirty="0"/>
              <a:t>vydání bezdůvodného  obohacení </a:t>
            </a:r>
          </a:p>
          <a:p>
            <a:pPr marL="1200150" lvl="2" indent="-285750">
              <a:buFont typeface="Arial" panose="020B0604020202020204" pitchFamily="34" charset="0"/>
              <a:buChar char="•"/>
            </a:pPr>
            <a:r>
              <a:rPr lang="cs-CZ" sz="1400" dirty="0"/>
              <a:t>složení peněžní částky  na peněžitou pomoc obětem trestné činnosti  (§ 309 </a:t>
            </a:r>
            <a:r>
              <a:rPr lang="cs-CZ" sz="1400" dirty="0" err="1"/>
              <a:t>TrŘ</a:t>
            </a:r>
            <a:r>
              <a:rPr lang="cs-CZ" sz="1400" dirty="0"/>
              <a:t>)</a:t>
            </a:r>
          </a:p>
          <a:p>
            <a:pPr marL="1200150" lvl="2" indent="-285750">
              <a:buFont typeface="Arial" panose="020B0604020202020204" pitchFamily="34" charset="0"/>
              <a:buChar char="•"/>
            </a:pPr>
            <a:r>
              <a:rPr lang="cs-CZ" sz="1400" dirty="0"/>
              <a:t>zkušební doba 2-5let dle povahy a závažnosti přečinu (§ 307 </a:t>
            </a:r>
            <a:r>
              <a:rPr lang="cs-CZ" sz="1400" dirty="0" err="1"/>
              <a:t>TrŘ</a:t>
            </a:r>
            <a:r>
              <a:rPr lang="cs-CZ" sz="1400" dirty="0"/>
              <a:t>)</a:t>
            </a:r>
          </a:p>
          <a:p>
            <a:pPr lvl="1"/>
            <a:endParaRPr lang="cs-CZ" sz="1600" dirty="0"/>
          </a:p>
          <a:p>
            <a:pPr lvl="1"/>
            <a:r>
              <a:rPr lang="cs-CZ" sz="1600" dirty="0"/>
              <a:t>§ 175a </a:t>
            </a:r>
            <a:r>
              <a:rPr lang="cs-CZ" sz="1600" dirty="0" err="1"/>
              <a:t>TrŘ</a:t>
            </a:r>
            <a:r>
              <a:rPr lang="cs-CZ" sz="1600" dirty="0"/>
              <a:t> - dohoda o vině a trestu – od 1. 10. 2020 nově i u zvlášť závažného zločinu, nelze u  trestního stíhání uprchlého</a:t>
            </a:r>
          </a:p>
          <a:p>
            <a:pPr lvl="1"/>
            <a:endParaRPr lang="cs-CZ" sz="1600" dirty="0"/>
          </a:p>
          <a:p>
            <a:pPr marL="1200150" lvl="2" indent="-285750" algn="just">
              <a:buFont typeface="Arial" panose="020B0604020202020204" pitchFamily="34" charset="0"/>
              <a:buChar char="•"/>
            </a:pPr>
            <a:r>
              <a:rPr lang="cs-CZ" sz="1400" dirty="0"/>
              <a:t>výsledky vyšetřování dostatečně nasvědčují tomu, že skutek se stal, je trestným činem a spáchal jej  obviněný </a:t>
            </a:r>
          </a:p>
          <a:p>
            <a:pPr marL="1200150" lvl="2" indent="-285750" algn="just">
              <a:buFont typeface="Arial" panose="020B0604020202020204" pitchFamily="34" charset="0"/>
              <a:buChar char="•"/>
            </a:pPr>
            <a:r>
              <a:rPr lang="cs-CZ" sz="1400" dirty="0"/>
              <a:t>obviněný prohlásil, že spáchal skutek a nejsou pochybnosti o  pravdivosti jeho prohlášení </a:t>
            </a:r>
          </a:p>
          <a:p>
            <a:endParaRPr lang="cs-CZ" sz="1800" dirty="0"/>
          </a:p>
        </p:txBody>
      </p:sp>
      <p:sp>
        <p:nvSpPr>
          <p:cNvPr id="5" name="Zástupný symbol pro číslo snímku 4"/>
          <p:cNvSpPr>
            <a:spLocks noGrp="1"/>
          </p:cNvSpPr>
          <p:nvPr>
            <p:ph type="sldNum" sz="quarter" idx="11"/>
          </p:nvPr>
        </p:nvSpPr>
        <p:spPr/>
        <p:txBody>
          <a:bodyPr/>
          <a:lstStyle/>
          <a:p>
            <a:pPr>
              <a:defRPr/>
            </a:pPr>
            <a:fld id="{4997CEF7-3CE1-492D-A250-4C401D2CF263}" type="slidenum">
              <a:rPr lang="cs-CZ" smtClean="0"/>
              <a:pPr>
                <a:defRPr/>
              </a:pPr>
              <a:t>38</a:t>
            </a:fld>
            <a:endParaRPr lang="cs-CZ"/>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Nadpis 1"/>
          <p:cNvSpPr>
            <a:spLocks noGrp="1"/>
          </p:cNvSpPr>
          <p:nvPr>
            <p:ph type="title"/>
          </p:nvPr>
        </p:nvSpPr>
        <p:spPr/>
        <p:txBody>
          <a:bodyPr/>
          <a:lstStyle/>
          <a:p>
            <a:pPr algn="ctr"/>
            <a:r>
              <a:rPr lang="cs-CZ" sz="2600"/>
              <a:t>Zásada zjišťování skutkového stavu bez důvodných pochybností – spravedlnost procesu</a:t>
            </a:r>
          </a:p>
        </p:txBody>
      </p:sp>
      <p:sp>
        <p:nvSpPr>
          <p:cNvPr id="15363" name="Zástupný symbol pro obsah 2"/>
          <p:cNvSpPr>
            <a:spLocks noGrp="1"/>
          </p:cNvSpPr>
          <p:nvPr>
            <p:ph idx="1"/>
          </p:nvPr>
        </p:nvSpPr>
        <p:spPr/>
        <p:txBody>
          <a:bodyPr/>
          <a:lstStyle/>
          <a:p>
            <a:pPr algn="just" eaLnBrk="1" hangingPunct="1">
              <a:buFont typeface="Wingdings" pitchFamily="2" charset="2"/>
              <a:buNone/>
            </a:pPr>
            <a:endParaRPr lang="cs-CZ" sz="2000" dirty="0"/>
          </a:p>
          <a:p>
            <a:pPr algn="just" eaLnBrk="1" hangingPunct="1">
              <a:lnSpc>
                <a:spcPct val="100000"/>
              </a:lnSpc>
            </a:pPr>
            <a:r>
              <a:rPr lang="cs-CZ" sz="1700" dirty="0"/>
              <a:t>§ 2/5 </a:t>
            </a:r>
            <a:r>
              <a:rPr lang="cs-CZ" sz="1700" dirty="0" err="1"/>
              <a:t>TrŘ</a:t>
            </a:r>
            <a:r>
              <a:rPr lang="cs-CZ" sz="1700" dirty="0"/>
              <a:t> - OČTŘ nezjišťují objektivní pravdu, ale skutkový stav bez důvodných pochybností </a:t>
            </a:r>
          </a:p>
          <a:p>
            <a:pPr algn="just" eaLnBrk="1" hangingPunct="1">
              <a:lnSpc>
                <a:spcPct val="100000"/>
              </a:lnSpc>
              <a:buFont typeface="Wingdings" pitchFamily="2" charset="2"/>
              <a:buNone/>
            </a:pPr>
            <a:endParaRPr lang="cs-CZ" sz="1700" dirty="0"/>
          </a:p>
          <a:p>
            <a:pPr algn="just" eaLnBrk="1" hangingPunct="1">
              <a:lnSpc>
                <a:spcPct val="100000"/>
              </a:lnSpc>
            </a:pPr>
            <a:r>
              <a:rPr lang="cs-CZ" sz="1700" dirty="0"/>
              <a:t>rovnost zbraní  -  procesní rovnost obžaloby a obhajoby </a:t>
            </a:r>
          </a:p>
          <a:p>
            <a:pPr algn="just" eaLnBrk="1" hangingPunct="1">
              <a:lnSpc>
                <a:spcPct val="100000"/>
              </a:lnSpc>
              <a:buFont typeface="Wingdings" pitchFamily="2" charset="2"/>
              <a:buNone/>
            </a:pPr>
            <a:endParaRPr lang="cs-CZ" sz="1700" dirty="0"/>
          </a:p>
          <a:p>
            <a:pPr algn="just" eaLnBrk="1" hangingPunct="1">
              <a:lnSpc>
                <a:spcPct val="100000"/>
              </a:lnSpc>
            </a:pPr>
            <a:r>
              <a:rPr lang="cs-CZ" sz="1700" dirty="0"/>
              <a:t>doznání obviněného nezbavuje OČTŘ povinnosti zjišťovat skutkový stav</a:t>
            </a:r>
          </a:p>
          <a:p>
            <a:pPr algn="just" eaLnBrk="1" hangingPunct="1">
              <a:lnSpc>
                <a:spcPct val="100000"/>
              </a:lnSpc>
              <a:buFont typeface="Wingdings" pitchFamily="2" charset="2"/>
              <a:buNone/>
            </a:pPr>
            <a:endParaRPr lang="cs-CZ" sz="1700" dirty="0"/>
          </a:p>
          <a:p>
            <a:pPr lvl="1" eaLnBrk="1" hangingPunct="1"/>
            <a:r>
              <a:rPr lang="cs-CZ" sz="1500" dirty="0"/>
              <a:t>čl. 40/4 LZPS - obviněný má právo odepřít výpověď </a:t>
            </a:r>
          </a:p>
          <a:p>
            <a:pPr lvl="1" algn="just" eaLnBrk="1" hangingPunct="1"/>
            <a:endParaRPr lang="cs-CZ" sz="1500" dirty="0"/>
          </a:p>
          <a:p>
            <a:pPr lvl="1" algn="just" eaLnBrk="1" hangingPunct="1"/>
            <a:r>
              <a:rPr lang="cs-CZ" sz="1500" dirty="0"/>
              <a:t>§ 33/1 </a:t>
            </a:r>
            <a:r>
              <a:rPr lang="cs-CZ" sz="1500" dirty="0" err="1"/>
              <a:t>TrŘ</a:t>
            </a:r>
            <a:r>
              <a:rPr lang="cs-CZ" sz="1500" dirty="0"/>
              <a:t> - právo  obviněného mlčet, právo hájit se jakkoliv, tj. i lží </a:t>
            </a:r>
          </a:p>
        </p:txBody>
      </p:sp>
      <p:sp>
        <p:nvSpPr>
          <p:cNvPr id="4" name="Zástupný symbol pro číslo snímku 3"/>
          <p:cNvSpPr>
            <a:spLocks noGrp="1"/>
          </p:cNvSpPr>
          <p:nvPr>
            <p:ph type="sldNum" sz="quarter" idx="11"/>
          </p:nvPr>
        </p:nvSpPr>
        <p:spPr/>
        <p:txBody>
          <a:bodyPr/>
          <a:lstStyle/>
          <a:p>
            <a:pPr>
              <a:defRPr/>
            </a:pPr>
            <a:fld id="{9975D0A4-B99A-4BDB-BE6C-CDE7AFCDDC3E}" type="slidenum">
              <a:rPr lang="cs-CZ" smtClean="0"/>
              <a:pPr>
                <a:defRPr/>
              </a:pPr>
              <a:t>39</a:t>
            </a:fld>
            <a:endParaRPr lang="cs-CZ"/>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adpis 1"/>
          <p:cNvSpPr>
            <a:spLocks noGrp="1"/>
          </p:cNvSpPr>
          <p:nvPr>
            <p:ph type="title"/>
          </p:nvPr>
        </p:nvSpPr>
        <p:spPr/>
        <p:txBody>
          <a:bodyPr/>
          <a:lstStyle/>
          <a:p>
            <a:pPr algn="ctr"/>
            <a:r>
              <a:rPr lang="cs-CZ" b="1" dirty="0"/>
              <a:t>Účel a funkce TPP, TŘ a </a:t>
            </a:r>
            <a:r>
              <a:rPr lang="cs-CZ" b="1" dirty="0" err="1"/>
              <a:t>TrŘ</a:t>
            </a:r>
            <a:r>
              <a:rPr lang="cs-CZ" b="1" dirty="0"/>
              <a:t> </a:t>
            </a:r>
          </a:p>
        </p:txBody>
      </p:sp>
      <p:sp>
        <p:nvSpPr>
          <p:cNvPr id="3" name="Zástupný symbol pro obsah 2"/>
          <p:cNvSpPr>
            <a:spLocks noGrp="1"/>
          </p:cNvSpPr>
          <p:nvPr>
            <p:ph idx="1"/>
          </p:nvPr>
        </p:nvSpPr>
        <p:spPr/>
        <p:txBody>
          <a:bodyPr/>
          <a:lstStyle/>
          <a:p>
            <a:pPr>
              <a:lnSpc>
                <a:spcPct val="100000"/>
              </a:lnSpc>
              <a:defRPr/>
            </a:pPr>
            <a:endParaRPr lang="cs-CZ" sz="1700" dirty="0"/>
          </a:p>
          <a:p>
            <a:pPr>
              <a:lnSpc>
                <a:spcPct val="100000"/>
              </a:lnSpc>
              <a:defRPr/>
            </a:pPr>
            <a:r>
              <a:rPr lang="cs-CZ" sz="1700" dirty="0"/>
              <a:t>účel (funkce) TPP</a:t>
            </a:r>
          </a:p>
          <a:p>
            <a:pPr lvl="1">
              <a:defRPr/>
            </a:pPr>
            <a:r>
              <a:rPr lang="cs-CZ" sz="1500" dirty="0">
                <a:ea typeface="+mn-ea"/>
                <a:cs typeface="+mn-cs"/>
              </a:rPr>
              <a:t>chránit jednotlivce a společnost před TČ</a:t>
            </a:r>
          </a:p>
          <a:p>
            <a:pPr lvl="1" algn="just">
              <a:defRPr/>
            </a:pPr>
            <a:r>
              <a:rPr lang="cs-CZ" sz="1500" dirty="0">
                <a:ea typeface="+mn-ea"/>
                <a:cs typeface="+mn-cs"/>
              </a:rPr>
              <a:t>regulovat procesní vztahy mezi subjekty TŘ, např. mezi policejním orgánem a obviněným, § 160 </a:t>
            </a:r>
            <a:r>
              <a:rPr lang="cs-CZ" sz="1500" dirty="0" err="1">
                <a:ea typeface="+mn-ea"/>
                <a:cs typeface="+mn-cs"/>
              </a:rPr>
              <a:t>TrŘ</a:t>
            </a:r>
            <a:r>
              <a:rPr lang="cs-CZ" sz="1500" dirty="0"/>
              <a:t> </a:t>
            </a:r>
          </a:p>
          <a:p>
            <a:pPr lvl="1">
              <a:defRPr/>
            </a:pPr>
            <a:r>
              <a:rPr lang="cs-CZ" sz="1500" dirty="0">
                <a:ea typeface="+mn-ea"/>
                <a:cs typeface="+mn-cs"/>
              </a:rPr>
              <a:t>prevence TČ a upevňování zákonnosti</a:t>
            </a:r>
          </a:p>
          <a:p>
            <a:pPr>
              <a:lnSpc>
                <a:spcPct val="100000"/>
              </a:lnSpc>
              <a:defRPr/>
            </a:pPr>
            <a:endParaRPr lang="cs-CZ" sz="1800" dirty="0"/>
          </a:p>
          <a:p>
            <a:pPr>
              <a:lnSpc>
                <a:spcPct val="100000"/>
              </a:lnSpc>
              <a:defRPr/>
            </a:pPr>
            <a:r>
              <a:rPr lang="cs-CZ" sz="1700" dirty="0"/>
              <a:t>účel TŘ</a:t>
            </a:r>
          </a:p>
          <a:p>
            <a:pPr lvl="1" algn="just">
              <a:defRPr/>
            </a:pPr>
            <a:r>
              <a:rPr lang="cs-CZ" sz="1500" dirty="0">
                <a:ea typeface="+mn-ea"/>
                <a:cs typeface="+mn-cs"/>
              </a:rPr>
              <a:t>zjistit a procesně dokázat TČ, tj. že se stal, nebo nestal a kdo je jeho pachatelem</a:t>
            </a:r>
          </a:p>
          <a:p>
            <a:pPr lvl="1" algn="just">
              <a:defRPr/>
            </a:pPr>
            <a:r>
              <a:rPr lang="cs-CZ" sz="1500" dirty="0">
                <a:ea typeface="+mn-ea"/>
                <a:cs typeface="+mn-cs"/>
              </a:rPr>
              <a:t>uložit a vykonat (pokud možno) spravedlivé trestní sankce</a:t>
            </a:r>
          </a:p>
          <a:p>
            <a:pPr lvl="1" algn="just">
              <a:defRPr/>
            </a:pPr>
            <a:r>
              <a:rPr lang="cs-CZ" sz="1500" dirty="0">
                <a:ea typeface="+mn-ea"/>
                <a:cs typeface="+mn-cs"/>
              </a:rPr>
              <a:t>prevence TČ a upevňování zákonnosti</a:t>
            </a:r>
          </a:p>
          <a:p>
            <a:pPr algn="just">
              <a:lnSpc>
                <a:spcPct val="100000"/>
              </a:lnSpc>
              <a:defRPr/>
            </a:pPr>
            <a:endParaRPr lang="cs-CZ" sz="1700" dirty="0"/>
          </a:p>
          <a:p>
            <a:pPr algn="just">
              <a:lnSpc>
                <a:spcPct val="100000"/>
              </a:lnSpc>
              <a:defRPr/>
            </a:pPr>
            <a:r>
              <a:rPr lang="cs-CZ" sz="1700" dirty="0"/>
              <a:t>účel </a:t>
            </a:r>
            <a:r>
              <a:rPr lang="cs-CZ" sz="1700" dirty="0" err="1"/>
              <a:t>TrŘ</a:t>
            </a:r>
            <a:r>
              <a:rPr lang="cs-CZ" sz="1700" dirty="0"/>
              <a:t> (§ 1)</a:t>
            </a:r>
          </a:p>
          <a:p>
            <a:pPr lvl="1" algn="just">
              <a:defRPr/>
            </a:pPr>
            <a:r>
              <a:rPr lang="cs-CZ" sz="1500" dirty="0">
                <a:ea typeface="+mn-ea"/>
                <a:cs typeface="+mn-cs"/>
              </a:rPr>
              <a:t>upravit TŘ, aby plnilo svůj účel podle TPP</a:t>
            </a:r>
          </a:p>
          <a:p>
            <a:pPr algn="just">
              <a:lnSpc>
                <a:spcPct val="100000"/>
              </a:lnSpc>
              <a:defRPr/>
            </a:pPr>
            <a:endParaRPr lang="cs-CZ" sz="1800" dirty="0"/>
          </a:p>
          <a:p>
            <a:pPr algn="just">
              <a:lnSpc>
                <a:spcPct val="100000"/>
              </a:lnSpc>
              <a:defRPr/>
            </a:pPr>
            <a:r>
              <a:rPr lang="cs-CZ" sz="1700" dirty="0"/>
              <a:t>pojem a účel TPP, TŘ, </a:t>
            </a:r>
            <a:r>
              <a:rPr lang="cs-CZ" sz="1700" dirty="0" err="1"/>
              <a:t>TrŘ</a:t>
            </a:r>
            <a:r>
              <a:rPr lang="cs-CZ" sz="1700" dirty="0"/>
              <a:t> úzce souvisí jako prostředek (</a:t>
            </a:r>
            <a:r>
              <a:rPr lang="cs-CZ" sz="1700" dirty="0" err="1"/>
              <a:t>TrŘ</a:t>
            </a:r>
            <a:r>
              <a:rPr lang="cs-CZ" sz="1700" dirty="0"/>
              <a:t>) + cíl (TŘ, TPP)</a:t>
            </a:r>
          </a:p>
        </p:txBody>
      </p:sp>
      <p:sp>
        <p:nvSpPr>
          <p:cNvPr id="4" name="Zástupný symbol pro číslo snímku 3"/>
          <p:cNvSpPr>
            <a:spLocks noGrp="1"/>
          </p:cNvSpPr>
          <p:nvPr>
            <p:ph type="sldNum" sz="quarter" idx="11"/>
          </p:nvPr>
        </p:nvSpPr>
        <p:spPr/>
        <p:txBody>
          <a:bodyPr/>
          <a:lstStyle/>
          <a:p>
            <a:pPr>
              <a:defRPr/>
            </a:pPr>
            <a:fld id="{8D37A66C-B7A2-45B2-BF23-DA59AE2440B0}" type="slidenum">
              <a:rPr lang="cs-CZ" smtClean="0"/>
              <a:pPr>
                <a:defRPr/>
              </a:pPr>
              <a:t>4</a:t>
            </a:fld>
            <a:endParaRPr lang="cs-CZ"/>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p:cNvSpPr>
            <a:spLocks noGrp="1"/>
          </p:cNvSpPr>
          <p:nvPr>
            <p:ph type="title"/>
          </p:nvPr>
        </p:nvSpPr>
        <p:spPr/>
        <p:txBody>
          <a:bodyPr/>
          <a:lstStyle/>
          <a:p>
            <a:pPr algn="ctr" eaLnBrk="1" hangingPunct="1"/>
            <a:r>
              <a:rPr lang="cs-CZ"/>
              <a:t> </a:t>
            </a:r>
          </a:p>
        </p:txBody>
      </p:sp>
      <p:sp>
        <p:nvSpPr>
          <p:cNvPr id="16387" name="Zástupný symbol pro obsah 2"/>
          <p:cNvSpPr>
            <a:spLocks noGrp="1"/>
          </p:cNvSpPr>
          <p:nvPr>
            <p:ph idx="1"/>
          </p:nvPr>
        </p:nvSpPr>
        <p:spPr/>
        <p:txBody>
          <a:bodyPr/>
          <a:lstStyle/>
          <a:p>
            <a:pPr marL="72000" indent="0" algn="just" eaLnBrk="1" hangingPunct="1">
              <a:lnSpc>
                <a:spcPct val="100000"/>
              </a:lnSpc>
              <a:buNone/>
            </a:pPr>
            <a:endParaRPr lang="cs-CZ" sz="1700" dirty="0"/>
          </a:p>
          <a:p>
            <a:pPr algn="just" eaLnBrk="1" hangingPunct="1">
              <a:lnSpc>
                <a:spcPct val="100000"/>
              </a:lnSpc>
            </a:pPr>
            <a:r>
              <a:rPr lang="cs-CZ" sz="1700" dirty="0"/>
              <a:t>skutkový stav, respektive rozsah pochybností v rámci trestního  řízení, je závislý od jednotlivých jeho stadií </a:t>
            </a:r>
          </a:p>
          <a:p>
            <a:pPr algn="just" eaLnBrk="1" hangingPunct="1">
              <a:lnSpc>
                <a:spcPct val="100000"/>
              </a:lnSpc>
              <a:buFont typeface="Wingdings" pitchFamily="2" charset="2"/>
              <a:buNone/>
            </a:pPr>
            <a:r>
              <a:rPr lang="cs-CZ" sz="1700" dirty="0"/>
              <a:t> </a:t>
            </a:r>
          </a:p>
          <a:p>
            <a:pPr lvl="1" algn="just" eaLnBrk="1" hangingPunct="1"/>
            <a:r>
              <a:rPr lang="cs-CZ" sz="1500" dirty="0"/>
              <a:t>§ 158/3 </a:t>
            </a:r>
            <a:r>
              <a:rPr lang="cs-CZ" sz="1500" dirty="0" err="1"/>
              <a:t>TrŘ</a:t>
            </a:r>
            <a:r>
              <a:rPr lang="cs-CZ" sz="1500" dirty="0"/>
              <a:t> - prověření skutečností důvodně nasvědčujících tomu, že byl spáchán trestný čin </a:t>
            </a:r>
          </a:p>
          <a:p>
            <a:pPr lvl="1" algn="just" eaLnBrk="1" hangingPunct="1"/>
            <a:endParaRPr lang="cs-CZ" sz="1500" dirty="0"/>
          </a:p>
          <a:p>
            <a:pPr lvl="1" algn="just" eaLnBrk="1" hangingPunct="1"/>
            <a:r>
              <a:rPr lang="cs-CZ" sz="1500" dirty="0"/>
              <a:t>§ 160/1 </a:t>
            </a:r>
            <a:r>
              <a:rPr lang="cs-CZ" sz="1500" dirty="0" err="1"/>
              <a:t>TrŘ</a:t>
            </a:r>
            <a:r>
              <a:rPr lang="cs-CZ" sz="1500" dirty="0"/>
              <a:t> - nasvědčují-li odůvodněné a zjištěné skutečnosti  tomu, že byl spáchán trestný čin a je-li dostatečně odůvodněn závěr, že jej spáchala konkrétní osoba </a:t>
            </a:r>
          </a:p>
          <a:p>
            <a:pPr lvl="1" algn="just" eaLnBrk="1" hangingPunct="1"/>
            <a:endParaRPr lang="cs-CZ" sz="1500" dirty="0"/>
          </a:p>
          <a:p>
            <a:pPr lvl="1" algn="just" eaLnBrk="1" hangingPunct="1"/>
            <a:r>
              <a:rPr lang="cs-CZ" sz="1500" dirty="0"/>
              <a:t>§ 172/1 </a:t>
            </a:r>
            <a:r>
              <a:rPr lang="cs-CZ" sz="1500" dirty="0" err="1"/>
              <a:t>TrŘ</a:t>
            </a:r>
            <a:r>
              <a:rPr lang="cs-CZ" sz="1500" dirty="0"/>
              <a:t> - je-li nepochybné, skutek není, není prokázáno, je nepřípustné  </a:t>
            </a:r>
          </a:p>
          <a:p>
            <a:pPr lvl="1" algn="just" eaLnBrk="1" hangingPunct="1"/>
            <a:endParaRPr lang="cs-CZ" sz="1500" dirty="0"/>
          </a:p>
          <a:p>
            <a:pPr lvl="1" algn="just" eaLnBrk="1" hangingPunct="1"/>
            <a:r>
              <a:rPr lang="cs-CZ" sz="1500" dirty="0"/>
              <a:t>§ 176 </a:t>
            </a:r>
            <a:r>
              <a:rPr lang="cs-CZ" sz="1500" dirty="0" err="1"/>
              <a:t>TrŘ</a:t>
            </a:r>
            <a:r>
              <a:rPr lang="cs-CZ" sz="1500" dirty="0"/>
              <a:t> - jestliže výsledky vyšetřování dostatečně odůvodňují postavení obviněného před soud </a:t>
            </a:r>
          </a:p>
          <a:p>
            <a:pPr lvl="1" algn="just" eaLnBrk="1" hangingPunct="1"/>
            <a:endParaRPr lang="cs-CZ" sz="1500" dirty="0"/>
          </a:p>
          <a:p>
            <a:pPr lvl="1" algn="just" eaLnBrk="1" hangingPunct="1"/>
            <a:r>
              <a:rPr lang="cs-CZ" sz="1500" dirty="0"/>
              <a:t>rozhodování soudu  - in </a:t>
            </a:r>
            <a:r>
              <a:rPr lang="cs-CZ" sz="1500" dirty="0" err="1"/>
              <a:t>dubio</a:t>
            </a:r>
            <a:r>
              <a:rPr lang="cs-CZ" sz="1500" dirty="0"/>
              <a:t> pro </a:t>
            </a:r>
            <a:r>
              <a:rPr lang="cs-CZ" sz="1500" dirty="0" err="1"/>
              <a:t>reo</a:t>
            </a:r>
            <a:r>
              <a:rPr lang="cs-CZ" sz="1500" dirty="0"/>
              <a:t> </a:t>
            </a:r>
          </a:p>
          <a:p>
            <a:pPr algn="just" eaLnBrk="1" hangingPunct="1"/>
            <a:endParaRPr lang="cs-CZ" dirty="0"/>
          </a:p>
        </p:txBody>
      </p:sp>
      <p:sp>
        <p:nvSpPr>
          <p:cNvPr id="6" name="Zástupný symbol pro číslo snímku 5"/>
          <p:cNvSpPr>
            <a:spLocks noGrp="1"/>
          </p:cNvSpPr>
          <p:nvPr>
            <p:ph type="sldNum" sz="quarter" idx="11"/>
          </p:nvPr>
        </p:nvSpPr>
        <p:spPr/>
        <p:txBody>
          <a:bodyPr/>
          <a:lstStyle/>
          <a:p>
            <a:pPr>
              <a:defRPr/>
            </a:pPr>
            <a:fld id="{D87F3705-B8A7-48A8-B064-D0D28DC21A0D}" type="slidenum">
              <a:rPr lang="cs-CZ" smtClean="0"/>
              <a:pPr>
                <a:defRPr/>
              </a:pPr>
              <a:t>40</a:t>
            </a:fld>
            <a:endParaRPr lang="cs-CZ"/>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p:txBody>
          <a:bodyPr/>
          <a:lstStyle/>
          <a:p>
            <a:pPr algn="ctr"/>
            <a:r>
              <a:rPr lang="cs-CZ" b="1"/>
              <a:t>Zásada oficiality </a:t>
            </a:r>
          </a:p>
        </p:txBody>
      </p:sp>
      <p:sp>
        <p:nvSpPr>
          <p:cNvPr id="17411" name="Zástupný symbol pro obsah 2"/>
          <p:cNvSpPr>
            <a:spLocks noGrp="1"/>
          </p:cNvSpPr>
          <p:nvPr>
            <p:ph idx="1"/>
          </p:nvPr>
        </p:nvSpPr>
        <p:spPr/>
        <p:txBody>
          <a:bodyPr/>
          <a:lstStyle/>
          <a:p>
            <a:pPr algn="just"/>
            <a:r>
              <a:rPr lang="cs-CZ" sz="1700" dirty="0"/>
              <a:t>povinnost orgánů vystupovat z úřední povinnosti (ex officio), pokud  zákon nestanoví něco jiného </a:t>
            </a:r>
          </a:p>
          <a:p>
            <a:pPr algn="just"/>
            <a:endParaRPr lang="cs-CZ" sz="1700" dirty="0"/>
          </a:p>
          <a:p>
            <a:pPr algn="just"/>
            <a:r>
              <a:rPr lang="cs-CZ" sz="1700" dirty="0"/>
              <a:t>výjimky ze zásady oficiality</a:t>
            </a:r>
          </a:p>
          <a:p>
            <a:pPr algn="just">
              <a:buFont typeface="Wingdings" pitchFamily="2" charset="2"/>
              <a:buNone/>
            </a:pPr>
            <a:endParaRPr lang="cs-CZ" sz="1800" dirty="0"/>
          </a:p>
          <a:p>
            <a:pPr lvl="1" algn="just"/>
            <a:r>
              <a:rPr lang="cs-CZ" sz="1500" dirty="0"/>
              <a:t>souhlas poškozeného - § 163, § 163a </a:t>
            </a:r>
            <a:r>
              <a:rPr lang="cs-CZ" sz="1500" dirty="0" err="1"/>
              <a:t>TrŘ</a:t>
            </a:r>
            <a:endParaRPr lang="cs-CZ" sz="1500" dirty="0"/>
          </a:p>
          <a:p>
            <a:pPr lvl="1" algn="just"/>
            <a:endParaRPr lang="cs-CZ" sz="1500" dirty="0"/>
          </a:p>
          <a:p>
            <a:pPr lvl="1" algn="just"/>
            <a:r>
              <a:rPr lang="cs-CZ" sz="1500" dirty="0"/>
              <a:t>opravné řízení se zahajuje podáním opravného prostředku</a:t>
            </a:r>
          </a:p>
          <a:p>
            <a:pPr lvl="1" algn="just"/>
            <a:endParaRPr lang="cs-CZ" sz="1500" dirty="0"/>
          </a:p>
          <a:p>
            <a:pPr lvl="1" algn="just"/>
            <a:r>
              <a:rPr lang="cs-CZ" sz="1500" dirty="0"/>
              <a:t>o nároku na náhradu škody se rozhodne, pokud se poškozený připojí s tímto návrhem </a:t>
            </a:r>
          </a:p>
          <a:p>
            <a:pPr lvl="1" algn="just"/>
            <a:endParaRPr lang="cs-CZ" sz="1500" dirty="0"/>
          </a:p>
          <a:p>
            <a:pPr lvl="1" algn="just"/>
            <a:r>
              <a:rPr lang="cs-CZ" sz="1500" dirty="0"/>
              <a:t>o svědečném, znalečném, </a:t>
            </a:r>
            <a:r>
              <a:rPr lang="cs-CZ" sz="1500" dirty="0" err="1"/>
              <a:t>tlumočném</a:t>
            </a:r>
            <a:r>
              <a:rPr lang="cs-CZ" sz="1500" dirty="0"/>
              <a:t>, odměně obhájce se  rozhoduje jen na návrh </a:t>
            </a:r>
          </a:p>
          <a:p>
            <a:endParaRPr lang="cs-CZ" dirty="0"/>
          </a:p>
        </p:txBody>
      </p:sp>
      <p:sp>
        <p:nvSpPr>
          <p:cNvPr id="6" name="Zástupný symbol pro číslo snímku 5"/>
          <p:cNvSpPr>
            <a:spLocks noGrp="1"/>
          </p:cNvSpPr>
          <p:nvPr>
            <p:ph type="sldNum" sz="quarter" idx="11"/>
          </p:nvPr>
        </p:nvSpPr>
        <p:spPr/>
        <p:txBody>
          <a:bodyPr/>
          <a:lstStyle/>
          <a:p>
            <a:pPr>
              <a:defRPr/>
            </a:pPr>
            <a:fld id="{BE8A870C-4081-4C7E-85F2-DD99BD9101C5}" type="slidenum">
              <a:rPr lang="cs-CZ" smtClean="0"/>
              <a:pPr>
                <a:defRPr/>
              </a:pPr>
              <a:t>41</a:t>
            </a:fld>
            <a:endParaRPr lang="cs-CZ"/>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0DCF191F-8C3C-4A90-8D3B-8F4C9296C06E}"/>
              </a:ext>
            </a:extLst>
          </p:cNvPr>
          <p:cNvSpPr>
            <a:spLocks noGrp="1"/>
          </p:cNvSpPr>
          <p:nvPr>
            <p:ph type="sldNum" sz="quarter" idx="11"/>
          </p:nvPr>
        </p:nvSpPr>
        <p:spPr/>
        <p:txBody>
          <a:bodyPr/>
          <a:lstStyle/>
          <a:p>
            <a:fld id="{0970407D-EE58-4A0B-824B-1D3AE42DD9CF}" type="slidenum">
              <a:rPr lang="cs-CZ" altLang="cs-CZ" smtClean="0"/>
              <a:pPr/>
              <a:t>42</a:t>
            </a:fld>
            <a:endParaRPr lang="cs-CZ" altLang="cs-CZ" dirty="0"/>
          </a:p>
        </p:txBody>
      </p:sp>
      <p:sp>
        <p:nvSpPr>
          <p:cNvPr id="3" name="Nadpis 2">
            <a:extLst>
              <a:ext uri="{FF2B5EF4-FFF2-40B4-BE49-F238E27FC236}">
                <a16:creationId xmlns:a16="http://schemas.microsoft.com/office/drawing/2014/main" id="{4B3D0C37-6FD8-4678-AE43-D768B4244FDD}"/>
              </a:ext>
            </a:extLst>
          </p:cNvPr>
          <p:cNvSpPr>
            <a:spLocks noGrp="1"/>
          </p:cNvSpPr>
          <p:nvPr>
            <p:ph type="title"/>
          </p:nvPr>
        </p:nvSpPr>
        <p:spPr/>
        <p:txBody>
          <a:bodyPr/>
          <a:lstStyle/>
          <a:p>
            <a:pPr algn="ctr"/>
            <a:r>
              <a:rPr lang="cs-CZ" dirty="0"/>
              <a:t>Zásada vyhledávácí </a:t>
            </a:r>
          </a:p>
        </p:txBody>
      </p:sp>
      <p:sp>
        <p:nvSpPr>
          <p:cNvPr id="4" name="Zástupný obsah 3">
            <a:extLst>
              <a:ext uri="{FF2B5EF4-FFF2-40B4-BE49-F238E27FC236}">
                <a16:creationId xmlns:a16="http://schemas.microsoft.com/office/drawing/2014/main" id="{4AC7C13B-C673-4139-9E31-FBE3F4C9CE78}"/>
              </a:ext>
            </a:extLst>
          </p:cNvPr>
          <p:cNvSpPr>
            <a:spLocks noGrp="1"/>
          </p:cNvSpPr>
          <p:nvPr>
            <p:ph idx="1"/>
          </p:nvPr>
        </p:nvSpPr>
        <p:spPr/>
        <p:txBody>
          <a:bodyPr/>
          <a:lstStyle/>
          <a:p>
            <a:pPr marL="285750" indent="-285750" algn="just">
              <a:lnSpc>
                <a:spcPct val="100000"/>
              </a:lnSpc>
              <a:buFontTx/>
              <a:buChar char="-"/>
              <a:defRPr/>
            </a:pPr>
            <a:r>
              <a:rPr lang="cs-CZ" sz="1800" dirty="0"/>
              <a:t>povinnost OČTŘ z vlastní iniciativy vyhledávat a provádět důkazy (i bez návrhu stran)</a:t>
            </a:r>
          </a:p>
          <a:p>
            <a:pPr marL="285750" indent="-285750" algn="just">
              <a:lnSpc>
                <a:spcPct val="100000"/>
              </a:lnSpc>
              <a:buFontTx/>
              <a:buChar char="-"/>
              <a:defRPr/>
            </a:pPr>
            <a:endParaRPr lang="cs-CZ" sz="1800" dirty="0"/>
          </a:p>
          <a:p>
            <a:pPr marL="537750" lvl="1" indent="-285750" algn="just">
              <a:buFontTx/>
              <a:buChar char="-"/>
              <a:defRPr/>
            </a:pPr>
            <a:r>
              <a:rPr lang="cs-CZ" sz="1600" dirty="0"/>
              <a:t>projev zásady legality a oficiality </a:t>
            </a:r>
          </a:p>
          <a:p>
            <a:pPr marL="933450" lvl="1" indent="-533400" algn="just">
              <a:buNone/>
              <a:defRPr/>
            </a:pPr>
            <a:endParaRPr lang="cs-CZ" sz="1600" dirty="0"/>
          </a:p>
          <a:p>
            <a:pPr marL="285750" indent="-285750" algn="just">
              <a:lnSpc>
                <a:spcPct val="100000"/>
              </a:lnSpc>
              <a:buFontTx/>
              <a:buChar char="-"/>
              <a:defRPr/>
            </a:pPr>
            <a:r>
              <a:rPr lang="cs-CZ" sz="1800" dirty="0"/>
              <a:t>objektivita dokazování – vyhledávají se důkazy svědčící ve prospěch i neprospěch </a:t>
            </a:r>
          </a:p>
          <a:p>
            <a:pPr marL="533400" indent="-533400" algn="just">
              <a:lnSpc>
                <a:spcPct val="100000"/>
              </a:lnSpc>
              <a:defRPr/>
            </a:pPr>
            <a:endParaRPr lang="cs-CZ" sz="1800" dirty="0"/>
          </a:p>
          <a:p>
            <a:pPr marL="285750" indent="-285750" algn="just">
              <a:lnSpc>
                <a:spcPct val="100000"/>
              </a:lnSpc>
              <a:buFontTx/>
              <a:buChar char="-"/>
              <a:defRPr/>
            </a:pPr>
            <a:r>
              <a:rPr lang="cs-CZ" sz="1800" dirty="0"/>
              <a:t>doznání  obviněného nezbavuje OČTŘ  této povinnosti </a:t>
            </a:r>
          </a:p>
          <a:p>
            <a:pPr marL="285750" indent="-285750" algn="just">
              <a:lnSpc>
                <a:spcPct val="100000"/>
              </a:lnSpc>
              <a:buFontTx/>
              <a:buChar char="-"/>
              <a:defRPr/>
            </a:pPr>
            <a:endParaRPr lang="cs-CZ" sz="1800" dirty="0"/>
          </a:p>
          <a:p>
            <a:pPr marL="285750" indent="-285750" algn="just">
              <a:lnSpc>
                <a:spcPct val="100000"/>
              </a:lnSpc>
              <a:buFontTx/>
              <a:buChar char="-"/>
              <a:defRPr/>
            </a:pPr>
            <a:r>
              <a:rPr lang="cs-CZ" sz="1800" dirty="0"/>
              <a:t>neplatí princip „qui tacet (</a:t>
            </a:r>
            <a:r>
              <a:rPr lang="cs-CZ" sz="1800" dirty="0" err="1"/>
              <a:t>ubi</a:t>
            </a:r>
            <a:r>
              <a:rPr lang="cs-CZ" sz="1800" dirty="0"/>
              <a:t> </a:t>
            </a:r>
            <a:r>
              <a:rPr lang="cs-CZ" sz="1800" dirty="0" err="1"/>
              <a:t>loqui</a:t>
            </a:r>
            <a:r>
              <a:rPr lang="cs-CZ" sz="1800" dirty="0"/>
              <a:t> </a:t>
            </a:r>
            <a:r>
              <a:rPr lang="cs-CZ" sz="1800" dirty="0" err="1"/>
              <a:t>potuit</a:t>
            </a:r>
            <a:r>
              <a:rPr lang="cs-CZ" sz="1800" dirty="0"/>
              <a:t> et </a:t>
            </a:r>
            <a:r>
              <a:rPr lang="cs-CZ" sz="1800" dirty="0" err="1"/>
              <a:t>debuit</a:t>
            </a:r>
            <a:r>
              <a:rPr lang="cs-CZ" sz="1800" dirty="0"/>
              <a:t>) </a:t>
            </a:r>
            <a:r>
              <a:rPr lang="cs-CZ" sz="1800" dirty="0" err="1"/>
              <a:t>consentire</a:t>
            </a:r>
            <a:r>
              <a:rPr lang="cs-CZ" sz="1800" dirty="0"/>
              <a:t> </a:t>
            </a:r>
            <a:r>
              <a:rPr lang="cs-CZ" sz="1800" dirty="0" err="1"/>
              <a:t>videtur</a:t>
            </a:r>
            <a:r>
              <a:rPr lang="cs-CZ" sz="1800" dirty="0"/>
              <a:t>“ [„kdo mlčí (když mluvit mohl a měl), zřejmě souhlasí.“] - papež Bonifác VIII. (1235-1303) - mlčení obviněného nelze připočítat k jeho tíži </a:t>
            </a:r>
          </a:p>
          <a:p>
            <a:endParaRPr lang="cs-CZ" sz="1700" dirty="0"/>
          </a:p>
        </p:txBody>
      </p:sp>
    </p:spTree>
    <p:extLst>
      <p:ext uri="{BB962C8B-B14F-4D97-AF65-F5344CB8AC3E}">
        <p14:creationId xmlns:p14="http://schemas.microsoft.com/office/powerpoint/2010/main" val="98208159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Nadpis 1"/>
          <p:cNvSpPr>
            <a:spLocks noGrp="1"/>
          </p:cNvSpPr>
          <p:nvPr>
            <p:ph type="title"/>
          </p:nvPr>
        </p:nvSpPr>
        <p:spPr/>
        <p:txBody>
          <a:bodyPr/>
          <a:lstStyle/>
          <a:p>
            <a:endParaRPr lang="cs-CZ"/>
          </a:p>
        </p:txBody>
      </p:sp>
      <p:sp>
        <p:nvSpPr>
          <p:cNvPr id="19459" name="Zástupný symbol pro obsah 2"/>
          <p:cNvSpPr>
            <a:spLocks noGrp="1"/>
          </p:cNvSpPr>
          <p:nvPr>
            <p:ph idx="1"/>
          </p:nvPr>
        </p:nvSpPr>
        <p:spPr/>
        <p:txBody>
          <a:bodyPr/>
          <a:lstStyle/>
          <a:p>
            <a:pPr>
              <a:buFont typeface="Wingdings" pitchFamily="2" charset="2"/>
              <a:buNone/>
            </a:pPr>
            <a:endParaRPr lang="cs-CZ" sz="1600" dirty="0"/>
          </a:p>
          <a:p>
            <a:pPr algn="just">
              <a:lnSpc>
                <a:spcPct val="100000"/>
              </a:lnSpc>
            </a:pPr>
            <a:r>
              <a:rPr lang="cs-CZ" sz="1700" dirty="0"/>
              <a:t>§ 89/2 </a:t>
            </a:r>
            <a:r>
              <a:rPr lang="cs-CZ" sz="1700" dirty="0" err="1"/>
              <a:t>TrŘ</a:t>
            </a:r>
            <a:r>
              <a:rPr lang="cs-CZ" sz="1700" dirty="0"/>
              <a:t> - každá ze stran muže důkaz vyhledat, skutečnost, že důkaz nevyhledal OČTŘ není důvodem k odmítnutí  </a:t>
            </a:r>
          </a:p>
          <a:p>
            <a:pPr algn="just">
              <a:lnSpc>
                <a:spcPct val="100000"/>
              </a:lnSpc>
              <a:buFont typeface="Wingdings" pitchFamily="2" charset="2"/>
              <a:buNone/>
            </a:pPr>
            <a:endParaRPr lang="cs-CZ" sz="1700" dirty="0"/>
          </a:p>
          <a:p>
            <a:pPr algn="just">
              <a:lnSpc>
                <a:spcPct val="100000"/>
              </a:lnSpc>
            </a:pPr>
            <a:r>
              <a:rPr lang="cs-CZ" sz="1700" dirty="0"/>
              <a:t>§ 177d </a:t>
            </a:r>
            <a:r>
              <a:rPr lang="cs-CZ" sz="1700" dirty="0" err="1"/>
              <a:t>TrŘ</a:t>
            </a:r>
            <a:r>
              <a:rPr lang="cs-CZ" sz="1700" dirty="0"/>
              <a:t> - státní zástupce v obžalobě musí uvést důkazy, o které se jeho tvrzení opírá a které navrhuje provést v hlavním líčení</a:t>
            </a:r>
          </a:p>
          <a:p>
            <a:pPr algn="just">
              <a:lnSpc>
                <a:spcPct val="100000"/>
              </a:lnSpc>
              <a:buFont typeface="Wingdings" pitchFamily="2" charset="2"/>
              <a:buNone/>
            </a:pPr>
            <a:endParaRPr lang="cs-CZ" sz="1700" dirty="0"/>
          </a:p>
          <a:p>
            <a:pPr algn="just">
              <a:lnSpc>
                <a:spcPct val="100000"/>
              </a:lnSpc>
            </a:pPr>
            <a:r>
              <a:rPr lang="cs-CZ" sz="1700" dirty="0"/>
              <a:t>§ 180/2 </a:t>
            </a:r>
            <a:r>
              <a:rPr lang="cs-CZ" sz="1700" dirty="0" err="1"/>
              <a:t>TrŘ</a:t>
            </a:r>
            <a:r>
              <a:rPr lang="cs-CZ" sz="1700" dirty="0"/>
              <a:t> - v řízení před soudem státní zástupce z vlastní iniciativy opatřuje důkazy pro objasnění skutečností z hlediska podané obžaloby</a:t>
            </a:r>
          </a:p>
          <a:p>
            <a:pPr algn="just">
              <a:lnSpc>
                <a:spcPct val="100000"/>
              </a:lnSpc>
              <a:buFont typeface="Wingdings" pitchFamily="2" charset="2"/>
              <a:buNone/>
            </a:pPr>
            <a:endParaRPr lang="cs-CZ" sz="1700" dirty="0"/>
          </a:p>
          <a:p>
            <a:pPr algn="just">
              <a:lnSpc>
                <a:spcPct val="100000"/>
              </a:lnSpc>
            </a:pPr>
            <a:r>
              <a:rPr lang="cs-CZ" sz="1700" dirty="0"/>
              <a:t>§ 218 </a:t>
            </a:r>
            <a:r>
              <a:rPr lang="cs-CZ" sz="1700" dirty="0" err="1"/>
              <a:t>TrŘ</a:t>
            </a:r>
            <a:r>
              <a:rPr lang="cs-CZ" sz="1700" dirty="0"/>
              <a:t> - vzhledem k závěrečným řečem rozhodne soud o doplnění dokazování </a:t>
            </a:r>
          </a:p>
          <a:p>
            <a:pPr algn="just">
              <a:lnSpc>
                <a:spcPct val="100000"/>
              </a:lnSpc>
              <a:buFont typeface="Wingdings" pitchFamily="2" charset="2"/>
              <a:buNone/>
            </a:pPr>
            <a:endParaRPr lang="cs-CZ" sz="1700" dirty="0"/>
          </a:p>
          <a:p>
            <a:pPr algn="just">
              <a:lnSpc>
                <a:spcPct val="100000"/>
              </a:lnSpc>
            </a:pPr>
            <a:r>
              <a:rPr lang="cs-CZ" sz="1700" dirty="0"/>
              <a:t>§ 221 </a:t>
            </a:r>
            <a:r>
              <a:rPr lang="cs-CZ" sz="1700" dirty="0" err="1"/>
              <a:t>TrŘ</a:t>
            </a:r>
            <a:r>
              <a:rPr lang="cs-CZ" sz="1700" dirty="0"/>
              <a:t> -  o objasnění věci je třeba dalšího šetření, proto soud vrátí věc státnímu zástupci k došetření </a:t>
            </a:r>
          </a:p>
          <a:p>
            <a:pPr marL="72000" indent="0">
              <a:buNone/>
            </a:pPr>
            <a:endParaRPr lang="cs-CZ" dirty="0"/>
          </a:p>
        </p:txBody>
      </p:sp>
      <p:sp>
        <p:nvSpPr>
          <p:cNvPr id="5" name="Zástupný symbol pro číslo snímku 4"/>
          <p:cNvSpPr>
            <a:spLocks noGrp="1"/>
          </p:cNvSpPr>
          <p:nvPr>
            <p:ph type="sldNum" sz="quarter" idx="11"/>
          </p:nvPr>
        </p:nvSpPr>
        <p:spPr/>
        <p:txBody>
          <a:bodyPr/>
          <a:lstStyle/>
          <a:p>
            <a:pPr>
              <a:defRPr/>
            </a:pPr>
            <a:fld id="{088489EB-AAE6-48D8-A86E-A852A756561B}" type="slidenum">
              <a:rPr lang="cs-CZ" smtClean="0"/>
              <a:pPr>
                <a:defRPr/>
              </a:pPr>
              <a:t>43</a:t>
            </a:fld>
            <a:endParaRPr lang="cs-CZ"/>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Nadpis 1"/>
          <p:cNvSpPr>
            <a:spLocks noGrp="1"/>
          </p:cNvSpPr>
          <p:nvPr>
            <p:ph type="title"/>
          </p:nvPr>
        </p:nvSpPr>
        <p:spPr/>
        <p:txBody>
          <a:bodyPr/>
          <a:lstStyle/>
          <a:p>
            <a:pPr algn="ctr"/>
            <a:r>
              <a:rPr lang="cs-CZ" b="1"/>
              <a:t>Zásada volného hodnocení důkazů </a:t>
            </a:r>
          </a:p>
        </p:txBody>
      </p:sp>
      <p:sp>
        <p:nvSpPr>
          <p:cNvPr id="20483" name="Zástupný symbol pro obsah 2"/>
          <p:cNvSpPr>
            <a:spLocks noGrp="1"/>
          </p:cNvSpPr>
          <p:nvPr>
            <p:ph idx="1"/>
          </p:nvPr>
        </p:nvSpPr>
        <p:spPr/>
        <p:txBody>
          <a:bodyPr/>
          <a:lstStyle/>
          <a:p>
            <a:pPr marL="72000" indent="0" algn="just">
              <a:buNone/>
            </a:pPr>
            <a:endParaRPr lang="cs-CZ" sz="1800" dirty="0"/>
          </a:p>
          <a:p>
            <a:pPr algn="just">
              <a:lnSpc>
                <a:spcPct val="100000"/>
              </a:lnSpc>
            </a:pPr>
            <a:r>
              <a:rPr lang="cs-CZ" sz="1800" dirty="0"/>
              <a:t>OČTŘ hodnotí důkazy podle svého vnitřního přesvědčení po pečlivém zvážení všech okolností a to nejprve jednotlivě a potom v celkovém souhrnu </a:t>
            </a:r>
          </a:p>
          <a:p>
            <a:pPr algn="just">
              <a:lnSpc>
                <a:spcPct val="100000"/>
              </a:lnSpc>
            </a:pPr>
            <a:endParaRPr lang="cs-CZ" sz="1800" dirty="0"/>
          </a:p>
          <a:p>
            <a:pPr lvl="1" algn="just"/>
            <a:r>
              <a:rPr lang="cs-CZ" sz="1600" dirty="0"/>
              <a:t>je třeba  posoudit jejich věrohodnost a pravdivost </a:t>
            </a:r>
          </a:p>
          <a:p>
            <a:pPr algn="just">
              <a:lnSpc>
                <a:spcPct val="100000"/>
              </a:lnSpc>
              <a:buFont typeface="Wingdings" pitchFamily="2" charset="2"/>
              <a:buNone/>
            </a:pPr>
            <a:endParaRPr lang="cs-CZ" sz="1800" dirty="0"/>
          </a:p>
          <a:p>
            <a:pPr algn="just">
              <a:lnSpc>
                <a:spcPct val="100000"/>
              </a:lnSpc>
            </a:pPr>
            <a:r>
              <a:rPr lang="cs-CZ" sz="1800" dirty="0"/>
              <a:t>§ 125 </a:t>
            </a:r>
            <a:r>
              <a:rPr lang="cs-CZ" sz="1800" dirty="0" err="1"/>
              <a:t>TrŘ</a:t>
            </a:r>
            <a:r>
              <a:rPr lang="cs-CZ" sz="1800" dirty="0"/>
              <a:t> - soud v odůvodnění rozsudku uvede, které skutečnosti vzal za prokázané o která skutková zjištění opřel své úvahy </a:t>
            </a:r>
          </a:p>
          <a:p>
            <a:endParaRPr lang="cs-CZ" dirty="0"/>
          </a:p>
        </p:txBody>
      </p:sp>
      <p:sp>
        <p:nvSpPr>
          <p:cNvPr id="5" name="Zástupný symbol pro číslo snímku 4"/>
          <p:cNvSpPr>
            <a:spLocks noGrp="1"/>
          </p:cNvSpPr>
          <p:nvPr>
            <p:ph type="sldNum" sz="quarter" idx="11"/>
          </p:nvPr>
        </p:nvSpPr>
        <p:spPr/>
        <p:txBody>
          <a:bodyPr/>
          <a:lstStyle/>
          <a:p>
            <a:pPr>
              <a:defRPr/>
            </a:pPr>
            <a:fld id="{2C08F5F9-CBFC-4BF4-8F7F-7141A2319FA8}" type="slidenum">
              <a:rPr lang="cs-CZ" smtClean="0"/>
              <a:pPr>
                <a:defRPr/>
              </a:pPr>
              <a:t>44</a:t>
            </a:fld>
            <a:endParaRPr lang="cs-CZ"/>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Nadpis 1"/>
          <p:cNvSpPr>
            <a:spLocks noGrp="1"/>
          </p:cNvSpPr>
          <p:nvPr>
            <p:ph type="title"/>
          </p:nvPr>
        </p:nvSpPr>
        <p:spPr/>
        <p:txBody>
          <a:bodyPr/>
          <a:lstStyle/>
          <a:p>
            <a:pPr algn="ctr"/>
            <a:r>
              <a:rPr lang="cs-CZ" b="1"/>
              <a:t>Veřejnost procesu </a:t>
            </a:r>
            <a:endParaRPr lang="cs-CZ"/>
          </a:p>
        </p:txBody>
      </p:sp>
      <p:sp>
        <p:nvSpPr>
          <p:cNvPr id="21507" name="Zástupný symbol pro obsah 2"/>
          <p:cNvSpPr>
            <a:spLocks noGrp="1"/>
          </p:cNvSpPr>
          <p:nvPr>
            <p:ph idx="1"/>
          </p:nvPr>
        </p:nvSpPr>
        <p:spPr/>
        <p:txBody>
          <a:bodyPr/>
          <a:lstStyle/>
          <a:p>
            <a:pPr algn="just">
              <a:lnSpc>
                <a:spcPct val="100000"/>
              </a:lnSpc>
            </a:pPr>
            <a:endParaRPr lang="cs-CZ" sz="1800" dirty="0"/>
          </a:p>
          <a:p>
            <a:pPr algn="just">
              <a:lnSpc>
                <a:spcPct val="100000"/>
              </a:lnSpc>
            </a:pPr>
            <a:r>
              <a:rPr lang="cs-CZ" sz="1800" dirty="0"/>
              <a:t>čl. 38 LZPS - každý má právo, aby jeho věc byla projednána veřejně; veřejnost může být vyloučena jen v případech stanovených zákonem</a:t>
            </a:r>
          </a:p>
          <a:p>
            <a:pPr algn="just">
              <a:lnSpc>
                <a:spcPct val="100000"/>
              </a:lnSpc>
            </a:pPr>
            <a:endParaRPr lang="cs-CZ" sz="1800" dirty="0"/>
          </a:p>
          <a:p>
            <a:pPr algn="just">
              <a:lnSpc>
                <a:spcPct val="100000"/>
              </a:lnSpc>
            </a:pPr>
            <a:r>
              <a:rPr lang="cs-CZ" sz="1800" dirty="0"/>
              <a:t>§ 2/10 </a:t>
            </a:r>
            <a:r>
              <a:rPr lang="cs-CZ" sz="1800" dirty="0" err="1"/>
              <a:t>TrŘ</a:t>
            </a:r>
            <a:r>
              <a:rPr lang="cs-CZ" sz="1800" dirty="0"/>
              <a:t> - trestní věci se projednávají veřejně </a:t>
            </a:r>
          </a:p>
          <a:p>
            <a:pPr algn="just">
              <a:lnSpc>
                <a:spcPct val="100000"/>
              </a:lnSpc>
            </a:pPr>
            <a:endParaRPr lang="cs-CZ" sz="1800" dirty="0"/>
          </a:p>
          <a:p>
            <a:pPr algn="just">
              <a:lnSpc>
                <a:spcPct val="100000"/>
              </a:lnSpc>
            </a:pPr>
            <a:r>
              <a:rPr lang="cs-CZ" sz="1800" dirty="0"/>
              <a:t>platí pouze pro hlavní líčení </a:t>
            </a:r>
          </a:p>
          <a:p>
            <a:pPr lvl="1" algn="just"/>
            <a:r>
              <a:rPr lang="cs-CZ" sz="1600" dirty="0"/>
              <a:t>přípravné řízení je neveřejné </a:t>
            </a:r>
          </a:p>
          <a:p>
            <a:pPr algn="just">
              <a:lnSpc>
                <a:spcPct val="100000"/>
              </a:lnSpc>
              <a:buFont typeface="Wingdings" pitchFamily="2" charset="2"/>
              <a:buNone/>
            </a:pPr>
            <a:r>
              <a:rPr lang="cs-CZ" sz="1600" dirty="0"/>
              <a:t>	</a:t>
            </a:r>
          </a:p>
          <a:p>
            <a:pPr algn="just">
              <a:lnSpc>
                <a:spcPct val="100000"/>
              </a:lnSpc>
            </a:pPr>
            <a:r>
              <a:rPr lang="cs-CZ" sz="1800" dirty="0"/>
              <a:t>§ 199 a násl. </a:t>
            </a:r>
            <a:r>
              <a:rPr lang="cs-CZ" sz="1800" dirty="0" err="1"/>
              <a:t>TrŘ</a:t>
            </a:r>
            <a:r>
              <a:rPr lang="cs-CZ" sz="1800" dirty="0"/>
              <a:t> - veřejnost hlavního líčení </a:t>
            </a:r>
          </a:p>
          <a:p>
            <a:pPr lvl="1" algn="just"/>
            <a:r>
              <a:rPr lang="cs-CZ" sz="1600" dirty="0"/>
              <a:t>vyloučení veřejnosti/ jednotlivce</a:t>
            </a:r>
          </a:p>
          <a:p>
            <a:pPr lvl="1" algn="just">
              <a:buFont typeface="Wingdings" pitchFamily="2" charset="2"/>
              <a:buNone/>
            </a:pPr>
            <a:endParaRPr lang="cs-CZ" sz="1800" dirty="0"/>
          </a:p>
          <a:p>
            <a:pPr marL="0" lvl="2" algn="just">
              <a:lnSpc>
                <a:spcPct val="100000"/>
              </a:lnSpc>
            </a:pPr>
            <a:r>
              <a:rPr lang="cs-CZ" sz="1800" dirty="0"/>
              <a:t>§ 54/1 ZSM - zásada neveřejnosti</a:t>
            </a:r>
          </a:p>
          <a:p>
            <a:pPr lvl="1" algn="just"/>
            <a:r>
              <a:rPr lang="cs-CZ" sz="1600" dirty="0"/>
              <a:t>na návrh mladistvého  může být hlavní líčení veřejné </a:t>
            </a:r>
          </a:p>
          <a:p>
            <a:pPr marL="800100" lvl="3" indent="-342900" algn="just"/>
            <a:endParaRPr lang="cs-CZ" sz="1600" dirty="0"/>
          </a:p>
          <a:p>
            <a:pPr marL="800100" lvl="3" indent="-342900" algn="just"/>
            <a:endParaRPr lang="cs-CZ" sz="1600" dirty="0"/>
          </a:p>
          <a:p>
            <a:pPr marL="800100" lvl="3" indent="-342900" algn="just"/>
            <a:endParaRPr lang="cs-CZ" sz="1800" dirty="0"/>
          </a:p>
          <a:p>
            <a:pPr marL="342900" lvl="2" indent="-342900" algn="just"/>
            <a:endParaRPr lang="cs-CZ" dirty="0"/>
          </a:p>
          <a:p>
            <a:pPr marL="342900" lvl="2" indent="-342900" algn="just"/>
            <a:endParaRPr lang="cs-CZ" dirty="0"/>
          </a:p>
          <a:p>
            <a:endParaRPr lang="cs-CZ" dirty="0"/>
          </a:p>
        </p:txBody>
      </p:sp>
      <p:sp>
        <p:nvSpPr>
          <p:cNvPr id="6" name="Zástupný symbol pro číslo snímku 5"/>
          <p:cNvSpPr>
            <a:spLocks noGrp="1"/>
          </p:cNvSpPr>
          <p:nvPr>
            <p:ph type="sldNum" sz="quarter" idx="11"/>
          </p:nvPr>
        </p:nvSpPr>
        <p:spPr/>
        <p:txBody>
          <a:bodyPr/>
          <a:lstStyle/>
          <a:p>
            <a:pPr>
              <a:defRPr/>
            </a:pPr>
            <a:fld id="{841F9369-AB81-409B-867A-457153B65709}" type="slidenum">
              <a:rPr lang="cs-CZ" smtClean="0"/>
              <a:pPr>
                <a:defRPr/>
              </a:pPr>
              <a:t>45</a:t>
            </a:fld>
            <a:endParaRPr lang="cs-CZ"/>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Nadpis 1"/>
          <p:cNvSpPr>
            <a:spLocks noGrp="1"/>
          </p:cNvSpPr>
          <p:nvPr>
            <p:ph type="title"/>
          </p:nvPr>
        </p:nvSpPr>
        <p:spPr/>
        <p:txBody>
          <a:bodyPr/>
          <a:lstStyle/>
          <a:p>
            <a:pPr algn="ctr"/>
            <a:endParaRPr lang="cs-CZ" b="1"/>
          </a:p>
        </p:txBody>
      </p:sp>
      <p:sp>
        <p:nvSpPr>
          <p:cNvPr id="9219" name="Zástupný symbol pro obsah 2"/>
          <p:cNvSpPr>
            <a:spLocks noGrp="1"/>
          </p:cNvSpPr>
          <p:nvPr>
            <p:ph idx="1"/>
          </p:nvPr>
        </p:nvSpPr>
        <p:spPr/>
        <p:txBody>
          <a:bodyPr/>
          <a:lstStyle/>
          <a:p>
            <a:pPr algn="just">
              <a:lnSpc>
                <a:spcPct val="100000"/>
              </a:lnSpc>
              <a:defRPr/>
            </a:pPr>
            <a:r>
              <a:rPr lang="cs-CZ" sz="1700" dirty="0"/>
              <a:t>zásada veřejnosti hlavního líčení není právem obviněného, se kterým by mohl volně disponovat, např. se ho vzdát, tj. obviněný nemá právo na neveřejné hlavní líčení, pokud tomu brání veřejný zájem</a:t>
            </a:r>
          </a:p>
          <a:p>
            <a:pPr marL="72000" indent="0" algn="just">
              <a:lnSpc>
                <a:spcPct val="100000"/>
              </a:lnSpc>
              <a:buNone/>
              <a:defRPr/>
            </a:pPr>
            <a:r>
              <a:rPr lang="cs-CZ" sz="1700" dirty="0"/>
              <a:t>   </a:t>
            </a:r>
          </a:p>
          <a:p>
            <a:pPr lvl="1" algn="just">
              <a:defRPr/>
            </a:pPr>
            <a:r>
              <a:rPr lang="cs-CZ" sz="1700" dirty="0"/>
              <a:t>obviněný se taktéž nemůže vzdát práva na veřejné vyhlášení rozsudku </a:t>
            </a:r>
          </a:p>
          <a:p>
            <a:pPr algn="just">
              <a:lnSpc>
                <a:spcPct val="100000"/>
              </a:lnSpc>
              <a:buFont typeface="Wingdings" pitchFamily="2" charset="2"/>
              <a:buNone/>
              <a:defRPr/>
            </a:pPr>
            <a:endParaRPr lang="cs-CZ" sz="1700" dirty="0"/>
          </a:p>
          <a:p>
            <a:pPr algn="just">
              <a:lnSpc>
                <a:spcPct val="100000"/>
              </a:lnSpc>
              <a:defRPr/>
            </a:pPr>
            <a:r>
              <a:rPr lang="cs-CZ" sz="1700" dirty="0"/>
              <a:t>důvody pro vyloučení veřejnosti </a:t>
            </a:r>
          </a:p>
          <a:p>
            <a:pPr marL="72000" indent="0" algn="just">
              <a:lnSpc>
                <a:spcPct val="100000"/>
              </a:lnSpc>
              <a:buNone/>
              <a:defRPr/>
            </a:pPr>
            <a:endParaRPr lang="cs-CZ" sz="1700" dirty="0"/>
          </a:p>
          <a:p>
            <a:pPr lvl="1" algn="just">
              <a:defRPr/>
            </a:pPr>
            <a:r>
              <a:rPr lang="cs-CZ" sz="1600" dirty="0"/>
              <a:t>mravnost</a:t>
            </a:r>
          </a:p>
          <a:p>
            <a:pPr lvl="1" algn="just">
              <a:defRPr/>
            </a:pPr>
            <a:r>
              <a:rPr lang="cs-CZ" sz="1600" dirty="0"/>
              <a:t>veřejný pořádek a národní bezpečnosti(utajované informace)</a:t>
            </a:r>
          </a:p>
          <a:p>
            <a:pPr lvl="1" algn="just">
              <a:defRPr/>
            </a:pPr>
            <a:r>
              <a:rPr lang="cs-CZ" sz="1600" dirty="0"/>
              <a:t>soukromý život účastníků řízení</a:t>
            </a:r>
          </a:p>
          <a:p>
            <a:pPr marL="742950" lvl="2" indent="-342900" algn="just">
              <a:lnSpc>
                <a:spcPct val="100000"/>
              </a:lnSpc>
              <a:buSzPct val="90000"/>
              <a:defRPr/>
            </a:pPr>
            <a:endParaRPr lang="cs-CZ" sz="1700" dirty="0"/>
          </a:p>
          <a:p>
            <a:pPr algn="just">
              <a:lnSpc>
                <a:spcPct val="100000"/>
              </a:lnSpc>
              <a:defRPr/>
            </a:pPr>
            <a:r>
              <a:rPr lang="cs-CZ" sz="1700" dirty="0"/>
              <a:t>důvody pro vyloučení jednotlivce </a:t>
            </a:r>
          </a:p>
          <a:p>
            <a:pPr marL="72000" indent="0" algn="just">
              <a:lnSpc>
                <a:spcPct val="100000"/>
              </a:lnSpc>
              <a:buNone/>
              <a:defRPr/>
            </a:pPr>
            <a:endParaRPr lang="cs-CZ" sz="1700" dirty="0"/>
          </a:p>
          <a:p>
            <a:pPr lvl="1" algn="just">
              <a:defRPr/>
            </a:pPr>
            <a:r>
              <a:rPr lang="cs-CZ" sz="1600" dirty="0"/>
              <a:t>mladistvý</a:t>
            </a:r>
          </a:p>
          <a:p>
            <a:pPr lvl="1" algn="just">
              <a:defRPr/>
            </a:pPr>
            <a:r>
              <a:rPr lang="cs-CZ" sz="1600" dirty="0"/>
              <a:t>rušení důstojného průběhu </a:t>
            </a:r>
          </a:p>
          <a:p>
            <a:pPr lvl="1" algn="just">
              <a:defRPr/>
            </a:pPr>
            <a:r>
              <a:rPr lang="cs-CZ" sz="1600" dirty="0"/>
              <a:t>opatření proti přeplňování jednací síně </a:t>
            </a:r>
          </a:p>
          <a:p>
            <a:pPr lvl="1" algn="just">
              <a:defRPr/>
            </a:pPr>
            <a:endParaRPr lang="cs-CZ" sz="1600" dirty="0"/>
          </a:p>
          <a:p>
            <a:pPr marL="342900" lvl="1" indent="-342900" algn="just">
              <a:buClr>
                <a:schemeClr val="folHlink"/>
              </a:buClr>
              <a:buSzPct val="90000"/>
              <a:buNone/>
              <a:defRPr/>
            </a:pPr>
            <a:endParaRPr lang="cs-CZ" sz="1300" dirty="0"/>
          </a:p>
          <a:p>
            <a:pPr marL="742950" lvl="2" indent="-342900" algn="just">
              <a:buSzPct val="90000"/>
              <a:defRPr/>
            </a:pPr>
            <a:endParaRPr lang="cs-CZ" sz="1600" dirty="0"/>
          </a:p>
          <a:p>
            <a:pPr marL="742950" lvl="2" indent="-342900" algn="just">
              <a:buSzPct val="90000"/>
              <a:defRPr/>
            </a:pPr>
            <a:endParaRPr lang="cs-CZ" sz="1600" dirty="0"/>
          </a:p>
          <a:p>
            <a:pPr marL="742950" lvl="2" indent="-342900" algn="just">
              <a:buSzPct val="90000"/>
              <a:defRPr/>
            </a:pPr>
            <a:endParaRPr lang="cs-CZ" sz="1600" dirty="0"/>
          </a:p>
        </p:txBody>
      </p:sp>
      <p:sp>
        <p:nvSpPr>
          <p:cNvPr id="6" name="Zástupný symbol pro číslo snímku 5"/>
          <p:cNvSpPr>
            <a:spLocks noGrp="1"/>
          </p:cNvSpPr>
          <p:nvPr>
            <p:ph type="sldNum" sz="quarter" idx="11"/>
          </p:nvPr>
        </p:nvSpPr>
        <p:spPr/>
        <p:txBody>
          <a:bodyPr/>
          <a:lstStyle/>
          <a:p>
            <a:pPr>
              <a:defRPr/>
            </a:pPr>
            <a:fld id="{42A6A558-AA66-4EB0-BCD9-EE0978EC4729}" type="slidenum">
              <a:rPr lang="cs-CZ" smtClean="0"/>
              <a:pPr>
                <a:defRPr/>
              </a:pPr>
              <a:t>46</a:t>
            </a:fld>
            <a:endParaRPr lang="cs-CZ"/>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Nadpis 1"/>
          <p:cNvSpPr>
            <a:spLocks noGrp="1"/>
          </p:cNvSpPr>
          <p:nvPr>
            <p:ph type="title"/>
          </p:nvPr>
        </p:nvSpPr>
        <p:spPr/>
        <p:txBody>
          <a:bodyPr/>
          <a:lstStyle/>
          <a:p>
            <a:endParaRPr lang="cs-CZ"/>
          </a:p>
        </p:txBody>
      </p:sp>
      <p:sp>
        <p:nvSpPr>
          <p:cNvPr id="23555" name="Zástupný symbol pro obsah 2"/>
          <p:cNvSpPr>
            <a:spLocks noGrp="1"/>
          </p:cNvSpPr>
          <p:nvPr>
            <p:ph idx="1"/>
          </p:nvPr>
        </p:nvSpPr>
        <p:spPr/>
        <p:txBody>
          <a:bodyPr/>
          <a:lstStyle/>
          <a:p>
            <a:pPr algn="just">
              <a:lnSpc>
                <a:spcPct val="100000"/>
              </a:lnSpc>
            </a:pPr>
            <a:endParaRPr lang="cs-CZ" sz="1700" dirty="0"/>
          </a:p>
          <a:p>
            <a:pPr algn="just">
              <a:lnSpc>
                <a:spcPct val="100000"/>
              </a:lnSpc>
            </a:pPr>
            <a:r>
              <a:rPr lang="cs-CZ" sz="1700" dirty="0"/>
              <a:t>obrazové záznamy a obrazové nebo zvukové přenosy jen se souhlasem předsedy senátu/samosoudce</a:t>
            </a:r>
          </a:p>
          <a:p>
            <a:pPr algn="just">
              <a:lnSpc>
                <a:spcPct val="100000"/>
              </a:lnSpc>
            </a:pPr>
            <a:endParaRPr lang="cs-CZ" sz="1700" dirty="0"/>
          </a:p>
          <a:p>
            <a:pPr algn="just">
              <a:lnSpc>
                <a:spcPct val="100000"/>
              </a:lnSpc>
            </a:pPr>
            <a:r>
              <a:rPr lang="cs-CZ" sz="1700" dirty="0"/>
              <a:t>zvukové záznam s vědomím předsedy senátu/samosoudce, pokud to nebude na úkor klidného nebo důstojného průběhu </a:t>
            </a:r>
          </a:p>
          <a:p>
            <a:pPr algn="just">
              <a:lnSpc>
                <a:spcPct val="100000"/>
              </a:lnSpc>
            </a:pPr>
            <a:endParaRPr lang="cs-CZ" sz="1700" dirty="0"/>
          </a:p>
          <a:p>
            <a:pPr algn="just">
              <a:lnSpc>
                <a:spcPct val="100000"/>
              </a:lnSpc>
            </a:pPr>
            <a:r>
              <a:rPr lang="cs-CZ" sz="1700" dirty="0"/>
              <a:t>„veřejnost“ přípravného řízení - § 8a - § 8c </a:t>
            </a:r>
            <a:r>
              <a:rPr lang="cs-CZ" sz="1700" dirty="0" err="1"/>
              <a:t>TrŘ</a:t>
            </a:r>
            <a:r>
              <a:rPr lang="cs-CZ" sz="1700" dirty="0"/>
              <a:t>  - poskytování informací o trestním řízení ze strany orgánů činných v trestním řízení veřejnosti prostřednictvím sdělovacích prostředků a osobám na něm zúčastněným </a:t>
            </a:r>
          </a:p>
          <a:p>
            <a:pPr marL="72000" indent="0" algn="just">
              <a:lnSpc>
                <a:spcPct val="100000"/>
              </a:lnSpc>
              <a:buNone/>
            </a:pPr>
            <a:endParaRPr lang="cs-CZ" sz="1700" dirty="0"/>
          </a:p>
          <a:p>
            <a:pPr lvl="1" algn="just"/>
            <a:r>
              <a:rPr lang="cs-CZ" sz="1700" dirty="0"/>
              <a:t>neohrozit objasnění skutečností důležitých pro trestní řízení </a:t>
            </a:r>
          </a:p>
          <a:p>
            <a:pPr lvl="1" algn="just"/>
            <a:r>
              <a:rPr lang="cs-CZ" sz="1700" dirty="0"/>
              <a:t>nezveřejňovat o osobách údaje, které se přímo nedotýkají trestné činnosti </a:t>
            </a:r>
          </a:p>
          <a:p>
            <a:pPr lvl="1" algn="just"/>
            <a:r>
              <a:rPr lang="cs-CZ" sz="1700" dirty="0"/>
              <a:t>dbát presumpci neviny</a:t>
            </a:r>
          </a:p>
          <a:p>
            <a:pPr algn="just"/>
            <a:endParaRPr lang="cs-CZ" sz="1800" dirty="0"/>
          </a:p>
          <a:p>
            <a:endParaRPr lang="cs-CZ" dirty="0"/>
          </a:p>
        </p:txBody>
      </p:sp>
      <p:sp>
        <p:nvSpPr>
          <p:cNvPr id="5" name="Zástupný symbol pro číslo snímku 4"/>
          <p:cNvSpPr>
            <a:spLocks noGrp="1"/>
          </p:cNvSpPr>
          <p:nvPr>
            <p:ph type="sldNum" sz="quarter" idx="11"/>
          </p:nvPr>
        </p:nvSpPr>
        <p:spPr/>
        <p:txBody>
          <a:bodyPr/>
          <a:lstStyle/>
          <a:p>
            <a:pPr>
              <a:defRPr/>
            </a:pPr>
            <a:fld id="{3801EECB-81D0-42CB-82AD-90D4067A850A}" type="slidenum">
              <a:rPr lang="cs-CZ" smtClean="0"/>
              <a:pPr>
                <a:defRPr/>
              </a:pPr>
              <a:t>47</a:t>
            </a:fld>
            <a:endParaRPr lang="cs-CZ"/>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Nadpis 1"/>
          <p:cNvSpPr>
            <a:spLocks noGrp="1"/>
          </p:cNvSpPr>
          <p:nvPr>
            <p:ph type="title"/>
          </p:nvPr>
        </p:nvSpPr>
        <p:spPr/>
        <p:txBody>
          <a:bodyPr/>
          <a:lstStyle/>
          <a:p>
            <a:pPr algn="ctr"/>
            <a:r>
              <a:rPr lang="cs-CZ" b="1"/>
              <a:t>Zásada bezprostřednosti </a:t>
            </a:r>
          </a:p>
        </p:txBody>
      </p:sp>
      <p:sp>
        <p:nvSpPr>
          <p:cNvPr id="56323" name="Zástupný symbol pro obsah 2"/>
          <p:cNvSpPr>
            <a:spLocks noGrp="1"/>
          </p:cNvSpPr>
          <p:nvPr>
            <p:ph idx="1"/>
          </p:nvPr>
        </p:nvSpPr>
        <p:spPr/>
        <p:txBody>
          <a:bodyPr/>
          <a:lstStyle/>
          <a:p>
            <a:pPr algn="just">
              <a:defRPr/>
            </a:pPr>
            <a:endParaRPr lang="cs-CZ" sz="1700" dirty="0"/>
          </a:p>
          <a:p>
            <a:pPr algn="just">
              <a:lnSpc>
                <a:spcPct val="100000"/>
              </a:lnSpc>
              <a:defRPr/>
            </a:pPr>
            <a:r>
              <a:rPr lang="cs-CZ" sz="1800" dirty="0"/>
              <a:t>soud smí přihlížet jen k těm důkazům, které byly přímo před ním provedeny (q</a:t>
            </a:r>
            <a:r>
              <a:rPr lang="fr-FR" sz="1800" dirty="0"/>
              <a:t>uod non est in actis non est in mundo</a:t>
            </a:r>
            <a:r>
              <a:rPr lang="cs-CZ" sz="1800" dirty="0"/>
              <a:t>)</a:t>
            </a:r>
          </a:p>
          <a:p>
            <a:pPr marL="72000" indent="0" algn="just">
              <a:lnSpc>
                <a:spcPct val="100000"/>
              </a:lnSpc>
              <a:buNone/>
              <a:defRPr/>
            </a:pPr>
            <a:endParaRPr lang="cs-CZ" sz="1800" dirty="0"/>
          </a:p>
          <a:p>
            <a:pPr lvl="1" algn="just">
              <a:defRPr/>
            </a:pPr>
            <a:r>
              <a:rPr lang="cs-CZ" sz="1500" dirty="0"/>
              <a:t>bezprostřednost souvisí s posouzením věrohodnosti důkazu</a:t>
            </a:r>
          </a:p>
          <a:p>
            <a:pPr lvl="1" algn="just">
              <a:defRPr/>
            </a:pPr>
            <a:r>
              <a:rPr lang="cs-CZ" sz="1500" dirty="0"/>
              <a:t>právo na neměnitelnost složení senátu </a:t>
            </a:r>
          </a:p>
          <a:p>
            <a:pPr lvl="1" algn="just">
              <a:buFont typeface="Wingdings" pitchFamily="2" charset="2"/>
              <a:buNone/>
              <a:defRPr/>
            </a:pPr>
            <a:endParaRPr lang="cs-CZ" sz="1500" dirty="0"/>
          </a:p>
          <a:p>
            <a:pPr lvl="1" algn="just">
              <a:defRPr/>
            </a:pPr>
            <a:r>
              <a:rPr lang="cs-CZ" sz="1500" dirty="0">
                <a:ea typeface="+mn-ea"/>
                <a:cs typeface="+mn-cs"/>
              </a:rPr>
              <a:t>§ 202/1 </a:t>
            </a:r>
            <a:r>
              <a:rPr lang="cs-CZ" sz="1500" dirty="0" err="1">
                <a:ea typeface="+mn-ea"/>
                <a:cs typeface="+mn-cs"/>
              </a:rPr>
              <a:t>TrŘ</a:t>
            </a:r>
            <a:r>
              <a:rPr lang="cs-CZ" sz="1500" dirty="0">
                <a:ea typeface="+mn-ea"/>
                <a:cs typeface="+mn-cs"/>
              </a:rPr>
              <a:t> - hl. l. se koná za stálé přítomnosti všech členů senátu</a:t>
            </a:r>
          </a:p>
          <a:p>
            <a:pPr lvl="1" algn="just">
              <a:defRPr/>
            </a:pPr>
            <a:r>
              <a:rPr lang="cs-CZ" sz="1500" dirty="0">
                <a:ea typeface="+mn-ea"/>
                <a:cs typeface="+mn-cs"/>
              </a:rPr>
              <a:t>§ 234/1 </a:t>
            </a:r>
            <a:r>
              <a:rPr lang="cs-CZ" sz="1500" dirty="0" err="1">
                <a:ea typeface="+mn-ea"/>
                <a:cs typeface="+mn-cs"/>
              </a:rPr>
              <a:t>TrŘ</a:t>
            </a:r>
            <a:r>
              <a:rPr lang="cs-CZ" sz="1500" dirty="0">
                <a:ea typeface="+mn-ea"/>
                <a:cs typeface="+mn-cs"/>
              </a:rPr>
              <a:t> - veřejné zasedání se koná za stálé přítomnosti všech členů senátu </a:t>
            </a:r>
          </a:p>
          <a:p>
            <a:pPr lvl="1" algn="just">
              <a:defRPr/>
            </a:pPr>
            <a:r>
              <a:rPr lang="cs-CZ" sz="1500" dirty="0">
                <a:ea typeface="+mn-ea"/>
                <a:cs typeface="+mn-cs"/>
              </a:rPr>
              <a:t>§ 242 </a:t>
            </a:r>
            <a:r>
              <a:rPr lang="cs-CZ" sz="1500" dirty="0" err="1">
                <a:ea typeface="+mn-ea"/>
                <a:cs typeface="+mn-cs"/>
              </a:rPr>
              <a:t>TrŘ</a:t>
            </a:r>
            <a:r>
              <a:rPr lang="cs-CZ" sz="1500" dirty="0">
                <a:ea typeface="+mn-ea"/>
                <a:cs typeface="+mn-cs"/>
              </a:rPr>
              <a:t> – neveřejné zasedání se koná za stálé přítomnosti všech členů senátu</a:t>
            </a:r>
          </a:p>
          <a:p>
            <a:pPr lvl="1" algn="just">
              <a:defRPr/>
            </a:pPr>
            <a:r>
              <a:rPr lang="cs-CZ" sz="1500" dirty="0">
                <a:ea typeface="+mn-ea"/>
                <a:cs typeface="+mn-cs"/>
              </a:rPr>
              <a:t>§ 197 </a:t>
            </a:r>
            <a:r>
              <a:rPr lang="cs-CZ" sz="1500" dirty="0" err="1">
                <a:ea typeface="+mn-ea"/>
                <a:cs typeface="+mn-cs"/>
              </a:rPr>
              <a:t>TrŘ</a:t>
            </a:r>
            <a:r>
              <a:rPr lang="cs-CZ" sz="1500" dirty="0">
                <a:ea typeface="+mn-ea"/>
                <a:cs typeface="+mn-cs"/>
              </a:rPr>
              <a:t> náhradní soudce - účastní se hlavního líčení kromě členů senátu </a:t>
            </a:r>
          </a:p>
          <a:p>
            <a:pPr lvl="1" algn="just">
              <a:defRPr/>
            </a:pPr>
            <a:r>
              <a:rPr lang="cs-CZ" sz="1500" dirty="0">
                <a:ea typeface="+mn-ea"/>
                <a:cs typeface="+mn-cs"/>
              </a:rPr>
              <a:t>§ 219/3 </a:t>
            </a:r>
            <a:r>
              <a:rPr lang="cs-CZ" sz="1500" dirty="0" err="1">
                <a:ea typeface="+mn-ea"/>
                <a:cs typeface="+mn-cs"/>
              </a:rPr>
              <a:t>TrŘ</a:t>
            </a:r>
            <a:r>
              <a:rPr lang="cs-CZ" sz="1500" dirty="0">
                <a:ea typeface="+mn-ea"/>
                <a:cs typeface="+mn-cs"/>
              </a:rPr>
              <a:t> -  při odročení sdělí předseda senátu podstatný obsah předchozího líčení </a:t>
            </a:r>
          </a:p>
          <a:p>
            <a:pPr lvl="1" algn="just">
              <a:buFont typeface="Wingdings" pitchFamily="2" charset="2"/>
              <a:buNone/>
              <a:defRPr/>
            </a:pPr>
            <a:endParaRPr lang="cs-CZ" sz="1500" dirty="0">
              <a:ea typeface="+mn-ea"/>
              <a:cs typeface="+mn-cs"/>
            </a:endParaRPr>
          </a:p>
          <a:p>
            <a:pPr algn="just">
              <a:lnSpc>
                <a:spcPct val="100000"/>
              </a:lnSpc>
              <a:defRPr/>
            </a:pPr>
            <a:r>
              <a:rPr lang="cs-CZ" sz="1800" dirty="0"/>
              <a:t>výjimkou ze zásady bezprostřednosti je trestní příkaz </a:t>
            </a:r>
            <a:r>
              <a:rPr lang="cs-CZ" sz="2000" dirty="0"/>
              <a:t>(§ 314e </a:t>
            </a:r>
            <a:r>
              <a:rPr lang="cs-CZ" sz="2000" dirty="0" err="1"/>
              <a:t>TrŘ</a:t>
            </a:r>
            <a:r>
              <a:rPr lang="cs-CZ" sz="2000" dirty="0"/>
              <a:t>) </a:t>
            </a:r>
            <a:r>
              <a:rPr lang="cs-CZ" sz="1800" dirty="0"/>
              <a:t>a řízení o schválení dohody o vině a trestu (§ 314o </a:t>
            </a:r>
            <a:r>
              <a:rPr lang="cs-CZ" sz="1800" dirty="0" err="1"/>
              <a:t>TrŘ</a:t>
            </a:r>
            <a:r>
              <a:rPr lang="cs-CZ" sz="1800" dirty="0"/>
              <a:t>) </a:t>
            </a:r>
          </a:p>
          <a:p>
            <a:pPr algn="just">
              <a:defRPr/>
            </a:pPr>
            <a:endParaRPr lang="cs-CZ" sz="1800" dirty="0"/>
          </a:p>
        </p:txBody>
      </p:sp>
      <p:sp>
        <p:nvSpPr>
          <p:cNvPr id="6" name="Zástupný symbol pro číslo snímku 5"/>
          <p:cNvSpPr>
            <a:spLocks noGrp="1"/>
          </p:cNvSpPr>
          <p:nvPr>
            <p:ph type="sldNum" sz="quarter" idx="11"/>
          </p:nvPr>
        </p:nvSpPr>
        <p:spPr/>
        <p:txBody>
          <a:bodyPr/>
          <a:lstStyle/>
          <a:p>
            <a:pPr>
              <a:defRPr/>
            </a:pPr>
            <a:fld id="{BF121A34-ACA3-4F5A-A64F-7892B086CBA5}" type="slidenum">
              <a:rPr lang="cs-CZ" smtClean="0"/>
              <a:pPr>
                <a:defRPr/>
              </a:pPr>
              <a:t>48</a:t>
            </a:fld>
            <a:endParaRPr lang="cs-CZ"/>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Nadpis 1"/>
          <p:cNvSpPr>
            <a:spLocks noGrp="1"/>
          </p:cNvSpPr>
          <p:nvPr>
            <p:ph type="title"/>
          </p:nvPr>
        </p:nvSpPr>
        <p:spPr/>
        <p:txBody>
          <a:bodyPr/>
          <a:lstStyle/>
          <a:p>
            <a:pPr algn="ctr"/>
            <a:r>
              <a:rPr lang="cs-CZ" b="1"/>
              <a:t>Zásada ústnosti </a:t>
            </a:r>
          </a:p>
        </p:txBody>
      </p:sp>
      <p:sp>
        <p:nvSpPr>
          <p:cNvPr id="36867" name="Zástupný symbol pro obsah 2"/>
          <p:cNvSpPr>
            <a:spLocks noGrp="1"/>
          </p:cNvSpPr>
          <p:nvPr>
            <p:ph idx="1"/>
          </p:nvPr>
        </p:nvSpPr>
        <p:spPr/>
        <p:txBody>
          <a:bodyPr/>
          <a:lstStyle/>
          <a:p>
            <a:pPr algn="just">
              <a:defRPr/>
            </a:pPr>
            <a:endParaRPr lang="cs-CZ" sz="1700" dirty="0"/>
          </a:p>
          <a:p>
            <a:pPr algn="just">
              <a:lnSpc>
                <a:spcPct val="100000"/>
              </a:lnSpc>
              <a:defRPr/>
            </a:pPr>
            <a:r>
              <a:rPr lang="cs-CZ" sz="1700" dirty="0"/>
              <a:t>§ 2/11 </a:t>
            </a:r>
            <a:r>
              <a:rPr lang="cs-CZ" sz="1700" dirty="0" err="1"/>
              <a:t>TrŘ</a:t>
            </a:r>
            <a:r>
              <a:rPr lang="cs-CZ" sz="1700" dirty="0"/>
              <a:t> - jednání před soudy je ústní, osoby se vyslýchají</a:t>
            </a:r>
          </a:p>
          <a:p>
            <a:pPr algn="just">
              <a:lnSpc>
                <a:spcPct val="100000"/>
              </a:lnSpc>
              <a:defRPr/>
            </a:pPr>
            <a:endParaRPr lang="cs-CZ" sz="1700" dirty="0"/>
          </a:p>
          <a:p>
            <a:pPr algn="just">
              <a:lnSpc>
                <a:spcPct val="100000"/>
              </a:lnSpc>
              <a:defRPr/>
            </a:pPr>
            <a:r>
              <a:rPr lang="cs-CZ" sz="1700" dirty="0"/>
              <a:t>soud rozhoduje na základě ústně provedených důkazů a ústních přednesů stran</a:t>
            </a:r>
          </a:p>
          <a:p>
            <a:pPr algn="just">
              <a:lnSpc>
                <a:spcPct val="100000"/>
              </a:lnSpc>
              <a:defRPr/>
            </a:pPr>
            <a:endParaRPr lang="cs-CZ" sz="1700" dirty="0"/>
          </a:p>
          <a:p>
            <a:pPr algn="just">
              <a:lnSpc>
                <a:spcPct val="100000"/>
              </a:lnSpc>
              <a:defRPr/>
            </a:pPr>
            <a:r>
              <a:rPr lang="cs-CZ" sz="1700" dirty="0"/>
              <a:t>pravidlo právního slyšení – tj. právo osoby, proti které se vede trestní řízení, být slyšen a vyjádřit se ke všem skutečnostem/důkazům   </a:t>
            </a:r>
          </a:p>
          <a:p>
            <a:pPr algn="just">
              <a:lnSpc>
                <a:spcPct val="100000"/>
              </a:lnSpc>
              <a:buFont typeface="Wingdings" pitchFamily="2" charset="2"/>
              <a:buNone/>
              <a:defRPr/>
            </a:pPr>
            <a:endParaRPr lang="cs-CZ" sz="1700" dirty="0"/>
          </a:p>
          <a:p>
            <a:pPr algn="just">
              <a:lnSpc>
                <a:spcPct val="100000"/>
              </a:lnSpc>
              <a:defRPr/>
            </a:pPr>
            <a:r>
              <a:rPr lang="cs-CZ" sz="1700" dirty="0"/>
              <a:t>„q</a:t>
            </a:r>
            <a:r>
              <a:rPr lang="fr-FR" sz="1700" dirty="0"/>
              <a:t>uod non est in actis non est in mundo</a:t>
            </a:r>
            <a:r>
              <a:rPr lang="cs-CZ" sz="1700" dirty="0"/>
              <a:t>“</a:t>
            </a:r>
            <a:r>
              <a:rPr lang="fr-FR" sz="1700" dirty="0"/>
              <a:t> </a:t>
            </a:r>
            <a:r>
              <a:rPr lang="cs-CZ" sz="1700" dirty="0"/>
              <a:t>- při rozhodnutí o vině  a trestu  soud nepřihlíží  k tomu, co je ve spisech, ale co zazní před ním </a:t>
            </a:r>
          </a:p>
          <a:p>
            <a:pPr algn="just">
              <a:lnSpc>
                <a:spcPct val="100000"/>
              </a:lnSpc>
              <a:defRPr/>
            </a:pPr>
            <a:endParaRPr lang="cs-CZ" sz="1700" dirty="0"/>
          </a:p>
          <a:p>
            <a:pPr algn="just">
              <a:lnSpc>
                <a:spcPct val="100000"/>
              </a:lnSpc>
              <a:defRPr/>
            </a:pPr>
            <a:r>
              <a:rPr lang="cs-CZ" sz="1700" dirty="0"/>
              <a:t>úzká souvislost se zásadou bezprostřednosti </a:t>
            </a:r>
          </a:p>
          <a:p>
            <a:pPr algn="just">
              <a:defRPr/>
            </a:pPr>
            <a:endParaRPr lang="cs-CZ" sz="1700" dirty="0"/>
          </a:p>
          <a:p>
            <a:pPr marL="342900" lvl="1" indent="-342900">
              <a:buNone/>
              <a:defRPr/>
            </a:pPr>
            <a:endParaRPr lang="cs-CZ" sz="1500" dirty="0"/>
          </a:p>
          <a:p>
            <a:pPr algn="just">
              <a:defRPr/>
            </a:pPr>
            <a:endParaRPr lang="cs-CZ" sz="1700" dirty="0"/>
          </a:p>
          <a:p>
            <a:pPr lvl="1" algn="just">
              <a:buFont typeface="Wingdings" pitchFamily="2" charset="2"/>
              <a:buNone/>
              <a:defRPr/>
            </a:pPr>
            <a:endParaRPr lang="cs-CZ" sz="1800" dirty="0"/>
          </a:p>
          <a:p>
            <a:pPr>
              <a:defRPr/>
            </a:pPr>
            <a:endParaRPr lang="cs-CZ" dirty="0"/>
          </a:p>
        </p:txBody>
      </p:sp>
      <p:sp>
        <p:nvSpPr>
          <p:cNvPr id="6" name="Zástupný symbol pro číslo snímku 5"/>
          <p:cNvSpPr>
            <a:spLocks noGrp="1"/>
          </p:cNvSpPr>
          <p:nvPr>
            <p:ph type="sldNum" sz="quarter" idx="11"/>
          </p:nvPr>
        </p:nvSpPr>
        <p:spPr/>
        <p:txBody>
          <a:bodyPr/>
          <a:lstStyle/>
          <a:p>
            <a:pPr>
              <a:defRPr/>
            </a:pPr>
            <a:fld id="{2AC73078-2F49-4FD9-BA68-175A97D1F6B7}" type="slidenum">
              <a:rPr lang="cs-CZ" smtClean="0"/>
              <a:pPr>
                <a:defRPr/>
              </a:pPr>
              <a:t>49</a:t>
            </a:fld>
            <a:endParaRPr lang="cs-CZ"/>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661911C6-ACFD-423A-B4E7-A8BEEF3852D6}"/>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3" name="Nadpis 2">
            <a:extLst>
              <a:ext uri="{FF2B5EF4-FFF2-40B4-BE49-F238E27FC236}">
                <a16:creationId xmlns:a16="http://schemas.microsoft.com/office/drawing/2014/main" id="{BBDC5995-6986-43BC-A115-9CEB9D16FB69}"/>
              </a:ext>
            </a:extLst>
          </p:cNvPr>
          <p:cNvSpPr>
            <a:spLocks noGrp="1"/>
          </p:cNvSpPr>
          <p:nvPr>
            <p:ph type="title"/>
          </p:nvPr>
        </p:nvSpPr>
        <p:spPr/>
        <p:txBody>
          <a:bodyPr/>
          <a:lstStyle/>
          <a:p>
            <a:pPr algn="ctr"/>
            <a:r>
              <a:rPr lang="cs-CZ" dirty="0"/>
              <a:t>Typy trestního řízení </a:t>
            </a:r>
          </a:p>
        </p:txBody>
      </p:sp>
      <p:sp>
        <p:nvSpPr>
          <p:cNvPr id="4" name="Zástupný obsah 3">
            <a:extLst>
              <a:ext uri="{FF2B5EF4-FFF2-40B4-BE49-F238E27FC236}">
                <a16:creationId xmlns:a16="http://schemas.microsoft.com/office/drawing/2014/main" id="{F89B8C65-23F0-4B51-907F-23882868A712}"/>
              </a:ext>
            </a:extLst>
          </p:cNvPr>
          <p:cNvSpPr>
            <a:spLocks noGrp="1"/>
          </p:cNvSpPr>
          <p:nvPr>
            <p:ph idx="1"/>
          </p:nvPr>
        </p:nvSpPr>
        <p:spPr/>
        <p:txBody>
          <a:bodyPr/>
          <a:lstStyle/>
          <a:p>
            <a:pPr algn="just">
              <a:lnSpc>
                <a:spcPct val="100000"/>
              </a:lnSpc>
            </a:pPr>
            <a:r>
              <a:rPr lang="cs-CZ" sz="1600" dirty="0"/>
              <a:t>kontinentální řízení – příznačná zásada vyhledávací a legality - soud sám musí vyslýchat svědky a vyhledávat všechny důkazy svědčící o vině i nevině, které nenavrhla obžaloba nebo obhajoba</a:t>
            </a:r>
          </a:p>
          <a:p>
            <a:pPr marL="72000" indent="0" algn="just">
              <a:lnSpc>
                <a:spcPct val="100000"/>
              </a:lnSpc>
              <a:buNone/>
            </a:pPr>
            <a:r>
              <a:rPr lang="cs-CZ" sz="1600" dirty="0"/>
              <a:t> </a:t>
            </a:r>
          </a:p>
          <a:p>
            <a:pPr algn="just">
              <a:lnSpc>
                <a:spcPct val="100000"/>
              </a:lnSpc>
            </a:pPr>
            <a:r>
              <a:rPr lang="cs-CZ" sz="1600" dirty="0"/>
              <a:t>angloamerické (</a:t>
            </a:r>
            <a:r>
              <a:rPr lang="cs-CZ" sz="1600" dirty="0" err="1"/>
              <a:t>adversální</a:t>
            </a:r>
            <a:r>
              <a:rPr lang="cs-CZ" sz="1600" dirty="0"/>
              <a:t>) řízení - příznačná zásada oportunity a kontradiktornosti - důkazy o vině navrhuje obžaloba, o nevině obhajoba, sami si vyslýchají svědky, předkládají důkazy, soud pouze dohlíží, aby byly prováděny pouze přípustné důkazy, svědky nevyslýchá, důkazy nevyhledává (je vlastně rozhodčí), o vině a trestu rozhoduje porota</a:t>
            </a:r>
          </a:p>
          <a:p>
            <a:pPr algn="just">
              <a:lnSpc>
                <a:spcPct val="100000"/>
              </a:lnSpc>
            </a:pPr>
            <a:endParaRPr lang="cs-CZ" sz="1600" dirty="0"/>
          </a:p>
          <a:p>
            <a:pPr algn="just">
              <a:lnSpc>
                <a:spcPct val="100000"/>
              </a:lnSpc>
            </a:pPr>
            <a:r>
              <a:rPr lang="cs-CZ" sz="1600" dirty="0"/>
              <a:t>smíšené řízení  - průnik obojího, posílení zásady kontradiktornosti dokazování</a:t>
            </a:r>
          </a:p>
          <a:p>
            <a:pPr algn="just">
              <a:lnSpc>
                <a:spcPct val="100000"/>
              </a:lnSpc>
            </a:pPr>
            <a:endParaRPr lang="cs-CZ" sz="1600" dirty="0"/>
          </a:p>
          <a:p>
            <a:pPr algn="just">
              <a:lnSpc>
                <a:spcPct val="100000"/>
              </a:lnSpc>
            </a:pPr>
            <a:r>
              <a:rPr lang="cs-CZ" sz="1600" dirty="0"/>
              <a:t>osvícený inkviziční proces - všechny funkce v rukou inkvizičního soudce, sám vyhledává důkazy o vině i nevině, sám je provádí a nakonec o všem rozhoduje, tj. sám vyšetřuje, rozhoduje o vině a trestu, francouzská revoluce v r. 1789-1799 rozdělila proces na vyšetřování a hlavní líčení, tj. jiný orgán vyšetřuje a jiný rozhoduje  </a:t>
            </a:r>
          </a:p>
          <a:p>
            <a:pPr algn="just">
              <a:lnSpc>
                <a:spcPct val="100000"/>
              </a:lnSpc>
            </a:pPr>
            <a:endParaRPr lang="cs-CZ" sz="1600" dirty="0"/>
          </a:p>
          <a:p>
            <a:pPr algn="just">
              <a:lnSpc>
                <a:spcPct val="100000"/>
              </a:lnSpc>
            </a:pPr>
            <a:r>
              <a:rPr lang="cs-CZ" sz="1600" dirty="0"/>
              <a:t>kontradiktorní proces - obžalobu podává  státní zástupce (důkazy o vině), obhajobu vede advokát (důkazy o nevině), soud rozhoduje jejich spor, který zároveň řízení řídí  </a:t>
            </a:r>
          </a:p>
          <a:p>
            <a:pPr marL="72000" indent="0" algn="just">
              <a:buNone/>
            </a:pPr>
            <a:endParaRPr lang="cs-CZ" sz="1700" dirty="0"/>
          </a:p>
        </p:txBody>
      </p:sp>
    </p:spTree>
    <p:extLst>
      <p:ext uri="{BB962C8B-B14F-4D97-AF65-F5344CB8AC3E}">
        <p14:creationId xmlns:p14="http://schemas.microsoft.com/office/powerpoint/2010/main" val="422059355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Nadpis 1"/>
          <p:cNvSpPr>
            <a:spLocks noGrp="1"/>
          </p:cNvSpPr>
          <p:nvPr>
            <p:ph type="title"/>
          </p:nvPr>
        </p:nvSpPr>
        <p:spPr/>
        <p:txBody>
          <a:bodyPr/>
          <a:lstStyle/>
          <a:p>
            <a:endParaRPr lang="cs-CZ"/>
          </a:p>
        </p:txBody>
      </p:sp>
      <p:sp>
        <p:nvSpPr>
          <p:cNvPr id="26627" name="Zástupný symbol pro obsah 2"/>
          <p:cNvSpPr>
            <a:spLocks noGrp="1"/>
          </p:cNvSpPr>
          <p:nvPr>
            <p:ph idx="1"/>
          </p:nvPr>
        </p:nvSpPr>
        <p:spPr/>
        <p:txBody>
          <a:bodyPr/>
          <a:lstStyle/>
          <a:p>
            <a:pPr marL="342900" lvl="1" indent="-342900"/>
            <a:r>
              <a:rPr lang="cs-CZ" sz="1600" dirty="0"/>
              <a:t>přečtení protokolů o dřívější výpovědi obžalovaného - § 207/2 </a:t>
            </a:r>
            <a:r>
              <a:rPr lang="cs-CZ" sz="1600" dirty="0" err="1"/>
              <a:t>TrŘ</a:t>
            </a:r>
            <a:r>
              <a:rPr lang="cs-CZ" sz="1600" dirty="0"/>
              <a:t> </a:t>
            </a:r>
          </a:p>
          <a:p>
            <a:pPr marL="342900" lvl="1" indent="-342900">
              <a:buNone/>
            </a:pPr>
            <a:endParaRPr lang="cs-CZ" sz="1600" dirty="0"/>
          </a:p>
          <a:p>
            <a:pPr marL="742950" lvl="2" indent="-342900">
              <a:buFont typeface="Arial" panose="020B0604020202020204" pitchFamily="34" charset="0"/>
              <a:buChar char="•"/>
            </a:pPr>
            <a:r>
              <a:rPr lang="cs-CZ" dirty="0"/>
              <a:t>jedná se v jeho nepřítomnosti</a:t>
            </a:r>
          </a:p>
          <a:p>
            <a:pPr marL="742950" lvl="2" indent="-342900">
              <a:buFont typeface="Arial" panose="020B0604020202020204" pitchFamily="34" charset="0"/>
              <a:buChar char="•"/>
            </a:pPr>
            <a:r>
              <a:rPr lang="cs-CZ" dirty="0"/>
              <a:t>odepře vypovídat</a:t>
            </a:r>
          </a:p>
          <a:p>
            <a:pPr marL="742950" lvl="2" indent="-342900">
              <a:buFont typeface="Arial" panose="020B0604020202020204" pitchFamily="34" charset="0"/>
              <a:buChar char="•"/>
            </a:pPr>
            <a:r>
              <a:rPr lang="cs-CZ" dirty="0"/>
              <a:t>podstatné rozpory</a:t>
            </a:r>
          </a:p>
          <a:p>
            <a:pPr marL="742950" lvl="2" indent="-342900"/>
            <a:endParaRPr lang="cs-CZ" sz="1700" dirty="0"/>
          </a:p>
          <a:p>
            <a:pPr marL="342900" lvl="1" indent="-342900"/>
            <a:r>
              <a:rPr lang="cs-CZ" sz="1700" dirty="0"/>
              <a:t>přečtení protokolů o předchozím výslechu svědka  - § 211 </a:t>
            </a:r>
            <a:r>
              <a:rPr lang="cs-CZ" sz="1700" dirty="0" err="1"/>
              <a:t>TrŘ</a:t>
            </a:r>
            <a:r>
              <a:rPr lang="cs-CZ" sz="1700" dirty="0"/>
              <a:t> </a:t>
            </a:r>
          </a:p>
          <a:p>
            <a:pPr marL="342900" lvl="1" indent="-342900">
              <a:buNone/>
            </a:pPr>
            <a:endParaRPr lang="cs-CZ" sz="1700" dirty="0"/>
          </a:p>
          <a:p>
            <a:pPr marL="742950" lvl="2" indent="-342900">
              <a:buFont typeface="Arial" panose="020B0604020202020204" pitchFamily="34" charset="0"/>
              <a:buChar char="•"/>
            </a:pPr>
            <a:r>
              <a:rPr lang="cs-CZ" dirty="0"/>
              <a:t>osobní výslech osoby není nutný</a:t>
            </a:r>
          </a:p>
          <a:p>
            <a:pPr marL="742950" lvl="2" indent="-342900" algn="just">
              <a:buFont typeface="Arial" panose="020B0604020202020204" pitchFamily="34" charset="0"/>
              <a:buChar char="•"/>
            </a:pPr>
            <a:r>
              <a:rPr lang="cs-CZ" dirty="0"/>
              <a:t>osoba zemřela, stala se nezvěstnou, pro dlouhodobý pobyt v cizině nedosažitelnou</a:t>
            </a:r>
          </a:p>
          <a:p>
            <a:pPr marL="742950" lvl="2" indent="-342900">
              <a:buFont typeface="Arial" panose="020B0604020202020204" pitchFamily="34" charset="0"/>
              <a:buChar char="•"/>
            </a:pPr>
            <a:r>
              <a:rPr lang="cs-CZ" dirty="0"/>
              <a:t>svědek odmítnul vypovídat </a:t>
            </a:r>
          </a:p>
          <a:p>
            <a:pPr marL="742950" lvl="2" indent="-342900">
              <a:buFont typeface="Arial" panose="020B0604020202020204" pitchFamily="34" charset="0"/>
              <a:buChar char="•"/>
            </a:pPr>
            <a:r>
              <a:rPr lang="cs-CZ" dirty="0"/>
              <a:t>svědek se v podstatných bodech odchyluje od své předchozí výpovědi </a:t>
            </a:r>
          </a:p>
          <a:p>
            <a:pPr marL="742950" lvl="2" indent="-342900">
              <a:buFont typeface="Arial" panose="020B0604020202020204" pitchFamily="34" charset="0"/>
              <a:buChar char="•"/>
            </a:pPr>
            <a:r>
              <a:rPr lang="cs-CZ" dirty="0"/>
              <a:t>místo výslechu znalce se čte jeho posudek </a:t>
            </a:r>
          </a:p>
          <a:p>
            <a:pPr marL="742950" lvl="2" indent="-342900" algn="just">
              <a:buFont typeface="Arial" panose="020B0604020202020204" pitchFamily="34" charset="0"/>
              <a:buChar char="•"/>
            </a:pPr>
            <a:r>
              <a:rPr lang="cs-CZ" dirty="0"/>
              <a:t>přehrání zvukového a obrazového záznamu provedeného prostřednictvím videokonferenčního zařízení  (§  111a </a:t>
            </a:r>
            <a:r>
              <a:rPr lang="cs-CZ" dirty="0" err="1"/>
              <a:t>TrŘ</a:t>
            </a:r>
            <a:r>
              <a:rPr lang="cs-CZ" dirty="0"/>
              <a:t>)</a:t>
            </a:r>
          </a:p>
          <a:p>
            <a:pPr marL="742950" lvl="2" indent="-342900"/>
            <a:endParaRPr lang="cs-CZ" dirty="0"/>
          </a:p>
          <a:p>
            <a:pPr marL="342900" lvl="1" indent="-342900"/>
            <a:endParaRPr lang="cs-CZ" sz="1700" dirty="0"/>
          </a:p>
          <a:p>
            <a:pPr algn="just">
              <a:buFont typeface="Wingdings" pitchFamily="2" charset="2"/>
              <a:buNone/>
            </a:pPr>
            <a:endParaRPr lang="cs-CZ" sz="1800" dirty="0"/>
          </a:p>
        </p:txBody>
      </p:sp>
      <p:sp>
        <p:nvSpPr>
          <p:cNvPr id="5" name="Zástupný symbol pro číslo snímku 4"/>
          <p:cNvSpPr>
            <a:spLocks noGrp="1"/>
          </p:cNvSpPr>
          <p:nvPr>
            <p:ph type="sldNum" sz="quarter" idx="11"/>
          </p:nvPr>
        </p:nvSpPr>
        <p:spPr/>
        <p:txBody>
          <a:bodyPr/>
          <a:lstStyle/>
          <a:p>
            <a:pPr>
              <a:defRPr/>
            </a:pPr>
            <a:fld id="{8E7577B5-31B1-4BAD-A3B1-41B07C5B2672}" type="slidenum">
              <a:rPr lang="cs-CZ" smtClean="0"/>
              <a:pPr>
                <a:defRPr/>
              </a:pPr>
              <a:t>50</a:t>
            </a:fld>
            <a:endParaRPr lang="cs-CZ"/>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Nadpis 1"/>
          <p:cNvSpPr>
            <a:spLocks noGrp="1"/>
          </p:cNvSpPr>
          <p:nvPr>
            <p:ph type="title"/>
          </p:nvPr>
        </p:nvSpPr>
        <p:spPr/>
        <p:txBody>
          <a:bodyPr/>
          <a:lstStyle/>
          <a:p>
            <a:endParaRPr lang="cs-CZ"/>
          </a:p>
        </p:txBody>
      </p:sp>
      <p:sp>
        <p:nvSpPr>
          <p:cNvPr id="27651" name="Zástupný symbol pro obsah 2"/>
          <p:cNvSpPr>
            <a:spLocks noGrp="1"/>
          </p:cNvSpPr>
          <p:nvPr>
            <p:ph idx="1"/>
          </p:nvPr>
        </p:nvSpPr>
        <p:spPr/>
        <p:txBody>
          <a:bodyPr/>
          <a:lstStyle/>
          <a:p>
            <a:pPr marL="342900" lvl="1" indent="-342900" algn="just"/>
            <a:endParaRPr lang="cs-CZ" sz="1700"/>
          </a:p>
          <a:p>
            <a:pPr marL="342900" lvl="1" indent="-342900" algn="just"/>
            <a:r>
              <a:rPr lang="cs-CZ" sz="1700"/>
              <a:t>§ 232/2 TrŘ – důkazy ve veřejném zasedání se provádějí stejně jako v hl. líčení  </a:t>
            </a:r>
          </a:p>
          <a:p>
            <a:pPr marL="342900" lvl="1" indent="-342900" algn="just"/>
            <a:endParaRPr lang="cs-CZ" sz="1700"/>
          </a:p>
          <a:p>
            <a:pPr marL="342900" lvl="1" indent="-342900" algn="just"/>
            <a:r>
              <a:rPr lang="cs-CZ" sz="1700"/>
              <a:t>§ 243 TrŘ - důkazy v neveřejném zasedání se provádějí přečtením protokolu  a jiných písemností </a:t>
            </a:r>
          </a:p>
          <a:p>
            <a:pPr marL="342900" lvl="1" indent="-342900" algn="just">
              <a:buNone/>
            </a:pPr>
            <a:endParaRPr lang="cs-CZ" sz="1700"/>
          </a:p>
          <a:p>
            <a:pPr marL="342900" lvl="1" indent="-342900" algn="just"/>
            <a:r>
              <a:rPr lang="cs-CZ" sz="1700"/>
              <a:t>se souhlasem státního zástupce a obžalovaného lze číst  v hl. l. úřední záznamy o podání vysvětlení a o provedení dalších úkonů  v přípravném řízení </a:t>
            </a:r>
          </a:p>
          <a:p>
            <a:pPr marL="342900" lvl="1" indent="-342900" algn="just">
              <a:buNone/>
            </a:pPr>
            <a:endParaRPr lang="cs-CZ" sz="1700"/>
          </a:p>
          <a:p>
            <a:pPr marL="342900" lvl="1" indent="-342900" algn="just"/>
            <a:r>
              <a:rPr lang="cs-CZ" sz="1700"/>
              <a:t>§ 314c  TrŘ  - samosoudce může rozhodnout bez projednávání  („slyšení“) věci – trestní příkaz </a:t>
            </a:r>
          </a:p>
          <a:p>
            <a:pPr marL="342900" lvl="1" indent="-342900"/>
            <a:endParaRPr lang="cs-CZ" sz="1600"/>
          </a:p>
          <a:p>
            <a:endParaRPr lang="cs-CZ"/>
          </a:p>
        </p:txBody>
      </p:sp>
      <p:sp>
        <p:nvSpPr>
          <p:cNvPr id="4" name="Zástupný symbol pro číslo snímku 3"/>
          <p:cNvSpPr>
            <a:spLocks noGrp="1"/>
          </p:cNvSpPr>
          <p:nvPr>
            <p:ph type="sldNum" sz="quarter" idx="11"/>
          </p:nvPr>
        </p:nvSpPr>
        <p:spPr/>
        <p:txBody>
          <a:bodyPr/>
          <a:lstStyle/>
          <a:p>
            <a:pPr>
              <a:defRPr/>
            </a:pPr>
            <a:fld id="{D5AB3458-CC9F-4DD4-AE16-9DAE48C6DD2D}" type="slidenum">
              <a:rPr lang="cs-CZ" smtClean="0"/>
              <a:pPr>
                <a:defRPr/>
              </a:pPr>
              <a:t>51</a:t>
            </a:fld>
            <a:endParaRPr lang="cs-CZ"/>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endParaRPr lang="cs-CZ"/>
          </a:p>
        </p:txBody>
      </p:sp>
      <p:sp>
        <p:nvSpPr>
          <p:cNvPr id="30723" name="Rectangle 3"/>
          <p:cNvSpPr>
            <a:spLocks noGrp="1" noChangeArrowheads="1"/>
          </p:cNvSpPr>
          <p:nvPr>
            <p:ph type="body" idx="1"/>
          </p:nvPr>
        </p:nvSpPr>
        <p:spPr/>
        <p:txBody>
          <a:bodyPr/>
          <a:lstStyle/>
          <a:p>
            <a:pPr algn="ctr" eaLnBrk="1" hangingPunct="1">
              <a:buFont typeface="Wingdings" pitchFamily="2" charset="2"/>
              <a:buNone/>
            </a:pPr>
            <a:endParaRPr lang="cs-CZ" b="1" dirty="0"/>
          </a:p>
          <a:p>
            <a:pPr algn="ctr" eaLnBrk="1" hangingPunct="1">
              <a:buFont typeface="Wingdings" pitchFamily="2" charset="2"/>
              <a:buNone/>
            </a:pPr>
            <a:r>
              <a:rPr lang="cs-CZ" sz="4000" b="1" dirty="0">
                <a:latin typeface="Arial" charset="0"/>
                <a:cs typeface="Arial" charset="0"/>
              </a:rPr>
              <a:t>Děkuji za pozornost </a:t>
            </a:r>
          </a:p>
          <a:p>
            <a:pPr eaLnBrk="1" hangingPunct="1"/>
            <a:endParaRPr lang="cs-CZ" sz="4000" dirty="0">
              <a:latin typeface="Arial" charset="0"/>
              <a:cs typeface="Arial" charset="0"/>
            </a:endParaRPr>
          </a:p>
          <a:p>
            <a:pPr algn="ctr" eaLnBrk="1" hangingPunct="1">
              <a:buFont typeface="Wingdings" pitchFamily="2" charset="2"/>
              <a:buNone/>
            </a:pPr>
            <a:r>
              <a:rPr lang="cs-CZ" sz="4000" b="1" dirty="0">
                <a:latin typeface="Arial" charset="0"/>
                <a:cs typeface="Arial" charset="0"/>
              </a:rPr>
              <a:t>Otázky…???</a:t>
            </a:r>
          </a:p>
          <a:p>
            <a:pPr eaLnBrk="1" hangingPunct="1"/>
            <a:endParaRPr lang="cs-CZ" dirty="0"/>
          </a:p>
        </p:txBody>
      </p:sp>
      <p:sp>
        <p:nvSpPr>
          <p:cNvPr id="5" name="Zástupný symbol pro číslo snímku 4"/>
          <p:cNvSpPr>
            <a:spLocks noGrp="1"/>
          </p:cNvSpPr>
          <p:nvPr>
            <p:ph type="sldNum" sz="quarter" idx="11"/>
          </p:nvPr>
        </p:nvSpPr>
        <p:spPr/>
        <p:txBody>
          <a:bodyPr/>
          <a:lstStyle/>
          <a:p>
            <a:pPr>
              <a:defRPr/>
            </a:pPr>
            <a:fld id="{EFAFD18F-8D97-42F7-8859-6D193F4097A4}" type="slidenum">
              <a:rPr lang="cs-CZ" smtClean="0"/>
              <a:pPr>
                <a:defRPr/>
              </a:pPr>
              <a:t>52</a:t>
            </a:fld>
            <a:endParaRPr lang="cs-CZ"/>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Nadpis 1"/>
          <p:cNvSpPr>
            <a:spLocks noGrp="1"/>
          </p:cNvSpPr>
          <p:nvPr>
            <p:ph type="title"/>
          </p:nvPr>
        </p:nvSpPr>
        <p:spPr/>
        <p:txBody>
          <a:bodyPr/>
          <a:lstStyle/>
          <a:p>
            <a:pPr eaLnBrk="1" hangingPunct="1"/>
            <a:endParaRPr lang="cs-CZ"/>
          </a:p>
        </p:txBody>
      </p:sp>
      <p:sp>
        <p:nvSpPr>
          <p:cNvPr id="31747" name="Zástupný symbol pro obsah 2"/>
          <p:cNvSpPr>
            <a:spLocks noGrp="1"/>
          </p:cNvSpPr>
          <p:nvPr>
            <p:ph idx="1"/>
          </p:nvPr>
        </p:nvSpPr>
        <p:spPr/>
        <p:txBody>
          <a:bodyPr/>
          <a:lstStyle/>
          <a:p>
            <a:pPr algn="ctr" eaLnBrk="1" hangingPunct="1">
              <a:buFont typeface="Wingdings" pitchFamily="2" charset="2"/>
              <a:buNone/>
            </a:pPr>
            <a:r>
              <a:rPr lang="cs-CZ" b="1"/>
              <a:t>prof. </a:t>
            </a:r>
            <a:r>
              <a:rPr lang="cs-CZ" b="1" dirty="0"/>
              <a:t>JUDr. Marek Fryšták, Ph.D.</a:t>
            </a:r>
          </a:p>
          <a:p>
            <a:pPr algn="ctr" eaLnBrk="1" hangingPunct="1">
              <a:buFont typeface="Wingdings" pitchFamily="2" charset="2"/>
              <a:buNone/>
            </a:pPr>
            <a:r>
              <a:rPr lang="cs-CZ" b="1" dirty="0"/>
              <a:t>Katedra trestního práva </a:t>
            </a:r>
          </a:p>
          <a:p>
            <a:pPr algn="ctr" eaLnBrk="1" hangingPunct="1">
              <a:buFont typeface="Wingdings" pitchFamily="2" charset="2"/>
              <a:buNone/>
            </a:pPr>
            <a:r>
              <a:rPr lang="cs-CZ" b="1" dirty="0"/>
              <a:t>Právnická fakulta Masarykovy univerzity  </a:t>
            </a:r>
          </a:p>
          <a:p>
            <a:pPr algn="ctr" eaLnBrk="1" hangingPunct="1">
              <a:buFont typeface="Wingdings" pitchFamily="2" charset="2"/>
              <a:buNone/>
            </a:pPr>
            <a:r>
              <a:rPr lang="cs-CZ" b="1" dirty="0"/>
              <a:t>Veveří 70, 611 80 Brno</a:t>
            </a:r>
          </a:p>
          <a:p>
            <a:pPr algn="ctr" eaLnBrk="1" hangingPunct="1">
              <a:buFont typeface="Wingdings" pitchFamily="2" charset="2"/>
              <a:buNone/>
            </a:pPr>
            <a:r>
              <a:rPr lang="cs-CZ" b="1" dirty="0"/>
              <a:t>Tel. + 420 549 493 870, Fax. + 420 541 213 162</a:t>
            </a:r>
          </a:p>
          <a:p>
            <a:pPr algn="ctr" eaLnBrk="1" hangingPunct="1">
              <a:buFont typeface="Wingdings" pitchFamily="2" charset="2"/>
              <a:buNone/>
            </a:pPr>
            <a:r>
              <a:rPr lang="cs-CZ" b="1" dirty="0"/>
              <a:t>E-mail: </a:t>
            </a:r>
            <a:r>
              <a:rPr lang="cs-CZ" b="1" dirty="0">
                <a:hlinkClick r:id="rId2"/>
              </a:rPr>
              <a:t>Marek.Frystak@law.muni.cz</a:t>
            </a:r>
            <a:r>
              <a:rPr lang="cs-CZ" b="1" dirty="0"/>
              <a:t> </a:t>
            </a:r>
          </a:p>
          <a:p>
            <a:pPr eaLnBrk="1" hangingPunct="1"/>
            <a:endParaRPr lang="cs-CZ" dirty="0"/>
          </a:p>
        </p:txBody>
      </p:sp>
      <p:sp>
        <p:nvSpPr>
          <p:cNvPr id="5" name="Zástupný symbol pro číslo snímku 4"/>
          <p:cNvSpPr>
            <a:spLocks noGrp="1"/>
          </p:cNvSpPr>
          <p:nvPr>
            <p:ph type="sldNum" sz="quarter" idx="11"/>
          </p:nvPr>
        </p:nvSpPr>
        <p:spPr/>
        <p:txBody>
          <a:bodyPr/>
          <a:lstStyle/>
          <a:p>
            <a:pPr>
              <a:defRPr/>
            </a:pPr>
            <a:fld id="{FE6CED58-10AC-4CA0-A572-3C0DADBAA36E}" type="slidenum">
              <a:rPr lang="cs-CZ" smtClean="0"/>
              <a:pPr>
                <a:defRPr/>
              </a:pPr>
              <a:t>53</a:t>
            </a:fld>
            <a:endParaRPr lang="cs-CZ"/>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p:cNvSpPr>
            <a:spLocks noGrp="1"/>
          </p:cNvSpPr>
          <p:nvPr>
            <p:ph type="title"/>
          </p:nvPr>
        </p:nvSpPr>
        <p:spPr/>
        <p:txBody>
          <a:bodyPr/>
          <a:lstStyle/>
          <a:p>
            <a:pPr algn="ctr"/>
            <a:r>
              <a:rPr lang="cs-CZ" sz="2800">
                <a:latin typeface="Arial" charset="0"/>
                <a:cs typeface="Arial" charset="0"/>
              </a:rPr>
              <a:t>Vztah trestního práva hmotného a procesního</a:t>
            </a:r>
          </a:p>
        </p:txBody>
      </p:sp>
      <p:sp>
        <p:nvSpPr>
          <p:cNvPr id="3" name="Zástupný symbol pro obsah 2"/>
          <p:cNvSpPr>
            <a:spLocks noGrp="1"/>
          </p:cNvSpPr>
          <p:nvPr>
            <p:ph idx="1"/>
          </p:nvPr>
        </p:nvSpPr>
        <p:spPr/>
        <p:txBody>
          <a:bodyPr/>
          <a:lstStyle/>
          <a:p>
            <a:pPr algn="just">
              <a:lnSpc>
                <a:spcPct val="100000"/>
              </a:lnSpc>
              <a:defRPr/>
            </a:pPr>
            <a:endParaRPr lang="cs-CZ" sz="1700" dirty="0">
              <a:solidFill>
                <a:srgbClr val="000000"/>
              </a:solidFill>
              <a:effectLst>
                <a:outerShdw blurRad="38100" dist="38100" dir="2700000" algn="tl">
                  <a:srgbClr val="C0C0C0"/>
                </a:outerShdw>
              </a:effectLst>
            </a:endParaRPr>
          </a:p>
          <a:p>
            <a:pPr algn="just">
              <a:lnSpc>
                <a:spcPct val="100000"/>
              </a:lnSpc>
              <a:defRPr/>
            </a:pPr>
            <a:r>
              <a:rPr lang="cs-CZ" sz="1700" dirty="0">
                <a:solidFill>
                  <a:srgbClr val="000000"/>
                </a:solidFill>
                <a:effectLst>
                  <a:outerShdw blurRad="38100" dist="38100" dir="2700000" algn="tl">
                    <a:srgbClr val="C0C0C0"/>
                  </a:outerShdw>
                </a:effectLst>
              </a:rPr>
              <a:t>TPH</a:t>
            </a:r>
            <a:r>
              <a:rPr lang="cs-CZ" sz="1700" dirty="0">
                <a:solidFill>
                  <a:srgbClr val="000000"/>
                </a:solidFill>
              </a:rPr>
              <a:t> - určuje koho (pachatel), za co (TČ) a jak (trestní sankce) trestně postihnout, resp. reagovat na TČ </a:t>
            </a:r>
          </a:p>
          <a:p>
            <a:pPr algn="just">
              <a:lnSpc>
                <a:spcPct val="100000"/>
              </a:lnSpc>
              <a:buFont typeface="Wingdings" pitchFamily="2" charset="2"/>
              <a:buNone/>
              <a:defRPr/>
            </a:pPr>
            <a:endParaRPr lang="cs-CZ" sz="1700" dirty="0">
              <a:solidFill>
                <a:srgbClr val="000000"/>
              </a:solidFill>
            </a:endParaRPr>
          </a:p>
          <a:p>
            <a:pPr algn="just">
              <a:lnSpc>
                <a:spcPct val="100000"/>
              </a:lnSpc>
              <a:defRPr/>
            </a:pPr>
            <a:r>
              <a:rPr lang="cs-CZ" sz="1700" dirty="0">
                <a:solidFill>
                  <a:srgbClr val="000000"/>
                </a:solidFill>
                <a:effectLst>
                  <a:outerShdw blurRad="38100" dist="38100" dir="2700000" algn="tl">
                    <a:srgbClr val="C0C0C0"/>
                  </a:outerShdw>
                </a:effectLst>
              </a:rPr>
              <a:t>TPP</a:t>
            </a:r>
            <a:r>
              <a:rPr lang="cs-CZ" sz="1700" dirty="0">
                <a:solidFill>
                  <a:srgbClr val="000000"/>
                </a:solidFill>
              </a:rPr>
              <a:t> - určuje v rámci jaké procedury (trestní řízení) a ze strany koho (orgány činné v trestním řízení) se tak má stát</a:t>
            </a:r>
          </a:p>
          <a:p>
            <a:pPr>
              <a:lnSpc>
                <a:spcPct val="100000"/>
              </a:lnSpc>
              <a:defRPr/>
            </a:pPr>
            <a:endParaRPr lang="cs-CZ" sz="1700" dirty="0">
              <a:solidFill>
                <a:srgbClr val="000000"/>
              </a:solidFill>
            </a:endParaRPr>
          </a:p>
          <a:p>
            <a:pPr algn="just">
              <a:lnSpc>
                <a:spcPct val="100000"/>
              </a:lnSpc>
              <a:defRPr/>
            </a:pPr>
            <a:r>
              <a:rPr lang="cs-CZ" sz="1700" dirty="0">
                <a:solidFill>
                  <a:srgbClr val="000000"/>
                </a:solidFill>
              </a:rPr>
              <a:t>TPH bez TPP by byl obsah bez formy, tedy nepoužitelný</a:t>
            </a:r>
          </a:p>
          <a:p>
            <a:pPr algn="just">
              <a:lnSpc>
                <a:spcPct val="100000"/>
              </a:lnSpc>
              <a:defRPr/>
            </a:pPr>
            <a:endParaRPr lang="cs-CZ" sz="1700" dirty="0">
              <a:solidFill>
                <a:srgbClr val="000000"/>
              </a:solidFill>
            </a:endParaRPr>
          </a:p>
          <a:p>
            <a:pPr algn="just">
              <a:lnSpc>
                <a:spcPct val="100000"/>
              </a:lnSpc>
              <a:defRPr/>
            </a:pPr>
            <a:r>
              <a:rPr lang="cs-CZ" sz="1700" dirty="0">
                <a:solidFill>
                  <a:srgbClr val="000000"/>
                </a:solidFill>
              </a:rPr>
              <a:t>TPP bez TPH by bylo formou bez obsahu, tedy rovněž nepoužitelnou</a:t>
            </a:r>
          </a:p>
          <a:p>
            <a:pPr algn="just">
              <a:lnSpc>
                <a:spcPct val="100000"/>
              </a:lnSpc>
              <a:defRPr/>
            </a:pPr>
            <a:endParaRPr lang="cs-CZ" sz="1700" dirty="0">
              <a:solidFill>
                <a:srgbClr val="000000"/>
              </a:solidFill>
            </a:endParaRPr>
          </a:p>
          <a:p>
            <a:pPr algn="just">
              <a:lnSpc>
                <a:spcPct val="100000"/>
              </a:lnSpc>
              <a:defRPr/>
            </a:pPr>
            <a:r>
              <a:rPr lang="cs-CZ" sz="1700" dirty="0">
                <a:solidFill>
                  <a:srgbClr val="000000"/>
                </a:solidFill>
              </a:rPr>
              <a:t>existence obou TP odvětví je vzájemně podmíněna, při respektování jejich relativní samostatnosti </a:t>
            </a:r>
          </a:p>
          <a:p>
            <a:pPr algn="just">
              <a:lnSpc>
                <a:spcPct val="100000"/>
              </a:lnSpc>
              <a:defRPr/>
            </a:pPr>
            <a:endParaRPr lang="cs-CZ" sz="1700" dirty="0">
              <a:solidFill>
                <a:srgbClr val="000000"/>
              </a:solidFill>
            </a:endParaRPr>
          </a:p>
          <a:p>
            <a:pPr lvl="1" algn="just">
              <a:defRPr/>
            </a:pPr>
            <a:r>
              <a:rPr lang="cs-CZ" sz="1500" dirty="0">
                <a:solidFill>
                  <a:srgbClr val="000000"/>
                </a:solidFill>
              </a:rPr>
              <a:t>jde svým způsobem o </a:t>
            </a:r>
            <a:r>
              <a:rPr lang="cs-CZ" sz="1500" dirty="0">
                <a:solidFill>
                  <a:srgbClr val="000000"/>
                </a:solidFill>
                <a:latin typeface="Arial" pitchFamily="34" charset="0"/>
                <a:cs typeface="Arial" pitchFamily="34" charset="0"/>
              </a:rPr>
              <a:t>„spojité nádoby“, jedno bez druhého by nemohlo efektivně fungovat, stejně jako nemůže fungovat „spotřebič“ (TPH) bez „návodu na použití“ (TPP)</a:t>
            </a:r>
          </a:p>
          <a:p>
            <a:pPr algn="just">
              <a:lnSpc>
                <a:spcPct val="100000"/>
              </a:lnSpc>
              <a:defRPr/>
            </a:pPr>
            <a:endParaRPr lang="cs-CZ" sz="1800" dirty="0">
              <a:solidFill>
                <a:srgbClr val="000000"/>
              </a:solidFill>
            </a:endParaRPr>
          </a:p>
          <a:p>
            <a:pPr lvl="1">
              <a:buFontTx/>
              <a:buNone/>
              <a:defRPr/>
            </a:pPr>
            <a:endParaRPr lang="cs-CZ" sz="1800" dirty="0">
              <a:solidFill>
                <a:srgbClr val="000000"/>
              </a:solidFill>
            </a:endParaRPr>
          </a:p>
          <a:p>
            <a:pPr>
              <a:lnSpc>
                <a:spcPct val="80000"/>
              </a:lnSpc>
              <a:buFontTx/>
              <a:buNone/>
              <a:defRPr/>
            </a:pPr>
            <a:endParaRPr lang="cs-CZ" sz="2000" b="1" i="1" dirty="0">
              <a:solidFill>
                <a:srgbClr val="000000"/>
              </a:solidFill>
            </a:endParaRPr>
          </a:p>
          <a:p>
            <a:pPr>
              <a:lnSpc>
                <a:spcPct val="80000"/>
              </a:lnSpc>
              <a:defRPr/>
            </a:pPr>
            <a:endParaRPr lang="cs-CZ" sz="1800" dirty="0"/>
          </a:p>
          <a:p>
            <a:pPr>
              <a:defRPr/>
            </a:pPr>
            <a:endParaRPr lang="cs-CZ" dirty="0"/>
          </a:p>
        </p:txBody>
      </p:sp>
      <p:sp>
        <p:nvSpPr>
          <p:cNvPr id="5" name="Zástupný symbol pro číslo snímku 4"/>
          <p:cNvSpPr>
            <a:spLocks noGrp="1"/>
          </p:cNvSpPr>
          <p:nvPr>
            <p:ph type="sldNum" sz="quarter" idx="11"/>
          </p:nvPr>
        </p:nvSpPr>
        <p:spPr/>
        <p:txBody>
          <a:bodyPr/>
          <a:lstStyle/>
          <a:p>
            <a:pPr>
              <a:defRPr/>
            </a:pPr>
            <a:fld id="{F723F852-0E04-4B7D-8CEF-CC0ACA202BAA}" type="slidenum">
              <a:rPr lang="cs-CZ" smtClean="0"/>
              <a:pPr>
                <a:defRPr/>
              </a:pPr>
              <a:t>6</a:t>
            </a:fld>
            <a:endParaRPr lang="cs-CZ"/>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4860FCE7-17FA-4C56-85D9-D84E2A978625}"/>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3" name="Nadpis 2">
            <a:extLst>
              <a:ext uri="{FF2B5EF4-FFF2-40B4-BE49-F238E27FC236}">
                <a16:creationId xmlns:a16="http://schemas.microsoft.com/office/drawing/2014/main" id="{0D2B98A3-3896-43AE-9CDE-3E88A399943E}"/>
              </a:ext>
            </a:extLst>
          </p:cNvPr>
          <p:cNvSpPr>
            <a:spLocks noGrp="1"/>
          </p:cNvSpPr>
          <p:nvPr>
            <p:ph type="title"/>
          </p:nvPr>
        </p:nvSpPr>
        <p:spPr/>
        <p:txBody>
          <a:bodyPr/>
          <a:lstStyle/>
          <a:p>
            <a:pPr algn="ctr"/>
            <a:r>
              <a:rPr lang="cs-CZ" dirty="0"/>
              <a:t>Předběžné otázky</a:t>
            </a:r>
          </a:p>
        </p:txBody>
      </p:sp>
      <p:sp>
        <p:nvSpPr>
          <p:cNvPr id="4" name="Zástupný obsah 3">
            <a:extLst>
              <a:ext uri="{FF2B5EF4-FFF2-40B4-BE49-F238E27FC236}">
                <a16:creationId xmlns:a16="http://schemas.microsoft.com/office/drawing/2014/main" id="{1BFD36D4-4C02-470C-8858-3AD87672A86B}"/>
              </a:ext>
            </a:extLst>
          </p:cNvPr>
          <p:cNvSpPr>
            <a:spLocks noGrp="1"/>
          </p:cNvSpPr>
          <p:nvPr>
            <p:ph idx="1"/>
          </p:nvPr>
        </p:nvSpPr>
        <p:spPr/>
        <p:txBody>
          <a:bodyPr/>
          <a:lstStyle/>
          <a:p>
            <a:pPr algn="just">
              <a:lnSpc>
                <a:spcPct val="100000"/>
              </a:lnSpc>
            </a:pPr>
            <a:r>
              <a:rPr lang="cs-CZ" sz="1700" dirty="0"/>
              <a:t>vedle samotného rozhodnutí trestní věci se nezřídka musí řešit otázky předběžné (prejudiciální), jež nejsou sice vlastním předmětem prováděného trestního řízení, ovšem jejich výsledek je jeho předpokladem </a:t>
            </a:r>
          </a:p>
          <a:p>
            <a:pPr algn="just">
              <a:lnSpc>
                <a:spcPct val="100000"/>
              </a:lnSpc>
            </a:pPr>
            <a:endParaRPr lang="cs-CZ" sz="1700" dirty="0"/>
          </a:p>
          <a:p>
            <a:pPr algn="just">
              <a:lnSpc>
                <a:spcPct val="100000"/>
              </a:lnSpc>
            </a:pPr>
            <a:r>
              <a:rPr lang="cs-CZ" sz="1700" dirty="0"/>
              <a:t>může se jednat o otázky z oblasti práva občanského, rodinného, ústavního, finančního, atd. </a:t>
            </a:r>
          </a:p>
          <a:p>
            <a:pPr algn="just">
              <a:lnSpc>
                <a:spcPct val="100000"/>
              </a:lnSpc>
            </a:pPr>
            <a:endParaRPr lang="cs-CZ" sz="1700" dirty="0"/>
          </a:p>
          <a:p>
            <a:pPr algn="just">
              <a:lnSpc>
                <a:spcPct val="100000"/>
              </a:lnSpc>
            </a:pPr>
            <a:r>
              <a:rPr lang="cs-CZ" sz="1700" dirty="0"/>
              <a:t>např. zda byla zachována lhůta k přípravě na hlavní líčení, zda byla obžalována úřední osoba (§ 329 TZ), zda má obviněný zákonnou vyživovací povinnost, jedná-li se o občana České republiky, atd.</a:t>
            </a:r>
          </a:p>
          <a:p>
            <a:pPr algn="just">
              <a:lnSpc>
                <a:spcPct val="100000"/>
              </a:lnSpc>
            </a:pPr>
            <a:endParaRPr lang="cs-CZ" sz="1700" dirty="0"/>
          </a:p>
          <a:p>
            <a:pPr algn="just">
              <a:lnSpc>
                <a:spcPct val="100000"/>
              </a:lnSpc>
            </a:pPr>
            <a:r>
              <a:rPr lang="cs-CZ" sz="1700" dirty="0"/>
              <a:t>OČTŘ nejsou oprávněny řešit samostatně předběžné otázky týkající se osobního stavu, o nichž se rozhoduje v řízení ve věcech občanskoprávních (statusové otázky manželství, partnerství, rodičovství, osvojení, svéprávnost)</a:t>
            </a:r>
          </a:p>
          <a:p>
            <a:pPr algn="just">
              <a:lnSpc>
                <a:spcPct val="100000"/>
              </a:lnSpc>
            </a:pPr>
            <a:endParaRPr lang="cs-CZ" sz="1700" dirty="0"/>
          </a:p>
          <a:p>
            <a:pPr lvl="1" algn="just"/>
            <a:r>
              <a:rPr lang="cs-CZ" sz="1600" dirty="0"/>
              <a:t>jestliže rozhodnutí o takové otázce nebylo ještě vydáno, vyčkají jeho vydání</a:t>
            </a:r>
          </a:p>
        </p:txBody>
      </p:sp>
    </p:spTree>
    <p:extLst>
      <p:ext uri="{BB962C8B-B14F-4D97-AF65-F5344CB8AC3E}">
        <p14:creationId xmlns:p14="http://schemas.microsoft.com/office/powerpoint/2010/main" val="36497114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AF8795D4-2C8D-4F76-9874-7905C86E500D}"/>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3" name="Nadpis 2">
            <a:extLst>
              <a:ext uri="{FF2B5EF4-FFF2-40B4-BE49-F238E27FC236}">
                <a16:creationId xmlns:a16="http://schemas.microsoft.com/office/drawing/2014/main" id="{C831887A-E8F8-4D18-89BA-51118A6F1B81}"/>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6E9E2454-EED7-48A2-8811-1320E3595E85}"/>
              </a:ext>
            </a:extLst>
          </p:cNvPr>
          <p:cNvSpPr>
            <a:spLocks noGrp="1"/>
          </p:cNvSpPr>
          <p:nvPr>
            <p:ph idx="1"/>
          </p:nvPr>
        </p:nvSpPr>
        <p:spPr/>
        <p:txBody>
          <a:bodyPr/>
          <a:lstStyle/>
          <a:p>
            <a:pPr algn="just">
              <a:lnSpc>
                <a:spcPct val="100000"/>
              </a:lnSpc>
            </a:pPr>
            <a:r>
              <a:rPr lang="cs-CZ" sz="1700" dirty="0"/>
              <a:t>předběžnou otázkou není posouzení viny – to je naopak otázkou stěžejní, které směřuje celé TŘ a vyústí v pravomocném rozsudku</a:t>
            </a:r>
          </a:p>
          <a:p>
            <a:pPr algn="just">
              <a:lnSpc>
                <a:spcPct val="100000"/>
              </a:lnSpc>
            </a:pPr>
            <a:endParaRPr lang="cs-CZ" sz="1700" dirty="0"/>
          </a:p>
          <a:p>
            <a:pPr algn="just">
              <a:lnSpc>
                <a:spcPct val="100000"/>
              </a:lnSpc>
            </a:pPr>
            <a:r>
              <a:rPr lang="cs-CZ" sz="1700" dirty="0"/>
              <a:t>OČTŘ jsou vázány rozhodnutím Nejvyššího soudu o tom, zda a do jaké míry je někdo vyňat z pravomocí orgánů činných v trestním řízení dle TŘ   </a:t>
            </a:r>
          </a:p>
          <a:p>
            <a:pPr algn="just">
              <a:lnSpc>
                <a:spcPct val="100000"/>
              </a:lnSpc>
            </a:pPr>
            <a:endParaRPr lang="cs-CZ" sz="1700" dirty="0"/>
          </a:p>
          <a:p>
            <a:pPr algn="just">
              <a:lnSpc>
                <a:spcPct val="100000"/>
              </a:lnSpc>
            </a:pPr>
            <a:r>
              <a:rPr lang="cs-CZ" sz="1700" dirty="0"/>
              <a:t>nálezem Ústavního soudu v případě rozhodnutí, že zákon či jeho část je v rozporu s ústavním zákonem nebo mezinárodní smlouvou, která má přednost před zákonem</a:t>
            </a:r>
          </a:p>
          <a:p>
            <a:pPr algn="just">
              <a:lnSpc>
                <a:spcPct val="100000"/>
              </a:lnSpc>
            </a:pPr>
            <a:endParaRPr lang="cs-CZ" sz="1700" dirty="0"/>
          </a:p>
          <a:p>
            <a:pPr algn="just">
              <a:lnSpc>
                <a:spcPct val="100000"/>
              </a:lnSpc>
            </a:pPr>
            <a:r>
              <a:rPr lang="cs-CZ" sz="1700" dirty="0"/>
              <a:t>OČTŘ  nejsou oprávněny posuzovat otázky v působnosti Soudního dvora týkající se výkladu  a aplikace unijního práva </a:t>
            </a:r>
          </a:p>
          <a:p>
            <a:pPr algn="just">
              <a:lnSpc>
                <a:spcPct val="100000"/>
              </a:lnSpc>
            </a:pPr>
            <a:endParaRPr lang="cs-CZ" sz="1700" dirty="0"/>
          </a:p>
          <a:p>
            <a:pPr algn="just">
              <a:lnSpc>
                <a:spcPct val="100000"/>
              </a:lnSpc>
            </a:pPr>
            <a:r>
              <a:rPr lang="cs-CZ" sz="1700" dirty="0"/>
              <a:t>rozhodnutí Soudního dvora o předběžné otázce je závazné pro všechny orgány činné v trestním řízení</a:t>
            </a:r>
          </a:p>
        </p:txBody>
      </p:sp>
    </p:spTree>
    <p:extLst>
      <p:ext uri="{BB962C8B-B14F-4D97-AF65-F5344CB8AC3E}">
        <p14:creationId xmlns:p14="http://schemas.microsoft.com/office/powerpoint/2010/main" val="31226771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683E34B3-163B-4680-9D6D-111566ECBC66}"/>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3" name="Nadpis 2">
            <a:extLst>
              <a:ext uri="{FF2B5EF4-FFF2-40B4-BE49-F238E27FC236}">
                <a16:creationId xmlns:a16="http://schemas.microsoft.com/office/drawing/2014/main" id="{ADED4BE1-8CB7-400A-80C6-BA36B87501BB}"/>
              </a:ext>
            </a:extLst>
          </p:cNvPr>
          <p:cNvSpPr>
            <a:spLocks noGrp="1"/>
          </p:cNvSpPr>
          <p:nvPr>
            <p:ph type="title"/>
          </p:nvPr>
        </p:nvSpPr>
        <p:spPr/>
        <p:txBody>
          <a:bodyPr/>
          <a:lstStyle/>
          <a:p>
            <a:pPr algn="ctr"/>
            <a:r>
              <a:rPr lang="cs-CZ" dirty="0"/>
              <a:t>Trestně právní x </a:t>
            </a:r>
            <a:r>
              <a:rPr lang="cs-CZ" dirty="0" err="1"/>
              <a:t>trestněprocesní</a:t>
            </a:r>
            <a:r>
              <a:rPr lang="cs-CZ" dirty="0"/>
              <a:t> vztah </a:t>
            </a:r>
          </a:p>
        </p:txBody>
      </p:sp>
      <p:sp>
        <p:nvSpPr>
          <p:cNvPr id="4" name="Zástupný obsah 3">
            <a:extLst>
              <a:ext uri="{FF2B5EF4-FFF2-40B4-BE49-F238E27FC236}">
                <a16:creationId xmlns:a16="http://schemas.microsoft.com/office/drawing/2014/main" id="{6ED26237-A249-49D5-9B0C-09AF2C8F43A5}"/>
              </a:ext>
            </a:extLst>
          </p:cNvPr>
          <p:cNvSpPr>
            <a:spLocks noGrp="1"/>
          </p:cNvSpPr>
          <p:nvPr>
            <p:ph idx="1"/>
          </p:nvPr>
        </p:nvSpPr>
        <p:spPr/>
        <p:txBody>
          <a:bodyPr/>
          <a:lstStyle/>
          <a:p>
            <a:pPr algn="just">
              <a:lnSpc>
                <a:spcPct val="100000"/>
              </a:lnSpc>
            </a:pPr>
            <a:r>
              <a:rPr lang="cs-CZ" sz="1700" dirty="0"/>
              <a:t>trestní právo hmotné stanoví podmínky trestnosti, tedy vymezuje znaky trestných činů a tresty či ochranná opatření za jejich spáchání</a:t>
            </a:r>
          </a:p>
          <a:p>
            <a:pPr algn="just">
              <a:lnSpc>
                <a:spcPct val="100000"/>
              </a:lnSpc>
            </a:pPr>
            <a:endParaRPr lang="cs-CZ" sz="1700" dirty="0"/>
          </a:p>
          <a:p>
            <a:pPr algn="just">
              <a:lnSpc>
                <a:spcPct val="100000"/>
              </a:lnSpc>
            </a:pPr>
            <a:r>
              <a:rPr lang="cs-CZ" sz="1700" dirty="0"/>
              <a:t>trestní právo procesní upravuje procesně-právní vztahy, které vznikají v trestním řízení, tedy jedná se zejména o vztahy mezi orgány činnými v trestním řízení a osobou, proti níž se vede trestní řízení </a:t>
            </a:r>
          </a:p>
          <a:p>
            <a:pPr marL="72000" indent="0" algn="just">
              <a:lnSpc>
                <a:spcPct val="100000"/>
              </a:lnSpc>
              <a:buNone/>
            </a:pPr>
            <a:endParaRPr lang="cs-CZ" sz="1700" dirty="0"/>
          </a:p>
          <a:p>
            <a:pPr algn="just">
              <a:lnSpc>
                <a:spcPct val="100000"/>
              </a:lnSpc>
            </a:pPr>
            <a:r>
              <a:rPr lang="cs-CZ" sz="1700" dirty="0"/>
              <a:t>trestněprávní vztah vzniká spácháním TČ  mezi pachatelem a státem </a:t>
            </a:r>
          </a:p>
          <a:p>
            <a:pPr lvl="1" algn="just"/>
            <a:r>
              <a:rPr lang="cs-CZ" sz="1500" dirty="0"/>
              <a:t>jeho součástí je oprávnění a zároveň povinnost státu uložit pachateli trest či ochranné opatření a povinnost pachatele se trestu či ochrannému opatření podrobit </a:t>
            </a:r>
          </a:p>
          <a:p>
            <a:pPr lvl="1" algn="just"/>
            <a:r>
              <a:rPr lang="cs-CZ" sz="1500" dirty="0"/>
              <a:t>pachatel má však i právo spočívající v oprávnění žádat, aby jeho jednání bylo posuzováno podle zákona</a:t>
            </a:r>
          </a:p>
          <a:p>
            <a:pPr algn="just">
              <a:lnSpc>
                <a:spcPct val="100000"/>
              </a:lnSpc>
            </a:pPr>
            <a:endParaRPr lang="cs-CZ" sz="1500" dirty="0"/>
          </a:p>
          <a:p>
            <a:pPr algn="just">
              <a:lnSpc>
                <a:spcPct val="100000"/>
              </a:lnSpc>
            </a:pPr>
            <a:r>
              <a:rPr lang="cs-CZ" sz="1700" dirty="0"/>
              <a:t>trestně-procesní vztahy vznikají mezi subjekty trestně procesních práv a povinností </a:t>
            </a:r>
          </a:p>
          <a:p>
            <a:pPr lvl="1" algn="just"/>
            <a:r>
              <a:rPr lang="cs-CZ" sz="1500" dirty="0"/>
              <a:t>předně jsou to vztahy mezi OČTŘ a obviněným, jejichž základní podmínkou není spáchání trestného činu, ale sdělení obvinění </a:t>
            </a:r>
          </a:p>
          <a:p>
            <a:pPr lvl="1" algn="just"/>
            <a:r>
              <a:rPr lang="cs-CZ" sz="1500" dirty="0"/>
              <a:t>subjektem trestněprávně procesního vztahu může být tedy i ten, kdo nespáchal trestný čin, zatímco v trestněprávně hmotném vztahu je touto osobou pouze pachatel </a:t>
            </a:r>
          </a:p>
          <a:p>
            <a:pPr lvl="1" algn="just"/>
            <a:r>
              <a:rPr lang="cs-CZ" sz="1500" dirty="0"/>
              <a:t>ovšem vznikají tu i další vztahy, např. mezi orgány činnými v trestním řízení navzájem, mezi nimi a poškozeným, svědkem, advokátem, soudním tlumočníkem  a překladatelem a znalcem</a:t>
            </a:r>
          </a:p>
        </p:txBody>
      </p:sp>
    </p:spTree>
    <p:extLst>
      <p:ext uri="{BB962C8B-B14F-4D97-AF65-F5344CB8AC3E}">
        <p14:creationId xmlns:p14="http://schemas.microsoft.com/office/powerpoint/2010/main" val="1284361423"/>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46859 (1)</Template>
  <TotalTime>19</TotalTime>
  <Words>6065</Words>
  <Application>Microsoft Office PowerPoint</Application>
  <PresentationFormat>Širokoúhlá obrazovka</PresentationFormat>
  <Paragraphs>664</Paragraphs>
  <Slides>53</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53</vt:i4>
      </vt:variant>
    </vt:vector>
  </HeadingPairs>
  <TitlesOfParts>
    <vt:vector size="57" baseType="lpstr">
      <vt:lpstr>Arial</vt:lpstr>
      <vt:lpstr>Tahoma</vt:lpstr>
      <vt:lpstr>Wingdings</vt:lpstr>
      <vt:lpstr>Prezentace_MU_CZ</vt:lpstr>
      <vt:lpstr>Trestní právo procesní – úvodní výklady + základní zásady </vt:lpstr>
      <vt:lpstr>Pojem trestního práva procesního a trestního řízení, jejich předmět</vt:lpstr>
      <vt:lpstr>§ 12 odst. 10 TrŘ</vt:lpstr>
      <vt:lpstr>Účel a funkce TPP, TŘ a TrŘ </vt:lpstr>
      <vt:lpstr>Typy trestního řízení </vt:lpstr>
      <vt:lpstr>Vztah trestního práva hmotného a procesního</vt:lpstr>
      <vt:lpstr>Předběžné otázky</vt:lpstr>
      <vt:lpstr>Prezentace aplikace PowerPoint</vt:lpstr>
      <vt:lpstr>Trestně právní x trestněprocesní vztah </vt:lpstr>
      <vt:lpstr>Místo TPP v právním řádu ČR  a jeho vztah k ostatním odvětvím práva</vt:lpstr>
      <vt:lpstr>Prezentace aplikace PowerPoint</vt:lpstr>
      <vt:lpstr>TPP a související neprávní obory (kriminologie, penologie, kriminalistika)</vt:lpstr>
      <vt:lpstr>Místo trestního práva (hmotného i procesního) v právním řádu  </vt:lpstr>
      <vt:lpstr>Vnitrostátní prameny TPP</vt:lpstr>
      <vt:lpstr>Prezentace aplikace PowerPoint</vt:lpstr>
      <vt:lpstr>Prezentace aplikace PowerPoint</vt:lpstr>
      <vt:lpstr>Prezentace aplikace PowerPoint</vt:lpstr>
      <vt:lpstr>Prameny trestního práva procesního</vt:lpstr>
      <vt:lpstr>Prezentace aplikace PowerPoint</vt:lpstr>
      <vt:lpstr>Prezentace aplikace PowerPoint</vt:lpstr>
      <vt:lpstr>Prezentace aplikace PowerPoint</vt:lpstr>
      <vt:lpstr>Struktura TrŘ </vt:lpstr>
      <vt:lpstr>Působnost TrŘ</vt:lpstr>
      <vt:lpstr>Prezentace aplikace PowerPoint</vt:lpstr>
      <vt:lpstr>Exempce </vt:lpstr>
      <vt:lpstr>Prezentace aplikace PowerPoint</vt:lpstr>
      <vt:lpstr>Prezentace aplikace PowerPoint</vt:lpstr>
      <vt:lpstr>Aplikace TrŘ </vt:lpstr>
      <vt:lpstr>Výklad TrŘ </vt:lpstr>
      <vt:lpstr>Prezentace aplikace PowerPoint</vt:lpstr>
      <vt:lpstr>Prezentace aplikace PowerPoint</vt:lpstr>
      <vt:lpstr>Základní zásady trestního řízení </vt:lpstr>
      <vt:lpstr>Funkce základních zásad </vt:lpstr>
      <vt:lpstr>Základní zásady TPP  </vt:lpstr>
      <vt:lpstr>Zásada zákonnosti</vt:lpstr>
      <vt:lpstr>Zásada legality</vt:lpstr>
      <vt:lpstr>Prezentace aplikace PowerPoint</vt:lpstr>
      <vt:lpstr>Prezentace aplikace PowerPoint</vt:lpstr>
      <vt:lpstr>Zásada zjišťování skutkového stavu bez důvodných pochybností – spravedlnost procesu</vt:lpstr>
      <vt:lpstr> </vt:lpstr>
      <vt:lpstr>Zásada oficiality </vt:lpstr>
      <vt:lpstr>Zásada vyhledávácí </vt:lpstr>
      <vt:lpstr>Prezentace aplikace PowerPoint</vt:lpstr>
      <vt:lpstr>Zásada volného hodnocení důkazů </vt:lpstr>
      <vt:lpstr>Veřejnost procesu </vt:lpstr>
      <vt:lpstr>Prezentace aplikace PowerPoint</vt:lpstr>
      <vt:lpstr>Prezentace aplikace PowerPoint</vt:lpstr>
      <vt:lpstr>Zásada bezprostřednosti </vt:lpstr>
      <vt:lpstr>Zásada ústnosti </vt:lpstr>
      <vt:lpstr>Prezentace aplikace PowerPoint</vt:lpstr>
      <vt:lpstr>Prezentace aplikace PowerPoint</vt:lpstr>
      <vt:lpstr>Prezentace aplikace PowerPoint</vt:lpstr>
      <vt:lpstr>Prezentace aplikace PowerPoint</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Jana Buchalová</dc:creator>
  <cp:lastModifiedBy>Marek Fryšták</cp:lastModifiedBy>
  <cp:revision>32</cp:revision>
  <cp:lastPrinted>1601-01-01T00:00:00Z</cp:lastPrinted>
  <dcterms:created xsi:type="dcterms:W3CDTF">2019-01-29T09:52:45Z</dcterms:created>
  <dcterms:modified xsi:type="dcterms:W3CDTF">2023-02-25T12:30:58Z</dcterms:modified>
</cp:coreProperties>
</file>