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4" r:id="rId8"/>
    <p:sldId id="261" r:id="rId9"/>
    <p:sldId id="276" r:id="rId10"/>
    <p:sldId id="262" r:id="rId11"/>
    <p:sldId id="277" r:id="rId12"/>
    <p:sldId id="263" r:id="rId13"/>
    <p:sldId id="265" r:id="rId14"/>
    <p:sldId id="282" r:id="rId15"/>
    <p:sldId id="283" r:id="rId16"/>
    <p:sldId id="278" r:id="rId17"/>
    <p:sldId id="281" r:id="rId18"/>
    <p:sldId id="266" r:id="rId19"/>
    <p:sldId id="267" r:id="rId20"/>
    <p:sldId id="268" r:id="rId21"/>
    <p:sldId id="284" r:id="rId22"/>
    <p:sldId id="285" r:id="rId23"/>
    <p:sldId id="279" r:id="rId24"/>
    <p:sldId id="269" r:id="rId25"/>
    <p:sldId id="270" r:id="rId26"/>
    <p:sldId id="286" r:id="rId27"/>
    <p:sldId id="287" r:id="rId28"/>
    <p:sldId id="271" r:id="rId29"/>
    <p:sldId id="272" r:id="rId30"/>
    <p:sldId id="288" r:id="rId31"/>
    <p:sldId id="289" r:id="rId32"/>
    <p:sldId id="290" r:id="rId33"/>
    <p:sldId id="273" r:id="rId34"/>
    <p:sldId id="274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3186-EF2F-4EB7-A4A6-2BD2D285C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Rozpočtový proces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4254A1-2332-4258-B601-05C83F844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1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E635C-438C-42CF-BE7B-6A709CB9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schvalování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8A928-EAF4-47C2-8A49-6D1011D92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7009"/>
            <a:ext cx="8915400" cy="4656881"/>
          </a:xfrm>
        </p:spPr>
        <p:txBody>
          <a:bodyPr>
            <a:noAutofit/>
          </a:bodyPr>
          <a:lstStyle/>
          <a:p>
            <a:r>
              <a:rPr lang="cs-CZ" sz="2400" b="1" dirty="0"/>
              <a:t>1. čtení – schvalují se základní údaje, </a:t>
            </a:r>
          </a:p>
          <a:p>
            <a:pPr lvl="1"/>
            <a:r>
              <a:rPr lang="cs-CZ" sz="2400" b="1" dirty="0"/>
              <a:t>a to Výše příjmů a výdajů, saldo a ů vypořádání salda celkový vztah k rozpočtům krajů a obcí, rozsah zmocnění výkonných orgánů</a:t>
            </a:r>
          </a:p>
          <a:p>
            <a:pPr lvl="1"/>
            <a:r>
              <a:rPr lang="cs-CZ" sz="2400" b="1" dirty="0"/>
              <a:t>Schválí x doporučí změny a stanoví termín pro předložení nového návrhu rozpočtu</a:t>
            </a:r>
          </a:p>
          <a:p>
            <a:pPr lvl="1"/>
            <a:r>
              <a:rPr lang="cs-CZ" sz="2400" b="1" dirty="0"/>
              <a:t>Pokud jsou schváleny základní údaj, nelze je již následně měnit</a:t>
            </a:r>
          </a:p>
          <a:p>
            <a:r>
              <a:rPr lang="cs-CZ" sz="2400" b="1" dirty="0"/>
              <a:t>2. čtení – podrobná rozprava, pozměňovací návrhy</a:t>
            </a:r>
          </a:p>
          <a:p>
            <a:r>
              <a:rPr lang="cs-CZ" sz="2400" b="1" dirty="0"/>
              <a:t>3. čtení – rozprava, navrhnout lze jen opravu legislativně technických chyb, gramatických a tiskových chyb, lze přednést návrh na opakování 2.čtení, hlasuje se o rozpočtu jako celku</a:t>
            </a:r>
          </a:p>
        </p:txBody>
      </p:sp>
    </p:spTree>
    <p:extLst>
      <p:ext uri="{BB962C8B-B14F-4D97-AF65-F5344CB8AC3E}">
        <p14:creationId xmlns:p14="http://schemas.microsoft.com/office/powerpoint/2010/main" val="409862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rozpočet – schvalování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u="sng" dirty="0"/>
              <a:t>rozpočet je schválen a publikován ve sbírce zákonů </a:t>
            </a:r>
            <a:endParaRPr lang="cs-CZ" sz="2000" b="1" dirty="0"/>
          </a:p>
          <a:p>
            <a:r>
              <a:rPr lang="cs-CZ" sz="2000" b="1" dirty="0"/>
              <a:t> není-li schválen platí tzv. rozpočtové provizorium</a:t>
            </a:r>
          </a:p>
          <a:p>
            <a:endParaRPr lang="cs-CZ" sz="2000" b="1" dirty="0"/>
          </a:p>
          <a:p>
            <a:r>
              <a:rPr lang="cs-CZ" sz="2000" b="1" dirty="0"/>
              <a:t>Blíže a podrobněji proces schvalování státního rozpočtu upravuje zákon č. 90/1995 Sb., o jednacím řádu Poslanecké sněmovny ( v platném znění),</a:t>
            </a:r>
          </a:p>
          <a:p>
            <a:r>
              <a:rPr lang="cs-CZ" sz="2000" b="1" dirty="0"/>
              <a:t>A to v ustanoveních § 101 a následujících</a:t>
            </a:r>
          </a:p>
          <a:p>
            <a:r>
              <a:rPr lang="cs-CZ" sz="2000" b="1" dirty="0"/>
              <a:t>ČÁST TŘINÁCTÁ - PROJEDNÁVÁNÍ NÁVRHU ZÁKONA O STÁTNÍM ROZPOČTU</a:t>
            </a:r>
          </a:p>
        </p:txBody>
      </p:sp>
    </p:spTree>
    <p:extLst>
      <p:ext uri="{BB962C8B-B14F-4D97-AF65-F5344CB8AC3E}">
        <p14:creationId xmlns:p14="http://schemas.microsoft.com/office/powerpoint/2010/main" val="30010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0B9DB-317E-47B6-8CFC-BD487D3F5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5360" y="58492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Rozpočtové provizorium - § 9 </a:t>
            </a:r>
            <a:br>
              <a:rPr lang="cs-CZ" sz="4000" b="1" dirty="0"/>
            </a:br>
            <a:r>
              <a:rPr lang="cs-CZ" sz="2700" dirty="0"/>
              <a:t>Rozpočtových pravidel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43273-953C-49CD-A3EF-76A729753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1. dni rozpočtového roku není rozpočet schválen,</a:t>
            </a:r>
          </a:p>
          <a:p>
            <a:r>
              <a:rPr lang="cs-CZ" dirty="0"/>
              <a:t>Pravidla pro financování výdajů státu jsou stanoveny zákonem o rozpočtových pravidlech</a:t>
            </a:r>
          </a:p>
          <a:p>
            <a:r>
              <a:rPr lang="cs-CZ" dirty="0"/>
              <a:t>Platí do nabytí účinnosti zákona o státním rozpočtu</a:t>
            </a:r>
          </a:p>
          <a:p>
            <a:r>
              <a:rPr lang="cs-CZ" dirty="0"/>
              <a:t>Ukazatele rozpočtového provizoria – po měsících 1/12, vychází se z posledního schváleného zákona o státním rozpočtu</a:t>
            </a:r>
          </a:p>
          <a:p>
            <a:r>
              <a:rPr lang="cs-CZ" dirty="0"/>
              <a:t>Pokud je zákon o státním rozpočtu schválen, avšak nenabyl k 1. dni rozpočtového roku účinnosti, řídí se hospodaření v období rozpočtového provizoria tímto schválným rozpočtem.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84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350EE-CED2-4D8E-838E-51E1010B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010B1-4AAA-4FD0-B352-EF7E0711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finančních prostředků, jejich přerozdělování a spotřebovávání</a:t>
            </a:r>
          </a:p>
          <a:p>
            <a:r>
              <a:rPr lang="cs-CZ" dirty="0"/>
              <a:t>Rozpočtové opatření – u organizační složky státu nebo státní příspěvkové organizace mohou vznikat potřeby rozpočtově nezajištěné</a:t>
            </a:r>
          </a:p>
          <a:p>
            <a:pPr lvl="1"/>
            <a:r>
              <a:rPr lang="cs-CZ" dirty="0"/>
              <a:t>Řeší se odsunem jiné plánované potřeby, úsporou, omezením úkolu nebo použitém mimorozpočtových zdrojů (příjmy z hospodářské činnosti)</a:t>
            </a:r>
          </a:p>
          <a:p>
            <a:pPr lvl="1"/>
            <a:r>
              <a:rPr lang="cs-CZ" dirty="0"/>
              <a:t>Je třeba provést úpravu rozpočtu rozpočtovým opatřením (RO)</a:t>
            </a:r>
          </a:p>
          <a:p>
            <a:pPr lvl="2"/>
            <a:r>
              <a:rPr lang="cs-CZ" dirty="0"/>
              <a:t> Přesun finančních prostředků mezi závaznými ukazateli rozpočtu</a:t>
            </a:r>
          </a:p>
          <a:p>
            <a:pPr lvl="2"/>
            <a:r>
              <a:rPr lang="cs-CZ" dirty="0"/>
              <a:t>Povolené překročení rozpočtu výdajů, kdy nedochází ke změně závazného ukazatele</a:t>
            </a:r>
          </a:p>
          <a:p>
            <a:pPr lvl="2"/>
            <a:r>
              <a:rPr lang="cs-CZ" dirty="0"/>
              <a:t>Vázání prostředků  v rámci rozpočtu, kdy nedochází ke změně závazného ukazatele</a:t>
            </a:r>
          </a:p>
          <a:p>
            <a:pPr lvl="1"/>
            <a:r>
              <a:rPr lang="cs-CZ" dirty="0"/>
              <a:t>O všech RO informuje vláda PS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58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i="1" u="sng" dirty="0"/>
              <a:t>ROZPOČTOVÉ 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Přesun prostředků SR v rámci závazných ukazatelů</a:t>
            </a:r>
          </a:p>
          <a:p>
            <a:pPr>
              <a:defRPr/>
            </a:pPr>
            <a:r>
              <a:rPr lang="cs-CZ" dirty="0"/>
              <a:t>Povolené překročení rozpočtu výdajů, kterým nedochází ke změně ukazatele</a:t>
            </a:r>
          </a:p>
          <a:p>
            <a:pPr>
              <a:defRPr/>
            </a:pPr>
            <a:r>
              <a:rPr lang="cs-CZ" dirty="0"/>
              <a:t>Vázání prostředků SR</a:t>
            </a:r>
          </a:p>
          <a:p>
            <a:pPr>
              <a:defRPr/>
            </a:pPr>
            <a:r>
              <a:rPr lang="cs-CZ" dirty="0"/>
              <a:t>Souvztažné zvýšení P+V SR (může vláda x ministr f. 5-10% </a:t>
            </a:r>
            <a:r>
              <a:rPr lang="cs-CZ" dirty="0" err="1"/>
              <a:t>záv</a:t>
            </a:r>
            <a:r>
              <a:rPr lang="cs-CZ" dirty="0"/>
              <a:t>. ukazatelů,  Rozpočtový výbor PS nad 10%- §24 RP</a:t>
            </a:r>
          </a:p>
          <a:p>
            <a:pPr>
              <a:defRPr/>
            </a:pPr>
            <a:r>
              <a:rPr lang="cs-CZ" dirty="0"/>
              <a:t>Není – </a:t>
            </a:r>
            <a:r>
              <a:rPr lang="cs-CZ" dirty="0" err="1"/>
              <a:t>li</a:t>
            </a:r>
            <a:r>
              <a:rPr lang="cs-CZ" dirty="0"/>
              <a:t> přesun rozpočtových prostředků proveden Rozpočtovým opatřením považuje se takovýto přesun za neoprávněné použití rozpočtových prostředků = porušení rozpočtové kázně</a:t>
            </a:r>
          </a:p>
        </p:txBody>
      </p:sp>
    </p:spTree>
    <p:extLst>
      <p:ext uri="{BB962C8B-B14F-4D97-AF65-F5344CB8AC3E}">
        <p14:creationId xmlns:p14="http://schemas.microsoft.com/office/powerpoint/2010/main" val="227268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000" dirty="0"/>
              <a:t>Porušení rozpočtové kázně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Neoprávněné použití peněžních prostředků SR a jiných </a:t>
            </a:r>
            <a:r>
              <a:rPr lang="cs-CZ" dirty="0" err="1"/>
              <a:t>prostř</a:t>
            </a:r>
            <a:r>
              <a:rPr lang="cs-CZ" dirty="0"/>
              <a:t>. Státu</a:t>
            </a:r>
          </a:p>
          <a:p>
            <a:pPr>
              <a:defRPr/>
            </a:pPr>
            <a:r>
              <a:rPr lang="cs-CZ" dirty="0" err="1"/>
              <a:t>Neopr</a:t>
            </a:r>
            <a:r>
              <a:rPr lang="cs-CZ" dirty="0"/>
              <a:t>. Použití či zadržení prostředků SR, SF, NF nebo st. Fin. Aktiv</a:t>
            </a:r>
          </a:p>
          <a:p>
            <a:pPr>
              <a:defRPr/>
            </a:pPr>
            <a:r>
              <a:rPr lang="cs-CZ" dirty="0" err="1"/>
              <a:t>Neprovední</a:t>
            </a:r>
            <a:r>
              <a:rPr lang="cs-CZ" dirty="0"/>
              <a:t> odvodu Přísp.org.</a:t>
            </a:r>
          </a:p>
          <a:p>
            <a:pPr>
              <a:defRPr/>
            </a:pPr>
            <a:r>
              <a:rPr lang="cs-CZ" dirty="0"/>
              <a:t>Neuložení odvodu zřizovatelem</a:t>
            </a:r>
          </a:p>
          <a:p>
            <a:pPr>
              <a:defRPr/>
            </a:pPr>
            <a:r>
              <a:rPr lang="cs-CZ" dirty="0"/>
              <a:t>Nevrácení prostředků, ……§44 RP</a:t>
            </a:r>
          </a:p>
        </p:txBody>
      </p:sp>
    </p:spTree>
    <p:extLst>
      <p:ext uri="{BB962C8B-B14F-4D97-AF65-F5344CB8AC3E}">
        <p14:creationId xmlns:p14="http://schemas.microsoft.com/office/powerpoint/2010/main" val="327303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ÚHRADA POTŘEB ROZPOČTOVĚ NEZAJIŠTĚNÝCH, ROZPOČTOVÁ OPATŘENÍ A VLÁDNÍ ROZPOČTOVÁ REZERVA blíže upraveno §§ 22 a následujícími Rozpočtových pravidel (</a:t>
            </a:r>
            <a:r>
              <a:rPr lang="cs-CZ" sz="2400" b="1" dirty="0" err="1"/>
              <a:t>z.č</a:t>
            </a:r>
            <a:r>
              <a:rPr lang="cs-CZ" sz="2400" b="1" dirty="0"/>
              <a:t>. 218/2000 Sb.)</a:t>
            </a:r>
          </a:p>
        </p:txBody>
      </p:sp>
    </p:spTree>
    <p:extLst>
      <p:ext uri="{BB962C8B-B14F-4D97-AF65-F5344CB8AC3E}">
        <p14:creationId xmlns:p14="http://schemas.microsoft.com/office/powerpoint/2010/main" val="2514597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AD 2.)</a:t>
            </a:r>
            <a:r>
              <a:rPr lang="cs-CZ" altLang="cs-CZ" b="1" dirty="0">
                <a:solidFill>
                  <a:schemeClr val="hlink"/>
                </a:solidFill>
              </a:rPr>
              <a:t> </a:t>
            </a:r>
            <a:r>
              <a:rPr lang="cs-CZ" altLang="cs-CZ" sz="3200" b="1" dirty="0">
                <a:solidFill>
                  <a:schemeClr val="tx1"/>
                </a:solidFill>
              </a:rPr>
              <a:t>Kontrola plnění rozpočtu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1" y="2071688"/>
            <a:ext cx="7269163" cy="4017962"/>
          </a:xfrm>
          <a:extLst>
            <a:ext uri="{909E8E84-426E-40DD-AFC4-6F175D3DCCD1}">
              <a14:hiddenFill xmlns:a14="http://schemas.microsoft.com/office/drawing/2010/main">
                <a:solidFill>
                  <a:srgbClr val="ECB2ED"/>
                </a:solidFill>
              </a14:hiddenFill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Kontrola vnitřní</a:t>
            </a:r>
            <a:endParaRPr lang="cs-CZ" altLang="cs-CZ" sz="2400" b="1" u="sng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Ministerstvo- </a:t>
            </a:r>
            <a:r>
              <a:rPr lang="cs-CZ" altLang="cs-CZ" sz="2400" b="1" i="1" u="sng" dirty="0"/>
              <a:t>průběžná KO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Vláda 1x za ¼ roku- </a:t>
            </a:r>
            <a:r>
              <a:rPr lang="cs-CZ" altLang="cs-CZ" sz="2400" b="1" dirty="0" err="1"/>
              <a:t>rozp.výboru</a:t>
            </a:r>
            <a:r>
              <a:rPr lang="cs-CZ" altLang="cs-CZ" sz="2400" b="1" dirty="0"/>
              <a:t> 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Poslanecká sněmovna  1x ½ roku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Na základě zákona č. 320/2001 Sb.,                                         o finanční kontrole ve veřejné správě-</a:t>
            </a:r>
            <a:r>
              <a:rPr lang="cs-CZ" altLang="cs-CZ" sz="2400" b="1" i="1" u="sng" dirty="0"/>
              <a:t>průběžná</a:t>
            </a:r>
            <a:r>
              <a:rPr lang="cs-CZ" altLang="cs-CZ" sz="2400" b="1" dirty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  <a:r>
              <a:rPr lang="cs-CZ" altLang="cs-CZ" sz="2400" b="1" i="1" u="sng" dirty="0"/>
              <a:t>Kontrola vnější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NKÚ + OFS(FÚ)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změny </a:t>
            </a:r>
            <a:r>
              <a:rPr lang="cs-CZ" altLang="cs-CZ" sz="2400" b="1" dirty="0"/>
              <a:t>v rozpočtu musí mít formu </a:t>
            </a:r>
            <a:r>
              <a:rPr lang="cs-CZ" altLang="cs-CZ" sz="2400" b="1" i="1" u="sng" dirty="0"/>
              <a:t>ROZPOČTOVÉHO  OPATŘENÍ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60401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06414-3A7D-48FA-84D5-A3878722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vnitřní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85DFF-32CF-47A9-BE34-49332B88D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Kontrola dodržování rozpočtu</a:t>
            </a:r>
          </a:p>
          <a:p>
            <a:pPr lvl="1"/>
            <a:r>
              <a:rPr lang="cs-CZ" dirty="0"/>
              <a:t>Vnitřní x vnější</a:t>
            </a:r>
          </a:p>
          <a:p>
            <a:pPr lvl="1"/>
            <a:r>
              <a:rPr lang="cs-CZ" dirty="0"/>
              <a:t>Průběžná x následná</a:t>
            </a:r>
          </a:p>
          <a:p>
            <a:r>
              <a:rPr lang="cs-CZ" dirty="0"/>
              <a:t>Průběžná vnitřní – MF pravidelně zpravidla čtvrtletně informuje vládu</a:t>
            </a:r>
          </a:p>
          <a:p>
            <a:r>
              <a:rPr lang="cs-CZ" dirty="0"/>
              <a:t>Za plnění rozpočtu odpovídá vláda PS – zpráva za pololetí</a:t>
            </a:r>
          </a:p>
          <a:p>
            <a:pPr lvl="1"/>
            <a:r>
              <a:rPr lang="cs-CZ" dirty="0"/>
              <a:t>Zpráva je publikována elektronicky (způsobem umožňující dálkový přístup)</a:t>
            </a:r>
          </a:p>
          <a:p>
            <a:pPr lvl="1"/>
            <a:r>
              <a:rPr lang="cs-CZ" dirty="0"/>
              <a:t>Subjekty napojeny na veřejné rozpočty zasílají informace do CSÚIS</a:t>
            </a:r>
          </a:p>
          <a:p>
            <a:r>
              <a:rPr lang="cs-CZ" dirty="0"/>
              <a:t>Následná kontrola – roční zprávy</a:t>
            </a:r>
          </a:p>
          <a:p>
            <a:pPr lvl="1"/>
            <a:r>
              <a:rPr lang="cs-CZ" dirty="0"/>
              <a:t>Organizační složky státu, státní Po a státní fondy, obsah roční zprávy stanoví ministerstvo vyhláškou</a:t>
            </a:r>
          </a:p>
        </p:txBody>
      </p:sp>
    </p:spTree>
    <p:extLst>
      <p:ext uri="{BB962C8B-B14F-4D97-AF65-F5344CB8AC3E}">
        <p14:creationId xmlns:p14="http://schemas.microsoft.com/office/powerpoint/2010/main" val="422782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52364-43F4-4D70-91AF-A89AB554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vnější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480E9-1EE8-42D6-97E2-21E70C2C2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46852"/>
            <a:ext cx="8915400" cy="3777622"/>
          </a:xfrm>
        </p:spPr>
        <p:txBody>
          <a:bodyPr/>
          <a:lstStyle/>
          <a:p>
            <a:r>
              <a:rPr lang="cs-CZ" dirty="0"/>
              <a:t>Průběžná vnější – provádí územní finanční orgány, kontrolují dodržování rozpočtové kázně</a:t>
            </a:r>
          </a:p>
          <a:p>
            <a:r>
              <a:rPr lang="cs-CZ" dirty="0"/>
              <a:t>Porušení rozpočtové kázně = neoprávněné použití nebo zadržení prostředků státního rozpočtu nebo státního fondu</a:t>
            </a:r>
          </a:p>
          <a:p>
            <a:r>
              <a:rPr lang="cs-CZ" dirty="0"/>
              <a:t>Za porušení rozpočtové kázně je uložen odvod plus penále ve výši 1 promile z částky odvodu za každý den prodlení, nejvýše však do výše tohoto odvodu</a:t>
            </a:r>
          </a:p>
          <a:p>
            <a:r>
              <a:rPr lang="cs-CZ" dirty="0"/>
              <a:t>Specifická kontrola – finanční kontrola (veřejnosprávní) zákona č. 320/2001 Sb.. o  Finanční kontrole, v platném znění</a:t>
            </a:r>
          </a:p>
          <a:p>
            <a:r>
              <a:rPr lang="cs-CZ" dirty="0"/>
              <a:t>Kontrola NKÚ – nezávislý orgán, který kontroluje hospodaření s rozpočtovými prostředky – zakotven v Ústavě čl. 97</a:t>
            </a:r>
          </a:p>
        </p:txBody>
      </p:sp>
    </p:spTree>
    <p:extLst>
      <p:ext uri="{BB962C8B-B14F-4D97-AF65-F5344CB8AC3E}">
        <p14:creationId xmlns:p14="http://schemas.microsoft.com/office/powerpoint/2010/main" val="415342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C200D-C075-4D2C-B973-A81595945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-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A8318-62C6-4C73-9EA6-52B912232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Finanční a správní řízení </a:t>
            </a:r>
            <a:r>
              <a:rPr lang="cs-CZ" sz="2400" dirty="0" err="1"/>
              <a:t>sui</a:t>
            </a:r>
            <a:r>
              <a:rPr lang="cs-CZ" sz="2400" dirty="0"/>
              <a:t> generis</a:t>
            </a:r>
          </a:p>
          <a:p>
            <a:r>
              <a:rPr lang="cs-CZ" sz="2400" dirty="0"/>
              <a:t>Zákonem stanovený pracovní postup státních orgánů platný pro sestavování, schvalování, plnění a kontrolu rozpočtů</a:t>
            </a:r>
          </a:p>
          <a:p>
            <a:r>
              <a:rPr lang="cs-CZ" sz="2400" dirty="0"/>
              <a:t>Společné rysy veřejných rozpočtů = rozpočtové zásady</a:t>
            </a:r>
          </a:p>
          <a:p>
            <a:pPr lvl="1"/>
            <a:r>
              <a:rPr lang="cs-CZ" sz="2400" dirty="0"/>
              <a:t>Univerzální zásady</a:t>
            </a:r>
          </a:p>
          <a:p>
            <a:pPr lvl="1"/>
            <a:r>
              <a:rPr lang="cs-CZ" sz="2400" dirty="0"/>
              <a:t>Zásady uplatňované v rozpočtovém procesu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027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1E320-101B-41FF-8819-81F81B10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závěrečného účtu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534D-DD8E-4AB7-A911-8767E6954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 , který obsahuje údaje výsledcích rozpočtového hospodaření za uplynulý rok</a:t>
            </a:r>
          </a:p>
          <a:p>
            <a:r>
              <a:rPr lang="cs-CZ" dirty="0"/>
              <a:t>Zpracovává ministerstvo v součinnosti se správci kapitol, ÚSC a státními fondy </a:t>
            </a:r>
          </a:p>
          <a:p>
            <a:r>
              <a:rPr lang="cs-CZ" dirty="0"/>
              <a:t>Předkládá vládě, zároveň předkládá návrh na využití přebytku nebo na úhradu schodku</a:t>
            </a:r>
          </a:p>
          <a:p>
            <a:r>
              <a:rPr lang="cs-CZ" dirty="0"/>
              <a:t>Návrh státního závěrečného účtu předkládá vláda PS  nejpozději do 30.4. následujícího roku</a:t>
            </a:r>
          </a:p>
          <a:p>
            <a:r>
              <a:rPr lang="cs-CZ" dirty="0"/>
              <a:t>O použití přebytku nebo úhradě schodku rozhoduje na návrh vlády PS</a:t>
            </a:r>
          </a:p>
          <a:p>
            <a:r>
              <a:rPr lang="cs-CZ" altLang="cs-CZ" b="1" dirty="0"/>
              <a:t>„</a:t>
            </a:r>
            <a:r>
              <a:rPr lang="cs-CZ" altLang="cs-CZ" b="1" i="1" u="sng" dirty="0"/>
              <a:t>závěrečný účet nemá formu zákona“</a:t>
            </a:r>
            <a:r>
              <a:rPr lang="cs-CZ" altLang="cs-CZ" b="1" dirty="0"/>
              <a:t>  je pouze zveřejněn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368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4600" dirty="0">
                <a:solidFill>
                  <a:schemeClr val="tx1"/>
                </a:solidFill>
              </a:rPr>
              <a:t>Státní závěrečný účet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cs-CZ" altLang="cs-CZ">
                <a:solidFill>
                  <a:srgbClr val="FF0066"/>
                </a:solidFill>
              </a:rPr>
              <a:t>= </a:t>
            </a:r>
            <a:r>
              <a:rPr lang="cs-CZ" altLang="cs-CZ" sz="3600"/>
              <a:t>údaje o výsledcích rozpočtového</a:t>
            </a:r>
          </a:p>
          <a:p>
            <a:pPr marL="609600" indent="-609600">
              <a:buNone/>
              <a:defRPr/>
            </a:pPr>
            <a:r>
              <a:rPr lang="cs-CZ" altLang="cs-CZ" sz="3600"/>
              <a:t>    hospodaření minulého roku</a:t>
            </a:r>
          </a:p>
          <a:p>
            <a:pPr marL="609600" indent="-609600">
              <a:buNone/>
              <a:defRPr/>
            </a:pPr>
            <a:endParaRPr lang="cs-CZ" altLang="cs-CZ" sz="3600"/>
          </a:p>
          <a:p>
            <a:pPr marL="609600" indent="-609600">
              <a:buNone/>
              <a:defRPr/>
            </a:pPr>
            <a:r>
              <a:rPr lang="cs-CZ" altLang="cs-CZ" sz="3600" i="1"/>
              <a:t>     Součástí návrhu SZÚ  jsou závěrečné účty kapitol , které jsou předkládány Poslanecké sněmovně</a:t>
            </a:r>
          </a:p>
        </p:txBody>
      </p:sp>
    </p:spTree>
    <p:extLst>
      <p:ext uri="{BB962C8B-B14F-4D97-AF65-F5344CB8AC3E}">
        <p14:creationId xmlns:p14="http://schemas.microsoft.com/office/powerpoint/2010/main" val="2842108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3400">
                <a:solidFill>
                  <a:schemeClr val="tx1"/>
                </a:solidFill>
              </a:rPr>
              <a:t>Přílohy státního závěrečného účtu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/>
              <a:t>Údaje o výsledcích rozpočtového hospodaření ÚSC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Závěrečné účty státních fondů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finančních aktivech a pasivech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zárukách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stavech fondů organizačních složek státu</a:t>
            </a:r>
          </a:p>
        </p:txBody>
      </p:sp>
    </p:spTree>
    <p:extLst>
      <p:ext uri="{BB962C8B-B14F-4D97-AF65-F5344CB8AC3E}">
        <p14:creationId xmlns:p14="http://schemas.microsoft.com/office/powerpoint/2010/main" val="1492091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ZÁVĚREČNÝ ÚČET A VYPRACOVÁNÍ JEHO NÁVRHU </a:t>
            </a:r>
          </a:p>
          <a:p>
            <a:r>
              <a:rPr lang="cs-CZ" dirty="0"/>
              <a:t>Konkrétněji specifikováno §§ 29 a následující rozpočtových pravidel </a:t>
            </a:r>
          </a:p>
          <a:p>
            <a:r>
              <a:rPr lang="cs-CZ" dirty="0"/>
              <a:t>Z. č. 218/2000 Sb.</a:t>
            </a:r>
          </a:p>
        </p:txBody>
      </p:sp>
    </p:spTree>
    <p:extLst>
      <p:ext uri="{BB962C8B-B14F-4D97-AF65-F5344CB8AC3E}">
        <p14:creationId xmlns:p14="http://schemas.microsoft.com/office/powerpoint/2010/main" val="730599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604BF-B4AF-4BC2-A97C-DFF34DC1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územních rozpočtů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2AE56-52D2-4076-A93C-EEE8BF641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Etapy:</a:t>
            </a:r>
          </a:p>
          <a:p>
            <a:r>
              <a:rPr lang="cs-CZ" dirty="0"/>
              <a:t>Sestavování</a:t>
            </a:r>
          </a:p>
          <a:p>
            <a:r>
              <a:rPr lang="cs-CZ" dirty="0"/>
              <a:t>Schvalování</a:t>
            </a:r>
          </a:p>
          <a:p>
            <a:r>
              <a:rPr lang="cs-CZ" dirty="0"/>
              <a:t>Publicita</a:t>
            </a:r>
          </a:p>
          <a:p>
            <a:r>
              <a:rPr lang="cs-CZ" dirty="0"/>
              <a:t>Hospodaření</a:t>
            </a:r>
          </a:p>
          <a:p>
            <a:r>
              <a:rPr lang="cs-CZ" dirty="0"/>
              <a:t>Kontrola</a:t>
            </a:r>
          </a:p>
          <a:p>
            <a:r>
              <a:rPr lang="cs-CZ" dirty="0"/>
              <a:t>Hodnocení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Rozpočtový proces patří do samostatné působnosti ÚSC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30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3AB2B-3120-4AA3-B2AA-5B3CF076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rozpočtu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0B9CF-1B5C-461B-A22C-972A4121E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7983"/>
            <a:ext cx="8915400" cy="5155095"/>
          </a:xfrm>
        </p:spPr>
        <p:txBody>
          <a:bodyPr/>
          <a:lstStyle/>
          <a:p>
            <a:r>
              <a:rPr lang="cs-CZ" sz="2000" dirty="0"/>
              <a:t>Sestavení návrhu v návaznosti na střednědobý výhled rozpočtu</a:t>
            </a:r>
          </a:p>
          <a:p>
            <a:pPr lvl="1"/>
            <a:r>
              <a:rPr lang="cs-CZ" sz="2000" dirty="0"/>
              <a:t>Odhad příjmů (místní poplatky, příjem z daní, dotací darů atd.)</a:t>
            </a:r>
          </a:p>
          <a:p>
            <a:pPr lvl="1"/>
            <a:r>
              <a:rPr lang="cs-CZ" sz="2000" dirty="0"/>
              <a:t>Odhad výdaje na výkon veřejné správy a rozvoj municipality </a:t>
            </a:r>
          </a:p>
          <a:p>
            <a:pPr lvl="1"/>
            <a:r>
              <a:rPr lang="cs-CZ" sz="2000" dirty="0"/>
              <a:t>Vychází ze střednědobého výhledu (plán příjmů a výdajů zpravidla na 2 až 5 let)</a:t>
            </a:r>
          </a:p>
          <a:p>
            <a:pPr lvl="1"/>
            <a:r>
              <a:rPr lang="cs-CZ" sz="2000" dirty="0"/>
              <a:t>Návrh rozpočtu </a:t>
            </a:r>
            <a:r>
              <a:rPr lang="cs-CZ" sz="2000" b="1" i="1" dirty="0"/>
              <a:t>zpravidla</a:t>
            </a:r>
            <a:r>
              <a:rPr lang="cs-CZ" sz="2000" dirty="0"/>
              <a:t> sestavuje rada ÚSC, </a:t>
            </a:r>
            <a:r>
              <a:rPr lang="cs-CZ" sz="2000" b="1" i="1" dirty="0"/>
              <a:t>schvalování rozpočtu spadá do pravomoci zastupitelstva</a:t>
            </a:r>
          </a:p>
          <a:p>
            <a:pPr lvl="1"/>
            <a:r>
              <a:rPr lang="cs-CZ" sz="2000" dirty="0"/>
              <a:t>Publicita návrh rozpočtu musí být zveřejněn nejméně 15 před projednáním v zastupitelstvu, a to způsobem umožňujícím dálkový přístup</a:t>
            </a:r>
          </a:p>
          <a:p>
            <a:pPr lvl="1"/>
            <a:r>
              <a:rPr lang="cs-CZ" sz="2000" dirty="0"/>
              <a:t>Občané se k rozpočtu mohou vyjádřit formou písemných připomínek nebo se mohou přímo účastnit projednání v zastupitelstvu, jednání zastupitelstva je veřejné.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959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dirty="0">
                <a:solidFill>
                  <a:schemeClr val="tx1"/>
                </a:solidFill>
              </a:rPr>
              <a:t>1.Vypracování rozpočtu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>
              <a:buNone/>
              <a:defRPr/>
            </a:pPr>
            <a:r>
              <a:rPr lang="cs-CZ" altLang="cs-CZ" dirty="0"/>
              <a:t>Návrh: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Finanční výbor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Rada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Finanční komise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Zastupitelstvo</a:t>
            </a:r>
          </a:p>
          <a:p>
            <a:pPr marL="533400" indent="-533400">
              <a:buNone/>
              <a:defRPr/>
            </a:pPr>
            <a:r>
              <a:rPr lang="cs-CZ" altLang="cs-CZ" b="1" u="sng" dirty="0"/>
              <a:t>DOPORUČUJI</a:t>
            </a:r>
            <a:r>
              <a:rPr lang="cs-CZ" altLang="cs-CZ" b="1" dirty="0"/>
              <a:t> z. č. 128/2000 Sb., z o obcích </a:t>
            </a:r>
            <a:r>
              <a:rPr lang="cs-CZ" altLang="cs-CZ" b="1" dirty="0" err="1"/>
              <a:t>z.č</a:t>
            </a:r>
            <a:r>
              <a:rPr lang="cs-CZ" altLang="cs-CZ" b="1" dirty="0"/>
              <a:t>. 129/2000 Sb., o krajích, </a:t>
            </a:r>
          </a:p>
          <a:p>
            <a:pPr marL="533400" indent="-533400">
              <a:buNone/>
              <a:defRPr/>
            </a:pPr>
            <a:r>
              <a:rPr lang="cs-CZ" altLang="cs-CZ" b="1" dirty="0"/>
              <a:t>popř. z. č.  131/2000 Sb., o hl. m Praze - </a:t>
            </a:r>
            <a:r>
              <a:rPr lang="cs-CZ" altLang="cs-CZ" b="1" i="1" dirty="0"/>
              <a:t>v části „pravomoci jednotlivých orgánů“</a:t>
            </a:r>
          </a:p>
          <a:p>
            <a:pPr marL="533400" indent="-533400">
              <a:buNone/>
              <a:defRPr/>
            </a:pPr>
            <a:endParaRPr lang="cs-CZ" altLang="cs-CZ" b="1" dirty="0"/>
          </a:p>
          <a:p>
            <a:pPr marL="533400" indent="-533400">
              <a:buNone/>
              <a:defRPr/>
            </a:pPr>
            <a:r>
              <a:rPr lang="cs-CZ" altLang="cs-CZ" dirty="0"/>
              <a:t>Připomínky k návrhu:</a:t>
            </a:r>
          </a:p>
          <a:p>
            <a:pPr marL="533400" indent="-533400">
              <a:buNone/>
              <a:defRPr/>
            </a:pPr>
            <a:r>
              <a:rPr lang="cs-CZ" altLang="cs-CZ" dirty="0"/>
              <a:t>Občané, kontrolní výbor, zastupitelstvo</a:t>
            </a:r>
          </a:p>
        </p:txBody>
      </p:sp>
    </p:spTree>
    <p:extLst>
      <p:ext uri="{BB962C8B-B14F-4D97-AF65-F5344CB8AC3E}">
        <p14:creationId xmlns:p14="http://schemas.microsoft.com/office/powerpoint/2010/main" val="3051154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>
                <a:solidFill>
                  <a:schemeClr val="tx1"/>
                </a:solidFill>
              </a:rPr>
              <a:t>Schvalování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Vyvěšení - 15 dnů před schválením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Schválení – </a:t>
            </a:r>
            <a:r>
              <a:rPr lang="cs-CZ" altLang="cs-CZ" sz="3600" b="1" i="1" u="sng" dirty="0">
                <a:solidFill>
                  <a:srgbClr val="CC0000"/>
                </a:solidFill>
              </a:rPr>
              <a:t>ZASTUPITELSTVO- formou usnesení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>
                <a:solidFill>
                  <a:srgbClr val="FF0066"/>
                </a:solidFill>
              </a:rPr>
              <a:t>Rozpočtové provizorium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Rozpis ukazatelů-finanční  výbor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Hospodaření a kontrola</a:t>
            </a:r>
          </a:p>
          <a:p>
            <a:pPr marL="609600" indent="-609600"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4962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332D2-56E1-4DD1-A4A5-FA347B39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Rozpočet ÚSC – rozpočtové provizorium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59DB5-D52F-46FF-91BC-01591EBE4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rozpočet schválen do 1. dne rozpočtového roku, hospodaří ÚSC v rozpočtovém provizoriu</a:t>
            </a:r>
          </a:p>
          <a:p>
            <a:r>
              <a:rPr lang="cs-CZ" dirty="0"/>
              <a:t>Pravidla rozpočtového provizoria potřebná k zajištění plynulosti hospodaření stanoví zastupitelstvo ÚSC</a:t>
            </a:r>
          </a:p>
          <a:p>
            <a:r>
              <a:rPr lang="cs-CZ" dirty="0"/>
              <a:t>měsíční výdaje ÚSC celku stanovené v pravidlech rozpočtového provizoria nesmí  překročit jednu dvanáctinu výdajů rozpočtu schváleného pro předchozí rozpočtový rok</a:t>
            </a:r>
          </a:p>
          <a:p>
            <a:r>
              <a:rPr lang="cs-CZ" dirty="0"/>
              <a:t>Rozpočtové příjmy a výdaje uskutečněné v době rozpočtového provizoria se stávají příjmy a výdaji rozpočtu po jeho schválení</a:t>
            </a:r>
          </a:p>
          <a:p>
            <a:r>
              <a:rPr lang="cs-CZ" dirty="0"/>
              <a:t>Schválená pravidla rozpočtového provizoria se zveřejňují do 30 dnů od jejich schválení</a:t>
            </a:r>
          </a:p>
        </p:txBody>
      </p:sp>
    </p:spTree>
    <p:extLst>
      <p:ext uri="{BB962C8B-B14F-4D97-AF65-F5344CB8AC3E}">
        <p14:creationId xmlns:p14="http://schemas.microsoft.com/office/powerpoint/2010/main" val="2679781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3BB53-015B-4C90-9BDB-14C4845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rozpočtové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8C4E8-AE08-4FD8-B595-AC0A74692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03512"/>
            <a:ext cx="8915400" cy="5254487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Rada ÚSC zabezpečuje hospodaření ÚSC podle schváleného rozpočtu, provádí rozpočtová opatření v rozsahu stanoveném zastupitelstvem obce</a:t>
            </a:r>
          </a:p>
          <a:p>
            <a:r>
              <a:rPr lang="cs-CZ" sz="2000" dirty="0"/>
              <a:t>Potřebné změny či úpravy rozpočtu = </a:t>
            </a:r>
            <a:r>
              <a:rPr lang="cs-CZ" sz="2000" b="1" dirty="0"/>
              <a:t>rozpočtové opatření</a:t>
            </a:r>
          </a:p>
          <a:p>
            <a:r>
              <a:rPr lang="cs-CZ" sz="2000" i="1" dirty="0"/>
              <a:t>a)</a:t>
            </a:r>
            <a:r>
              <a:rPr lang="cs-CZ" sz="2000" dirty="0"/>
              <a:t> přesun rozpočtových prostředků, při němž se jednotlivé příjmy nebo výdaje navzájem ovlivňují, aniž by se změnil jejich celkový objem nebo schválený rozdíl celkových příjmů a výdajů,</a:t>
            </a:r>
          </a:p>
          <a:p>
            <a:r>
              <a:rPr lang="cs-CZ" sz="2000" i="1" dirty="0"/>
              <a:t>b)</a:t>
            </a:r>
            <a:r>
              <a:rPr lang="cs-CZ" sz="2000" dirty="0"/>
              <a:t> použití nových, rozpočtem nepředvídaných příjmů k úhradě nových, rozpočtem nezajištěných výdajů, čímž se zvýší celkový objem rozpočtu,</a:t>
            </a:r>
          </a:p>
          <a:p>
            <a:r>
              <a:rPr lang="cs-CZ" sz="2000" i="1" dirty="0"/>
              <a:t>c)</a:t>
            </a:r>
            <a:r>
              <a:rPr lang="cs-CZ" sz="2000" dirty="0"/>
              <a:t> vázání rozpočtových výdajů, jestliže je jejich krytí ohroženo neplněním rozpočtových příjmů; tímto opatřením se objem rozpočtu snižuje.</a:t>
            </a:r>
          </a:p>
          <a:p>
            <a:r>
              <a:rPr lang="cs-CZ" sz="2000" dirty="0"/>
              <a:t>Rozpočtové opatření schvaluje zastupitelstvo a je zveřejněno do 30 dnů od jeho schválení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92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D9F8B-CDA0-4470-B595-D4AF417B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F254F-5F98-4A4B-A594-1E66374D7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maximální příjem, optimální využití prostředků a úspornost u výdajů</a:t>
            </a:r>
          </a:p>
          <a:p>
            <a:r>
              <a:rPr lang="cs-CZ" dirty="0"/>
              <a:t>Vyrovnaný rozpočet</a:t>
            </a:r>
          </a:p>
          <a:p>
            <a:r>
              <a:rPr lang="cs-CZ" dirty="0"/>
              <a:t>Provádění změn schváleného rozpočtu</a:t>
            </a:r>
          </a:p>
          <a:p>
            <a:r>
              <a:rPr lang="cs-CZ" dirty="0"/>
              <a:t>Vymezení odpovědnosti za rozpočtové hospodaření</a:t>
            </a:r>
          </a:p>
          <a:p>
            <a:r>
              <a:rPr lang="cs-CZ" dirty="0"/>
              <a:t>Časové omezení použití rozpočtových prostředků</a:t>
            </a:r>
          </a:p>
          <a:p>
            <a:r>
              <a:rPr lang="cs-CZ" dirty="0"/>
              <a:t>Účelovost rozpočtových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19850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>
                <a:solidFill>
                  <a:schemeClr val="tx1"/>
                </a:solidFill>
              </a:rPr>
              <a:t>2. Hospodaření a kontrola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Plnění sleduje finanční a kontrolní výbor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Rada obce, kraje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Finanční komise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Časové použití prostředků-jen pro fiskální rok,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Ostatní se převádějí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/>
              <a:t>KONTROLA- vnitřní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/>
              <a:t>                      vnější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>
              <a:solidFill>
                <a:srgbClr val="66FFFF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5375276" y="4005264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134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>
                <a:solidFill>
                  <a:schemeClr val="tx1"/>
                </a:solidFill>
              </a:rPr>
              <a:t>Vnitřní kontrola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Finanční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Kontrolní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Zastupitelstvo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Rada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Starosta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Hejtman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2177572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>
                <a:solidFill>
                  <a:schemeClr val="tx1"/>
                </a:solidFill>
              </a:rPr>
              <a:t>Vnější kontrola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Občané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ÚFO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NKÚ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Kraj- přezkoumávání hospodaření ÚSC – z.č. 420/2004 Sb.,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Ministerstvo financí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761017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3027F-A869-46C6-8231-3290E4266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jeho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4B977-1E1C-44C9-8AAE-3DB7288D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r>
              <a:rPr lang="cs-CZ" sz="2400" dirty="0"/>
              <a:t>ÚSC vykonává kontrolu svého hospodaření podle zákona 320/2001 Sb. o finanční kontrole po celý rozpočtový rok.</a:t>
            </a:r>
          </a:p>
          <a:p>
            <a:pPr lvl="1"/>
            <a:r>
              <a:rPr lang="cs-CZ" sz="2400" dirty="0"/>
              <a:t>Předběžná, průběžná, následná</a:t>
            </a:r>
          </a:p>
          <a:p>
            <a:r>
              <a:rPr lang="cs-CZ" sz="2400" i="1" dirty="0"/>
              <a:t>ÚSC vy</a:t>
            </a:r>
            <a:r>
              <a:rPr lang="cs-CZ" sz="2400" dirty="0"/>
              <a:t>konává kontrolu hospodaření jím zřízených nebo založených právnických osob.</a:t>
            </a:r>
          </a:p>
          <a:p>
            <a:r>
              <a:rPr lang="cs-CZ" sz="2400" dirty="0"/>
              <a:t>Po skončení kalendářního roku je ÚSC povinen dát si přezkoumat své hospodaření za uplynulý kalendářní rok podle zákona č. 420/2004 Sb., o přezkoumávání hospodaření územních samosprávných celků a dobrovolných svazků obcí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1453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5818D-93C4-4E27-A493-283A6B2B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Závěrečný účet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C50E20-1652-4ABD-A12A-102250B92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9235"/>
          </a:xfrm>
        </p:spPr>
        <p:txBody>
          <a:bodyPr>
            <a:normAutofit/>
          </a:bodyPr>
          <a:lstStyle/>
          <a:p>
            <a:r>
              <a:rPr lang="cs-CZ" sz="2000" dirty="0"/>
              <a:t>Po skončení rozpočtového roku sestavuje  ÚSC závěrečný účet</a:t>
            </a:r>
          </a:p>
          <a:p>
            <a:r>
              <a:rPr lang="cs-CZ" sz="2000" dirty="0"/>
              <a:t>Údaje o všech příjmech a výdajích v členění podle rozpočtové skladby</a:t>
            </a:r>
          </a:p>
          <a:p>
            <a:r>
              <a:rPr lang="cs-CZ" sz="2000" dirty="0"/>
              <a:t>Rozpočtová skladba (členění příjmů a výdajů, ministerstvo ji stanoví vyhláškou)</a:t>
            </a:r>
          </a:p>
          <a:p>
            <a:r>
              <a:rPr lang="cs-CZ" sz="2000" dirty="0"/>
              <a:t>Závěrečný účet musí být zveřejněn 15 dnů před jeho projednáním v zastupitelstvu (občané mohou mít připomínky)</a:t>
            </a:r>
          </a:p>
          <a:p>
            <a:r>
              <a:rPr lang="cs-CZ" sz="2000" dirty="0"/>
              <a:t>Zpráva o výsledku přezkoumání hospodaření je součástí závěrečného účtu při jeho projednávání zastupitelstvem</a:t>
            </a:r>
          </a:p>
          <a:p>
            <a:r>
              <a:rPr lang="cs-CZ" sz="2000" dirty="0"/>
              <a:t>Zastupitelstvo závěrečný účet schválí nebo schválí s výhradou</a:t>
            </a:r>
          </a:p>
        </p:txBody>
      </p:sp>
    </p:spTree>
    <p:extLst>
      <p:ext uri="{BB962C8B-B14F-4D97-AF65-F5344CB8AC3E}">
        <p14:creationId xmlns:p14="http://schemas.microsoft.com/office/powerpoint/2010/main" val="3918832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dirty="0">
                <a:solidFill>
                  <a:schemeClr val="tx1"/>
                </a:solidFill>
              </a:rPr>
              <a:t>Závěrečný účet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/>
              <a:t>Sestavuje: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367213" y="1700213"/>
            <a:ext cx="4572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2400" b="1" dirty="0"/>
              <a:t>Finanční výbor</a:t>
            </a:r>
          </a:p>
          <a:p>
            <a:pPr>
              <a:defRPr/>
            </a:pPr>
            <a:r>
              <a:rPr lang="cs-CZ" altLang="cs-CZ" sz="2400" b="1" dirty="0"/>
              <a:t>Rada</a:t>
            </a:r>
          </a:p>
          <a:p>
            <a:pPr>
              <a:defRPr/>
            </a:pPr>
            <a:r>
              <a:rPr lang="cs-CZ" altLang="cs-CZ" sz="2400" b="1" dirty="0"/>
              <a:t>Finanční komise</a:t>
            </a:r>
          </a:p>
          <a:p>
            <a:pPr>
              <a:defRPr/>
            </a:pPr>
            <a:r>
              <a:rPr lang="cs-CZ" altLang="cs-CZ" sz="2400" b="1" dirty="0"/>
              <a:t>Zastupitelstvo</a:t>
            </a:r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Připomínky:</a:t>
            </a:r>
          </a:p>
          <a:p>
            <a:pPr>
              <a:defRPr/>
            </a:pPr>
            <a:r>
              <a:rPr lang="cs-CZ" altLang="cs-CZ" sz="2400" b="1" dirty="0"/>
              <a:t>Občané, kontrolní výbor, zastupitelstvo</a:t>
            </a:r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Schvaluje :</a:t>
            </a:r>
          </a:p>
          <a:p>
            <a:pPr>
              <a:defRPr/>
            </a:pPr>
            <a:r>
              <a:rPr lang="cs-CZ" altLang="cs-CZ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Zastupitelstvo - usnesení</a:t>
            </a:r>
          </a:p>
        </p:txBody>
      </p:sp>
    </p:spTree>
    <p:extLst>
      <p:ext uri="{BB962C8B-B14F-4D97-AF65-F5344CB8AC3E}">
        <p14:creationId xmlns:p14="http://schemas.microsoft.com/office/powerpoint/2010/main" val="271529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2FD18-7877-438E-9604-E340AB49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uplatňované v rozpočtovém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6DC6A-6F77-4962-8086-764BEC2D8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řízení rozpočtového procesu</a:t>
            </a:r>
          </a:p>
          <a:p>
            <a:pPr lvl="1"/>
            <a:r>
              <a:rPr lang="cs-CZ" dirty="0"/>
              <a:t>Zásada každoroční sestavování a schvalování rozpočtu</a:t>
            </a:r>
          </a:p>
          <a:p>
            <a:pPr lvl="1"/>
            <a:r>
              <a:rPr lang="cs-CZ" dirty="0"/>
              <a:t>Zásada reálnosti a pravdivosti rozpočtu</a:t>
            </a:r>
          </a:p>
          <a:p>
            <a:pPr lvl="1"/>
            <a:r>
              <a:rPr lang="cs-CZ" dirty="0"/>
              <a:t>Zásada účelovosti</a:t>
            </a:r>
          </a:p>
          <a:p>
            <a:pPr lvl="1"/>
            <a:r>
              <a:rPr lang="cs-CZ" dirty="0"/>
              <a:t>Zásada úplnosti a jednotnosti rozpočtu</a:t>
            </a:r>
          </a:p>
          <a:p>
            <a:pPr lvl="1"/>
            <a:r>
              <a:rPr lang="cs-CZ" dirty="0"/>
              <a:t>Zásada publicity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7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D17BF-D867-4A05-933E-089D1F31C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Zásady uplatňované v při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CD7D9-87DC-4C9F-BC94-C12C98C1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efektivnosti a hospodárnosti</a:t>
            </a:r>
          </a:p>
          <a:p>
            <a:r>
              <a:rPr lang="cs-CZ" dirty="0"/>
              <a:t>Zásada přednosti výdajů před příjmy (výdaje se využívají k ekonomickému růstu, příjmy by měly stabilizovat ekonomiku</a:t>
            </a:r>
          </a:p>
          <a:p>
            <a:r>
              <a:rPr lang="cs-CZ" dirty="0"/>
              <a:t>Zásada omezení přesunů v rozpočtu (přesuny lze realizovat pouze na základě zákonného zmocnění a při splnění stanovených podmínek)</a:t>
            </a:r>
          </a:p>
          <a:p>
            <a:r>
              <a:rPr lang="cs-CZ" dirty="0"/>
              <a:t>Zásada stanovení pravidel v případě rozpočtového provizoria</a:t>
            </a:r>
          </a:p>
          <a:p>
            <a:pPr lvl="1"/>
            <a:r>
              <a:rPr lang="cs-CZ" dirty="0"/>
              <a:t>Rozpočtové provizorium – v období, na něž nebyl schválený rozpočet </a:t>
            </a:r>
          </a:p>
        </p:txBody>
      </p:sp>
    </p:spTree>
    <p:extLst>
      <p:ext uri="{BB962C8B-B14F-4D97-AF65-F5344CB8AC3E}">
        <p14:creationId xmlns:p14="http://schemas.microsoft.com/office/powerpoint/2010/main" val="265108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Rozpočtový proces</a:t>
            </a:r>
            <a:br>
              <a:rPr lang="cs-CZ" b="1" dirty="0"/>
            </a:br>
            <a:r>
              <a:rPr lang="cs-CZ" b="1" dirty="0"/>
              <a:t>3 ETAPY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1. Sestavení a schválení rozpočtu</a:t>
            </a:r>
          </a:p>
          <a:p>
            <a:r>
              <a:rPr lang="cs-CZ" sz="2800" b="1" dirty="0"/>
              <a:t>2. Plnění a kontrola rozpočtu</a:t>
            </a:r>
          </a:p>
          <a:p>
            <a:r>
              <a:rPr lang="cs-CZ" sz="2800" b="1" dirty="0"/>
              <a:t>3. Sestavení a schválení závěrečného účtu</a:t>
            </a:r>
          </a:p>
          <a:p>
            <a:endParaRPr lang="cs-CZ" sz="2800" b="1" dirty="0"/>
          </a:p>
          <a:p>
            <a:r>
              <a:rPr lang="cs-CZ" sz="2800" b="1" dirty="0"/>
              <a:t>Tyto etapy se uplatňují u všech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213669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5C608-45A5-4736-8657-B80B3B1E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-  rozpočtový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4DC90-7732-4CD7-8412-658385A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Sestavení a schválení rozpočtu</a:t>
            </a:r>
          </a:p>
          <a:p>
            <a:r>
              <a:rPr lang="cs-CZ" sz="3200" dirty="0"/>
              <a:t>Plnění rozpočtu, hospodaření s rozpočtovými prostředky a kontrola hospodaření s rozpočtovými prostředky</a:t>
            </a:r>
          </a:p>
          <a:p>
            <a:r>
              <a:rPr lang="cs-CZ" sz="3200" dirty="0"/>
              <a:t>Sestavování schválení závěrečného účtu</a:t>
            </a:r>
          </a:p>
        </p:txBody>
      </p:sp>
    </p:spTree>
    <p:extLst>
      <p:ext uri="{BB962C8B-B14F-4D97-AF65-F5344CB8AC3E}">
        <p14:creationId xmlns:p14="http://schemas.microsoft.com/office/powerpoint/2010/main" val="220147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14C72-E8E3-4910-8178-41EB0396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sestavení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F7420-E7B5-498A-9F7E-D1BE9038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Návrh zákona o státní rozpočtu – zpracovává MF spolu se správci jednotlivých kapitol (ministerstva), územními samosprávnými celky, dobrovolnými svazky obcí, Regionálními radami regionů soudržnosti a státními fondy.</a:t>
            </a:r>
          </a:p>
          <a:p>
            <a:r>
              <a:rPr lang="cs-CZ" sz="2400" dirty="0"/>
              <a:t>vychází ze střednědobého výhledu SR</a:t>
            </a:r>
          </a:p>
          <a:p>
            <a:r>
              <a:rPr lang="cs-CZ" dirty="0"/>
              <a:t>Celkové výdaje státního rozpočtu v návrhu zákona o státním rozpočtu ministerstvo stanoví na základě částky výdajového rámce státního rozpočtu a státních fondů schválené vládou podle zákona upravujícího pravidla rozpočtové odpovědnosti, která je v něm uvedena jako částka na rok bezprostředně následující po běžném roce ministerstvo tuto částku upraví podle § 8 odst. 2 rozpočtových pravidel (z. č. 218/2000)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00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39046"/>
          </a:xfrm>
        </p:spPr>
        <p:txBody>
          <a:bodyPr>
            <a:normAutofit/>
          </a:bodyPr>
          <a:lstStyle/>
          <a:p>
            <a:r>
              <a:rPr lang="cs-CZ" dirty="0"/>
              <a:t>MF předkládá  předběžný návrh zákona o státním rozpočtu, spolu se střednědobým výhledem a návrh ke schválení vládě nejpozději do 31.8. běžného roku</a:t>
            </a:r>
          </a:p>
          <a:p>
            <a:r>
              <a:rPr lang="cs-CZ" dirty="0"/>
              <a:t>Vláda předloží návrh zákona o SR poslanecké sněmovně nejpozději 3 měsíce před začátkem rozpočtového roku</a:t>
            </a:r>
          </a:p>
          <a:p>
            <a:r>
              <a:rPr lang="cs-CZ" dirty="0"/>
              <a:t>Dodatky k takovému návrhu může předložit nejpozději 15 dnů před schůzí Sněmovny, na níž má dojít k prvému čtení zákona.</a:t>
            </a:r>
          </a:p>
          <a:p>
            <a:r>
              <a:rPr lang="cs-CZ" dirty="0"/>
              <a:t> Předseda přikáže návrh zákona o státním rozpočtu k projednání rozpočtovému výboru.</a:t>
            </a:r>
          </a:p>
          <a:p>
            <a:r>
              <a:rPr lang="cs-CZ" dirty="0"/>
              <a:t> Součástí zákona o státním rozpočtu nemohou být změny, doplnění nebo zrušení jiných zákonů.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4645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1946</Words>
  <Application>Microsoft Office PowerPoint</Application>
  <PresentationFormat>Širokoúhlá obrazovka</PresentationFormat>
  <Paragraphs>234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Century Gothic</vt:lpstr>
      <vt:lpstr>Wingdings</vt:lpstr>
      <vt:lpstr>Wingdings 3</vt:lpstr>
      <vt:lpstr>Stébla</vt:lpstr>
      <vt:lpstr>Rozpočtový proces</vt:lpstr>
      <vt:lpstr>Rozpočtový proces - obecně</vt:lpstr>
      <vt:lpstr>Univerzální zásady</vt:lpstr>
      <vt:lpstr>Zásady uplatňované v rozpočtovém procesu</vt:lpstr>
      <vt:lpstr>Zásady uplatňované v při hospodaření s rozpočtovými prostředky</vt:lpstr>
      <vt:lpstr>Rozpočtový proces 3 ETAPY</vt:lpstr>
      <vt:lpstr>Státní rozpočet -  rozpočtový proces</vt:lpstr>
      <vt:lpstr>Státní rozpočet – sestavení</vt:lpstr>
      <vt:lpstr>Prezentace aplikace PowerPoint</vt:lpstr>
      <vt:lpstr>Státní rozpočet – schvalování </vt:lpstr>
      <vt:lpstr>Státní rozpočet – schvalování </vt:lpstr>
      <vt:lpstr>Rozpočtové provizorium - § 9  Rozpočtových pravidel  </vt:lpstr>
      <vt:lpstr>Plnění rozpočtu a hospodaření s rozpočtovými prostředky</vt:lpstr>
      <vt:lpstr>ROZPOČTOVÉ  OPATŘENÍ</vt:lpstr>
      <vt:lpstr>Porušení rozpočtové kázně</vt:lpstr>
      <vt:lpstr>Prezentace aplikace PowerPoint</vt:lpstr>
      <vt:lpstr>AD 2.) Kontrola plnění rozpočtu</vt:lpstr>
      <vt:lpstr>Kontrola plnění rozpočtu - vnitřní</vt:lpstr>
      <vt:lpstr>Kontrola plnění rozpočtu - vnější</vt:lpstr>
      <vt:lpstr>Sestavení a schválení závěrečného účtu </vt:lpstr>
      <vt:lpstr>Státní závěrečný účet</vt:lpstr>
      <vt:lpstr>Přílohy státního závěrečného účtu</vt:lpstr>
      <vt:lpstr>Prezentace aplikace PowerPoint</vt:lpstr>
      <vt:lpstr>Rozpočtový proces územních rozpočtů</vt:lpstr>
      <vt:lpstr>Sestavení a schválení rozpočtu ÚSC</vt:lpstr>
      <vt:lpstr>1.Vypracování rozpočtu</vt:lpstr>
      <vt:lpstr>Schvalování</vt:lpstr>
      <vt:lpstr>Rozpočet ÚSC – rozpočtové provizorium</vt:lpstr>
      <vt:lpstr>Plnění rozpočtu a rozpočtové opatření</vt:lpstr>
      <vt:lpstr>2. Hospodaření a kontrola</vt:lpstr>
      <vt:lpstr>Vnitřní kontrola</vt:lpstr>
      <vt:lpstr>Vnější kontrola</vt:lpstr>
      <vt:lpstr>Plnění rozpočtu a jeho kontrola</vt:lpstr>
      <vt:lpstr>3. Závěrečný účet ÚSC</vt:lpstr>
      <vt:lpstr>Závěrečný účet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Rozpočtový proces</dc:title>
  <dc:creator>Karla Maderová Voltnerová</dc:creator>
  <cp:lastModifiedBy>Ivana Pařízková</cp:lastModifiedBy>
  <cp:revision>33</cp:revision>
  <dcterms:created xsi:type="dcterms:W3CDTF">2019-11-26T15:57:02Z</dcterms:created>
  <dcterms:modified xsi:type="dcterms:W3CDTF">2023-04-14T09:39:59Z</dcterms:modified>
</cp:coreProperties>
</file>