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30"/>
  </p:notesMasterIdLst>
  <p:handoutMasterIdLst>
    <p:handoutMasterId r:id="rId31"/>
  </p:handoutMasterIdLst>
  <p:sldIdLst>
    <p:sldId id="332" r:id="rId5"/>
    <p:sldId id="333" r:id="rId6"/>
    <p:sldId id="258" r:id="rId7"/>
    <p:sldId id="273" r:id="rId8"/>
    <p:sldId id="304" r:id="rId9"/>
    <p:sldId id="277" r:id="rId10"/>
    <p:sldId id="278" r:id="rId11"/>
    <p:sldId id="263" r:id="rId12"/>
    <p:sldId id="276" r:id="rId13"/>
    <p:sldId id="281" r:id="rId14"/>
    <p:sldId id="272" r:id="rId15"/>
    <p:sldId id="329" r:id="rId16"/>
    <p:sldId id="313" r:id="rId17"/>
    <p:sldId id="305" r:id="rId18"/>
    <p:sldId id="306" r:id="rId19"/>
    <p:sldId id="308" r:id="rId20"/>
    <p:sldId id="302" r:id="rId21"/>
    <p:sldId id="316" r:id="rId22"/>
    <p:sldId id="318" r:id="rId23"/>
    <p:sldId id="284" r:id="rId24"/>
    <p:sldId id="285" r:id="rId25"/>
    <p:sldId id="287" r:id="rId26"/>
    <p:sldId id="320" r:id="rId27"/>
    <p:sldId id="321" r:id="rId28"/>
    <p:sldId id="331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tep" initials="R" lastIdx="1" clrIdx="0">
    <p:extLst>
      <p:ext uri="{19B8F6BF-5375-455C-9EA6-DF929625EA0E}">
        <p15:presenceInfo xmlns:p15="http://schemas.microsoft.com/office/powerpoint/2012/main" userId="Rte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003399"/>
    <a:srgbClr val="996633"/>
    <a:srgbClr val="CC9900"/>
    <a:srgbClr val="663300"/>
    <a:srgbClr val="006699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6" autoAdjust="0"/>
    <p:restoredTop sz="94652" autoAdjust="0"/>
  </p:normalViewPr>
  <p:slideViewPr>
    <p:cSldViewPr>
      <p:cViewPr varScale="1">
        <p:scale>
          <a:sx n="123" d="100"/>
          <a:sy n="123" d="100"/>
        </p:scale>
        <p:origin x="120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0947A55F-BC56-7EB4-F9B6-BB5416895E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67109DB-0C44-698B-FC9B-BDB87E162F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9E29B-0B44-4E6E-8AE7-1ECDF5034A1B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E70B03-2C5B-B889-7AEC-0107A2EE3B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0D1817D-B937-17AA-1773-3FEDDCDC44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3FE52-FB47-4950-99E0-CA62B2DCF5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24849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2D788-9171-4263-99EB-01E6B371E77A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0CE0-31DA-4824-A1F4-E859370D91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92934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02191F-324A-FBF2-D142-6835DCACA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1FA326D-718C-B524-CDD1-300EE3D0E8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7E4F20-8CD8-2736-4733-0BB5442C7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5CCC18-3AB4-E283-968B-15F677F6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5E8BBD-A608-F6C7-8AC0-F4EC7F36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41F93-246B-45B3-A02C-E79CB45FA97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457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F2CEC7-4651-E78A-B744-235B104F3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B6FC444-8531-F361-9AE8-6524CE8D9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AF1D22-DDC7-6566-4BCD-858F0C58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34B521-56FF-19F1-F2FB-F8ADA9E41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C47673-0508-A781-AA8B-E342A2BC5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AF4B7-A710-44DE-8109-C4F711853D1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861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5C8E0E6-FBCA-8C36-EC3A-0A551C3F73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FFF047F-12B6-6BBE-7383-23BDA5FEC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B53D66-B7A1-2BB4-72EF-ECD27FF25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E7A4AA-2808-D06C-BBA5-55453213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540EF0-B853-C464-632D-FD0C2BFCA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BAE4A-C372-41A6-A6B4-F2B0337A64A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4794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9889AD-12AC-8DF4-F554-D821F78F0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6531C6-E737-E81B-6E62-CF85827EF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A85FC1-C6D1-31A2-8D47-49E0EE827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D2B081-1ECB-E80F-6E63-62F481D25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E05FAC-3785-CF7D-F17D-AF886A925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187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154613-2361-87E9-E9E1-7CF8E063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7EFB5E-42BF-4D26-6C08-65D53610A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C70F9E-6DEE-98CF-81B3-CF5C9CDD2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6FDFC9-4FDC-CED0-1C6D-970F11AB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516BF4-EE30-75FA-9BC5-2E14FF0A1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1020-B649-4D24-8E50-41D46C94D6F6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30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33A69D-95F3-C0B1-1CFE-44ED544E2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6E1416-BCD9-C637-3B7A-E7295591C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F9223F9-DF6C-4D78-66ED-EFF00137D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C846B94-C656-1F02-74C9-C9C96A6A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1FB5279-81DA-E603-003F-BB6D4D1E0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2A1D5D-6D3D-AE63-3E55-1DFFB743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1020-B649-4D24-8E50-41D46C94D6F6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55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B24EBB-8AC0-A115-96B0-838BD4DB8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EAEB9B9-DD2B-50A2-984C-959E07349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6543C7E-EC07-1789-C5E5-49543E1CC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08EDFD4-8ECA-3022-4766-91DBFBC377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D4071AB-959D-1660-E29D-97D89E10EE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F23C33D-FC40-CE47-5826-F97F82C2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2368B2A-4925-CD7A-94C5-60B251FC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06E4E0B-8944-86C5-8B75-91D1A0F52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1020-B649-4D24-8E50-41D46C94D6F6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7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8FDD2-C243-E31C-2FBE-6224AA36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5B2F965-6EB3-2989-0DEF-10D6B6697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BFE98DB-706D-86A1-4504-CE777D6B8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65A8F9C-04C2-ACB6-E17D-46F72A2D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1020-B649-4D24-8E50-41D46C94D6F6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533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A5A20DD-DDAF-08A9-A3BB-D7167E384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374BFDB-4667-B191-5583-4E24B096E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A1A446A-C585-33E9-7DFC-4DC17499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1CAF-7C7A-425E-AD59-30472EC6E78E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2971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4FB32-CA34-EEB1-FD70-102DEA422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F6C895-E7AC-E5BD-CA1F-091494313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5ED5550-E930-9F70-31CC-C50B26FA1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F471E9-7C9F-5A4B-7F18-329693AE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0FCF9B1-4ECA-42EA-67E4-DCC064B8E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CB4242-135C-C727-A9EF-4B2633D8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CF05D-8FF4-4635-B234-E213762A2D6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553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8FD90-0F89-87C3-12FC-306F1B3C6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87F0981-E2B7-A4F8-8548-55EA3F745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5A51397-D16D-2D48-731E-B3855FF17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ED247B-3E41-BEE2-0BD9-43671EBAD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11F741-F4EE-BCCC-EC58-987B24709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35CAC5-92F7-1D7A-CEA4-450818D19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89B5-B94B-48FA-90B1-72227B9AC96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1875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5B1C581-52AC-D44E-638B-D5E27464D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BBCCA2-28CD-DD28-62B5-04AA84F70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8C3EF32-A4CC-EF5A-1844-F368F4BF5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2F7F8B-1ACF-E7D6-8699-4349DE00E7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FD32D3-CB71-459B-6066-F19B9BCAF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91020-B649-4D24-8E50-41D46C94D6F6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3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4a"/><Relationship Id="rId3" Type="http://schemas.microsoft.com/office/2007/relationships/media" Target="../media/media24.m4a"/><Relationship Id="rId7" Type="http://schemas.microsoft.com/office/2007/relationships/media" Target="../media/media26.m4a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5" Type="http://schemas.microsoft.com/office/2007/relationships/media" Target="../media/media25.m4a"/><Relationship Id="rId10" Type="http://schemas.openxmlformats.org/officeDocument/2006/relationships/image" Target="../media/image1.png"/><Relationship Id="rId4" Type="http://schemas.openxmlformats.org/officeDocument/2006/relationships/audio" Target="../media/media24.m4a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audio" Target="../media/media31.m4a"/><Relationship Id="rId5" Type="http://schemas.microsoft.com/office/2007/relationships/media" Target="../media/media31.m4a"/><Relationship Id="rId4" Type="http://schemas.openxmlformats.org/officeDocument/2006/relationships/audio" Target="../media/media30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m4a"/><Relationship Id="rId3" Type="http://schemas.microsoft.com/office/2007/relationships/media" Target="../media/media33.m4a"/><Relationship Id="rId7" Type="http://schemas.microsoft.com/office/2007/relationships/media" Target="../media/media35.m4a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audio" Target="../media/media34.m4a"/><Relationship Id="rId5" Type="http://schemas.microsoft.com/office/2007/relationships/media" Target="../media/media34.m4a"/><Relationship Id="rId10" Type="http://schemas.openxmlformats.org/officeDocument/2006/relationships/image" Target="../media/image1.png"/><Relationship Id="rId4" Type="http://schemas.openxmlformats.org/officeDocument/2006/relationships/audio" Target="../media/media33.m4a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9.m4a"/><Relationship Id="rId3" Type="http://schemas.microsoft.com/office/2007/relationships/media" Target="../media/media37.m4a"/><Relationship Id="rId7" Type="http://schemas.microsoft.com/office/2007/relationships/media" Target="../media/media39.m4a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audio" Target="../media/media38.m4a"/><Relationship Id="rId5" Type="http://schemas.microsoft.com/office/2007/relationships/media" Target="../media/media38.m4a"/><Relationship Id="rId10" Type="http://schemas.openxmlformats.org/officeDocument/2006/relationships/image" Target="../media/image1.png"/><Relationship Id="rId4" Type="http://schemas.openxmlformats.org/officeDocument/2006/relationships/audio" Target="../media/media37.m4a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3.m4a"/><Relationship Id="rId13" Type="http://schemas.openxmlformats.org/officeDocument/2006/relationships/slideLayout" Target="../slideLayouts/slideLayout2.xml"/><Relationship Id="rId3" Type="http://schemas.microsoft.com/office/2007/relationships/media" Target="../media/media41.m4a"/><Relationship Id="rId7" Type="http://schemas.microsoft.com/office/2007/relationships/media" Target="../media/media43.m4a"/><Relationship Id="rId12" Type="http://schemas.openxmlformats.org/officeDocument/2006/relationships/audio" Target="../media/media45.m4a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audio" Target="../media/media42.m4a"/><Relationship Id="rId11" Type="http://schemas.microsoft.com/office/2007/relationships/media" Target="../media/media45.m4a"/><Relationship Id="rId5" Type="http://schemas.microsoft.com/office/2007/relationships/media" Target="../media/media42.m4a"/><Relationship Id="rId10" Type="http://schemas.openxmlformats.org/officeDocument/2006/relationships/audio" Target="../media/media44.m4a"/><Relationship Id="rId4" Type="http://schemas.openxmlformats.org/officeDocument/2006/relationships/audio" Target="../media/media41.m4a"/><Relationship Id="rId9" Type="http://schemas.microsoft.com/office/2007/relationships/media" Target="../media/media44.m4a"/><Relationship Id="rId1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9.m4a"/><Relationship Id="rId13" Type="http://schemas.microsoft.com/office/2007/relationships/media" Target="../media/media52.m4a"/><Relationship Id="rId18" Type="http://schemas.openxmlformats.org/officeDocument/2006/relationships/audio" Target="../media/media54.m4a"/><Relationship Id="rId26" Type="http://schemas.openxmlformats.org/officeDocument/2006/relationships/audio" Target="../media/media58.m4a"/><Relationship Id="rId3" Type="http://schemas.microsoft.com/office/2007/relationships/media" Target="../media/media47.m4a"/><Relationship Id="rId21" Type="http://schemas.microsoft.com/office/2007/relationships/media" Target="../media/media56.m4a"/><Relationship Id="rId7" Type="http://schemas.microsoft.com/office/2007/relationships/media" Target="../media/media49.m4a"/><Relationship Id="rId12" Type="http://schemas.openxmlformats.org/officeDocument/2006/relationships/audio" Target="../media/media51.m4a"/><Relationship Id="rId17" Type="http://schemas.microsoft.com/office/2007/relationships/media" Target="../media/media54.m4a"/><Relationship Id="rId25" Type="http://schemas.microsoft.com/office/2007/relationships/media" Target="../media/media58.m4a"/><Relationship Id="rId2" Type="http://schemas.openxmlformats.org/officeDocument/2006/relationships/audio" Target="../media/media46.m4a"/><Relationship Id="rId16" Type="http://schemas.openxmlformats.org/officeDocument/2006/relationships/audio" Target="../media/media53.m4a"/><Relationship Id="rId20" Type="http://schemas.openxmlformats.org/officeDocument/2006/relationships/audio" Target="../media/media55.m4a"/><Relationship Id="rId29" Type="http://schemas.microsoft.com/office/2007/relationships/media" Target="../media/media60.m4a"/><Relationship Id="rId1" Type="http://schemas.microsoft.com/office/2007/relationships/media" Target="../media/media46.m4a"/><Relationship Id="rId6" Type="http://schemas.openxmlformats.org/officeDocument/2006/relationships/audio" Target="../media/media48.m4a"/><Relationship Id="rId11" Type="http://schemas.microsoft.com/office/2007/relationships/media" Target="../media/media51.m4a"/><Relationship Id="rId24" Type="http://schemas.openxmlformats.org/officeDocument/2006/relationships/audio" Target="../media/media57.m4a"/><Relationship Id="rId32" Type="http://schemas.openxmlformats.org/officeDocument/2006/relationships/image" Target="../media/image1.png"/><Relationship Id="rId5" Type="http://schemas.microsoft.com/office/2007/relationships/media" Target="../media/media48.m4a"/><Relationship Id="rId15" Type="http://schemas.microsoft.com/office/2007/relationships/media" Target="../media/media53.m4a"/><Relationship Id="rId23" Type="http://schemas.microsoft.com/office/2007/relationships/media" Target="../media/media57.m4a"/><Relationship Id="rId28" Type="http://schemas.openxmlformats.org/officeDocument/2006/relationships/audio" Target="../media/media59.m4a"/><Relationship Id="rId10" Type="http://schemas.openxmlformats.org/officeDocument/2006/relationships/audio" Target="../media/media50.m4a"/><Relationship Id="rId19" Type="http://schemas.microsoft.com/office/2007/relationships/media" Target="../media/media55.m4a"/><Relationship Id="rId31" Type="http://schemas.openxmlformats.org/officeDocument/2006/relationships/slideLayout" Target="../slideLayouts/slideLayout2.xml"/><Relationship Id="rId4" Type="http://schemas.openxmlformats.org/officeDocument/2006/relationships/audio" Target="../media/media47.m4a"/><Relationship Id="rId9" Type="http://schemas.microsoft.com/office/2007/relationships/media" Target="../media/media50.m4a"/><Relationship Id="rId14" Type="http://schemas.openxmlformats.org/officeDocument/2006/relationships/audio" Target="../media/media52.m4a"/><Relationship Id="rId22" Type="http://schemas.openxmlformats.org/officeDocument/2006/relationships/audio" Target="../media/media56.m4a"/><Relationship Id="rId27" Type="http://schemas.microsoft.com/office/2007/relationships/media" Target="../media/media59.m4a"/><Relationship Id="rId30" Type="http://schemas.openxmlformats.org/officeDocument/2006/relationships/audio" Target="../media/media60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62.m4a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2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6.m4a"/><Relationship Id="rId3" Type="http://schemas.microsoft.com/office/2007/relationships/media" Target="../media/media64.m4a"/><Relationship Id="rId7" Type="http://schemas.microsoft.com/office/2007/relationships/media" Target="../media/media66.m4a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audio" Target="../media/media65.m4a"/><Relationship Id="rId5" Type="http://schemas.microsoft.com/office/2007/relationships/media" Target="../media/media65.m4a"/><Relationship Id="rId10" Type="http://schemas.openxmlformats.org/officeDocument/2006/relationships/image" Target="../media/image1.png"/><Relationship Id="rId4" Type="http://schemas.openxmlformats.org/officeDocument/2006/relationships/audio" Target="../media/media64.m4a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68.m4a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8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2.m4a"/><Relationship Id="rId3" Type="http://schemas.microsoft.com/office/2007/relationships/media" Target="../media/media70.m4a"/><Relationship Id="rId7" Type="http://schemas.microsoft.com/office/2007/relationships/media" Target="../media/media72.m4a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audio" Target="../media/media71.m4a"/><Relationship Id="rId5" Type="http://schemas.microsoft.com/office/2007/relationships/media" Target="../media/media71.m4a"/><Relationship Id="rId10" Type="http://schemas.openxmlformats.org/officeDocument/2006/relationships/image" Target="../media/image1.png"/><Relationship Id="rId4" Type="http://schemas.openxmlformats.org/officeDocument/2006/relationships/audio" Target="../media/media70.m4a"/><Relationship Id="rId9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7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audio" Target="../media/media75.m4a"/><Relationship Id="rId5" Type="http://schemas.microsoft.com/office/2007/relationships/media" Target="../media/media75.m4a"/><Relationship Id="rId4" Type="http://schemas.openxmlformats.org/officeDocument/2006/relationships/audio" Target="../media/media74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9.m4a"/><Relationship Id="rId3" Type="http://schemas.microsoft.com/office/2007/relationships/media" Target="../media/media77.m4a"/><Relationship Id="rId7" Type="http://schemas.microsoft.com/office/2007/relationships/media" Target="../media/media79.m4a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6" Type="http://schemas.openxmlformats.org/officeDocument/2006/relationships/audio" Target="../media/media78.m4a"/><Relationship Id="rId5" Type="http://schemas.microsoft.com/office/2007/relationships/media" Target="../media/media78.m4a"/><Relationship Id="rId10" Type="http://schemas.openxmlformats.org/officeDocument/2006/relationships/image" Target="../media/image1.png"/><Relationship Id="rId4" Type="http://schemas.openxmlformats.org/officeDocument/2006/relationships/audio" Target="../media/media77.m4a"/><Relationship Id="rId9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8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6" Type="http://schemas.openxmlformats.org/officeDocument/2006/relationships/audio" Target="../media/media82.m4a"/><Relationship Id="rId5" Type="http://schemas.microsoft.com/office/2007/relationships/media" Target="../media/media82.m4a"/><Relationship Id="rId4" Type="http://schemas.openxmlformats.org/officeDocument/2006/relationships/audio" Target="../media/media81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84.m4a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4.m4a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microsoft.com/office/2007/relationships/media" Target="../media/media9.m4a"/><Relationship Id="rId18" Type="http://schemas.openxmlformats.org/officeDocument/2006/relationships/audio" Target="../media/media11.m4a"/><Relationship Id="rId3" Type="http://schemas.microsoft.com/office/2007/relationships/media" Target="../media/media4.m4a"/><Relationship Id="rId21" Type="http://schemas.openxmlformats.org/officeDocument/2006/relationships/slideLayout" Target="../slideLayouts/slideLayout2.xml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17" Type="http://schemas.microsoft.com/office/2007/relationships/media" Target="../media/media11.m4a"/><Relationship Id="rId2" Type="http://schemas.openxmlformats.org/officeDocument/2006/relationships/audio" Target="../media/media3.m4a"/><Relationship Id="rId16" Type="http://schemas.openxmlformats.org/officeDocument/2006/relationships/audio" Target="../media/media10.m4a"/><Relationship Id="rId20" Type="http://schemas.openxmlformats.org/officeDocument/2006/relationships/audio" Target="../media/media12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5" Type="http://schemas.microsoft.com/office/2007/relationships/media" Target="../media/media5.m4a"/><Relationship Id="rId15" Type="http://schemas.microsoft.com/office/2007/relationships/media" Target="../media/media10.m4a"/><Relationship Id="rId10" Type="http://schemas.openxmlformats.org/officeDocument/2006/relationships/audio" Target="../media/media7.m4a"/><Relationship Id="rId19" Type="http://schemas.microsoft.com/office/2007/relationships/media" Target="../media/media12.m4a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audio" Target="../media/media9.m4a"/><Relationship Id="rId2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3" Type="http://schemas.microsoft.com/office/2007/relationships/media" Target="../media/media14.m4a"/><Relationship Id="rId7" Type="http://schemas.microsoft.com/office/2007/relationships/media" Target="../media/media16.m4a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5" Type="http://schemas.microsoft.com/office/2007/relationships/media" Target="../media/media15.m4a"/><Relationship Id="rId10" Type="http://schemas.openxmlformats.org/officeDocument/2006/relationships/image" Target="../media/image1.png"/><Relationship Id="rId4" Type="http://schemas.openxmlformats.org/officeDocument/2006/relationships/audio" Target="../media/media14.m4a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4a"/><Relationship Id="rId13" Type="http://schemas.openxmlformats.org/officeDocument/2006/relationships/slideLayout" Target="../slideLayouts/slideLayout2.xml"/><Relationship Id="rId3" Type="http://schemas.microsoft.com/office/2007/relationships/media" Target="../media/media18.m4a"/><Relationship Id="rId7" Type="http://schemas.microsoft.com/office/2007/relationships/media" Target="../media/media20.m4a"/><Relationship Id="rId12" Type="http://schemas.openxmlformats.org/officeDocument/2006/relationships/audio" Target="../media/media22.m4a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11" Type="http://schemas.microsoft.com/office/2007/relationships/media" Target="../media/media22.m4a"/><Relationship Id="rId5" Type="http://schemas.microsoft.com/office/2007/relationships/media" Target="../media/media19.m4a"/><Relationship Id="rId10" Type="http://schemas.openxmlformats.org/officeDocument/2006/relationships/audio" Target="../media/media21.m4a"/><Relationship Id="rId4" Type="http://schemas.openxmlformats.org/officeDocument/2006/relationships/audio" Target="../media/media18.m4a"/><Relationship Id="rId9" Type="http://schemas.microsoft.com/office/2007/relationships/media" Target="../media/media21.m4a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05D52-35E3-5F88-26BA-25DB99D71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68760"/>
            <a:ext cx="7886700" cy="1728192"/>
          </a:xfrm>
        </p:spPr>
        <p:txBody>
          <a:bodyPr>
            <a:normAutofit/>
          </a:bodyPr>
          <a:lstStyle/>
          <a:p>
            <a:pPr algn="ctr"/>
            <a:r>
              <a:rPr lang="sk-SK" sz="3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  <a:br>
              <a:rPr lang="sk-SK" sz="3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3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Správa</a:t>
            </a:r>
            <a:r>
              <a:rPr lang="sk-SK" sz="3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policie</a:t>
            </a:r>
            <a:br>
              <a:rPr lang="sk-SK" sz="3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3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5C9FB4-2853-88B7-264A-A0E2010B4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36912"/>
            <a:ext cx="7886700" cy="3540050"/>
          </a:xfrm>
        </p:spPr>
        <p:txBody>
          <a:bodyPr/>
          <a:lstStyle/>
          <a:p>
            <a:pPr marL="0" indent="0" algn="ctr">
              <a:buNone/>
            </a:pPr>
            <a:endParaRPr lang="cs-CZ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BM406K Vybrané otázky veřejné správy a správního práva I</a:t>
            </a:r>
          </a:p>
          <a:p>
            <a:pPr marL="0" indent="0" algn="ctr">
              <a:buNone/>
            </a:pPr>
            <a:b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altLang="cs-CZ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přednáška 21. 4. 2023</a:t>
            </a:r>
            <a:br>
              <a:rPr lang="cs-CZ" altLang="cs-CZ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altLang="cs-CZ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Petr </a:t>
            </a:r>
            <a:r>
              <a:rPr lang="cs-CZ" altLang="cs-CZ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Havlan</a:t>
            </a:r>
            <a:br>
              <a:rPr lang="cs-CZ" altLang="cs-CZ" sz="1800" dirty="0">
                <a:solidFill>
                  <a:schemeClr val="tx1"/>
                </a:solidFill>
                <a:effectLst/>
              </a:rPr>
            </a:b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0C5CE79-05DD-BDF2-02FC-18FD01586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0678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340768"/>
            <a:ext cx="8229600" cy="48574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formy realizace bezpečnostní správy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správní akty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veřejnoprávní smlouvy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faktické úkony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formy typické právě pro bezpečnostní správu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  <a:tabLst>
                <a:tab pos="228600" algn="l"/>
                <a:tab pos="990600" algn="l"/>
              </a:tabLst>
            </a:pPr>
            <a:r>
              <a:rPr lang="cs-CZ" sz="19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neformální správní úkony s bezprostředními právními následky pro adresáty veřejnosprávního působení (</a:t>
            </a:r>
            <a:r>
              <a:rPr lang="cs-CZ" sz="17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fyzické, popř. právnické osoby</a:t>
            </a:r>
            <a:r>
              <a:rPr lang="cs-CZ" sz="19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druhy: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faktické pokyny - </a:t>
            </a:r>
            <a:r>
              <a:rPr lang="cs-CZ" sz="15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zpravidla ústní správní úkony mající podobu na místě uděleného příkazu nebo zákazu (např. pokyn dopravního policisty)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bezprostřední zásahy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správní úkony spočívající v reálné činnosti vyvolané naléhavostí situace (zejm. slouží k odvracení nebezpečí, resp. jsou podmíněny ohrožením nebo poškozením právem chráněného zájmu); možné pouze na základě výslovného zákonného zmocnění (např. služební zákrok policie s použitím tzv. donucovacích prostředků) </a:t>
            </a:r>
          </a:p>
          <a:p>
            <a:pPr lvl="2">
              <a:buFont typeface="Wingdings" panose="05000000000000000000" pitchFamily="2" charset="2"/>
              <a:buChar char="§"/>
              <a:tabLst>
                <a:tab pos="228600" algn="l"/>
                <a:tab pos="990600" algn="l"/>
              </a:tabLst>
            </a:pPr>
            <a:r>
              <a:rPr lang="cs-CZ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exekuční úkony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vynucují se jimi již existující právní povinnosti adresátů veřejnosprávního působení, které nebyly (v rozporu se zákonem) splněny dobrovolně (viz exekuce podle správního řádu)</a:t>
            </a:r>
          </a:p>
          <a:p>
            <a:pPr lvl="2">
              <a:tabLst>
                <a:tab pos="228600" algn="l"/>
                <a:tab pos="990600" algn="l"/>
                <a:tab pos="1980565" algn="l"/>
              </a:tabLst>
            </a:pPr>
            <a:r>
              <a:rPr lang="cs-CZ" sz="17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zajišťovací úkony - </a:t>
            </a:r>
            <a:r>
              <a:rPr lang="cs-CZ" sz="15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úkony zajišťující nějaký správní proces (předvolání, předvedení atd.)                                                 </a:t>
            </a:r>
          </a:p>
          <a:p>
            <a:pPr marL="0" indent="0">
              <a:buNone/>
              <a:tabLst>
                <a:tab pos="228600" algn="l"/>
                <a:tab pos="990600" algn="l"/>
                <a:tab pos="1980565" algn="l"/>
              </a:tabLst>
            </a:pPr>
            <a:r>
              <a:rPr lang="cs-CZ" sz="15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cs-C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500" b="1" i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BF2853-61D7-458D-B5E8-7D39CD11C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55325" y="3068960"/>
            <a:ext cx="568703" cy="36004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1690B2-F8D0-40C0-92F3-44510EFA0D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18414" y="3861048"/>
            <a:ext cx="504056" cy="196453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BA97A1-4D61-4F55-9525-5E00A298B2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28184" y="4694110"/>
            <a:ext cx="517979" cy="243911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34886E-2511-43BB-AAFB-6A04219EFD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84188" y="4691541"/>
            <a:ext cx="517979" cy="243911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7BD92F-9C39-1943-FFF5-A635EFCD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3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8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60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  <a:br>
              <a:rPr lang="cs-CZ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435280" cy="47853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souhrn činností policejních orgánů, jimž zákon ukládá úkoly ochrany ve věcech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(vnitřní) 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bezpečnosti a veřejného pořádku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 ČR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jednotný ozbrojený bezpečnostní sbor sloužící veřejnosti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(zásadně)</a:t>
            </a:r>
            <a:b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celém území ČR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jejím úkolem je chránit bezpečnost osob a majetku 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veřejný pořádek, předcházet trestné činnosti, plnit 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úkoly podle trestního řádu a další úkoly na úseku vnitřního pořádku a bezpečnosti svěřené jí zákony, přímo použitelnými předpisy EU a mezinárodními smlouvami, které jsou součástí právního řádu ČR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Obecní policie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orgán obce, který zabezpečuje místní záležitosti veřejného pořádku v rámci působnosti obce a plní další úkoly, pokud mu je svěří zákon o obecní policii nebo zvláštní zákon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443BCA7-2F39-42BE-A9B3-66C775A7E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0310" y="5589240"/>
            <a:ext cx="609600" cy="432048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9DDAC1-9DF0-4668-A3C1-C03AE23528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3933056"/>
            <a:ext cx="599256" cy="360040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A03965-4766-671E-48E8-EE811D72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11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87FF00-03E8-4C36-89C8-5C4DB6F80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1652"/>
            <a:ext cx="8229600" cy="855099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63E1B9-FF62-414A-BDD4-9E6E2E5C1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orgány Policie ČR</a:t>
            </a:r>
          </a:p>
          <a:p>
            <a:pPr>
              <a:buNone/>
            </a:pP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Policejní prezidium ČR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jeho čele stojí policejní prezident, který odpovídá za</a:t>
            </a:r>
            <a:b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činnost policie ministrovi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řídí činnost policie</a:t>
            </a:r>
          </a:p>
          <a:p>
            <a:pPr marL="457200" lvl="1" indent="0">
              <a:buNone/>
            </a:pPr>
            <a:endParaRPr lang="cs-CZ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útvary policie s celostátní působnost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zřizuje ministr</a:t>
            </a:r>
          </a:p>
          <a:p>
            <a:pPr marL="457200" lvl="1" indent="0">
              <a:buNone/>
            </a:pP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krajská ředitelství policie </a:t>
            </a: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útvary zřízené v rámci krajského ředitelství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zřizuje policejní prezident</a:t>
            </a:r>
          </a:p>
          <a:p>
            <a:pPr lvl="1"/>
            <a:endParaRPr lang="cs-CZ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4CD990-F2F6-44D1-BD7A-40D691D4F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6176963"/>
            <a:ext cx="609600" cy="432048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707C53-11C1-4BB5-9DD2-370938DBD1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8064" y="3861048"/>
            <a:ext cx="504056" cy="388640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47396B-260B-4B8A-BDF8-B24AF3F82D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79912" y="4755736"/>
            <a:ext cx="576064" cy="360040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0A87014-B332-F2FE-9A6D-976A1E1FE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982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5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820472" cy="47853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úkoly Policie ČR vykonávají: </a:t>
            </a:r>
          </a:p>
          <a:p>
            <a:pPr>
              <a:buNone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(zákon č. 273/2008 Sb., o Policii České republiky)</a:t>
            </a:r>
          </a:p>
          <a:p>
            <a:pPr>
              <a:buNone/>
            </a:pP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policisté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(příslušníci policie)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vykonávají službu ve služebním poměru podle zákona o služebním poměru příslušníků bezpečnostních sborů (zákon č. 361/2003 Sb.),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 ve služebním stejnokroji nebo v občanském oděvu v závislosti na povaze konkrétní činnosti a potřebě efektivního plnění úkolů policie</a:t>
            </a:r>
          </a:p>
          <a:p>
            <a:pPr marL="457200" lvl="1" indent="0">
              <a:buNone/>
            </a:pP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zaměstnanci policie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tito tzv civilní zaměstnanci jsou v pracovním poměru podle zákoníku práce (zákon č. 262/2006 Sb.)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6A49A1-6F37-4FA5-B2D6-95FE8F50D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23591" y="5508140"/>
            <a:ext cx="609600" cy="392907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C17616-0B67-4C88-B433-19CA43C45F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65576" y="3572681"/>
            <a:ext cx="432048" cy="321568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6FE901-EB96-458F-B8D2-FBA406F424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48831" y="5517232"/>
            <a:ext cx="609600" cy="392907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03F47A-FF70-456B-BFC0-AC1CBB5CB28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70623" y="5557194"/>
            <a:ext cx="609600" cy="392907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6D73B99-4C8C-9B62-C794-66B05CE5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13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6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04056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820472" cy="47853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policista 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o služebním poměru příslušníků bezpečnostních sborů upravuje 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právní poměry fyzických osob, které v bezpečnostním sboru vykonávají službu (dále jen "příslušník"), jejich odměňování, řízení ve věcech služebního poměru a organizační věci služby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konkrétně zejména: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předpoklady k přijetí do služebního poměru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skončení služebního poměru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odpovědnost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trestněprávní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ustanovení o trestných činech vojenských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správněprávní</a:t>
            </a:r>
            <a:r>
              <a:rPr lang="cs-CZ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disciplinární, tj. za kázeňské přestupky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jednání, která mají znaky („běžného“) přestupku</a:t>
            </a:r>
          </a:p>
          <a:p>
            <a:pPr marL="1371600" lvl="3" indent="0">
              <a:buNone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cs-CZ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cs-CZ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cs-CZ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043636-8525-47CB-A466-DD6FA9471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48064" y="3140968"/>
            <a:ext cx="432048" cy="369304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46133FB-C0CE-41E6-B11E-E720F2EB21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79913" y="3429000"/>
            <a:ext cx="432048" cy="369304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2A4130-8970-47BD-A0FE-B95607FE74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44008" y="4874942"/>
            <a:ext cx="504056" cy="300946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B20DB6E-D294-48AE-9CA8-110389E971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12160" y="4856246"/>
            <a:ext cx="323056" cy="609600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2439F449-8701-C551-0FD8-DE244A39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14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5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4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686800" cy="478539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povinnosti policistů 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(zejména)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dodržovat zákony a další obecně závazné právní předpisy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plnit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úkoly uložené právními předpisy 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rozkazy a pokyny nadřízených </a:t>
            </a: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(vedoucích příslušníků)</a:t>
            </a:r>
            <a:br>
              <a:rPr lang="cs-CZ" sz="1400" b="1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provést služební zákrok nebo služební úkon, popřípadě </a:t>
            </a:r>
            <a:b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provést jiná opatření (</a:t>
            </a: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zejména vyrozumět nejbližší policejní </a:t>
            </a:r>
            <a:b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útvar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jestliže je spáchán trestný čin nebo přestu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provádění služebního zákroku nebo služebního úkonu</a:t>
            </a:r>
            <a:b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spojeného se zásahem do práv nebo svobod je povinen poučit</a:t>
            </a:r>
            <a:b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osoby a užít odpovídající výzvy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prokázat stanoveným způsobem svou příslušnost ke sboru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dodržovat pravidla služební zdvořilosti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zachovávat mlčenlivost o skutečnostech, o nichž se </a:t>
            </a:r>
            <a:b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dozvěděl při plnění úkolů </a:t>
            </a:r>
          </a:p>
          <a:p>
            <a:pPr lvl="1"/>
            <a:endParaRPr lang="cs-CZ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389B8E-0D58-4A3A-9A18-90001B384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60232" y="3653073"/>
            <a:ext cx="444227" cy="3048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295FFEA-B982-4E0B-9192-5FE7867B9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64288" y="3653072"/>
            <a:ext cx="444227" cy="304801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11A3E23-F328-46AC-A1BB-F6ABE1CB428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17504" y="4470886"/>
            <a:ext cx="398512" cy="288032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BB7F42-21AA-452C-8A47-67C69582E4A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81195" y="4470886"/>
            <a:ext cx="432048" cy="288032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973728-C166-40FF-966C-D1398A41687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35896" y="5733256"/>
            <a:ext cx="360040" cy="333586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D4448F2-C7C8-4AEF-91D9-652C3447ED5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6136" y="2636912"/>
            <a:ext cx="504056" cy="360040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AD40584-E311-DF26-F3CD-1E1905C50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15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0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6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0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6756"/>
            <a:ext cx="8229600" cy="725979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2252" y="1406877"/>
            <a:ext cx="8435280" cy="471338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oprávnění policistů </a:t>
            </a: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(zejména)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požadovat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vysvětlení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prokázání totožnosti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omezit možnost volného pohybu osoby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zajistit osobu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odejmout věc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odebrat zbraň a provést osobní prohlídku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použít technický prostředek k zabránění odjezdu vozidla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zajistit, odstranit a zničit věc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vstoupit do obydlí, jiného prostoru nebo na pozemek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zastavit dopravní prostředek a provést jeho prohlídku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vykázat osobu ze společného obydlí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činit úkony související s řízením o přestupcích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použít donucovací prostředky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použít zbraň</a:t>
            </a:r>
          </a:p>
          <a:p>
            <a:pPr marL="0" indent="0">
              <a:buNone/>
            </a:pPr>
            <a:endParaRPr lang="pl-PL" sz="200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2425" lvl="1" indent="0">
              <a:buNone/>
            </a:pPr>
            <a:endParaRPr lang="cs-CZ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DBDC81-6DBB-4F38-95F5-32E0280B2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957236" y="1926788"/>
            <a:ext cx="432048" cy="267929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04181BE-E31C-422F-8CCE-D14B551C43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2857956" y="2137954"/>
            <a:ext cx="432049" cy="298084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868069-197D-46B3-868B-5359FBFCE0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520269" y="2414989"/>
            <a:ext cx="476245" cy="298084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975AD9-EE3C-4D01-B1F4-47B79045727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2042525" y="2708729"/>
            <a:ext cx="476245" cy="298085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FE8CBDD-3ADE-4B4E-9E11-BDDDFCEBB6F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739316" y="3279956"/>
            <a:ext cx="476245" cy="298087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5F5AD1-1FB6-48E1-99AF-436281E8A4F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796136" y="4077072"/>
            <a:ext cx="469066" cy="321568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8EE137-A9EA-4881-81D6-5E2B75E1869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48604" y="4364268"/>
            <a:ext cx="469066" cy="321568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7C4445-64B9-44AC-8C16-4AE977C5B54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2070796" y="3006814"/>
            <a:ext cx="476245" cy="298087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B8B8F01-6246-4338-803B-8FF39A270D5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491880" y="3789040"/>
            <a:ext cx="469066" cy="360040"/>
          </a:xfrm>
          <a:prstGeom prst="rect">
            <a:avLst/>
          </a:prstGeom>
        </p:spPr>
      </p:pic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4E126D-3AA1-4037-AD43-16661A177EBA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245299" y="4659704"/>
            <a:ext cx="475991" cy="330896"/>
          </a:xfrm>
          <a:prstGeom prst="rect">
            <a:avLst/>
          </a:prstGeom>
        </p:spPr>
      </p:pic>
      <p:pic>
        <p:nvPicPr>
          <p:cNvPr id="1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1674539-87A0-4E5A-AA2B-67C790987481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148064" y="4946586"/>
            <a:ext cx="513092" cy="321568"/>
          </a:xfrm>
          <a:prstGeom prst="rect">
            <a:avLst/>
          </a:prstGeom>
        </p:spPr>
      </p:pic>
      <p:pic>
        <p:nvPicPr>
          <p:cNvPr id="1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7E726E-0826-4AF7-A931-DFB2D8A285E5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59816" y="5229200"/>
            <a:ext cx="469066" cy="321568"/>
          </a:xfrm>
          <a:prstGeom prst="rect">
            <a:avLst/>
          </a:prstGeom>
        </p:spPr>
      </p:pic>
      <p:pic>
        <p:nvPicPr>
          <p:cNvPr id="1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FA2A87-FF61-45C4-8E9D-602174495DB1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074447" y="5229200"/>
            <a:ext cx="367272" cy="321568"/>
          </a:xfrm>
          <a:prstGeom prst="rect">
            <a:avLst/>
          </a:prstGeom>
        </p:spPr>
      </p:pic>
      <p:pic>
        <p:nvPicPr>
          <p:cNvPr id="2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3AE523-A520-41BA-B90C-495ED5D6BE67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957236" y="5517232"/>
            <a:ext cx="360040" cy="298087"/>
          </a:xfrm>
          <a:prstGeom prst="rect">
            <a:avLst/>
          </a:prstGeom>
        </p:spPr>
      </p:pic>
      <p:pic>
        <p:nvPicPr>
          <p:cNvPr id="2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8351D1-0313-46A1-A8D9-EB2794E8115C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610809" y="5268154"/>
            <a:ext cx="248836" cy="572212"/>
          </a:xfrm>
          <a:prstGeom prst="rect">
            <a:avLst/>
          </a:prstGeom>
        </p:spPr>
      </p:pic>
      <p:sp>
        <p:nvSpPr>
          <p:cNvPr id="13" name="Zástupný symbol pro číslo snímku 12">
            <a:extLst>
              <a:ext uri="{FF2B5EF4-FFF2-40B4-BE49-F238E27FC236}">
                <a16:creationId xmlns:a16="http://schemas.microsoft.com/office/drawing/2014/main" id="{D58A7ED3-0694-9585-F85A-5777894CC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8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3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84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67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75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1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09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44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49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69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81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38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516" y="1340768"/>
            <a:ext cx="8712968" cy="478539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obecní policie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cs-CZ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orgánem obce</a:t>
            </a:r>
            <a:r>
              <a:rPr lang="cs-CZ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který slouží k zabezpečování </a:t>
            </a:r>
            <a:r>
              <a:rPr lang="cs-CZ" sz="21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místních </a:t>
            </a:r>
            <a:r>
              <a:rPr lang="cs-CZ" sz="2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záležitostí veřejného pořádku </a:t>
            </a:r>
            <a:r>
              <a:rPr lang="cs-CZ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rámci působnosti obce a plnění dalších úkolů, pokud jí je svěří zákon o obecní policii nebo zvláštní zákon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fakultativním orgánem, který zřizuje a zrušuje obecní zastupitelstvo obecně závaznou vyhláškou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řídí ji starosta nebo jiný člen zastupitelstva obce pověřený zastupitelstvem obce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přispívá k ochraně a bezpečnosti osob a majetku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dohlíží na dodržování pravidel občanského soužití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dohlíží na dodržování obecně závazných vyhlášek obce a nařízení obce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podílí  se (ve stanoveném rozsahu) na dohledu, který je zaměřen na bezpečnost a plynulost provozu na pozemních komunikacích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podílí se na dodržování právních předpisů o ochraně veřejného pořádku a v rozsahu svých povinností a oprávnění činí opatření k jeho obnovení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podílí se na prevenci kriminality v obci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provádí dohled nad dodržováním čistoty na veřejných prostranstvích v obci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odhaluje přestupky, jejichž projednávání je v působnosti obce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poskytuje za účelem zpracování statistických údajů ministerstvu vnitra na požádání</a:t>
            </a:r>
            <a:b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údaje o obecní policii</a:t>
            </a: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76B702-6B94-4C49-8458-011D7DC8C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688" y="2492896"/>
            <a:ext cx="442392" cy="288032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9E0E01-BBDA-4054-8122-62A213541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23928" y="2060848"/>
            <a:ext cx="448816" cy="288031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61A1C76-9324-31D7-69A4-BE4817CE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0454"/>
            <a:ext cx="8229600" cy="932281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00141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obecní policii tvoří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zaměstnanci obce, tedy osoby 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 pracovním poměru k obci,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zařazení do obecní policie, tj.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strážníci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čekatelé</a:t>
            </a: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(„na strážníka“)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osoby, které nejsou čekatelem nebo strážníkem </a:t>
            </a:r>
          </a:p>
          <a:p>
            <a:pPr>
              <a:buNone/>
            </a:pPr>
            <a:endParaRPr lang="cs-CZ" sz="2600" b="1" dirty="0">
              <a:solidFill>
                <a:schemeClr val="tx1"/>
              </a:solidFill>
              <a:latin typeface="+mn-lt"/>
            </a:endParaRPr>
          </a:p>
          <a:p>
            <a:pPr>
              <a:buNone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strážník</a:t>
            </a:r>
            <a:r>
              <a:rPr lang="cs-CZ" sz="2600" b="1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musí být občanem ČR, který je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bezúhonný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spolehlivý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starší 18 let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zdravotně způsobilý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dosáhl středního vzdělání s maturitní zkouškou 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 osvědčení o splnění stanovených odborných předpokladů 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prokazuje se stejnokrojem a odznakem obecní policie, mimo pracovní dobu odznakem; popř. prohlášením „obecní (městská) policie“, nelze-li krátkodobě jinak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A14F8D-5332-422F-971C-47DFACDDE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76256" y="1988840"/>
            <a:ext cx="216024" cy="504056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EBB7A8-95D0-4A27-B51F-62CFDC6AD4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31640" y="2924944"/>
            <a:ext cx="360040" cy="304800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9CBDF3-3016-4B82-8C39-0135CF231F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13646" y="4725144"/>
            <a:ext cx="504056" cy="2880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96F32E6-4469-41AC-86A4-BC954091C40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23728" y="4005064"/>
            <a:ext cx="360040" cy="252714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99C18FE-6A24-DEE5-EB1E-D58D9B221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476308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povinnosti strážníka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provádění zákroků a úkonů k plnění úkolů obecní policie je povinen dbát cti, vážnosti a důstojnosti osob i své vlastní a nepřipustit, aby osobám v souvislosti s touto činností vznikla bezdůvodná újma a případný zásah do jejich práv a svobod překročil míru nezbytnou k dosažení účelu sledovaného zákrokem nebo úkonem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povinen poučit osoby o jejich právech, provádí-li zákrok nebo úkon spojený se zásahem do jejich práv nebo svobod, pokud to povaha a okolnosti zákroku nebo úkonu dovolují; v opačném případě je poučí okamžitě, jakmile to okolnosti dovolí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povinen poskytnout pomoc v rozsahu svých oprávnění a povinností podle zákona o obecní policii nebo zvláštního zákona každému, kdo o ni požádá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pracovní době je povinen v mezích zákona o obecní policii nebo zvláštního zákona provést zákrok nebo úkon, nebo učinit jiné opatření, je-li páchán trestný čin nebo přestupek anebo je-li důvodné podezření z jejich páchání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mimo pracovní dobu je povinen v mezích zákona o obecní policii provést zákrok, popřípadě učinit jiné opatření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(zejména vyrozumět nejbližší útvar policie), 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je-li páchán trestný čin nebo přestupek, kterým je bezprostředně ohrožen život, zdraví nebo majetek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16BD30D-842B-421E-BCC8-ADB81C068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7664" y="5733655"/>
            <a:ext cx="504056" cy="370196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006E1D-1E6C-4D5E-AD7D-867C0626C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3204" y="5858943"/>
            <a:ext cx="609600" cy="442204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9C5B99-C0C1-714D-C343-DCE2A3D44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19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C7E908-02B5-D31F-DA69-EF85B1CD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Obsah a cíl přednášky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3E67CA-825A-06EB-ACBD-184916B9E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sz="2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vybrané orgány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vybrané prameny právní úpravy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ústavní zákon o bezpečnosti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vybrané mimořádné stavy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formy realizace bezpečnostní správy</a:t>
            </a:r>
          </a:p>
          <a:p>
            <a:r>
              <a:rPr lang="cs-CZ" sz="2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policie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 ČR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obecní policie</a:t>
            </a:r>
          </a:p>
          <a:p>
            <a:r>
              <a:rPr lang="cs-CZ" sz="2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Krizové řízení</a:t>
            </a:r>
          </a:p>
          <a:p>
            <a:r>
              <a:rPr lang="cs-CZ" sz="2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Integrovaný záchranný systém</a:t>
            </a:r>
          </a:p>
          <a:p>
            <a:pPr marL="0" indent="0">
              <a:buNone/>
            </a:pPr>
            <a:endParaRPr lang="cs-CZ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Cíl: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cílem této přednášky je, aby studenti byli s to vymezit a v tom podstatném přiblížit pojmy bezpečnostní správa, včetně krizového řízení a integrovaného záchranného systému, a správa policie.</a:t>
            </a: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2C971F8-F531-8DAB-298B-D36C941C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2294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7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Krizové 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rozumí</a:t>
            </a: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souhrn řídících činností orgánů krizového řízení zaměřených na  analýzu a vyhodnocení bezpečnostních rizik a plánování, organizování, realizaci a kontrolu činností prováděných v souvislosti 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přípravou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krizové situace a jejich řešením,   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ochranou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kritické infrastruktury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krizové situace:</a:t>
            </a: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mimořádná událost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zákona o integrovaném záchranném systému</a:t>
            </a: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narušení kritické infrastruktury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jiné nebezpečí, </a:t>
            </a:r>
          </a:p>
          <a:p>
            <a:pPr marL="457200" lvl="1" indent="0">
              <a:buNone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nichž je vyhlášen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krizový stav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krizové s</a:t>
            </a: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tavy: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 nebezpečí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nouzový stav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 ohrožení státu</a:t>
            </a:r>
          </a:p>
          <a:p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D2F639-2533-4349-AE7B-03E55951B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07338" y="2166117"/>
            <a:ext cx="216024" cy="94159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A764ED1-39B2-452D-AC4C-E3F6F0741C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95192" y="3861048"/>
            <a:ext cx="376808" cy="360040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ACC8CFA-8EC4-4B46-A945-DDD3AFAF8B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80112" y="2636912"/>
            <a:ext cx="432048" cy="365526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8000CE-48E6-4737-A8F8-C26B85B1214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75856" y="5085184"/>
            <a:ext cx="216024" cy="782216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891870-59FF-42AD-6317-F5B2029CA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20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0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7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Krizové řízení</a:t>
            </a:r>
            <a:endParaRPr lang="cs-CZ" sz="3200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478539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 nebezpečí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 vyhlašuje jako </a:t>
            </a:r>
            <a:r>
              <a:rPr lang="cs-CZ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bezodkladné opatření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jsou-li ohroženy životy, zdraví, majetek, životní prostředí, pokud nedosahuje intenzita ohrožení značného rozsahu, a není možné odvrátit ohrožení běžnou činností správních úřadů, orgánů krajů a obcí, složek integrovaného záchranného systému nebo subjektů kritické infrastruktury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vyhlašuje</a:t>
            </a:r>
            <a:r>
              <a:rPr lang="cs-CZ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hejtman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kraje (v Praze primátor hlavního města Prahy); hejtman, který stav nebezpečí vyhlásil, o tom neprodleně </a:t>
            </a:r>
            <a:r>
              <a:rPr lang="cs-CZ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informuje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vládu, Ministerstvo vnitra, sousední kraje a pokud mohou být krizovou situací dotčeny, též další kraje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lze vyhlásit na dobu </a:t>
            </a:r>
            <a:r>
              <a:rPr lang="cs-CZ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nejvýše 30 dnů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tuto dobu může hejtman prodloužit jen se souhlasem vlády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rozhodnutí o stavu nebezpečí se vyhlašuje ve Věstníku právních předpisů kraje; rozhodnutí nabývá účinnosti okamžikem, který se v něm stanoví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nelze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vyhlásit z důvodu stávky vedené na ochranu práv a oprávněných hospodářských a sociálních zájmů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končí 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uplynutím doby, na kterou byl vyhlášen, pokud hejtman nebo vláda nerozhodnou o jeho zrušení před uplynutím této doby; vláda stav nebezpečí zruší též, pokud nejsou splněny podmínky pro jeho vyhlášení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F4C9CB-9D66-49C0-A604-E703E9343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4448" y="2348880"/>
            <a:ext cx="504056" cy="36004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A79B6A-2A94-4D4C-B567-8380B80E1C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5736" y="3645024"/>
            <a:ext cx="504056" cy="36004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3D7F85-11E6-4AB8-99BC-73D3CABD054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31196" y="5897632"/>
            <a:ext cx="609600" cy="432048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47DA5FD-425E-037A-7A9D-C6A267D8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21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Krizové řízení</a:t>
            </a:r>
            <a:endParaRPr lang="cs-CZ" sz="32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9786"/>
            <a:ext cx="8435280" cy="492941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hospodářská opatření pro krizové stavy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zákon o </a:t>
            </a:r>
            <a:r>
              <a:rPr lang="cs-CZ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hospodářských opatřeních pro krizové stavy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upravuje přípravu těchto opatření a jejich přijetí po vyhlášení krizových stavů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stanoví pravomoc vlády, správní úřadů a orgánů územních samosprávných celků při jejich přípravě a přijetí 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stanoví též práva a povinnosti fyzických a právnických osob při přípravě a přijetí hospodářských opatření pro krizové stavy</a:t>
            </a:r>
            <a:endParaRPr lang="cs-CZ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1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hospodářské opatření </a:t>
            </a:r>
            <a:r>
              <a:rPr lang="cs-CZ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 krizové stavy je organizační, materiální nebo finanční opatření </a:t>
            </a:r>
            <a:r>
              <a:rPr lang="cs-CZ" sz="21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přijímané orgány veřejné správy v krizových stavech pro zabezpečení </a:t>
            </a:r>
            <a:r>
              <a:rPr lang="cs-CZ" sz="21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nezbytné dodávky </a:t>
            </a:r>
            <a:r>
              <a:rPr lang="cs-CZ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výrobků, prací a služeb, bez níž nelze zajistit překonání krizových stavů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sytém hospodářských opatření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nouzového hospodářství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hospodářské mobilizace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použití státních hmotných rezerv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výstavba a údržba infrastru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regulační opatření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8B6294-93D6-4903-8928-6FC0915BD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44408" y="1628800"/>
            <a:ext cx="527248" cy="36004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24D3EE-ABC5-41D0-B3A9-136B65BEA6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11960" y="4302154"/>
            <a:ext cx="466157" cy="288032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469231-91E5-49FB-A41F-CA5B4773491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42775" y="4596878"/>
            <a:ext cx="466157" cy="288032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BB03BB-ECC2-4DB4-9A3F-1759DE73A64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71800" y="5373216"/>
            <a:ext cx="504056" cy="360040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A8C7D74-957C-0AA9-568D-80C7485D7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22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2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Integrovaný záchranný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978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IZS</a:t>
            </a: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rozumí koordinovaný postup jeho složek při </a:t>
            </a:r>
            <a:r>
              <a:rPr lang="cs-CZ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přípravě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mimořádné události a při </a:t>
            </a:r>
            <a:r>
              <a:rPr lang="cs-CZ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provádění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záchranných a likvidačních prací;</a:t>
            </a:r>
          </a:p>
          <a:p>
            <a:pPr marL="0" indent="0">
              <a:buNone/>
            </a:pP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složky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Hasičský záchranný sbor ČR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jednotky požární ochrany zařazené do plošného pokrytí kraje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poskytovatelé zdravotnické záchranné služby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 ČR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ostatní složky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vyčleněné síly a prostředky ozbrojených sil; ostatní ozbrojené bezpečnostní sbory; ostatní záchranné sbory; orgány ochrany veřejného zdraví; havarijní, pohotovostní, odborné a jiné služby; zařízení civilní ochrany; neziskové organizace a sdružení občanů, která lze využít k záchranným a likvidačním pracím</a:t>
            </a: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0C4E92-870D-4331-BAFB-8AE8E7865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4008" y="5157192"/>
            <a:ext cx="504056" cy="2880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4C03510-585C-4EA9-B88B-62A86DC00F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4997" y="1882084"/>
            <a:ext cx="432048" cy="321568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FE6F28-BF36-432E-A503-879F256170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7045" y="1951354"/>
            <a:ext cx="432048" cy="252298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C22A69B-FB9C-A7AB-68CF-BFD18DCEF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23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Integrovaný záchranný systém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orgány </a:t>
            </a:r>
            <a:r>
              <a:rPr lang="cs-CZ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spjaté s fungováním IZS (zejména)</a:t>
            </a:r>
          </a:p>
          <a:p>
            <a:pPr marL="0" indent="0">
              <a:buNone/>
            </a:pPr>
            <a:endParaRPr lang="cs-CZ" sz="200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operační a informační střediska IZS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jsou to s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tálé orgány pro koordinaci složek IZS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Ministerstvo vnitra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řídí, koordinuje, kontroluje a vytváří koncepce na daném úseku</a:t>
            </a:r>
          </a:p>
          <a:p>
            <a:pPr lvl="1"/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orgány obcí a krajů</a:t>
            </a: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C48CE5-0654-40FA-9DCE-1BAAB20C2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3426" y="2492896"/>
            <a:ext cx="504056" cy="36004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C09A73-BB23-4AE2-A87D-DCC2161B20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3968" y="4792216"/>
            <a:ext cx="576064" cy="465584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564C06D-3436-2D79-4891-5FA6C05C7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24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D95380-3451-4E7D-8B9C-3BEF4CF6B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7164"/>
            <a:ext cx="8229600" cy="781595"/>
          </a:xfrm>
        </p:spPr>
        <p:txBody>
          <a:bodyPr/>
          <a:lstStyle/>
          <a:p>
            <a:pPr algn="ctr"/>
            <a:r>
              <a:rPr lang="cs-CZ" alt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Prameny ke studiu</a:t>
            </a:r>
            <a:endParaRPr lang="cs-CZ" sz="32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2B38A3-9BB2-4529-B737-B3F085AA6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Jurníková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a kol. </a:t>
            </a:r>
            <a:r>
              <a:rPr lang="cs-CZ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Správní právo. Zvláštní část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600" b="0" i="1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Studijní text pro bakaláře. 1. vydání. </a:t>
            </a:r>
            <a:r>
              <a:rPr lang="cs-CZ" sz="1600" b="0" i="0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Brno: Masarykova univerzita, 2013, s. 68 a násl.</a:t>
            </a:r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Jurníková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a kol. </a:t>
            </a:r>
            <a:r>
              <a:rPr lang="cs-CZ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Správní právo : zvláštní část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600" b="0" i="1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600" b="0" i="0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 vydání. Brno: Masarykova univerzita, 2010, s. 66 a násl.</a:t>
            </a:r>
          </a:p>
          <a:p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9084E6F-3526-408F-83C1-4920E3BB3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lang="cs-CZ" altLang="cs-CZ" sz="1000" u="sng" dirty="0">
                <a:solidFill>
                  <a:srgbClr val="3399FF"/>
                </a:solidFill>
              </a:rPr>
            </a:br>
            <a:endParaRPr kumimoji="0" lang="cs-CZ" altLang="cs-CZ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F8ECE4-FB17-0710-69B5-83C21A48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8415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196752"/>
            <a:ext cx="8640960" cy="4929411"/>
          </a:xfrm>
        </p:spPr>
        <p:txBody>
          <a:bodyPr/>
          <a:lstStyle/>
          <a:p>
            <a:pPr marL="0" indent="0"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bezpečnostní správa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účelově vybudovaný systém orgánů veřejné správy pověřených zajišťováním bezpečnosti a veřejného pořádku, popř. obrany státu, a jejich činnost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ochrana společnosti a jednotlivců před nebezpečím ohrožujícím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 státu, jeho institucí, jakož i nerušený výkon funkcí státu 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(vnitřní pořádek a bezpečnost ve státě)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život, zdraví, svobodu, lidskou důstojnost a čest jednotlivce</a:t>
            </a:r>
          </a:p>
          <a:p>
            <a:pPr marL="457200" lvl="1" indent="0">
              <a:buNone/>
            </a:pP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veřejný pořádek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ochrana pravidel chování lidí na veřejnosti, </a:t>
            </a:r>
            <a:b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jejichž zachování je nutnou podmínkou spořádaného společenského soužití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A6E4ED-68C3-B9EF-6F2F-C566CCE46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261616" y="1340768"/>
            <a:ext cx="8363272" cy="44930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obecně</a:t>
            </a:r>
            <a:endParaRPr lang="cs-CZ" sz="2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 státu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zajištění svrchovanosti, územní celistvosti, ochrany demokratických základů státu, ochrany životů, zdraví a majetkových hodnot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svrchovanost (suverenita) státu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znamená </a:t>
            </a: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nezávislost státní</a:t>
            </a:r>
            <a:b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moci na jakékoli jiné moci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to v mezinárodních i vnitřních vztazích; předpokládá, že stát ovládá své území a obyvatelstvo, a to aniž by měl „nad sebou“ někoho vyššího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územní celistvost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předpokládá, že stát disponuje jednotnou a jedinou soustavou státních orgánů (moci zákonodárné, výkonné a soudní) a nečlení se na územní jednotky, která by sami měly charakter státu  </a:t>
            </a:r>
          </a:p>
          <a:p>
            <a:pPr marL="457200" lvl="1" indent="0">
              <a:buNone/>
            </a:pP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členění bezpečnosti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vnitřní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vnější </a:t>
            </a:r>
            <a:r>
              <a:rPr lang="cs-CZ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6A5D8E-24BD-44EB-A0BA-2F6F3634C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2276872"/>
            <a:ext cx="576064" cy="393576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FE0CBD-5993-4EC2-9D51-D051320226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5696" y="5190836"/>
            <a:ext cx="216024" cy="6096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6C527C-2177-249B-3112-69686E17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vybrané orgány  BS</a:t>
            </a:r>
          </a:p>
          <a:p>
            <a:pPr>
              <a:buNone/>
            </a:pP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parlament</a:t>
            </a: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vláda</a:t>
            </a:r>
            <a:endParaRPr lang="cs-CZ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prezident</a:t>
            </a: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Bezpečnostní rada státu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ministerstvo vnitra</a:t>
            </a: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ministerstvo obrany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 ČR</a:t>
            </a:r>
            <a:endParaRPr lang="cs-CZ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Bezpečnostní informační služba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Armáda ČR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obce a kraje  </a:t>
            </a:r>
            <a:b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BDB850-B51D-4D38-BC49-FDBC9D502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55584" y="2373069"/>
            <a:ext cx="504056" cy="314487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061384-AA5A-4589-B89C-8229F8EA5F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08475" y="3044594"/>
            <a:ext cx="504056" cy="314487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DEB972-C26A-4E6A-AE44-FCD09D05D1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11094" y="2705848"/>
            <a:ext cx="544490" cy="314487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C90482-AC19-4D74-9D67-6B8CF052B4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665059" y="3386972"/>
            <a:ext cx="504056" cy="314487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0AA11A-B243-4FE3-B443-3F0A45C52EA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172912" y="4031519"/>
            <a:ext cx="492147" cy="333585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5579611-B14B-40A1-90BC-45E603DED2E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87824" y="3717032"/>
            <a:ext cx="504056" cy="314487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357320-2668-45FD-950C-454E23CB6FC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80460" y="4365104"/>
            <a:ext cx="504056" cy="333585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BC1C96-1FE8-48FA-B68D-EAD47F20BCF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611243" y="4711299"/>
            <a:ext cx="504056" cy="333585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0429C1-B2AE-4BCD-A65B-823DE6527F13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130866" y="5036629"/>
            <a:ext cx="539289" cy="333585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9DEB75-B40E-48DC-B5C8-8264E444FE3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130866" y="5464576"/>
            <a:ext cx="480160" cy="323214"/>
          </a:xfrm>
          <a:prstGeom prst="rect">
            <a:avLst/>
          </a:prstGeom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C93CE69F-8288-E7C8-FB18-683B61410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5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6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7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2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2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  <a:endParaRPr lang="cs-CZ" sz="3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340768"/>
            <a:ext cx="8568952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prameny právní úpravy</a:t>
            </a:r>
            <a:endParaRPr lang="cs-CZ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ústavní zákon č. 110/1998 Sb., o bezpečnosti ČR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vnitřní bezpečnost (</a:t>
            </a: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zejména</a:t>
            </a: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273/2008 Sb., o Policii ČR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361/2003 Sb., o služebním poměru příslušníků bezpečnostních sborů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553/1991 Sb., o obecní policii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240/2000 Sb., o krizovém řízení a o změně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některých zákonů (krizový zákon)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241/2000 Sb., o hospodářských opatřeních pro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krizové stavy a o změně některých souvisejících zákonů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239/2000 Sb., o integrovaném záchranném 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systému a o změně některých zákonů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153/1994 Sb., o zpravodajských službách ČR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412/2005 Sb., o ochraně utajovaných informací </a:t>
            </a:r>
            <a:b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 bezpečnostní způsobilosti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C56DB2-494E-C589-22B7-E226FFE52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0768"/>
            <a:ext cx="8363272" cy="478539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vnější bezpečnost  - obrana (</a:t>
            </a: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zejména</a:t>
            </a: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219/1999 Sb., o ozbrojených silách ČR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ákon č. 45/2016 Sb.,</a:t>
            </a:r>
            <a:r>
              <a:rPr lang="cs-CZ" sz="2000" b="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službě vojáků v záloze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221/1999 Sb., o vojácích z povolání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222/1999 Sb., o zajišťování obrany ČR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585/2004 Sb., o branné povinnosti a jejím </a:t>
            </a:r>
            <a:b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zajišťování (branný zákon)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63778A-730D-D3EB-01CE-73BE59E2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  <a:endParaRPr lang="cs-CZ" sz="3200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0768"/>
            <a:ext cx="8435280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ústavní zákon č. 110/1998 Sb., o bezpečnosti ČR</a:t>
            </a:r>
          </a:p>
          <a:p>
            <a:pPr marL="0" indent="0">
              <a:buNone/>
            </a:pPr>
            <a:endParaRPr lang="cs-CZ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vymezuje základní povinnost státu zajišťovat bezpečnost 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(tj. svrchovanost, územní celistvost a ochranu demokratických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základů státu, životů, zdraví a majetkových hodnot)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konstatuje, že bezpečnost státu zajišťují ozbrojené síly, ozbrojené bezpečnostní sbory, záchranné sbory a havarijní služby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vymezuje tzv. „mimořádné stavy“ a jejich základní souvislosti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zakotvuje Bezpečnostní radu státu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A6EEEE-4F81-4666-9301-62D6418B4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32240" y="2960948"/>
            <a:ext cx="453461" cy="2880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A5FC42-DFCB-462D-B0E1-31BDBFAC94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81802" y="3933056"/>
            <a:ext cx="453460" cy="396044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CEEC92D-E26D-4DC1-B6C8-40C40A1EE6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40352" y="4653136"/>
            <a:ext cx="504056" cy="410670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95C685-976B-46C7-A463-4918A182D2A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88024" y="5445224"/>
            <a:ext cx="432048" cy="330608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778F61E-26C1-B72D-6932-92FD201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2656"/>
            <a:ext cx="8229600" cy="648072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Bezpečnostní správa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vybrané mimořádné stavy </a:t>
            </a:r>
            <a:r>
              <a:rPr lang="cs-CZ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endParaRPr lang="cs-CZ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nouzový stav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připadá v úvahu při živelních pohromách, ekologických nebo průmyslových haváriích, nehodách nebo jiném nebezpečí, které ve značném rozsahu ohrožuje životy, zdraví nebo majetkové hodnoty anebo vnitřní pořádek a bezpečnost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lze vyhlásit jen s uvedením důvodů,  na určitém území a na dobu určitou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vyhlašuje vláda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pravomoci orgánů veřejné správy a možné povinnosti právnických a fyzických osob při nouzovém stavu stanoví krizový zákon; která práva se omezují a které povinnosti a v jakém rozsahu se ukládají stanoví vláda</a:t>
            </a:r>
          </a:p>
          <a:p>
            <a:pPr marL="0" indent="0">
              <a:buNone/>
            </a:pPr>
            <a:endParaRPr lang="cs-CZ" sz="1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 ohrožení státu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připadá v úvahu při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bezprostředním ohrožení svrchovanosti státu nebo územní celistvosti státu anebo jeho demokratických základů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vyhlašuje parlament na návrh vlády </a:t>
            </a:r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58299A-D1D3-47D0-805C-EB3A03983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83768" y="1628800"/>
            <a:ext cx="458446" cy="2880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4BB980-8AC4-4E50-8DE7-E3E7801EDB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69898" y="2714800"/>
            <a:ext cx="440190" cy="249443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21E952-8345-483E-BD08-E335397E07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30701" y="2978385"/>
            <a:ext cx="512198" cy="31486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EE058D-B97F-446A-A90D-045F192207C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86115" y="3271569"/>
            <a:ext cx="512198" cy="314861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BD3436-B0A3-4F17-BE52-6F7467C878A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16016" y="5620072"/>
            <a:ext cx="504056" cy="321568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3381578-AC0A-48AD-96AE-8A59A503565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5616" y="4365104"/>
            <a:ext cx="504056" cy="321568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D5D8B81-7991-B9D1-5EF4-99578D8A0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F8AC8-B8BF-4C32-976E-8A99829EA4DA}" type="slidenum">
              <a:rPr lang="es-ES" smtClean="0"/>
              <a:pPr/>
              <a:t>9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0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8FE5651468A3D4B90D1EC95A79DCF21" ma:contentTypeVersion="8" ma:contentTypeDescription="Vytvoří nový dokument" ma:contentTypeScope="" ma:versionID="078a4411c600e6aea0efaf418810ee58">
  <xsd:schema xmlns:xsd="http://www.w3.org/2001/XMLSchema" xmlns:xs="http://www.w3.org/2001/XMLSchema" xmlns:p="http://schemas.microsoft.com/office/2006/metadata/properties" xmlns:ns3="567f2e8e-f82b-4e20-adde-3167ac8dcb2e" targetNamespace="http://schemas.microsoft.com/office/2006/metadata/properties" ma:root="true" ma:fieldsID="22ecaa7ab0ed6baa232a2d7db481d6a9" ns3:_="">
    <xsd:import namespace="567f2e8e-f82b-4e20-adde-3167ac8dcb2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f2e8e-f82b-4e20-adde-3167ac8dcb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D7357C-CACA-4453-AB37-8125F2D869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7f2e8e-f82b-4e20-adde-3167ac8dcb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3B6FA96-4992-401B-A92C-FA60A76B73B1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567f2e8e-f82b-4e20-adde-3167ac8dcb2e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2199B5C-E062-45F7-A0C5-DCCA0120B3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2430</Words>
  <Application>Microsoft Office PowerPoint</Application>
  <PresentationFormat>Předvádění na obrazovce (4:3)</PresentationFormat>
  <Paragraphs>299</Paragraphs>
  <Slides>25</Slides>
  <Notes>0</Notes>
  <HiddenSlides>0</HiddenSlides>
  <MMClips>84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</vt:lpstr>
      <vt:lpstr>Motiv Office</vt:lpstr>
      <vt:lpstr>Bezpečnostní správa Správa policie </vt:lpstr>
      <vt:lpstr>Obsah a cíl přednášky</vt:lpstr>
      <vt:lpstr>Bezpečnostní správa</vt:lpstr>
      <vt:lpstr>Bezpečnostní správa</vt:lpstr>
      <vt:lpstr>Bezpečnostní správa</vt:lpstr>
      <vt:lpstr>Bezpečnostní správa</vt:lpstr>
      <vt:lpstr>Bezpečnostní správa</vt:lpstr>
      <vt:lpstr>Bezpečnostní správa</vt:lpstr>
      <vt:lpstr>Bezpečnostní správa</vt:lpstr>
      <vt:lpstr>Bezpečnostní správa</vt:lpstr>
      <vt:lpstr>Správa policie </vt:lpstr>
      <vt:lpstr>Správa policie</vt:lpstr>
      <vt:lpstr>Správa policie</vt:lpstr>
      <vt:lpstr>Správa policie</vt:lpstr>
      <vt:lpstr>Správa policie</vt:lpstr>
      <vt:lpstr>Správa policie</vt:lpstr>
      <vt:lpstr>Správa policie</vt:lpstr>
      <vt:lpstr>Správa policie</vt:lpstr>
      <vt:lpstr>Správa policie</vt:lpstr>
      <vt:lpstr>Krizové řízení</vt:lpstr>
      <vt:lpstr>Krizové řízení</vt:lpstr>
      <vt:lpstr>Krizové řízení</vt:lpstr>
      <vt:lpstr>Integrovaný záchranný systém</vt:lpstr>
      <vt:lpstr>Integrovaný záchranný systém</vt:lpstr>
      <vt:lpstr>Prameny ke studiu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Petr Havlan</cp:lastModifiedBy>
  <cp:revision>879</cp:revision>
  <cp:lastPrinted>2021-04-19T13:32:01Z</cp:lastPrinted>
  <dcterms:created xsi:type="dcterms:W3CDTF">2010-05-23T14:28:12Z</dcterms:created>
  <dcterms:modified xsi:type="dcterms:W3CDTF">2023-04-21T13:39:03Z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0x01010008FE5651468A3D4B90D1EC95A79DCF21</vt:lpwstr>
  </property>
</Properties>
</file>