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5" r:id="rId4"/>
    <p:sldId id="271" r:id="rId5"/>
    <p:sldId id="259" r:id="rId6"/>
    <p:sldId id="260" r:id="rId7"/>
    <p:sldId id="261" r:id="rId8"/>
    <p:sldId id="262" r:id="rId9"/>
    <p:sldId id="266" r:id="rId10"/>
    <p:sldId id="272" r:id="rId11"/>
    <p:sldId id="270" r:id="rId12"/>
    <p:sldId id="267" r:id="rId13"/>
    <p:sldId id="268" r:id="rId14"/>
    <p:sldId id="269" r:id="rId15"/>
    <p:sldId id="273" r:id="rId16"/>
    <p:sldId id="274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53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47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02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18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53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22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5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10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950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01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32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8C8BF-F610-49FE-98D5-F1B6A6DDBFAC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47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Mezinárodní dopravní právo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Filip Křepelka </a:t>
            </a:r>
          </a:p>
          <a:p>
            <a:r>
              <a:rPr lang="cs-CZ" dirty="0"/>
              <a:t>3. lekce </a:t>
            </a:r>
          </a:p>
          <a:p>
            <a:r>
              <a:rPr lang="cs-CZ" sz="4800" dirty="0"/>
              <a:t> cesta, provoz, řidiči (piloti…), vozidla (plavidla, letadla) </a:t>
            </a:r>
          </a:p>
        </p:txBody>
      </p:sp>
    </p:spTree>
    <p:extLst>
      <p:ext uri="{BB962C8B-B14F-4D97-AF65-F5344CB8AC3E}">
        <p14:creationId xmlns:p14="http://schemas.microsoft.com/office/powerpoint/2010/main" val="242682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BB2F7-E8A2-4614-B6BA-0B47F60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II – povaha, vývoj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1DF397-CC5D-4B2F-B71F-4FE22569B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Technologický vývoj po staletí a desetiletí.</a:t>
            </a:r>
          </a:p>
          <a:p>
            <a:r>
              <a:rPr lang="cs-CZ" dirty="0"/>
              <a:t>Pohon, další uspořádání,  </a:t>
            </a:r>
          </a:p>
          <a:p>
            <a:r>
              <a:rPr lang="cs-CZ" dirty="0"/>
              <a:t>Dobově odpovídající dopravní prostředky. </a:t>
            </a:r>
          </a:p>
          <a:p>
            <a:r>
              <a:rPr lang="cs-CZ" dirty="0"/>
              <a:t>Podoby ovládání jednotlivých dopravních prostředků. </a:t>
            </a:r>
          </a:p>
          <a:p>
            <a:r>
              <a:rPr lang="cs-CZ" dirty="0"/>
              <a:t>Řidič / pilot / kapitán a další posádka. </a:t>
            </a:r>
          </a:p>
          <a:p>
            <a:r>
              <a:rPr lang="cs-CZ" dirty="0"/>
              <a:t>Ovládání na dálku. </a:t>
            </a:r>
          </a:p>
          <a:p>
            <a:r>
              <a:rPr lang="cs-CZ" dirty="0"/>
              <a:t>Autonomní dopravní prostředky. </a:t>
            </a:r>
          </a:p>
        </p:txBody>
      </p:sp>
    </p:spTree>
    <p:extLst>
      <p:ext uri="{BB962C8B-B14F-4D97-AF65-F5344CB8AC3E}">
        <p14:creationId xmlns:p14="http://schemas.microsoft.com/office/powerpoint/2010/main" val="1755648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II – dozor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Technické požadavky na dopravní prostředky odstupňované podle složitosti prostředků rizik vyplývajících z podoby užívání. </a:t>
            </a:r>
          </a:p>
          <a:p>
            <a:r>
              <a:rPr lang="cs-CZ" dirty="0"/>
              <a:t>Odstupňovaná pozornost stavu: od žádné až po soustavné nasazení odborníků (dopravní letadla).  </a:t>
            </a:r>
          </a:p>
          <a:p>
            <a:r>
              <a:rPr lang="cs-CZ" dirty="0"/>
              <a:t>Průběžný dohled nad technickým stavem. </a:t>
            </a:r>
          </a:p>
          <a:p>
            <a:r>
              <a:rPr lang="cs-CZ" dirty="0"/>
              <a:t>Příležitostná úřední obhlídka. </a:t>
            </a:r>
          </a:p>
          <a:p>
            <a:r>
              <a:rPr lang="cs-CZ" dirty="0"/>
              <a:t>Pravidelné úřední prohlídky (automobily: státní technické kontroly). </a:t>
            </a:r>
          </a:p>
          <a:p>
            <a:r>
              <a:rPr lang="cs-CZ" dirty="0"/>
              <a:t>Nezpůsobilost pro provoz: při zjištění závady, možnost rozhodování…</a:t>
            </a:r>
          </a:p>
        </p:txBody>
      </p:sp>
    </p:spTree>
    <p:extLst>
      <p:ext uri="{BB962C8B-B14F-4D97-AF65-F5344CB8AC3E}">
        <p14:creationId xmlns:p14="http://schemas.microsoft.com/office/powerpoint/2010/main" val="2735710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 I – vymezení kategorií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Personál vozidel: </a:t>
            </a:r>
          </a:p>
          <a:p>
            <a:r>
              <a:rPr lang="cs-CZ" dirty="0"/>
              <a:t>Posádka letadla, námořní, říční lodi – speciální regulace s ohledem na hodiny, dny, týdny a měsíce odloučení, nutnost nouzového zasahování. </a:t>
            </a:r>
          </a:p>
          <a:p>
            <a:r>
              <a:rPr lang="cs-CZ" dirty="0"/>
              <a:t>Ovládání jednotlivých prvků vozidla. </a:t>
            </a:r>
          </a:p>
          <a:p>
            <a:r>
              <a:rPr lang="cs-CZ" dirty="0"/>
              <a:t>Řízení vozidla (letadla, plavidla): řidič, strojvedoucí, členění okamžité (kormidelník), všeobecné (kapitán), zvláštní (lodivod). </a:t>
            </a:r>
          </a:p>
          <a:p>
            <a:r>
              <a:rPr lang="cs-CZ" dirty="0"/>
              <a:t>Další členové posádky či personálu vozidla. </a:t>
            </a:r>
          </a:p>
          <a:p>
            <a:r>
              <a:rPr lang="cs-CZ" dirty="0"/>
              <a:t>Otázka podřízenosti a vlastních řídících rolí pro jednotlivé záležitosti.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398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 II – zdravotní, bezpečnostní nároky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(a nad rámec provozovatel) mohou stanovit požadavky. </a:t>
            </a:r>
          </a:p>
          <a:p>
            <a:r>
              <a:rPr lang="cs-CZ" dirty="0"/>
              <a:t>Zdravotní stav: dlouhodobý, ale též okamžitý.  </a:t>
            </a:r>
          </a:p>
          <a:p>
            <a:r>
              <a:rPr lang="cs-CZ" dirty="0"/>
              <a:t>Může být důvodem shledání nezpůsobilosti pro výkon příslušné profese  (zejména piloti). </a:t>
            </a:r>
          </a:p>
          <a:p>
            <a:r>
              <a:rPr lang="cs-CZ" dirty="0"/>
              <a:t>Vliv alkoholu, drog, léčiv…, přísné sledování (včetně lhůty předem), kdykoli možné kontroly.  </a:t>
            </a:r>
          </a:p>
          <a:p>
            <a:r>
              <a:rPr lang="cs-CZ" dirty="0"/>
              <a:t>Možný zákaz řízení a další práce v dopravě – správní, trestní (též ve vazbě na zaviněné nehody…) s dopady na zaměstnanecké vztahy.  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155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 III – kvalifikační nároky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Znalosti a dovednosti týkající se cesty, provozu (značky a signály, řízení), dopravního prostředku, role jednotlivých  </a:t>
            </a:r>
          </a:p>
          <a:p>
            <a:r>
              <a:rPr lang="cs-CZ" dirty="0"/>
              <a:t>Získávání kvalifikací: výcvik</a:t>
            </a:r>
          </a:p>
          <a:p>
            <a:r>
              <a:rPr lang="cs-CZ" dirty="0"/>
              <a:t>Ověřování kvalifikací: různé zkoušky a testy. </a:t>
            </a:r>
          </a:p>
          <a:p>
            <a:r>
              <a:rPr lang="cs-CZ" dirty="0"/>
              <a:t>Soustavné vzdělávání, znalost změn pravidel a skutečností.  </a:t>
            </a:r>
          </a:p>
          <a:p>
            <a:r>
              <a:rPr lang="cs-CZ" dirty="0"/>
              <a:t>Přezkušování. Možnost nařízení doškolení. </a:t>
            </a:r>
          </a:p>
          <a:p>
            <a:r>
              <a:rPr lang="cs-CZ" dirty="0"/>
              <a:t>Možnost zápovědi pro ukázání neznalostí s ohledem </a:t>
            </a:r>
          </a:p>
        </p:txBody>
      </p:sp>
    </p:spTree>
    <p:extLst>
      <p:ext uri="{BB962C8B-B14F-4D97-AF65-F5344CB8AC3E}">
        <p14:creationId xmlns:p14="http://schemas.microsoft.com/office/powerpoint/2010/main" val="1470327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4D2EB-C294-4955-8077-B6DE9734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osoby na palubě (nejen cestující)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B3B25B-8F82-4066-ACCC-EB8B458F0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Cestující, spolucestující </a:t>
            </a:r>
          </a:p>
          <a:p>
            <a:r>
              <a:rPr lang="cs-CZ" dirty="0"/>
              <a:t>Přítomnost dalších osob: státní dohled, bezpečnost…</a:t>
            </a:r>
          </a:p>
          <a:p>
            <a:r>
              <a:rPr lang="cs-CZ" dirty="0"/>
              <a:t>Kapacita </a:t>
            </a:r>
          </a:p>
          <a:p>
            <a:r>
              <a:rPr lang="cs-CZ" dirty="0"/>
              <a:t>Pravidla pro chování těchto osob kvůli bezpečnosti. </a:t>
            </a:r>
          </a:p>
          <a:p>
            <a:r>
              <a:rPr lang="cs-CZ" dirty="0"/>
              <a:t>Ochrana těchto osob, vztah vůči provozovateli / řidiči…</a:t>
            </a:r>
          </a:p>
          <a:p>
            <a:r>
              <a:rPr lang="cs-CZ" dirty="0"/>
              <a:t>Evidence těchto osob. </a:t>
            </a:r>
          </a:p>
          <a:p>
            <a:r>
              <a:rPr lang="cs-CZ" dirty="0"/>
              <a:t>Vyloučené kategorie osob (bezpečnostní, zdravotní důvody)</a:t>
            </a:r>
          </a:p>
          <a:p>
            <a:r>
              <a:rPr lang="cs-CZ" dirty="0"/>
              <a:t>Černý pasažér?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2203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FFEB8-6E27-4D79-8DF7-7E487CC75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 na palubě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8181E6-CD40-4643-8666-B032D7B2F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Úprava hmotnosti. </a:t>
            </a:r>
          </a:p>
          <a:p>
            <a:r>
              <a:rPr lang="cs-CZ" dirty="0"/>
              <a:t>Maximální zatížení. </a:t>
            </a:r>
          </a:p>
          <a:p>
            <a:r>
              <a:rPr lang="cs-CZ" dirty="0"/>
              <a:t>Bezpečnost nákladu. </a:t>
            </a:r>
          </a:p>
          <a:p>
            <a:r>
              <a:rPr lang="cs-CZ" dirty="0"/>
              <a:t>Vyloučené předměty z důvodu bezpečnosti. </a:t>
            </a:r>
          </a:p>
          <a:p>
            <a:r>
              <a:rPr lang="cs-CZ" dirty="0"/>
              <a:t>Evidence nákladu. </a:t>
            </a:r>
          </a:p>
          <a:p>
            <a:r>
              <a:rPr lang="cs-CZ" dirty="0"/>
              <a:t>Kontrola nákladu.  </a:t>
            </a:r>
          </a:p>
          <a:p>
            <a:r>
              <a:rPr lang="cs-CZ" dirty="0"/>
              <a:t>Nyní neřešíme přepravní vztahy. </a:t>
            </a:r>
          </a:p>
        </p:txBody>
      </p:sp>
    </p:spTree>
    <p:extLst>
      <p:ext uri="{BB962C8B-B14F-4D97-AF65-F5344CB8AC3E}">
        <p14:creationId xmlns:p14="http://schemas.microsoft.com/office/powerpoint/2010/main" val="195426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I – ráz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Cestní a silniční doprava – obecně leckde ve sjízdném terénu, ve vyspělých zalidněných zemích ohledy na bezpečnost, obtěžování, životní prostředí apod. </a:t>
            </a:r>
          </a:p>
          <a:p>
            <a:r>
              <a:rPr lang="cs-CZ" dirty="0"/>
              <a:t>Silnice a ulice různých kategorií pro běžný provoz.     </a:t>
            </a:r>
          </a:p>
          <a:p>
            <a:r>
              <a:rPr lang="cs-CZ" dirty="0"/>
              <a:t>Železniční – kde vedou (sjízdné) koleje příslušné soustavy.  </a:t>
            </a:r>
          </a:p>
          <a:p>
            <a:r>
              <a:rPr lang="cs-CZ" dirty="0"/>
              <a:t>Letecká – vzdušný prostor, nutnost jeho umělého rozčlenění, ovšem potřeba letiště.  </a:t>
            </a:r>
          </a:p>
          <a:p>
            <a:r>
              <a:rPr lang="cs-CZ" dirty="0"/>
              <a:t>Říční a jezerní – vesměs pouze úzce vymezené trasy,  třeba přístavy. </a:t>
            </a:r>
          </a:p>
          <a:p>
            <a:r>
              <a:rPr lang="cs-CZ" dirty="0"/>
              <a:t>Námořní  - naopak obecně vesměs celé moře, potřeba přístavy, kanály. 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817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3EA91-60CD-4A94-B4AE-E5514D4D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II – svrchovanost států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F2FDB7-61F7-4347-BD0F-07EE5A8EA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Silniční a železniční doprava – pod svrchovanosti států.</a:t>
            </a:r>
          </a:p>
          <a:p>
            <a:r>
              <a:rPr lang="cs-CZ" dirty="0"/>
              <a:t>Platí tedy státní právo.  </a:t>
            </a:r>
          </a:p>
          <a:p>
            <a:r>
              <a:rPr lang="cs-CZ" dirty="0"/>
              <a:t>Přístup však mohou upravovat mezinárodní smlouvy. </a:t>
            </a:r>
          </a:p>
          <a:p>
            <a:r>
              <a:rPr lang="cs-CZ" dirty="0"/>
              <a:t>Vzdušný prostor pod svrchovanosti států. </a:t>
            </a:r>
          </a:p>
          <a:p>
            <a:r>
              <a:rPr lang="cs-CZ" dirty="0"/>
              <a:t>Mezinárodní řeky. </a:t>
            </a:r>
          </a:p>
          <a:p>
            <a:r>
              <a:rPr lang="cs-CZ" dirty="0"/>
              <a:t>Širé moře mimo svrchovanost států (svrchovanost nad plavidlem)  </a:t>
            </a:r>
          </a:p>
        </p:txBody>
      </p:sp>
    </p:spTree>
    <p:extLst>
      <p:ext uri="{BB962C8B-B14F-4D97-AF65-F5344CB8AC3E}">
        <p14:creationId xmlns:p14="http://schemas.microsoft.com/office/powerpoint/2010/main" val="66572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III – údržba a dohled nad 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Provozovatel / vlastník cesty? Povinnosti udržovat. </a:t>
            </a:r>
          </a:p>
          <a:p>
            <a:r>
              <a:rPr lang="cs-CZ" dirty="0"/>
              <a:t>To si může žádat nějaké financování. </a:t>
            </a:r>
          </a:p>
          <a:p>
            <a:r>
              <a:rPr lang="cs-CZ" dirty="0"/>
              <a:t>Často zabezpečuje stát (na všech úrovních, prostřednictvím svých organizací). </a:t>
            </a:r>
          </a:p>
          <a:p>
            <a:r>
              <a:rPr lang="cs-CZ" dirty="0"/>
              <a:t>Sledování stavu, hlášení a napravování nedostatků či vad. </a:t>
            </a:r>
          </a:p>
          <a:p>
            <a:r>
              <a:rPr lang="cs-CZ" dirty="0"/>
              <a:t>Úřední dohled nad stavem cesty či souvisejících zařízení. </a:t>
            </a:r>
          </a:p>
          <a:p>
            <a:r>
              <a:rPr lang="cs-CZ" dirty="0"/>
              <a:t>Dostupnost cesty: veřejné, soukromé. </a:t>
            </a:r>
          </a:p>
          <a:p>
            <a:r>
              <a:rPr lang="cs-CZ" dirty="0"/>
              <a:t>Technicko-organizační pravidla pro provoz. </a:t>
            </a:r>
          </a:p>
        </p:txBody>
      </p:sp>
    </p:spTree>
    <p:extLst>
      <p:ext uri="{BB962C8B-B14F-4D97-AF65-F5344CB8AC3E}">
        <p14:creationId xmlns:p14="http://schemas.microsoft.com/office/powerpoint/2010/main" val="3313047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II – ochrana cesty a provozu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Státní úsilí a ochrana </a:t>
            </a:r>
          </a:p>
          <a:p>
            <a:r>
              <a:rPr lang="cs-CZ" dirty="0"/>
              <a:t>Před narušením: různé krátkodobé stejně jako dlouhodobé fyzické překážky znemožňující užívání.   </a:t>
            </a:r>
          </a:p>
          <a:p>
            <a:r>
              <a:rPr lang="cs-CZ" dirty="0"/>
              <a:t>Údržba cest. </a:t>
            </a:r>
          </a:p>
          <a:p>
            <a:r>
              <a:rPr lang="cs-CZ" dirty="0"/>
              <a:t>Povinnosti majitelů přilehlých pozemků a nemovitostí?</a:t>
            </a:r>
          </a:p>
          <a:p>
            <a:r>
              <a:rPr lang="cs-CZ" dirty="0"/>
              <a:t>Přísněji se sledují a postihují taková ohrožení cesty, která mohou ohrozit bezpečnost provozu.    </a:t>
            </a:r>
          </a:p>
        </p:txBody>
      </p:sp>
    </p:spTree>
    <p:extLst>
      <p:ext uri="{BB962C8B-B14F-4D97-AF65-F5344CB8AC3E}">
        <p14:creationId xmlns:p14="http://schemas.microsoft.com/office/powerpoint/2010/main" val="204781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I – povaha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Vlastní provoz – různá podoba  a míra řízení. </a:t>
            </a:r>
          </a:p>
          <a:p>
            <a:r>
              <a:rPr lang="cs-CZ" dirty="0"/>
              <a:t>Cesty a silnice – dle hustoty provozu, vlastní řízení.  </a:t>
            </a:r>
          </a:p>
          <a:p>
            <a:r>
              <a:rPr lang="cs-CZ" dirty="0"/>
              <a:t>Železnice – vysoká míra uspořádání. </a:t>
            </a:r>
          </a:p>
          <a:p>
            <a:r>
              <a:rPr lang="cs-CZ" dirty="0"/>
              <a:t>Letectví – vymezené koridory, přísnější u letišť. </a:t>
            </a:r>
          </a:p>
          <a:p>
            <a:r>
              <a:rPr lang="cs-CZ" dirty="0"/>
              <a:t>Říční plavba – plavební dráhy. </a:t>
            </a:r>
          </a:p>
          <a:p>
            <a:r>
              <a:rPr lang="cs-CZ" dirty="0"/>
              <a:t>Námořní plavba – vlastní řízení na moři, jen na některých místech řízení provozu, výjimkou průplavy.   </a:t>
            </a:r>
          </a:p>
          <a:p>
            <a:r>
              <a:rPr lang="cs-CZ" dirty="0"/>
              <a:t>Nejvyšší rychlosti kvůli bezpečnosti?  </a:t>
            </a:r>
          </a:p>
        </p:txBody>
      </p:sp>
    </p:spTree>
    <p:extLst>
      <p:ext uri="{BB962C8B-B14F-4D97-AF65-F5344CB8AC3E}">
        <p14:creationId xmlns:p14="http://schemas.microsoft.com/office/powerpoint/2010/main" val="96622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II – úprava provozu (značky, signály)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Sdělení pro řidiče apod. </a:t>
            </a:r>
          </a:p>
          <a:p>
            <a:r>
              <a:rPr lang="cs-CZ" dirty="0"/>
              <a:t>Rozdílná očekávání / požadavky: zákazy, příkazy, výstrahy, informace…   </a:t>
            </a:r>
          </a:p>
          <a:p>
            <a:r>
              <a:rPr lang="cs-CZ" dirty="0"/>
              <a:t>Značky: silniční (dopravní), železniční, letištní, přístavní a říční, námořní (majáky…)  </a:t>
            </a:r>
          </a:p>
          <a:p>
            <a:r>
              <a:rPr lang="cs-CZ" dirty="0"/>
              <a:t>Stálé / proměnlivé (signály).</a:t>
            </a:r>
          </a:p>
          <a:p>
            <a:r>
              <a:rPr lang="cs-CZ" dirty="0"/>
              <a:t>Míra mezinárodní unifikace a harmonizace značek a signálů.   </a:t>
            </a:r>
          </a:p>
          <a:p>
            <a:r>
              <a:rPr lang="cs-CZ" dirty="0"/>
              <a:t>(souvislost s kvalifikacemi a dopad na jejich použitelnost při mezinárodní dopravě). </a:t>
            </a:r>
          </a:p>
          <a:p>
            <a:r>
              <a:rPr lang="cs-CZ" dirty="0"/>
              <a:t>Součást cesty. </a:t>
            </a:r>
          </a:p>
        </p:txBody>
      </p:sp>
    </p:spTree>
    <p:extLst>
      <p:ext uri="{BB962C8B-B14F-4D97-AF65-F5344CB8AC3E}">
        <p14:creationId xmlns:p14="http://schemas.microsoft.com/office/powerpoint/2010/main" val="3128890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III – činné řízení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Silniční doprava: obecně neřízená, jízda na dohled, výjimečně kapacitní limity,  policejní regulace při mimořádných situacích… </a:t>
            </a:r>
          </a:p>
          <a:p>
            <a:r>
              <a:rPr lang="cs-CZ" dirty="0"/>
              <a:t>Železniční: soustavné řízení provozu, plán (grafikon tratě)…  </a:t>
            </a:r>
          </a:p>
          <a:p>
            <a:r>
              <a:rPr lang="cs-CZ" dirty="0"/>
              <a:t>(odlišnost tramvaje od železnice…) </a:t>
            </a:r>
          </a:p>
          <a:p>
            <a:r>
              <a:rPr lang="cs-CZ" dirty="0"/>
              <a:t>Letecká: soustavné řízení letového provozu kvůli kolizím.. </a:t>
            </a:r>
          </a:p>
          <a:p>
            <a:r>
              <a:rPr lang="cs-CZ" dirty="0"/>
              <a:t>Říční: obecně volné, v některých místech řízený provoz (zdymadla, přístaviště).  </a:t>
            </a:r>
          </a:p>
          <a:p>
            <a:r>
              <a:rPr lang="cs-CZ" dirty="0"/>
              <a:t>Námořní: jenom některá místa, převzetí plavidla lodivodem…  </a:t>
            </a:r>
          </a:p>
          <a:p>
            <a:r>
              <a:rPr lang="cs-CZ" dirty="0"/>
              <a:t>Distanční komunikace: bezdrátové spojení s dopravními prostředky, nově též řízení na dálku.  </a:t>
            </a:r>
          </a:p>
        </p:txBody>
      </p:sp>
    </p:spTree>
    <p:extLst>
      <p:ext uri="{BB962C8B-B14F-4D97-AF65-F5344CB8AC3E}">
        <p14:creationId xmlns:p14="http://schemas.microsoft.com/office/powerpoint/2010/main" val="1791220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I – vymezení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Cestná a silniční doprava – (chodci) nemotorová a motorová  vozidla. </a:t>
            </a:r>
          </a:p>
          <a:p>
            <a:r>
              <a:rPr lang="cs-CZ" dirty="0"/>
              <a:t>Jednotlivé kategorie motorových vozidel z hlediska technického (nikoli ekonomického): bicykly, motocykly, osobní automobily, nákladní automobily, autobusy (různé přechodové kategorie), traktory, všeliká zvláštní vozidla, zemědělské stroje atp. </a:t>
            </a:r>
          </a:p>
          <a:p>
            <a:r>
              <a:rPr lang="cs-CZ" dirty="0"/>
              <a:t>Kolejová vozidla příslušného systému – lokomotivy, vagóny. </a:t>
            </a:r>
          </a:p>
          <a:p>
            <a:r>
              <a:rPr lang="cs-CZ" dirty="0"/>
              <a:t>Říční a námořní doprava – obdobně plavidla / lodě různých velikostí, nemotorová a motorová.  </a:t>
            </a:r>
          </a:p>
          <a:p>
            <a:r>
              <a:rPr lang="cs-CZ" dirty="0"/>
              <a:t>Letadla (balóny, rogala) – nemotorová okrajová, motorová…</a:t>
            </a:r>
          </a:p>
        </p:txBody>
      </p:sp>
    </p:spTree>
    <p:extLst>
      <p:ext uri="{BB962C8B-B14F-4D97-AF65-F5344CB8AC3E}">
        <p14:creationId xmlns:p14="http://schemas.microsoft.com/office/powerpoint/2010/main" val="15779019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33EBB8-EE37-49E3-A10E-7915C76325BD}"/>
</file>

<file path=customXml/itemProps2.xml><?xml version="1.0" encoding="utf-8"?>
<ds:datastoreItem xmlns:ds="http://schemas.openxmlformats.org/officeDocument/2006/customXml" ds:itemID="{7C49F5B7-569C-4BFF-898F-39EBFB50D1E1}"/>
</file>

<file path=customXml/itemProps3.xml><?xml version="1.0" encoding="utf-8"?>
<ds:datastoreItem xmlns:ds="http://schemas.openxmlformats.org/officeDocument/2006/customXml" ds:itemID="{C382F9B7-E5BA-40F4-9660-D9AEA42F953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1021</Words>
  <Application>Microsoft Office PowerPoint</Application>
  <PresentationFormat>Širokoúhlá obrazovka</PresentationFormat>
  <Paragraphs>117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Mezinárodní dopravní právo </vt:lpstr>
      <vt:lpstr>Cesta I – ráz  </vt:lpstr>
      <vt:lpstr>Cesta II – svrchovanost států </vt:lpstr>
      <vt:lpstr>Cesta III – údržba a dohled nad ní </vt:lpstr>
      <vt:lpstr>Cesta II – ochrana cesty a provozu </vt:lpstr>
      <vt:lpstr>Provoz I – povaha   </vt:lpstr>
      <vt:lpstr>Provoz II – úprava provozu (značky, signály) </vt:lpstr>
      <vt:lpstr>Provoz III – činné řízení </vt:lpstr>
      <vt:lpstr>Dopravní prostředky I – vymezení </vt:lpstr>
      <vt:lpstr>Dopravní prostředky II – povaha, vývoj </vt:lpstr>
      <vt:lpstr>Dopravní prostředky II – dozor </vt:lpstr>
      <vt:lpstr>Personál I – vymezení kategorií </vt:lpstr>
      <vt:lpstr>Personál II – zdravotní, bezpečnostní nároky </vt:lpstr>
      <vt:lpstr>Personál III – kvalifikační nároky </vt:lpstr>
      <vt:lpstr>Další osoby na palubě (nejen cestující) </vt:lpstr>
      <vt:lpstr>Náklad na palubě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33</cp:revision>
  <dcterms:created xsi:type="dcterms:W3CDTF">2020-05-28T07:48:08Z</dcterms:created>
  <dcterms:modified xsi:type="dcterms:W3CDTF">2021-04-06T17:33:32Z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