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7" r:id="rId14"/>
    <p:sldId id="265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49F8-44A9-40D4-A3C0-94E0630F4F89}" type="datetimeFigureOut">
              <a:rPr lang="cs-CZ" smtClean="0"/>
              <a:t>17.02.2023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9A1F-4F7F-40A9-9FD1-A368A4F0E7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2412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49F8-44A9-40D4-A3C0-94E0630F4F89}" type="datetimeFigureOut">
              <a:rPr lang="cs-CZ" smtClean="0"/>
              <a:t>17.02.2023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9A1F-4F7F-40A9-9FD1-A368A4F0E7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6705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49F8-44A9-40D4-A3C0-94E0630F4F89}" type="datetimeFigureOut">
              <a:rPr lang="cs-CZ" smtClean="0"/>
              <a:t>17.02.2023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9A1F-4F7F-40A9-9FD1-A368A4F0E7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1203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49F8-44A9-40D4-A3C0-94E0630F4F89}" type="datetimeFigureOut">
              <a:rPr lang="cs-CZ" smtClean="0"/>
              <a:t>17.02.2023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9A1F-4F7F-40A9-9FD1-A368A4F0E7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7532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49F8-44A9-40D4-A3C0-94E0630F4F89}" type="datetimeFigureOut">
              <a:rPr lang="cs-CZ" smtClean="0"/>
              <a:t>17.02.2023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9A1F-4F7F-40A9-9FD1-A368A4F0E7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9240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49F8-44A9-40D4-A3C0-94E0630F4F89}" type="datetimeFigureOut">
              <a:rPr lang="cs-CZ" smtClean="0"/>
              <a:t>17.02.2023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9A1F-4F7F-40A9-9FD1-A368A4F0E7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5172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49F8-44A9-40D4-A3C0-94E0630F4F89}" type="datetimeFigureOut">
              <a:rPr lang="cs-CZ" smtClean="0"/>
              <a:t>17.02.2023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9A1F-4F7F-40A9-9FD1-A368A4F0E7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8679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49F8-44A9-40D4-A3C0-94E0630F4F89}" type="datetimeFigureOut">
              <a:rPr lang="cs-CZ" smtClean="0"/>
              <a:t>17.02.2023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9A1F-4F7F-40A9-9FD1-A368A4F0E7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1397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49F8-44A9-40D4-A3C0-94E0630F4F89}" type="datetimeFigureOut">
              <a:rPr lang="cs-CZ" smtClean="0"/>
              <a:t>17.02.2023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9A1F-4F7F-40A9-9FD1-A368A4F0E7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2420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49F8-44A9-40D4-A3C0-94E0630F4F89}" type="datetimeFigureOut">
              <a:rPr lang="cs-CZ" smtClean="0"/>
              <a:t>17.02.2023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9A1F-4F7F-40A9-9FD1-A368A4F0E7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6716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49F8-44A9-40D4-A3C0-94E0630F4F89}" type="datetimeFigureOut">
              <a:rPr lang="cs-CZ" smtClean="0"/>
              <a:t>17.02.2023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9A1F-4F7F-40A9-9FD1-A368A4F0E7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1855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E49F8-44A9-40D4-A3C0-94E0630F4F89}" type="datetimeFigureOut">
              <a:rPr lang="cs-CZ" smtClean="0"/>
              <a:t>17.02.2023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D39A1F-4F7F-40A9-9FD1-A368A4F0E7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1714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Dopravní a přepravní právo</a:t>
            </a:r>
            <a:br>
              <a:rPr lang="cs-CZ" dirty="0"/>
            </a:br>
            <a:r>
              <a:rPr lang="cs-CZ" dirty="0"/>
              <a:t>Mezinárodní dopravní právo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Filip Křepelka </a:t>
            </a:r>
          </a:p>
          <a:p>
            <a:pPr marL="457200" indent="-457200">
              <a:buAutoNum type="arabicPeriod"/>
            </a:pPr>
            <a:r>
              <a:rPr lang="cs-CZ"/>
              <a:t>Lekce  </a:t>
            </a:r>
            <a:endParaRPr lang="cs-CZ" dirty="0"/>
          </a:p>
          <a:p>
            <a:r>
              <a:rPr lang="cs-CZ" dirty="0"/>
              <a:t>Koncept kursu, limity kursu, předmět zkoumání: doprava a přeprava </a:t>
            </a:r>
          </a:p>
        </p:txBody>
      </p:sp>
    </p:spTree>
    <p:extLst>
      <p:ext uri="{BB962C8B-B14F-4D97-AF65-F5344CB8AC3E}">
        <p14:creationId xmlns:p14="http://schemas.microsoft.com/office/powerpoint/2010/main" val="6947028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A0E9AF-ED14-4276-A127-C44AC7C42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Hospodářský, společenský, politický, environmentální význam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EF82258-4716-4578-A57F-98209674DB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Výměna zboží – vnitrostátní a mezinárodní obchod na různé vzdálenosti. </a:t>
            </a:r>
          </a:p>
          <a:p>
            <a:r>
              <a:rPr lang="cs-CZ" dirty="0"/>
              <a:t>Možnost cestování za různými účely. </a:t>
            </a:r>
          </a:p>
          <a:p>
            <a:r>
              <a:rPr lang="cs-CZ" dirty="0"/>
              <a:t>Důležitost pro vytvoření, obranu, udržení států.</a:t>
            </a:r>
          </a:p>
          <a:p>
            <a:r>
              <a:rPr lang="cs-CZ" dirty="0"/>
              <a:t>Dopravní rizika a problémy.  </a:t>
            </a:r>
          </a:p>
          <a:p>
            <a:r>
              <a:rPr lang="cs-CZ" dirty="0"/>
              <a:t>Doprava jako hospodářské odvětví mající škodlivé dopady na životní prostředí: jak lokální, tak regionální. </a:t>
            </a:r>
          </a:p>
          <a:p>
            <a:r>
              <a:rPr lang="cs-CZ" dirty="0"/>
              <a:t>Tedy veřejný zájem na dopravě / nebo naopak na jejím potlačení. </a:t>
            </a:r>
          </a:p>
          <a:p>
            <a:r>
              <a:rPr lang="cs-CZ" dirty="0"/>
              <a:t>Dopravní politika</a:t>
            </a:r>
          </a:p>
        </p:txBody>
      </p:sp>
    </p:spTree>
    <p:extLst>
      <p:ext uri="{BB962C8B-B14F-4D97-AF65-F5344CB8AC3E}">
        <p14:creationId xmlns:p14="http://schemas.microsoft.com/office/powerpoint/2010/main" val="23333325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F9A305-21BE-4779-A926-5B1F4A56D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Záležitosti v předmětech neprobírané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7B07110-6A98-47A9-882B-DE4E9E46ED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Kosmické lety a užívání vesmíru. </a:t>
            </a:r>
          </a:p>
          <a:p>
            <a:r>
              <a:rPr lang="cs-CZ" dirty="0"/>
              <a:t>Pošta a její právo: je specifický druh přepravy. </a:t>
            </a:r>
          </a:p>
          <a:p>
            <a:r>
              <a:rPr lang="cs-CZ" dirty="0"/>
              <a:t>Telekomunikace: nahrazuje dopravu, ale také umožňuje moderní dopravu či usnadňuje její provádění.   </a:t>
            </a:r>
          </a:p>
          <a:p>
            <a:r>
              <a:rPr lang="cs-CZ" dirty="0"/>
              <a:t>Ovšem souvislosti, propojení jevů a tedy též práv. </a:t>
            </a:r>
          </a:p>
        </p:txBody>
      </p:sp>
    </p:spTree>
    <p:extLst>
      <p:ext uri="{BB962C8B-B14F-4D97-AF65-F5344CB8AC3E}">
        <p14:creationId xmlns:p14="http://schemas.microsoft.com/office/powerpoint/2010/main" val="1249679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335410-3E7D-4E02-B40E-E9C0403CB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Propojení předmětů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88A6B19-2ECD-4C50-9479-BB377B4701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sz="8600" dirty="0"/>
              <a:t>Dopravní a přepravní právo (B) – povinný  </a:t>
            </a:r>
          </a:p>
          <a:p>
            <a:r>
              <a:rPr lang="cs-CZ" sz="8600" dirty="0"/>
              <a:t>Mezinárodní dopravní právo (M) – povinně volitelný. </a:t>
            </a:r>
          </a:p>
          <a:p>
            <a:r>
              <a:rPr lang="cs-CZ" sz="8600" dirty="0"/>
              <a:t>Souvislosti s jinými předměty: občanské právo, správní právo, mezinárodní právo  </a:t>
            </a:r>
          </a:p>
          <a:p>
            <a:r>
              <a:rPr lang="cs-CZ" sz="8600" dirty="0"/>
              <a:t>Stejné zakončení: závěrečná práce a debata o ní.  Známky versus zápočet. 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2536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4C6D35-14F3-4746-95E8-1C7A092E2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Koncepce předmětu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9F3188C-498C-4E06-823C-20488DC74C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Typicky jednotlivé druhy dopravy a regulace pro ně: silniční, železniční, letecká, námořní, říční, kombinovaná </a:t>
            </a:r>
          </a:p>
          <a:p>
            <a:r>
              <a:rPr lang="cs-CZ" dirty="0"/>
              <a:t>Možné jednotlivé předměty zaměřené na tyto druhy dopravy. </a:t>
            </a:r>
          </a:p>
          <a:p>
            <a:r>
              <a:rPr lang="cs-CZ" dirty="0"/>
              <a:t>Pozornost by samozřejmě měla být rozložená podle významu jednotlivých druhů dopravy pro Česko, včetně jeho mezinárodního zakotvení. </a:t>
            </a:r>
          </a:p>
          <a:p>
            <a:r>
              <a:rPr lang="cs-CZ" dirty="0"/>
              <a:t>V těchto dvou předmětech nikoli: budou se probírat jednotlivé právní instituty. </a:t>
            </a:r>
          </a:p>
        </p:txBody>
      </p:sp>
    </p:spTree>
    <p:extLst>
      <p:ext uri="{BB962C8B-B14F-4D97-AF65-F5344CB8AC3E}">
        <p14:creationId xmlns:p14="http://schemas.microsoft.com/office/powerpoint/2010/main" val="1784187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2AA05D-6149-479C-8797-5A3130D51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Povaha právní regulace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2AFA8C7-B2AB-43F4-A6EE-32A9E31590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Podrobná právní regulace. </a:t>
            </a:r>
          </a:p>
          <a:p>
            <a:r>
              <a:rPr lang="cs-CZ" dirty="0"/>
              <a:t>Vnitrostátní právní předpisy – zákony a podzákonné předpisy - a mezinárodní smlouvy jako základní pramen.</a:t>
            </a:r>
          </a:p>
          <a:p>
            <a:r>
              <a:rPr lang="cs-CZ" dirty="0"/>
              <a:t>Desítky a stovky stran. </a:t>
            </a:r>
          </a:p>
          <a:p>
            <a:r>
              <a:rPr lang="cs-CZ" dirty="0"/>
              <a:t>Judikatura a administrativní praxe samozřejmě také existuje.</a:t>
            </a:r>
          </a:p>
          <a:p>
            <a:r>
              <a:rPr lang="cs-CZ" dirty="0"/>
              <a:t>Nicméně má smysl se jí zabývat až po porozumění právního rámce vyjádřeného v právních předpisech. </a:t>
            </a:r>
          </a:p>
          <a:p>
            <a:r>
              <a:rPr lang="cs-CZ" dirty="0"/>
              <a:t>Žádné zásadní precedenty v moderní době. 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0018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561424-D4AB-4AB2-967F-A6C246FFD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Limity vyplývající z rozsahu kursu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E1984C3-CA3E-43B9-9FA7-8055293F1A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Popisné učebnice </a:t>
            </a:r>
          </a:p>
          <a:p>
            <a:r>
              <a:rPr lang="cs-CZ" dirty="0"/>
              <a:t>Absence komentářů k některým jednotlivým zákonům, o mezinárodních smlouvách a sekundárním právu EU ani nemluvě.  </a:t>
            </a:r>
          </a:p>
          <a:p>
            <a:r>
              <a:rPr lang="cs-CZ" dirty="0"/>
              <a:t>Vypočítávání pravidel by bylo nesmyslné. </a:t>
            </a:r>
          </a:p>
          <a:p>
            <a:r>
              <a:rPr lang="cs-CZ" dirty="0"/>
              <a:t>Problematický by byl jen přehled.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3779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DD9C41-5CC0-4392-A997-DF0FA247B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Odbornost v dopravním a přepravním právu 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2B4FAAE-E0F5-4F2C-94B4-BF8F6BDCEA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Angažmá specialistů: </a:t>
            </a:r>
          </a:p>
          <a:p>
            <a:r>
              <a:rPr lang="cs-CZ" dirty="0"/>
              <a:t>Nikoli advokáti a soudci, nebo jen specializovaní z nich. </a:t>
            </a:r>
          </a:p>
          <a:p>
            <a:r>
              <a:rPr lang="cs-CZ" dirty="0"/>
              <a:t>Nýbrž specializovaní právníci: podnikoví, instituční, úředníci.  </a:t>
            </a:r>
          </a:p>
          <a:p>
            <a:r>
              <a:rPr lang="cs-CZ" dirty="0"/>
              <a:t>Profesionálové příslušné dopravy.</a:t>
            </a:r>
          </a:p>
          <a:p>
            <a:r>
              <a:rPr lang="cs-CZ" dirty="0"/>
              <a:t>Řidiči, piloti, technici, posádky, administrativní podpora. </a:t>
            </a:r>
          </a:p>
          <a:p>
            <a:r>
              <a:rPr lang="cs-CZ" dirty="0"/>
              <a:t>Ekonomové, manažeři.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44057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D3522E-D46A-464C-80FF-5E1F2FA66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Rozlišení nákladní / osobní</a:t>
            </a:r>
            <a:br>
              <a:rPr lang="cs-CZ" dirty="0"/>
            </a:br>
            <a:r>
              <a:rPr lang="cs-CZ" dirty="0"/>
              <a:t> doprava v. přeprava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3AF761A-A4EC-4CB7-8AA9-E5C9C95D9E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Nákladní doprava / Osobní doprava: základní rozlišení, odrážející se v podobě dopravních prostředků.  </a:t>
            </a:r>
          </a:p>
          <a:p>
            <a:r>
              <a:rPr lang="cs-CZ" dirty="0"/>
              <a:t>Doprava: pohyb dopravního prostředku po jeho cestách a v jeho prostorech.</a:t>
            </a:r>
          </a:p>
          <a:p>
            <a:r>
              <a:rPr lang="cs-CZ" dirty="0"/>
              <a:t>Slouží pochopitelně uspokojení vlastní přepravní potřeby. </a:t>
            </a:r>
          </a:p>
          <a:p>
            <a:r>
              <a:rPr lang="cs-CZ" dirty="0"/>
              <a:t>Přeprava: pro někoho, zakázka, smluvní vztah.</a:t>
            </a:r>
          </a:p>
          <a:p>
            <a:r>
              <a:rPr lang="cs-CZ" dirty="0"/>
              <a:t>Souvislosti: koupě-prodej, nájem zboží.</a:t>
            </a:r>
          </a:p>
          <a:p>
            <a:r>
              <a:rPr lang="cs-CZ" dirty="0"/>
              <a:t>Mobilita osob v rámci poskytování služeb (cestovní ruch, zájezd),    </a:t>
            </a:r>
          </a:p>
        </p:txBody>
      </p:sp>
    </p:spTree>
    <p:extLst>
      <p:ext uri="{BB962C8B-B14F-4D97-AF65-F5344CB8AC3E}">
        <p14:creationId xmlns:p14="http://schemas.microsoft.com/office/powerpoint/2010/main" val="26516986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7F3329-BC2A-4FA4-85D9-DB863E470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Národní versus mezinárodní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BCA0CB6-0F77-4B73-BE84-CBC6D9EA70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Uvnitř jednotlivých států. </a:t>
            </a:r>
          </a:p>
          <a:p>
            <a:r>
              <a:rPr lang="cs-CZ" dirty="0"/>
              <a:t>Versus překračování hranic. </a:t>
            </a:r>
          </a:p>
          <a:p>
            <a:r>
              <a:rPr lang="cs-CZ" dirty="0"/>
              <a:t>Není totožné s vzdáleností, trváním, opakovaností, cenou. </a:t>
            </a:r>
          </a:p>
          <a:p>
            <a:r>
              <a:rPr lang="cs-CZ" dirty="0"/>
              <a:t>Regulace mobility uvnitř států a mezi státy. </a:t>
            </a:r>
          </a:p>
          <a:p>
            <a:r>
              <a:rPr lang="cs-CZ" dirty="0"/>
              <a:t>Souvislosti: migrační/pasové právo (regulace pohybu osob), celní právo (regulace pohybu zboží), právo státních hranic. 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38346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7C2A69-F7CC-4359-8447-6541A3752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Původ a vývoj dopravy, technologie dopravy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E600486-29B3-4D9C-9003-F424FD07B7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Jednotlivé druhy dopravy a jejich vývoj.  </a:t>
            </a:r>
          </a:p>
          <a:p>
            <a:r>
              <a:rPr lang="cs-CZ" dirty="0"/>
              <a:t>Cestná doprava: pěší, koňmo, vozy</a:t>
            </a:r>
          </a:p>
          <a:p>
            <a:r>
              <a:rPr lang="cs-CZ" dirty="0"/>
              <a:t>Silniční doprava </a:t>
            </a:r>
          </a:p>
          <a:p>
            <a:r>
              <a:rPr lang="cs-CZ" dirty="0"/>
              <a:t>Říční doprava a námořní doprava </a:t>
            </a:r>
          </a:p>
          <a:p>
            <a:r>
              <a:rPr lang="cs-CZ" dirty="0"/>
              <a:t>Železniční doprava </a:t>
            </a:r>
          </a:p>
          <a:p>
            <a:r>
              <a:rPr lang="cs-CZ" dirty="0"/>
              <a:t>Letecká doprava </a:t>
            </a:r>
          </a:p>
          <a:p>
            <a:r>
              <a:rPr lang="cs-CZ" dirty="0"/>
              <a:t>Vývoj jednotlivých technologií: </a:t>
            </a:r>
          </a:p>
          <a:p>
            <a:r>
              <a:rPr lang="cs-CZ" dirty="0"/>
              <a:t>- pohon, motorizace, energetická potřeba 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706765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1D854681020AF4EA53681E06F168A2F" ma:contentTypeVersion="2" ma:contentTypeDescription="Vytvoří nový dokument" ma:contentTypeScope="" ma:versionID="c154f6cd079874eff06e87c8c3049eef">
  <xsd:schema xmlns:xsd="http://www.w3.org/2001/XMLSchema" xmlns:xs="http://www.w3.org/2001/XMLSchema" xmlns:p="http://schemas.microsoft.com/office/2006/metadata/properties" xmlns:ns2="46e2a3a6-279f-479b-95b8-8c79f73acc89" targetNamespace="http://schemas.microsoft.com/office/2006/metadata/properties" ma:root="true" ma:fieldsID="d99f1f3e72bebb492290794e81519a4d" ns2:_="">
    <xsd:import namespace="46e2a3a6-279f-479b-95b8-8c79f73acc8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e2a3a6-279f-479b-95b8-8c79f73acc8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565F4FC-6143-4B19-965A-D374565B78E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CBD22E7-015C-4D0F-9A22-92755B70BC5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2075F4B-F5F1-4851-A8A4-2987C4A6C8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e2a3a6-279f-479b-95b8-8c79f73acc8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565</Words>
  <Application>Microsoft Office PowerPoint</Application>
  <PresentationFormat>Širokoúhlá obrazovka</PresentationFormat>
  <Paragraphs>69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Motiv Office</vt:lpstr>
      <vt:lpstr>Dopravní a přepravní právo Mezinárodní dopravní právo </vt:lpstr>
      <vt:lpstr>Propojení předmětů </vt:lpstr>
      <vt:lpstr>Koncepce předmětu </vt:lpstr>
      <vt:lpstr>Povaha právní regulace </vt:lpstr>
      <vt:lpstr>Limity vyplývající z rozsahu kursu </vt:lpstr>
      <vt:lpstr>Odbornost v dopravním a přepravním právu  </vt:lpstr>
      <vt:lpstr>Rozlišení nákladní / osobní  doprava v. přeprava </vt:lpstr>
      <vt:lpstr>Národní versus mezinárodní </vt:lpstr>
      <vt:lpstr>Původ a vývoj dopravy, technologie dopravy</vt:lpstr>
      <vt:lpstr>Hospodářský, společenský, politický, environmentální význam </vt:lpstr>
      <vt:lpstr>Záležitosti v předmětech neprobírané 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Mezinárodní dopravní právo</dc:title>
  <dc:creator>Filip Křepelka</dc:creator>
  <cp:lastModifiedBy>Filip Křepelka</cp:lastModifiedBy>
  <cp:revision>32</cp:revision>
  <dcterms:created xsi:type="dcterms:W3CDTF">2020-05-22T06:15:10Z</dcterms:created>
  <dcterms:modified xsi:type="dcterms:W3CDTF">2023-02-17T12:56:25Z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0x01010051D854681020AF4EA53681E06F168A2F</vt:lpwstr>
  </property>
</Properties>
</file>