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8" r:id="rId7"/>
    <p:sldId id="263" r:id="rId8"/>
    <p:sldId id="259" r:id="rId9"/>
    <p:sldId id="260" r:id="rId10"/>
    <p:sldId id="261" r:id="rId11"/>
    <p:sldId id="267" r:id="rId12"/>
    <p:sldId id="262" r:id="rId13"/>
    <p:sldId id="274" r:id="rId14"/>
    <p:sldId id="275" r:id="rId15"/>
    <p:sldId id="276" r:id="rId16"/>
    <p:sldId id="264" r:id="rId17"/>
    <p:sldId id="265" r:id="rId18"/>
    <p:sldId id="278" r:id="rId19"/>
    <p:sldId id="266" r:id="rId20"/>
    <p:sldId id="269" r:id="rId21"/>
    <p:sldId id="270" r:id="rId22"/>
    <p:sldId id="279" r:id="rId23"/>
    <p:sldId id="272" r:id="rId24"/>
    <p:sldId id="271" r:id="rId25"/>
    <p:sldId id="277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5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0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7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6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74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5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4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6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07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79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DDA7-A762-452C-803A-0EBEAA8CA2D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Dopravní a přepravní právo </a:t>
            </a:r>
            <a:br>
              <a:rPr lang="cs-CZ" sz="3600" b="1" dirty="0"/>
            </a:br>
            <a:r>
              <a:rPr lang="cs-CZ" sz="3600" b="1" dirty="0"/>
              <a:t>Mezinárodní dopravní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5. lekce </a:t>
            </a:r>
          </a:p>
          <a:p>
            <a:r>
              <a:rPr lang="cs-CZ" dirty="0"/>
              <a:t> </a:t>
            </a:r>
            <a:r>
              <a:rPr lang="cs-CZ" sz="3200" b="1" dirty="0"/>
              <a:t>Selhání, průšvihy, zločiny, nehody, tragédie a pojištění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6871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kontroly osob a nákladu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Za účelem předcházení jednotlivých problémů (výše, níže). </a:t>
            </a:r>
          </a:p>
          <a:p>
            <a:r>
              <a:rPr lang="cs-CZ" sz="4800" dirty="0"/>
              <a:t>Postupy při provádění těchto kontrol. </a:t>
            </a:r>
          </a:p>
          <a:p>
            <a:r>
              <a:rPr lang="cs-CZ" sz="4800" dirty="0"/>
              <a:t>Propojení s pasovými a celními kontroly (3., resp. 4. lekce)? </a:t>
            </a:r>
          </a:p>
        </p:txBody>
      </p:sp>
    </p:spTree>
    <p:extLst>
      <p:ext uri="{BB962C8B-B14F-4D97-AF65-F5344CB8AC3E}">
        <p14:creationId xmlns:p14="http://schemas.microsoft.com/office/powerpoint/2010/main" val="229758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Zjištěné nebezpečné situace, jež však nevedly k újmě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Ve vazbě na provoz (4. lekce) </a:t>
            </a:r>
          </a:p>
          <a:p>
            <a:r>
              <a:rPr lang="cs-CZ" sz="3200" dirty="0"/>
              <a:t>Soustavné sledování. </a:t>
            </a:r>
          </a:p>
          <a:p>
            <a:r>
              <a:rPr lang="cs-CZ" sz="3200" dirty="0"/>
              <a:t>Namátkové sledování. </a:t>
            </a:r>
          </a:p>
          <a:p>
            <a:r>
              <a:rPr lang="cs-CZ" sz="3200" dirty="0"/>
              <a:t>Typicky: kontrola na vliv alkoholu / drog u řidiče. </a:t>
            </a:r>
          </a:p>
          <a:p>
            <a:r>
              <a:rPr lang="cs-CZ" sz="3200" dirty="0"/>
              <a:t>Postihování porušení v rámci správních postihů: pokuty, zákaz pokračování v dopravě, odnětí oprávnění,  </a:t>
            </a:r>
          </a:p>
          <a:p>
            <a:r>
              <a:rPr lang="cs-CZ" sz="3200" dirty="0"/>
              <a:t>Přijímání bezpečnostních opatření na základě vyhodnocení jednotlivých situací. </a:t>
            </a:r>
          </a:p>
        </p:txBody>
      </p:sp>
    </p:spTree>
    <p:extLst>
      <p:ext uri="{BB962C8B-B14F-4D97-AF65-F5344CB8AC3E}">
        <p14:creationId xmlns:p14="http://schemas.microsoft.com/office/powerpoint/2010/main" val="3595920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Nehody v jednotlivých druzích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800" dirty="0"/>
              <a:t>Silniční – cestná – různé kategorie závažnosti, okruhu dotčených, </a:t>
            </a:r>
          </a:p>
          <a:p>
            <a:r>
              <a:rPr lang="cs-CZ" sz="4800" dirty="0"/>
              <a:t>Železniční – rovněž, často poškození někoho jiného.  </a:t>
            </a:r>
          </a:p>
          <a:p>
            <a:r>
              <a:rPr lang="cs-CZ" sz="4800" dirty="0"/>
              <a:t>Říční a námořní – ztroskotání </a:t>
            </a:r>
          </a:p>
          <a:p>
            <a:r>
              <a:rPr lang="cs-CZ" sz="4800" dirty="0"/>
              <a:t>Námořní – může být též zmizení.  </a:t>
            </a:r>
          </a:p>
          <a:p>
            <a:r>
              <a:rPr lang="cs-CZ" sz="4800" dirty="0"/>
              <a:t>Letecká – vzácná, vesměs však závažná. </a:t>
            </a:r>
          </a:p>
        </p:txBody>
      </p:sp>
    </p:spTree>
    <p:extLst>
      <p:ext uri="{BB962C8B-B14F-4D97-AF65-F5344CB8AC3E}">
        <p14:creationId xmlns:p14="http://schemas.microsoft.com/office/powerpoint/2010/main" val="1593631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Dopravní nehody – předcházení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400" dirty="0"/>
              <a:t>Připomenutí standardů pro cestu, provoz, dopravní prostředky a personál. </a:t>
            </a:r>
          </a:p>
          <a:p>
            <a:r>
              <a:rPr lang="cs-CZ" sz="4400" dirty="0"/>
              <a:t>Slouží předcházení dopravních nehod.   </a:t>
            </a:r>
          </a:p>
          <a:p>
            <a:r>
              <a:rPr lang="cs-CZ" sz="4400" dirty="0"/>
              <a:t>Též vybavení a připravenost pro řešení dopravní nehody, pokud se stane. </a:t>
            </a:r>
          </a:p>
          <a:p>
            <a:r>
              <a:rPr lang="cs-CZ" sz="4400" dirty="0"/>
              <a:t>Opatření předcházející dopravní nehodě mající dopady na náklad </a:t>
            </a:r>
          </a:p>
        </p:txBody>
      </p:sp>
    </p:spTree>
    <p:extLst>
      <p:ext uri="{BB962C8B-B14F-4D97-AF65-F5344CB8AC3E}">
        <p14:creationId xmlns:p14="http://schemas.microsoft.com/office/powerpoint/2010/main" val="319454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událost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Připomenutí, jak mohou vypadat drobné či závažné dopravní nehody v jednotlivých druzích dopravy. </a:t>
            </a:r>
          </a:p>
          <a:p>
            <a:r>
              <a:rPr lang="cs-CZ" sz="3200" dirty="0"/>
              <a:t>Velmi odlišná závažnost podle vzniklé újmy : od drobné až po obrovskou tragédii.  </a:t>
            </a:r>
          </a:p>
          <a:p>
            <a:r>
              <a:rPr lang="cs-CZ" sz="3200" dirty="0"/>
              <a:t>Dopady na dopravní prostředek, cestující, posádku, náklad. </a:t>
            </a:r>
          </a:p>
          <a:p>
            <a:r>
              <a:rPr lang="cs-CZ" sz="3200" dirty="0"/>
              <a:t>Dopady na dopravní cestu včetně jejího blokování. </a:t>
            </a:r>
          </a:p>
          <a:p>
            <a:r>
              <a:rPr lang="cs-CZ" sz="3200" dirty="0"/>
              <a:t>Dopady pro okolí: lidé, majetek, veřejný prostor, životní prostředí.  </a:t>
            </a:r>
          </a:p>
        </p:txBody>
      </p:sp>
    </p:spTree>
    <p:extLst>
      <p:ext uri="{BB962C8B-B14F-4D97-AF65-F5344CB8AC3E}">
        <p14:creationId xmlns:p14="http://schemas.microsoft.com/office/powerpoint/2010/main" val="582881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0F4AE-6387-4500-BB28-014876A7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okamžité 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EFA72-B5EA-476A-BAC0-AF1F42C15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Závažnější dopravní nehody si žádají. </a:t>
            </a:r>
          </a:p>
          <a:p>
            <a:r>
              <a:rPr lang="cs-CZ" dirty="0"/>
              <a:t>Intervence policie, zdravotnická záchranná služba, hasiči. </a:t>
            </a:r>
          </a:p>
          <a:p>
            <a:r>
              <a:rPr lang="cs-CZ" dirty="0"/>
              <a:t>Masivní intervence uvedených složek v případě závažné dopravní nehody se závažnou újmou. </a:t>
            </a:r>
          </a:p>
          <a:p>
            <a:r>
              <a:rPr lang="cs-CZ" dirty="0"/>
              <a:t>Narušení provozu, bezpečnostní zastavení či omezení provozu – může mít za následek. </a:t>
            </a:r>
          </a:p>
          <a:p>
            <a:r>
              <a:rPr lang="cs-CZ" dirty="0"/>
              <a:t>Důsledky zrušení dopravy, zpoždění dopravy – včetně dopadů na přepravní vztahy. </a:t>
            </a:r>
          </a:p>
          <a:p>
            <a:r>
              <a:rPr lang="cs-CZ" dirty="0"/>
              <a:t>Omezená použitelnost či úplná nepoužitelnost dopravního prostředku – opravitelnost/</a:t>
            </a:r>
            <a:r>
              <a:rPr lang="cs-CZ" dirty="0" err="1"/>
              <a:t>neopravitelnost</a:t>
            </a:r>
            <a:r>
              <a:rPr lang="cs-CZ" dirty="0"/>
              <a:t>  – nároky na dopravní prostředek.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348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vyšetřování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 jednotlivé druhy dopravy.</a:t>
            </a:r>
          </a:p>
          <a:p>
            <a:r>
              <a:rPr lang="cs-CZ" sz="3200" dirty="0"/>
              <a:t>Zvláštní orgány a procedury. </a:t>
            </a:r>
          </a:p>
          <a:p>
            <a:r>
              <a:rPr lang="cs-CZ" sz="3200" dirty="0"/>
              <a:t>Podpůrné použití pravidel pro vyšetření trestných činů. </a:t>
            </a:r>
          </a:p>
          <a:p>
            <a:r>
              <a:rPr lang="cs-CZ" sz="3200" dirty="0"/>
              <a:t>Výsledky pro jednotlivá řízení – správní, trestní, civilní. </a:t>
            </a:r>
          </a:p>
          <a:p>
            <a:r>
              <a:rPr lang="cs-CZ" sz="3200" dirty="0"/>
              <a:t>Též pro poučení a předcházení srovnatelných nehod.   </a:t>
            </a:r>
          </a:p>
          <a:p>
            <a:r>
              <a:rPr lang="cs-CZ" sz="3200" dirty="0"/>
              <a:t>Zájem veřejnosti / novináři o nehodě samotné. </a:t>
            </a:r>
          </a:p>
          <a:p>
            <a:r>
              <a:rPr lang="cs-CZ" sz="3200" dirty="0"/>
              <a:t>Zájem veřejnosti / novináři o navazující řízení a jeho výsledky.  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04264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vůči cestujícím, „nákladu“, posádce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Odpovědnost za újmu na životě / zdraví cestujících</a:t>
            </a:r>
          </a:p>
          <a:p>
            <a:r>
              <a:rPr lang="cs-CZ" sz="3600" dirty="0"/>
              <a:t>Odpovědnost za újmu na přepravovaném nákladu. </a:t>
            </a:r>
          </a:p>
          <a:p>
            <a:r>
              <a:rPr lang="cs-CZ" sz="3600" dirty="0"/>
              <a:t>Odpovědnost vůči vlastní posádce. </a:t>
            </a:r>
          </a:p>
          <a:p>
            <a:r>
              <a:rPr lang="cs-CZ" sz="3600" dirty="0"/>
              <a:t>Použitý právní řád.  </a:t>
            </a:r>
          </a:p>
          <a:p>
            <a:r>
              <a:rPr lang="cs-CZ" sz="3600" dirty="0"/>
              <a:t>Použití. 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39027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za újmu způsobenou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Podle povahy dopravy</a:t>
            </a:r>
          </a:p>
          <a:p>
            <a:r>
              <a:rPr lang="cs-CZ" sz="3200" dirty="0"/>
              <a:t>Odpovědnost za majetkové škody. </a:t>
            </a:r>
          </a:p>
          <a:p>
            <a:r>
              <a:rPr lang="cs-CZ" sz="3200" dirty="0"/>
              <a:t>Odpovědnost za škody na cestě</a:t>
            </a:r>
          </a:p>
          <a:p>
            <a:r>
              <a:rPr lang="cs-CZ" sz="3200" dirty="0"/>
              <a:t>Odpovědnost za škody na životech a na zdraví. </a:t>
            </a:r>
          </a:p>
          <a:p>
            <a:r>
              <a:rPr lang="cs-CZ" sz="3200" dirty="0"/>
              <a:t>Odpovědnost za újmu způsobenou životnímu prostředí.</a:t>
            </a:r>
          </a:p>
          <a:p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2083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EB026-BCC8-4CDF-999B-7BD0A33B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Kriminalita spojená s dopravou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276E8-97B4-44BB-9BF3-93772DF45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Úmyslné zločiny pomocí dopravních prostředků – zvláštní kategorie. </a:t>
            </a:r>
          </a:p>
          <a:p>
            <a:r>
              <a:rPr lang="cs-CZ" dirty="0"/>
              <a:t>Použití dopravního prostředku jako nástroje zločinu. </a:t>
            </a:r>
          </a:p>
          <a:p>
            <a:r>
              <a:rPr lang="cs-CZ" sz="2800" dirty="0"/>
              <a:t>Dopravní prostředek jako nástroj sebevraždy / rozšířené sebevraždy. </a:t>
            </a:r>
          </a:p>
          <a:p>
            <a:endParaRPr lang="cs-CZ" dirty="0"/>
          </a:p>
          <a:p>
            <a:r>
              <a:rPr lang="cs-CZ" dirty="0"/>
              <a:t>Sledování pohybu jednotlivce / dopravního prostředku v rámci postihování a vyšetřování jiné kriminality – krádeže, loupeže, únosy, vraždy a pokusy o ně…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2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Uvození		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návaznost na problematiku přepravy jako dopravy pro jiného jako převládajícího druhu dopravy. </a:t>
            </a:r>
          </a:p>
          <a:p>
            <a:endParaRPr lang="cs-CZ" dirty="0"/>
          </a:p>
          <a:p>
            <a:r>
              <a:rPr lang="cs-CZ" dirty="0"/>
              <a:t>Nicméně též některé dopady pro samotného provozovatele či pro další osoby. </a:t>
            </a:r>
          </a:p>
          <a:p>
            <a:endParaRPr lang="cs-CZ" dirty="0"/>
          </a:p>
          <a:p>
            <a:r>
              <a:rPr lang="cs-CZ" dirty="0"/>
              <a:t>Právní následky nějakého nežádoucího chování nebo jevu jsou to obecně nejtěžší  ke zkoumání.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93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 – odpovědnosti za újmu okolí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000" dirty="0"/>
              <a:t>Slouží ochraně dalších subjektů, jejich života, zdraví, majetku, hospodářských zájmů. </a:t>
            </a:r>
          </a:p>
          <a:p>
            <a:r>
              <a:rPr lang="cs-CZ" sz="4000" dirty="0"/>
              <a:t>Povinné předepsané pojištění pro všechny dopravce či jejich většinu – zpravidla vázané na dopravní prostředky.  </a:t>
            </a:r>
          </a:p>
          <a:p>
            <a:r>
              <a:rPr lang="cs-CZ" sz="4000" dirty="0"/>
              <a:t>Dohled na pojištěním, zda je sjednané. </a:t>
            </a:r>
          </a:p>
          <a:p>
            <a:r>
              <a:rPr lang="cs-CZ" sz="4000" dirty="0"/>
              <a:t>Zabezpečení poškozených v případě selhání pojištění – náhradní fondy. </a:t>
            </a:r>
          </a:p>
          <a:p>
            <a:r>
              <a:rPr lang="cs-CZ" sz="4000" dirty="0"/>
              <a:t>Standardy vyřizování pojistných nároků. </a:t>
            </a:r>
          </a:p>
          <a:p>
            <a:r>
              <a:rPr lang="cs-CZ" sz="4000" dirty="0"/>
              <a:t>Regresní nároky vůči pojistníkovi v případě závažných pochybení (alkohol řidiče, </a:t>
            </a:r>
          </a:p>
        </p:txBody>
      </p:sp>
    </p:spTree>
    <p:extLst>
      <p:ext uri="{BB962C8B-B14F-4D97-AF65-F5344CB8AC3E}">
        <p14:creationId xmlns:p14="http://schemas.microsoft.com/office/powerpoint/2010/main" val="2085331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 – přepravce v rámci podnikání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/>
              <a:t>Rozlišení </a:t>
            </a:r>
          </a:p>
          <a:p>
            <a:r>
              <a:rPr lang="cs-CZ" sz="4000" dirty="0"/>
              <a:t>Pojištění personálu / personálu vůči zaměstnavateli.  </a:t>
            </a:r>
          </a:p>
          <a:p>
            <a:r>
              <a:rPr lang="cs-CZ" sz="4000" dirty="0"/>
              <a:t>Pojištění vlastních škod: dopravní prostředek. </a:t>
            </a:r>
          </a:p>
          <a:p>
            <a:r>
              <a:rPr lang="cs-CZ" sz="4000" dirty="0"/>
              <a:t>Pojištění odpovědnosti vůči cestujícím, nákladu, jeho vlastníkům (odesilateli, příjemci). </a:t>
            </a:r>
          </a:p>
          <a:p>
            <a:r>
              <a:rPr lang="cs-CZ" sz="4000" dirty="0"/>
              <a:t>Bývá předepsáno zákony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45212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CFD81-909C-49BC-B1D3-61BA739BA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III – vlastní rizika u soukromého dopravce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FF707-E353-4BE8-8610-B753AB6F6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Havarijní pojištění. </a:t>
            </a:r>
          </a:p>
          <a:p>
            <a:r>
              <a:rPr lang="cs-CZ" dirty="0"/>
              <a:t>Pojištění vlastního dopravního prostředku. </a:t>
            </a:r>
          </a:p>
          <a:p>
            <a:r>
              <a:rPr lang="cs-CZ" dirty="0"/>
              <a:t>Pojištění spolucestujících. </a:t>
            </a:r>
          </a:p>
          <a:p>
            <a:r>
              <a:rPr lang="cs-CZ" dirty="0"/>
              <a:t>Pojištění sebe sama. </a:t>
            </a:r>
          </a:p>
          <a:p>
            <a:r>
              <a:rPr lang="cs-CZ" dirty="0"/>
              <a:t>Pojistitelnost – výluka morálního hazardu. </a:t>
            </a:r>
          </a:p>
        </p:txBody>
      </p:sp>
    </p:spTree>
    <p:extLst>
      <p:ext uri="{BB962C8B-B14F-4D97-AF65-F5344CB8AC3E}">
        <p14:creationId xmlns:p14="http://schemas.microsoft.com/office/powerpoint/2010/main" val="380555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Odpovědnost veřejnoprávní a soukromoprávní </a:t>
            </a:r>
            <a:br>
              <a:rPr lang="cs-CZ" dirty="0"/>
            </a:br>
            <a:r>
              <a:rPr lang="cs-CZ" dirty="0"/>
              <a:t>Odpovědnost za chování a za výsledek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Rozlišení </a:t>
            </a:r>
          </a:p>
          <a:p>
            <a:r>
              <a:rPr lang="cs-CZ" sz="3600" dirty="0"/>
              <a:t>Správní, profesní (pracovní, licenční) trestní versus soukromoprávní.</a:t>
            </a:r>
          </a:p>
          <a:p>
            <a:r>
              <a:rPr lang="cs-CZ" sz="3600" dirty="0"/>
              <a:t>Tj. subjektivní versus objektivní.   </a:t>
            </a:r>
          </a:p>
          <a:p>
            <a:r>
              <a:rPr lang="cs-CZ" sz="3600" dirty="0"/>
              <a:t>Soukromoprávní odpovědnost za selhání (zavinění).  </a:t>
            </a:r>
          </a:p>
          <a:p>
            <a:r>
              <a:rPr lang="cs-CZ" sz="3600" dirty="0"/>
              <a:t>Soukromoprávní odpovědnost též ve stanovených případech za (nežádoucí) výsledek bez ohledu na selhání  </a:t>
            </a:r>
          </a:p>
        </p:txBody>
      </p:sp>
    </p:spTree>
    <p:extLst>
      <p:ext uri="{BB962C8B-B14F-4D97-AF65-F5344CB8AC3E}">
        <p14:creationId xmlns:p14="http://schemas.microsoft.com/office/powerpoint/2010/main" val="142268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Návody pro zkoumání právního režimu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Vyjasnění, zda se jsou zvláštní pravidla pro příslušný druh dopravy,  nebo se zcela či podpůrně použijí pravidla obecná.  </a:t>
            </a:r>
          </a:p>
          <a:p>
            <a:r>
              <a:rPr lang="cs-CZ" sz="3600" dirty="0"/>
              <a:t>Zákonný či smluvní režim: do jaké míry smluvní režim (smlouva o přepravě, včetně přepravních podmínek dopravce) se může odchýlit od právního režimu (kogentní pravidla). </a:t>
            </a:r>
          </a:p>
        </p:txBody>
      </p:sp>
    </p:spTree>
    <p:extLst>
      <p:ext uri="{BB962C8B-B14F-4D97-AF65-F5344CB8AC3E}">
        <p14:creationId xmlns:p14="http://schemas.microsoft.com/office/powerpoint/2010/main" val="69216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Neposkytnutí přepravy osob či nákladu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/>
              <a:t>Odpadnutí spojení po různé důvody. </a:t>
            </a:r>
          </a:p>
          <a:p>
            <a:r>
              <a:rPr lang="cs-CZ" sz="4000" dirty="0"/>
              <a:t>Podle možností poskytnutí náhradní přepravy později? </a:t>
            </a:r>
          </a:p>
          <a:p>
            <a:r>
              <a:rPr lang="cs-CZ" sz="4000" dirty="0"/>
              <a:t>Vracení jízdného / přepravného, bylo-li uhrazeno </a:t>
            </a:r>
          </a:p>
          <a:p>
            <a:r>
              <a:rPr lang="cs-CZ" sz="4000" dirty="0"/>
              <a:t>Odškodňování nepříjemných následků? Pokud vůbec, tak leckdy paušalizace. </a:t>
            </a:r>
          </a:p>
          <a:p>
            <a:r>
              <a:rPr lang="cs-CZ" sz="4000" dirty="0"/>
              <a:t>Důvody pro zrušení – vlastní, nebo vyšší moc. </a:t>
            </a:r>
          </a:p>
        </p:txBody>
      </p:sp>
    </p:spTree>
    <p:extLst>
      <p:ext uri="{BB962C8B-B14F-4D97-AF65-F5344CB8AC3E}">
        <p14:creationId xmlns:p14="http://schemas.microsoft.com/office/powerpoint/2010/main" val="149114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Zpoždění přepravy – osobní, nákladní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000" dirty="0"/>
              <a:t>Do jaké míry je přípustné? </a:t>
            </a:r>
          </a:p>
          <a:p>
            <a:r>
              <a:rPr lang="cs-CZ" sz="4000" dirty="0"/>
              <a:t>Drobná zpoždění se považují za přijatelná.  </a:t>
            </a:r>
          </a:p>
          <a:p>
            <a:r>
              <a:rPr lang="cs-CZ" sz="4000" dirty="0"/>
              <a:t>Vyšší moc? Co je, co není vyšší moc? </a:t>
            </a:r>
          </a:p>
          <a:p>
            <a:r>
              <a:rPr lang="cs-CZ" sz="4000" dirty="0"/>
              <a:t>Nehoda (na trase), stávka, veřejná opatření. </a:t>
            </a:r>
          </a:p>
          <a:p>
            <a:r>
              <a:rPr lang="cs-CZ" sz="4000" dirty="0"/>
              <a:t>Jak je to v nákladní dopravě? </a:t>
            </a:r>
          </a:p>
          <a:p>
            <a:r>
              <a:rPr lang="cs-CZ" sz="4000" dirty="0"/>
              <a:t>Zde nemusí být takové očekávání, na druhé straně však ani nabídka služeb nebude. </a:t>
            </a:r>
          </a:p>
          <a:p>
            <a:r>
              <a:rPr lang="cs-CZ" sz="4000" dirty="0"/>
              <a:t>Možnost sjednání nějakého vyššího standardu? </a:t>
            </a:r>
          </a:p>
        </p:txBody>
      </p:sp>
    </p:spTree>
    <p:extLst>
      <p:ext uri="{BB962C8B-B14F-4D97-AF65-F5344CB8AC3E}">
        <p14:creationId xmlns:p14="http://schemas.microsoft.com/office/powerpoint/2010/main" val="258224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 či poškození nákladu, zásilky či zavazadla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4000" dirty="0"/>
              <a:t>Evidence a kontrola uvedených předmětů. </a:t>
            </a:r>
          </a:p>
          <a:p>
            <a:r>
              <a:rPr lang="cs-CZ" sz="4000" dirty="0"/>
              <a:t>Informace o obsahu uvedených předmětů. </a:t>
            </a:r>
          </a:p>
          <a:p>
            <a:r>
              <a:rPr lang="cs-CZ" sz="4000" dirty="0"/>
              <a:t>Rozlišení uzavřený náklad / otevřený náklad – zde myslitelné určité ztráty. </a:t>
            </a:r>
          </a:p>
          <a:p>
            <a:r>
              <a:rPr lang="cs-CZ" sz="4000" dirty="0"/>
              <a:t>Kategorizace podle jednotlivých druhů nákladů (též kvůli bezpečnosti) pro účely zacházení. </a:t>
            </a:r>
          </a:p>
          <a:p>
            <a:r>
              <a:rPr lang="cs-CZ" sz="4000" dirty="0"/>
              <a:t>Paušalizace náhrady s ohledem na nedostatek informací. </a:t>
            </a:r>
          </a:p>
          <a:p>
            <a:r>
              <a:rPr lang="cs-CZ" sz="4000" dirty="0"/>
              <a:t>Možnost pojištění předmětů. Dopravcem či zákazníkem… </a:t>
            </a:r>
          </a:p>
        </p:txBody>
      </p:sp>
    </p:spTree>
    <p:extLst>
      <p:ext uri="{BB962C8B-B14F-4D97-AF65-F5344CB8AC3E}">
        <p14:creationId xmlns:p14="http://schemas.microsoft.com/office/powerpoint/2010/main" val="171801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Narušení pořádku a bezpečnosti na palubě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„Jízda na černo“ </a:t>
            </a:r>
          </a:p>
          <a:p>
            <a:r>
              <a:rPr lang="cs-CZ" sz="3600" dirty="0"/>
              <a:t>Obtěžování, výtržnosti. </a:t>
            </a:r>
          </a:p>
          <a:p>
            <a:r>
              <a:rPr lang="cs-CZ" sz="3600" dirty="0"/>
              <a:t>Krádeže, loupeže </a:t>
            </a:r>
          </a:p>
          <a:p>
            <a:r>
              <a:rPr lang="cs-CZ" sz="3600" dirty="0"/>
              <a:t>Násilnosti. </a:t>
            </a:r>
          </a:p>
          <a:p>
            <a:r>
              <a:rPr lang="cs-CZ" sz="3600" dirty="0"/>
              <a:t>Počínání, které ohrožuje bezpečnost provozu </a:t>
            </a:r>
          </a:p>
          <a:p>
            <a:r>
              <a:rPr lang="cs-CZ" sz="3600" dirty="0"/>
              <a:t>Možnosti a meze zakročení vůči pachateli na palubě.</a:t>
            </a:r>
          </a:p>
          <a:p>
            <a:r>
              <a:rPr lang="cs-CZ" sz="3600" dirty="0"/>
              <a:t>Možnosti či povinnost přerušení dopravy a vysazení.  </a:t>
            </a:r>
          </a:p>
          <a:p>
            <a:r>
              <a:rPr lang="cs-CZ" sz="3600" dirty="0"/>
              <a:t>Právní postihy včetně zpřísněných. </a:t>
            </a:r>
          </a:p>
        </p:txBody>
      </p:sp>
    </p:spTree>
    <p:extLst>
      <p:ext uri="{BB962C8B-B14F-4D97-AF65-F5344CB8AC3E}">
        <p14:creationId xmlns:p14="http://schemas.microsoft.com/office/powerpoint/2010/main" val="135083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odcizení, únos dopravního prostředku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Odcizení dopravních prostředků (silniční – automobily a menší)  </a:t>
            </a:r>
          </a:p>
          <a:p>
            <a:r>
              <a:rPr lang="cs-CZ" sz="3200" dirty="0"/>
              <a:t>Ztráta dopravních prostředků – například zatoulaný </a:t>
            </a:r>
            <a:r>
              <a:rPr lang="cs-CZ" sz="3200" dirty="0" err="1"/>
              <a:t>vagónna</a:t>
            </a:r>
            <a:r>
              <a:rPr lang="cs-CZ" sz="3200" dirty="0"/>
              <a:t> evropských železnicích.  </a:t>
            </a:r>
          </a:p>
          <a:p>
            <a:r>
              <a:rPr lang="cs-CZ" sz="3200" dirty="0"/>
              <a:t>Útok na dopravní prostředek (zevnitř, zvenku). </a:t>
            </a:r>
          </a:p>
          <a:p>
            <a:r>
              <a:rPr lang="cs-CZ" sz="3200" dirty="0"/>
              <a:t>Únos prostředku – zejména letadlo, loď. </a:t>
            </a:r>
          </a:p>
          <a:p>
            <a:r>
              <a:rPr lang="cs-CZ" sz="3200" dirty="0"/>
              <a:t>Vnímané jako zvláště nebezpečné, přísné postihování. </a:t>
            </a:r>
          </a:p>
          <a:p>
            <a:r>
              <a:rPr lang="cs-CZ" sz="3200" dirty="0"/>
              <a:t>Otázka jurisdikce ve státních a mimostátních prostorech.  </a:t>
            </a:r>
          </a:p>
        </p:txBody>
      </p:sp>
    </p:spTree>
    <p:extLst>
      <p:ext uri="{BB962C8B-B14F-4D97-AF65-F5344CB8AC3E}">
        <p14:creationId xmlns:p14="http://schemas.microsoft.com/office/powerpoint/2010/main" val="3695946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4D4947-247A-4EC2-BA99-102E092D40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A3A98-53BC-4E30-807C-C940A7F13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ED5566-F778-438E-90FB-5A468C6BE9C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1116</Words>
  <Application>Microsoft Office PowerPoint</Application>
  <PresentationFormat>Širokoúhlá obrazovka</PresentationFormat>
  <Paragraphs>139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Dopravní a přepravní právo  Mezinárodní dopravní právo</vt:lpstr>
      <vt:lpstr>Uvození   </vt:lpstr>
      <vt:lpstr>Odpovědnost veřejnoprávní a soukromoprávní  Odpovědnost za chování a za výsledek </vt:lpstr>
      <vt:lpstr>Návody pro zkoumání právního režimu </vt:lpstr>
      <vt:lpstr>Neposkytnutí přepravy osob či nákladu  </vt:lpstr>
      <vt:lpstr>Zpoždění přepravy – osobní, nákladní </vt:lpstr>
      <vt:lpstr>Ztráta, odcizení či poškození nákladu, zásilky či zavazadla </vt:lpstr>
      <vt:lpstr>Narušení pořádku a bezpečnosti na palubě </vt:lpstr>
      <vt:lpstr>Ztráta, odcizení, únos dopravního prostředku </vt:lpstr>
      <vt:lpstr>Bezpečnostní kontroly osob a nákladu </vt:lpstr>
      <vt:lpstr>Zjištěné nebezpečné situace, jež však nevedly k újmě </vt:lpstr>
      <vt:lpstr>Nehody v jednotlivých druzích dopravy </vt:lpstr>
      <vt:lpstr>Dopravní nehody – předcházení </vt:lpstr>
      <vt:lpstr>Dopravní nehody – událost </vt:lpstr>
      <vt:lpstr>Dopravní nehody – okamžité řešení </vt:lpstr>
      <vt:lpstr>Dopravní nehody – vyšetřování </vt:lpstr>
      <vt:lpstr>Odpovědnost vůči cestujícím, „nákladu“, posádce </vt:lpstr>
      <vt:lpstr>Odpovědnost za újmu způsobenou veřejnosti </vt:lpstr>
      <vt:lpstr>Kriminalita spojená s dopravou </vt:lpstr>
      <vt:lpstr>Pojištění I – odpovědnosti za újmu okolí </vt:lpstr>
      <vt:lpstr>Pojištění II – přepravce v rámci podnikání  </vt:lpstr>
      <vt:lpstr>Pojištění III – vlastní rizika u soukromého dopravce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49</cp:revision>
  <dcterms:created xsi:type="dcterms:W3CDTF">2020-06-12T06:12:57Z</dcterms:created>
  <dcterms:modified xsi:type="dcterms:W3CDTF">2023-04-17T15:33:45Z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