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4"/>
  </p:notesMasterIdLst>
  <p:handoutMasterIdLst>
    <p:handoutMasterId r:id="rId55"/>
  </p:handoutMasterIdLst>
  <p:sldIdLst>
    <p:sldId id="256" r:id="rId2"/>
    <p:sldId id="349" r:id="rId3"/>
    <p:sldId id="350" r:id="rId4"/>
    <p:sldId id="351" r:id="rId5"/>
    <p:sldId id="331" r:id="rId6"/>
    <p:sldId id="332" r:id="rId7"/>
    <p:sldId id="333" r:id="rId8"/>
    <p:sldId id="334" r:id="rId9"/>
    <p:sldId id="336" r:id="rId10"/>
    <p:sldId id="335" r:id="rId11"/>
    <p:sldId id="337" r:id="rId12"/>
    <p:sldId id="352" r:id="rId13"/>
    <p:sldId id="301" r:id="rId14"/>
    <p:sldId id="324" r:id="rId15"/>
    <p:sldId id="325" r:id="rId16"/>
    <p:sldId id="286" r:id="rId17"/>
    <p:sldId id="287" r:id="rId18"/>
    <p:sldId id="288" r:id="rId19"/>
    <p:sldId id="329" r:id="rId20"/>
    <p:sldId id="330" r:id="rId21"/>
    <p:sldId id="289" r:id="rId22"/>
    <p:sldId id="290" r:id="rId23"/>
    <p:sldId id="291" r:id="rId24"/>
    <p:sldId id="292" r:id="rId25"/>
    <p:sldId id="326" r:id="rId26"/>
    <p:sldId id="353" r:id="rId27"/>
    <p:sldId id="346" r:id="rId28"/>
    <p:sldId id="348" r:id="rId29"/>
    <p:sldId id="354" r:id="rId30"/>
    <p:sldId id="355" r:id="rId31"/>
    <p:sldId id="328" r:id="rId32"/>
    <p:sldId id="327" r:id="rId33"/>
    <p:sldId id="293" r:id="rId34"/>
    <p:sldId id="294" r:id="rId35"/>
    <p:sldId id="338" r:id="rId36"/>
    <p:sldId id="340" r:id="rId37"/>
    <p:sldId id="299" r:id="rId38"/>
    <p:sldId id="300" r:id="rId39"/>
    <p:sldId id="302" r:id="rId40"/>
    <p:sldId id="303" r:id="rId41"/>
    <p:sldId id="308" r:id="rId42"/>
    <p:sldId id="341" r:id="rId43"/>
    <p:sldId id="342" r:id="rId44"/>
    <p:sldId id="343" r:id="rId45"/>
    <p:sldId id="305" r:id="rId46"/>
    <p:sldId id="306" r:id="rId47"/>
    <p:sldId id="307" r:id="rId48"/>
    <p:sldId id="344" r:id="rId49"/>
    <p:sldId id="323" r:id="rId50"/>
    <p:sldId id="356" r:id="rId51"/>
    <p:sldId id="357" r:id="rId52"/>
    <p:sldId id="345" r:id="rId5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67" d="100"/>
          <a:sy n="67" d="100"/>
        </p:scale>
        <p:origin x="55" y="128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8638FE-7108-41CF-83AC-1B7905A69FA6}" type="doc">
      <dgm:prSet loTypeId="urn:microsoft.com/office/officeart/2005/8/layout/hierarchy1" loCatId="hierarchy" qsTypeId="urn:microsoft.com/office/officeart/2005/8/quickstyle/simple3" qsCatId="simple" csTypeId="urn:microsoft.com/office/officeart/2005/8/colors/colorful1#1" csCatId="colorful" phldr="1"/>
      <dgm:spPr/>
    </dgm:pt>
    <dgm:pt modelId="{0B46AAAE-B591-455E-9569-E15B236809B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a:ln/>
              <a:effectLst/>
              <a:latin typeface="Verdana" pitchFamily="34" charset="0"/>
            </a:rPr>
            <a:t>PŘÍPUSTNOST</a:t>
          </a:r>
          <a:endParaRPr kumimoji="0" lang="cs-CZ" b="0" i="0" u="none" strike="noStrike" cap="none" normalizeH="0" baseline="0" dirty="0">
            <a:ln/>
            <a:effectLst/>
            <a:latin typeface="Verdana" pitchFamily="34" charset="0"/>
          </a:endParaRPr>
        </a:p>
      </dgm:t>
    </dgm:pt>
    <dgm:pt modelId="{454A59C5-465A-4C12-9C7B-A6E323B5BEE9}" type="parTrans" cxnId="{E4D28715-B62A-4D93-8957-3F4C3663F286}">
      <dgm:prSet/>
      <dgm:spPr/>
      <dgm:t>
        <a:bodyPr/>
        <a:lstStyle/>
        <a:p>
          <a:endParaRPr lang="cs-CZ"/>
        </a:p>
      </dgm:t>
    </dgm:pt>
    <dgm:pt modelId="{C9CD4EF0-FFDB-43A3-89F3-A59BB7AE8239}" type="sibTrans" cxnId="{E4D28715-B62A-4D93-8957-3F4C3663F286}">
      <dgm:prSet/>
      <dgm:spPr/>
      <dgm:t>
        <a:bodyPr/>
        <a:lstStyle/>
        <a:p>
          <a:endParaRPr lang="cs-CZ"/>
        </a:p>
      </dgm:t>
    </dgm:pt>
    <dgm:pt modelId="{7211A12A-22E1-49FA-8B0D-BFC45D1E27E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a:ln/>
              <a:effectLst/>
              <a:latin typeface="Verdana" pitchFamily="34" charset="0"/>
            </a:rPr>
            <a:t>A</a:t>
          </a:r>
          <a:endParaRPr kumimoji="0" lang="cs-CZ" b="0" i="0" u="none" strike="noStrike" cap="none" normalizeH="0" baseline="0" dirty="0">
            <a:ln/>
            <a:effectLst/>
            <a:latin typeface="Verdana" pitchFamily="34" charset="0"/>
          </a:endParaRPr>
        </a:p>
      </dgm:t>
    </dgm:pt>
    <dgm:pt modelId="{53D904B6-DF1F-4046-99C5-687487807250}" type="parTrans" cxnId="{4CF43E11-FE89-4F93-8495-6E9ED6771988}">
      <dgm:prSet/>
      <dgm:spPr/>
      <dgm:t>
        <a:bodyPr/>
        <a:lstStyle/>
        <a:p>
          <a:endParaRPr lang="cs-CZ"/>
        </a:p>
      </dgm:t>
    </dgm:pt>
    <dgm:pt modelId="{23BBDB73-1DDC-46A1-91DF-63401B0F671C}" type="sibTrans" cxnId="{4CF43E11-FE89-4F93-8495-6E9ED6771988}">
      <dgm:prSet/>
      <dgm:spPr/>
      <dgm:t>
        <a:bodyPr/>
        <a:lstStyle/>
        <a:p>
          <a:endParaRPr lang="cs-CZ"/>
        </a:p>
      </dgm:t>
    </dgm:pt>
    <dgm:pt modelId="{9E303868-FA78-42ED-B4BF-40F5EB8FBA0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Verdana" pitchFamily="34" charset="0"/>
            </a:rPr>
            <a:t>-A1</a:t>
          </a:r>
        </a:p>
      </dgm:t>
    </dgm:pt>
    <dgm:pt modelId="{CB081EE6-9BE9-4BE5-A4BD-587E0049B2AF}" type="parTrans" cxnId="{FB87499A-B73E-4271-AC22-D713E9CB1354}">
      <dgm:prSet/>
      <dgm:spPr/>
      <dgm:t>
        <a:bodyPr/>
        <a:lstStyle/>
        <a:p>
          <a:endParaRPr lang="cs-CZ"/>
        </a:p>
      </dgm:t>
    </dgm:pt>
    <dgm:pt modelId="{590FBBD1-AE37-4977-9342-12CB0400103D}" type="sibTrans" cxnId="{FB87499A-B73E-4271-AC22-D713E9CB1354}">
      <dgm:prSet/>
      <dgm:spPr/>
      <dgm:t>
        <a:bodyPr/>
        <a:lstStyle/>
        <a:p>
          <a:endParaRPr lang="cs-CZ"/>
        </a:p>
      </dgm:t>
    </dgm:pt>
    <dgm:pt modelId="{CEB6A0C7-665A-4F80-AF2F-D132B813DEA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a:ln/>
              <a:effectLst/>
              <a:latin typeface="Verdana" pitchFamily="34" charset="0"/>
            </a:rPr>
            <a:t>+B</a:t>
          </a:r>
          <a:endParaRPr kumimoji="0" lang="cs-CZ" b="0" i="0" u="none" strike="noStrike" cap="none" normalizeH="0" baseline="0" dirty="0">
            <a:ln/>
            <a:effectLst/>
            <a:latin typeface="Verdana" pitchFamily="34" charset="0"/>
          </a:endParaRPr>
        </a:p>
      </dgm:t>
    </dgm:pt>
    <dgm:pt modelId="{0A53B841-F4B2-473F-A0B0-D8CAEB83FFE8}" type="parTrans" cxnId="{27331408-A621-4110-B5F0-B3F5D2F66977}">
      <dgm:prSet/>
      <dgm:spPr/>
      <dgm:t>
        <a:bodyPr/>
        <a:lstStyle/>
        <a:p>
          <a:endParaRPr lang="cs-CZ"/>
        </a:p>
      </dgm:t>
    </dgm:pt>
    <dgm:pt modelId="{4C1784EE-681F-4EC8-A484-DFD0C075AE6A}" type="sibTrans" cxnId="{27331408-A621-4110-B5F0-B3F5D2F66977}">
      <dgm:prSet/>
      <dgm:spPr/>
      <dgm:t>
        <a:bodyPr/>
        <a:lstStyle/>
        <a:p>
          <a:endParaRPr lang="cs-CZ"/>
        </a:p>
      </dgm:t>
    </dgm:pt>
    <dgm:pt modelId="{42522A9C-CBE7-4DAF-9F01-541797AD97B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Verdana" pitchFamily="34" charset="0"/>
            </a:rPr>
            <a:t>+C</a:t>
          </a:r>
        </a:p>
      </dgm:t>
    </dgm:pt>
    <dgm:pt modelId="{03E6742C-C4F8-4DEF-BE66-0EF8BDE193A5}" type="parTrans" cxnId="{FD75DAC4-36F1-459D-8590-B1064DC24A98}">
      <dgm:prSet/>
      <dgm:spPr/>
      <dgm:t>
        <a:bodyPr/>
        <a:lstStyle/>
        <a:p>
          <a:endParaRPr lang="cs-CZ"/>
        </a:p>
      </dgm:t>
    </dgm:pt>
    <dgm:pt modelId="{D947446D-1C8E-4673-879E-9A513102F98A}" type="sibTrans" cxnId="{FD75DAC4-36F1-459D-8590-B1064DC24A98}">
      <dgm:prSet/>
      <dgm:spPr/>
      <dgm:t>
        <a:bodyPr/>
        <a:lstStyle/>
        <a:p>
          <a:endParaRPr lang="cs-CZ"/>
        </a:p>
      </dgm:t>
    </dgm:pt>
    <dgm:pt modelId="{1973866E-CF3B-4A30-BA1E-4FF7C516136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effectLst/>
              <a:latin typeface="Verdana" pitchFamily="34" charset="0"/>
            </a:rPr>
            <a:t>-  D</a:t>
          </a:r>
        </a:p>
      </dgm:t>
    </dgm:pt>
    <dgm:pt modelId="{36AC7B0D-A5DB-44E6-9134-F4EAD2689BDC}" type="parTrans" cxnId="{A616FC53-CD12-4B0C-B48E-813B1A4AC88D}">
      <dgm:prSet/>
      <dgm:spPr/>
      <dgm:t>
        <a:bodyPr/>
        <a:lstStyle/>
        <a:p>
          <a:endParaRPr lang="cs-CZ"/>
        </a:p>
      </dgm:t>
    </dgm:pt>
    <dgm:pt modelId="{9F671F99-AE15-4130-9246-5233E45A32D9}" type="sibTrans" cxnId="{A616FC53-CD12-4B0C-B48E-813B1A4AC88D}">
      <dgm:prSet/>
      <dgm:spPr/>
      <dgm:t>
        <a:bodyPr/>
        <a:lstStyle/>
        <a:p>
          <a:endParaRPr lang="cs-CZ"/>
        </a:p>
      </dgm:t>
    </dgm:pt>
    <dgm:pt modelId="{23A32EA3-6083-4C2A-80CF-90F22664B2AA}" type="pres">
      <dgm:prSet presAssocID="{2D8638FE-7108-41CF-83AC-1B7905A69FA6}" presName="hierChild1" presStyleCnt="0">
        <dgm:presLayoutVars>
          <dgm:chPref val="1"/>
          <dgm:dir/>
          <dgm:animOne val="branch"/>
          <dgm:animLvl val="lvl"/>
          <dgm:resizeHandles/>
        </dgm:presLayoutVars>
      </dgm:prSet>
      <dgm:spPr/>
    </dgm:pt>
    <dgm:pt modelId="{5718BDDA-A890-4771-B603-D573D3FFCDA9}" type="pres">
      <dgm:prSet presAssocID="{0B46AAAE-B591-455E-9569-E15B236809BB}" presName="hierRoot1" presStyleCnt="0"/>
      <dgm:spPr/>
    </dgm:pt>
    <dgm:pt modelId="{84F13D68-0AC7-46F9-B57B-478AA607AD71}" type="pres">
      <dgm:prSet presAssocID="{0B46AAAE-B591-455E-9569-E15B236809BB}" presName="composite" presStyleCnt="0"/>
      <dgm:spPr/>
    </dgm:pt>
    <dgm:pt modelId="{7B5E76EA-7908-4122-82CF-C3B782121306}" type="pres">
      <dgm:prSet presAssocID="{0B46AAAE-B591-455E-9569-E15B236809BB}" presName="background" presStyleLbl="node0" presStyleIdx="0" presStyleCnt="1"/>
      <dgm:spPr/>
    </dgm:pt>
    <dgm:pt modelId="{A6CFC257-2D2B-4A61-9D7A-CD00B89245E8}" type="pres">
      <dgm:prSet presAssocID="{0B46AAAE-B591-455E-9569-E15B236809BB}" presName="text" presStyleLbl="fgAcc0" presStyleIdx="0" presStyleCnt="1">
        <dgm:presLayoutVars>
          <dgm:chPref val="3"/>
        </dgm:presLayoutVars>
      </dgm:prSet>
      <dgm:spPr/>
    </dgm:pt>
    <dgm:pt modelId="{BE9AA6E6-3F70-4E74-9C73-F087B5AC8BD4}" type="pres">
      <dgm:prSet presAssocID="{0B46AAAE-B591-455E-9569-E15B236809BB}" presName="hierChild2" presStyleCnt="0"/>
      <dgm:spPr/>
    </dgm:pt>
    <dgm:pt modelId="{7F72D838-2CA6-4FBC-95E4-803E34CCEAEE}" type="pres">
      <dgm:prSet presAssocID="{53D904B6-DF1F-4046-99C5-687487807250}" presName="Name10" presStyleLbl="parChTrans1D2" presStyleIdx="0" presStyleCnt="5"/>
      <dgm:spPr/>
    </dgm:pt>
    <dgm:pt modelId="{DFD94D72-C118-4EC4-8D6B-468331FD0355}" type="pres">
      <dgm:prSet presAssocID="{7211A12A-22E1-49FA-8B0D-BFC45D1E27E2}" presName="hierRoot2" presStyleCnt="0"/>
      <dgm:spPr/>
    </dgm:pt>
    <dgm:pt modelId="{BBB1D276-BDA7-4546-B265-0544F4C10B6A}" type="pres">
      <dgm:prSet presAssocID="{7211A12A-22E1-49FA-8B0D-BFC45D1E27E2}" presName="composite2" presStyleCnt="0"/>
      <dgm:spPr/>
    </dgm:pt>
    <dgm:pt modelId="{4D0EDD29-27DA-4831-9C04-16C7BFDAB263}" type="pres">
      <dgm:prSet presAssocID="{7211A12A-22E1-49FA-8B0D-BFC45D1E27E2}" presName="background2" presStyleLbl="node2" presStyleIdx="0" presStyleCnt="5"/>
      <dgm:spPr/>
    </dgm:pt>
    <dgm:pt modelId="{BB431066-6700-4BA8-B639-69BA012B95BF}" type="pres">
      <dgm:prSet presAssocID="{7211A12A-22E1-49FA-8B0D-BFC45D1E27E2}" presName="text2" presStyleLbl="fgAcc2" presStyleIdx="0" presStyleCnt="5">
        <dgm:presLayoutVars>
          <dgm:chPref val="3"/>
        </dgm:presLayoutVars>
      </dgm:prSet>
      <dgm:spPr/>
    </dgm:pt>
    <dgm:pt modelId="{65FB66E6-8A1E-4FD1-A049-C03572E03528}" type="pres">
      <dgm:prSet presAssocID="{7211A12A-22E1-49FA-8B0D-BFC45D1E27E2}" presName="hierChild3" presStyleCnt="0"/>
      <dgm:spPr/>
    </dgm:pt>
    <dgm:pt modelId="{C8AE9D2C-DE42-4CBA-904A-38B6C7742340}" type="pres">
      <dgm:prSet presAssocID="{CB081EE6-9BE9-4BE5-A4BD-587E0049B2AF}" presName="Name10" presStyleLbl="parChTrans1D2" presStyleIdx="1" presStyleCnt="5"/>
      <dgm:spPr/>
    </dgm:pt>
    <dgm:pt modelId="{C3349E20-1660-43B1-AEAE-D5217E5E1596}" type="pres">
      <dgm:prSet presAssocID="{9E303868-FA78-42ED-B4BF-40F5EB8FBA00}" presName="hierRoot2" presStyleCnt="0"/>
      <dgm:spPr/>
    </dgm:pt>
    <dgm:pt modelId="{E7713B4A-A2E1-4BBB-9D36-FDD742D23EA4}" type="pres">
      <dgm:prSet presAssocID="{9E303868-FA78-42ED-B4BF-40F5EB8FBA00}" presName="composite2" presStyleCnt="0"/>
      <dgm:spPr/>
    </dgm:pt>
    <dgm:pt modelId="{66374C4F-0B4E-4CF3-A2B2-B730D7152966}" type="pres">
      <dgm:prSet presAssocID="{9E303868-FA78-42ED-B4BF-40F5EB8FBA00}" presName="background2" presStyleLbl="node2" presStyleIdx="1" presStyleCnt="5"/>
      <dgm:spPr/>
    </dgm:pt>
    <dgm:pt modelId="{C0783834-B248-4E8A-AF7A-753262EDF839}" type="pres">
      <dgm:prSet presAssocID="{9E303868-FA78-42ED-B4BF-40F5EB8FBA00}" presName="text2" presStyleLbl="fgAcc2" presStyleIdx="1" presStyleCnt="5">
        <dgm:presLayoutVars>
          <dgm:chPref val="3"/>
        </dgm:presLayoutVars>
      </dgm:prSet>
      <dgm:spPr/>
    </dgm:pt>
    <dgm:pt modelId="{49347666-0372-47AF-8B47-99659FD0EFBC}" type="pres">
      <dgm:prSet presAssocID="{9E303868-FA78-42ED-B4BF-40F5EB8FBA00}" presName="hierChild3" presStyleCnt="0"/>
      <dgm:spPr/>
    </dgm:pt>
    <dgm:pt modelId="{40C0E6B1-0CDC-4077-8C2E-3BDADB17E4DC}" type="pres">
      <dgm:prSet presAssocID="{0A53B841-F4B2-473F-A0B0-D8CAEB83FFE8}" presName="Name10" presStyleLbl="parChTrans1D2" presStyleIdx="2" presStyleCnt="5"/>
      <dgm:spPr/>
    </dgm:pt>
    <dgm:pt modelId="{5DB1383B-AFBC-47CB-9B92-96E045812113}" type="pres">
      <dgm:prSet presAssocID="{CEB6A0C7-665A-4F80-AF2F-D132B813DEA3}" presName="hierRoot2" presStyleCnt="0"/>
      <dgm:spPr/>
    </dgm:pt>
    <dgm:pt modelId="{12822525-FF9A-4BFD-A54D-DE1D80AAE38A}" type="pres">
      <dgm:prSet presAssocID="{CEB6A0C7-665A-4F80-AF2F-D132B813DEA3}" presName="composite2" presStyleCnt="0"/>
      <dgm:spPr/>
    </dgm:pt>
    <dgm:pt modelId="{27373926-ABC2-4375-AC2C-B9B16D8AB0EE}" type="pres">
      <dgm:prSet presAssocID="{CEB6A0C7-665A-4F80-AF2F-D132B813DEA3}" presName="background2" presStyleLbl="node2" presStyleIdx="2" presStyleCnt="5"/>
      <dgm:spPr/>
    </dgm:pt>
    <dgm:pt modelId="{830405BC-0AC0-4738-84D2-E53C4617EDA3}" type="pres">
      <dgm:prSet presAssocID="{CEB6A0C7-665A-4F80-AF2F-D132B813DEA3}" presName="text2" presStyleLbl="fgAcc2" presStyleIdx="2" presStyleCnt="5">
        <dgm:presLayoutVars>
          <dgm:chPref val="3"/>
        </dgm:presLayoutVars>
      </dgm:prSet>
      <dgm:spPr/>
    </dgm:pt>
    <dgm:pt modelId="{487D9263-67E4-4D98-BACE-29CC19A3992A}" type="pres">
      <dgm:prSet presAssocID="{CEB6A0C7-665A-4F80-AF2F-D132B813DEA3}" presName="hierChild3" presStyleCnt="0"/>
      <dgm:spPr/>
    </dgm:pt>
    <dgm:pt modelId="{74DFD2CF-0804-45AC-B3C9-D90EF0EF14EB}" type="pres">
      <dgm:prSet presAssocID="{03E6742C-C4F8-4DEF-BE66-0EF8BDE193A5}" presName="Name10" presStyleLbl="parChTrans1D2" presStyleIdx="3" presStyleCnt="5"/>
      <dgm:spPr/>
    </dgm:pt>
    <dgm:pt modelId="{E2CECB51-412C-46EE-AE60-69ACDFCEF1A8}" type="pres">
      <dgm:prSet presAssocID="{42522A9C-CBE7-4DAF-9F01-541797AD97B8}" presName="hierRoot2" presStyleCnt="0"/>
      <dgm:spPr/>
    </dgm:pt>
    <dgm:pt modelId="{FF3598BA-714E-4575-90AB-A1CF1AD519B7}" type="pres">
      <dgm:prSet presAssocID="{42522A9C-CBE7-4DAF-9F01-541797AD97B8}" presName="composite2" presStyleCnt="0"/>
      <dgm:spPr/>
    </dgm:pt>
    <dgm:pt modelId="{E7B57782-613C-4028-A48B-8AA4A6C59EFC}" type="pres">
      <dgm:prSet presAssocID="{42522A9C-CBE7-4DAF-9F01-541797AD97B8}" presName="background2" presStyleLbl="node2" presStyleIdx="3" presStyleCnt="5"/>
      <dgm:spPr/>
    </dgm:pt>
    <dgm:pt modelId="{15D43435-528D-4787-B1AD-A1177D38F2F5}" type="pres">
      <dgm:prSet presAssocID="{42522A9C-CBE7-4DAF-9F01-541797AD97B8}" presName="text2" presStyleLbl="fgAcc2" presStyleIdx="3" presStyleCnt="5">
        <dgm:presLayoutVars>
          <dgm:chPref val="3"/>
        </dgm:presLayoutVars>
      </dgm:prSet>
      <dgm:spPr/>
    </dgm:pt>
    <dgm:pt modelId="{9F36270B-B6B3-403F-99BE-5569410DB555}" type="pres">
      <dgm:prSet presAssocID="{42522A9C-CBE7-4DAF-9F01-541797AD97B8}" presName="hierChild3" presStyleCnt="0"/>
      <dgm:spPr/>
    </dgm:pt>
    <dgm:pt modelId="{A9C3FB10-EE2A-44E3-829F-71BDA6072DF0}" type="pres">
      <dgm:prSet presAssocID="{36AC7B0D-A5DB-44E6-9134-F4EAD2689BDC}" presName="Name10" presStyleLbl="parChTrans1D2" presStyleIdx="4" presStyleCnt="5"/>
      <dgm:spPr/>
    </dgm:pt>
    <dgm:pt modelId="{920FFFE2-1ADF-4126-B20C-5320AFCABF19}" type="pres">
      <dgm:prSet presAssocID="{1973866E-CF3B-4A30-BA1E-4FF7C5161361}" presName="hierRoot2" presStyleCnt="0"/>
      <dgm:spPr/>
    </dgm:pt>
    <dgm:pt modelId="{F7226740-0B74-400E-A0AD-C07833C9C90E}" type="pres">
      <dgm:prSet presAssocID="{1973866E-CF3B-4A30-BA1E-4FF7C5161361}" presName="composite2" presStyleCnt="0"/>
      <dgm:spPr/>
    </dgm:pt>
    <dgm:pt modelId="{7E3C69B6-4594-4A9B-9786-6BD0B335F9F9}" type="pres">
      <dgm:prSet presAssocID="{1973866E-CF3B-4A30-BA1E-4FF7C5161361}" presName="background2" presStyleLbl="node2" presStyleIdx="4" presStyleCnt="5"/>
      <dgm:spPr/>
    </dgm:pt>
    <dgm:pt modelId="{DAA99D92-F0FE-47CC-AB11-6EE0712FD9DE}" type="pres">
      <dgm:prSet presAssocID="{1973866E-CF3B-4A30-BA1E-4FF7C5161361}" presName="text2" presStyleLbl="fgAcc2" presStyleIdx="4" presStyleCnt="5">
        <dgm:presLayoutVars>
          <dgm:chPref val="3"/>
        </dgm:presLayoutVars>
      </dgm:prSet>
      <dgm:spPr/>
    </dgm:pt>
    <dgm:pt modelId="{D8BDF9B1-6106-4F8F-A42E-F71992F2D37F}" type="pres">
      <dgm:prSet presAssocID="{1973866E-CF3B-4A30-BA1E-4FF7C5161361}" presName="hierChild3" presStyleCnt="0"/>
      <dgm:spPr/>
    </dgm:pt>
  </dgm:ptLst>
  <dgm:cxnLst>
    <dgm:cxn modelId="{27331408-A621-4110-B5F0-B3F5D2F66977}" srcId="{0B46AAAE-B591-455E-9569-E15B236809BB}" destId="{CEB6A0C7-665A-4F80-AF2F-D132B813DEA3}" srcOrd="2" destOrd="0" parTransId="{0A53B841-F4B2-473F-A0B0-D8CAEB83FFE8}" sibTransId="{4C1784EE-681F-4EC8-A484-DFD0C075AE6A}"/>
    <dgm:cxn modelId="{D38EED08-DC77-4C43-868E-FEE64755C23E}" type="presOf" srcId="{36AC7B0D-A5DB-44E6-9134-F4EAD2689BDC}" destId="{A9C3FB10-EE2A-44E3-829F-71BDA6072DF0}" srcOrd="0" destOrd="0" presId="urn:microsoft.com/office/officeart/2005/8/layout/hierarchy1"/>
    <dgm:cxn modelId="{4CF43E11-FE89-4F93-8495-6E9ED6771988}" srcId="{0B46AAAE-B591-455E-9569-E15B236809BB}" destId="{7211A12A-22E1-49FA-8B0D-BFC45D1E27E2}" srcOrd="0" destOrd="0" parTransId="{53D904B6-DF1F-4046-99C5-687487807250}" sibTransId="{23BBDB73-1DDC-46A1-91DF-63401B0F671C}"/>
    <dgm:cxn modelId="{E4D28715-B62A-4D93-8957-3F4C3663F286}" srcId="{2D8638FE-7108-41CF-83AC-1B7905A69FA6}" destId="{0B46AAAE-B591-455E-9569-E15B236809BB}" srcOrd="0" destOrd="0" parTransId="{454A59C5-465A-4C12-9C7B-A6E323B5BEE9}" sibTransId="{C9CD4EF0-FFDB-43A3-89F3-A59BB7AE8239}"/>
    <dgm:cxn modelId="{1E3B4837-527F-4FFB-8A42-0E15807E4BD9}" type="presOf" srcId="{53D904B6-DF1F-4046-99C5-687487807250}" destId="{7F72D838-2CA6-4FBC-95E4-803E34CCEAEE}" srcOrd="0" destOrd="0" presId="urn:microsoft.com/office/officeart/2005/8/layout/hierarchy1"/>
    <dgm:cxn modelId="{8788C34B-D6EE-4F8E-BE15-A41FCE51010A}" type="presOf" srcId="{9E303868-FA78-42ED-B4BF-40F5EB8FBA00}" destId="{C0783834-B248-4E8A-AF7A-753262EDF839}" srcOrd="0" destOrd="0" presId="urn:microsoft.com/office/officeart/2005/8/layout/hierarchy1"/>
    <dgm:cxn modelId="{E50CA04D-6102-4190-A7C5-AAE1B0F6E72B}" type="presOf" srcId="{7211A12A-22E1-49FA-8B0D-BFC45D1E27E2}" destId="{BB431066-6700-4BA8-B639-69BA012B95BF}" srcOrd="0" destOrd="0" presId="urn:microsoft.com/office/officeart/2005/8/layout/hierarchy1"/>
    <dgm:cxn modelId="{EF6A956E-2D47-4849-83E6-AC08A7E8F764}" type="presOf" srcId="{CB081EE6-9BE9-4BE5-A4BD-587E0049B2AF}" destId="{C8AE9D2C-DE42-4CBA-904A-38B6C7742340}" srcOrd="0" destOrd="0" presId="urn:microsoft.com/office/officeart/2005/8/layout/hierarchy1"/>
    <dgm:cxn modelId="{22F0F352-C871-4996-A84D-BB28D03C1CD5}" type="presOf" srcId="{03E6742C-C4F8-4DEF-BE66-0EF8BDE193A5}" destId="{74DFD2CF-0804-45AC-B3C9-D90EF0EF14EB}" srcOrd="0" destOrd="0" presId="urn:microsoft.com/office/officeart/2005/8/layout/hierarchy1"/>
    <dgm:cxn modelId="{A616FC53-CD12-4B0C-B48E-813B1A4AC88D}" srcId="{0B46AAAE-B591-455E-9569-E15B236809BB}" destId="{1973866E-CF3B-4A30-BA1E-4FF7C5161361}" srcOrd="4" destOrd="0" parTransId="{36AC7B0D-A5DB-44E6-9134-F4EAD2689BDC}" sibTransId="{9F671F99-AE15-4130-9246-5233E45A32D9}"/>
    <dgm:cxn modelId="{DF316782-EA0D-4369-AD1E-E05F270244E8}" type="presOf" srcId="{42522A9C-CBE7-4DAF-9F01-541797AD97B8}" destId="{15D43435-528D-4787-B1AD-A1177D38F2F5}" srcOrd="0" destOrd="0" presId="urn:microsoft.com/office/officeart/2005/8/layout/hierarchy1"/>
    <dgm:cxn modelId="{7A85F787-B6CF-4AF1-8A05-3585384675FA}" type="presOf" srcId="{2D8638FE-7108-41CF-83AC-1B7905A69FA6}" destId="{23A32EA3-6083-4C2A-80CF-90F22664B2AA}" srcOrd="0" destOrd="0" presId="urn:microsoft.com/office/officeart/2005/8/layout/hierarchy1"/>
    <dgm:cxn modelId="{FB87499A-B73E-4271-AC22-D713E9CB1354}" srcId="{0B46AAAE-B591-455E-9569-E15B236809BB}" destId="{9E303868-FA78-42ED-B4BF-40F5EB8FBA00}" srcOrd="1" destOrd="0" parTransId="{CB081EE6-9BE9-4BE5-A4BD-587E0049B2AF}" sibTransId="{590FBBD1-AE37-4977-9342-12CB0400103D}"/>
    <dgm:cxn modelId="{88FB1E9B-04D9-41CF-A32C-276D0C6D70FC}" type="presOf" srcId="{1973866E-CF3B-4A30-BA1E-4FF7C5161361}" destId="{DAA99D92-F0FE-47CC-AB11-6EE0712FD9DE}" srcOrd="0" destOrd="0" presId="urn:microsoft.com/office/officeart/2005/8/layout/hierarchy1"/>
    <dgm:cxn modelId="{8E1C4BA9-B053-4E19-B519-0DAADE350946}" type="presOf" srcId="{0B46AAAE-B591-455E-9569-E15B236809BB}" destId="{A6CFC257-2D2B-4A61-9D7A-CD00B89245E8}" srcOrd="0" destOrd="0" presId="urn:microsoft.com/office/officeart/2005/8/layout/hierarchy1"/>
    <dgm:cxn modelId="{C627A5B3-4E6C-4D37-AB57-B84B4079D554}" type="presOf" srcId="{0A53B841-F4B2-473F-A0B0-D8CAEB83FFE8}" destId="{40C0E6B1-0CDC-4077-8C2E-3BDADB17E4DC}" srcOrd="0" destOrd="0" presId="urn:microsoft.com/office/officeart/2005/8/layout/hierarchy1"/>
    <dgm:cxn modelId="{FD75DAC4-36F1-459D-8590-B1064DC24A98}" srcId="{0B46AAAE-B591-455E-9569-E15B236809BB}" destId="{42522A9C-CBE7-4DAF-9F01-541797AD97B8}" srcOrd="3" destOrd="0" parTransId="{03E6742C-C4F8-4DEF-BE66-0EF8BDE193A5}" sibTransId="{D947446D-1C8E-4673-879E-9A513102F98A}"/>
    <dgm:cxn modelId="{872E1DF0-B6E3-4C45-86AC-A1542FF5C98E}" type="presOf" srcId="{CEB6A0C7-665A-4F80-AF2F-D132B813DEA3}" destId="{830405BC-0AC0-4738-84D2-E53C4617EDA3}" srcOrd="0" destOrd="0" presId="urn:microsoft.com/office/officeart/2005/8/layout/hierarchy1"/>
    <dgm:cxn modelId="{67B01221-0E30-4B25-8CB5-905AF327878B}" type="presParOf" srcId="{23A32EA3-6083-4C2A-80CF-90F22664B2AA}" destId="{5718BDDA-A890-4771-B603-D573D3FFCDA9}" srcOrd="0" destOrd="0" presId="urn:microsoft.com/office/officeart/2005/8/layout/hierarchy1"/>
    <dgm:cxn modelId="{BAC3BA1F-C9CD-4814-AF0E-56CF996B6F3C}" type="presParOf" srcId="{5718BDDA-A890-4771-B603-D573D3FFCDA9}" destId="{84F13D68-0AC7-46F9-B57B-478AA607AD71}" srcOrd="0" destOrd="0" presId="urn:microsoft.com/office/officeart/2005/8/layout/hierarchy1"/>
    <dgm:cxn modelId="{400D3FCF-BD38-4732-B1F6-ED9E46FBBD1A}" type="presParOf" srcId="{84F13D68-0AC7-46F9-B57B-478AA607AD71}" destId="{7B5E76EA-7908-4122-82CF-C3B782121306}" srcOrd="0" destOrd="0" presId="urn:microsoft.com/office/officeart/2005/8/layout/hierarchy1"/>
    <dgm:cxn modelId="{969F7F54-9C05-49FF-9CB8-D5FA484ECE50}" type="presParOf" srcId="{84F13D68-0AC7-46F9-B57B-478AA607AD71}" destId="{A6CFC257-2D2B-4A61-9D7A-CD00B89245E8}" srcOrd="1" destOrd="0" presId="urn:microsoft.com/office/officeart/2005/8/layout/hierarchy1"/>
    <dgm:cxn modelId="{6EF8401F-2764-4EAD-9625-FF02CE08E1FD}" type="presParOf" srcId="{5718BDDA-A890-4771-B603-D573D3FFCDA9}" destId="{BE9AA6E6-3F70-4E74-9C73-F087B5AC8BD4}" srcOrd="1" destOrd="0" presId="urn:microsoft.com/office/officeart/2005/8/layout/hierarchy1"/>
    <dgm:cxn modelId="{55F1213D-A9E5-4D8E-8C6F-3DC25A666681}" type="presParOf" srcId="{BE9AA6E6-3F70-4E74-9C73-F087B5AC8BD4}" destId="{7F72D838-2CA6-4FBC-95E4-803E34CCEAEE}" srcOrd="0" destOrd="0" presId="urn:microsoft.com/office/officeart/2005/8/layout/hierarchy1"/>
    <dgm:cxn modelId="{5576ED38-6762-4712-AC2B-A7555550DA00}" type="presParOf" srcId="{BE9AA6E6-3F70-4E74-9C73-F087B5AC8BD4}" destId="{DFD94D72-C118-4EC4-8D6B-468331FD0355}" srcOrd="1" destOrd="0" presId="urn:microsoft.com/office/officeart/2005/8/layout/hierarchy1"/>
    <dgm:cxn modelId="{4A8121B0-B1C5-4081-906E-F3899288CC1D}" type="presParOf" srcId="{DFD94D72-C118-4EC4-8D6B-468331FD0355}" destId="{BBB1D276-BDA7-4546-B265-0544F4C10B6A}" srcOrd="0" destOrd="0" presId="urn:microsoft.com/office/officeart/2005/8/layout/hierarchy1"/>
    <dgm:cxn modelId="{F4E4AB9A-92C4-4854-B6DC-D79B9C30AD96}" type="presParOf" srcId="{BBB1D276-BDA7-4546-B265-0544F4C10B6A}" destId="{4D0EDD29-27DA-4831-9C04-16C7BFDAB263}" srcOrd="0" destOrd="0" presId="urn:microsoft.com/office/officeart/2005/8/layout/hierarchy1"/>
    <dgm:cxn modelId="{BF1E9BB8-FA34-4683-B7F0-568F5E134CD9}" type="presParOf" srcId="{BBB1D276-BDA7-4546-B265-0544F4C10B6A}" destId="{BB431066-6700-4BA8-B639-69BA012B95BF}" srcOrd="1" destOrd="0" presId="urn:microsoft.com/office/officeart/2005/8/layout/hierarchy1"/>
    <dgm:cxn modelId="{D62B72B5-8D24-41E8-A7A2-F689B55824A6}" type="presParOf" srcId="{DFD94D72-C118-4EC4-8D6B-468331FD0355}" destId="{65FB66E6-8A1E-4FD1-A049-C03572E03528}" srcOrd="1" destOrd="0" presId="urn:microsoft.com/office/officeart/2005/8/layout/hierarchy1"/>
    <dgm:cxn modelId="{02D40CF2-D4E9-4043-A484-3523FEB53EC8}" type="presParOf" srcId="{BE9AA6E6-3F70-4E74-9C73-F087B5AC8BD4}" destId="{C8AE9D2C-DE42-4CBA-904A-38B6C7742340}" srcOrd="2" destOrd="0" presId="urn:microsoft.com/office/officeart/2005/8/layout/hierarchy1"/>
    <dgm:cxn modelId="{276D8D75-3866-4CD8-B74A-189526C15799}" type="presParOf" srcId="{BE9AA6E6-3F70-4E74-9C73-F087B5AC8BD4}" destId="{C3349E20-1660-43B1-AEAE-D5217E5E1596}" srcOrd="3" destOrd="0" presId="urn:microsoft.com/office/officeart/2005/8/layout/hierarchy1"/>
    <dgm:cxn modelId="{F2A9941B-E9F9-4198-A159-A161EAB7CBB6}" type="presParOf" srcId="{C3349E20-1660-43B1-AEAE-D5217E5E1596}" destId="{E7713B4A-A2E1-4BBB-9D36-FDD742D23EA4}" srcOrd="0" destOrd="0" presId="urn:microsoft.com/office/officeart/2005/8/layout/hierarchy1"/>
    <dgm:cxn modelId="{DAC186CE-A6A0-44A5-BFFB-76AF3238B447}" type="presParOf" srcId="{E7713B4A-A2E1-4BBB-9D36-FDD742D23EA4}" destId="{66374C4F-0B4E-4CF3-A2B2-B730D7152966}" srcOrd="0" destOrd="0" presId="urn:microsoft.com/office/officeart/2005/8/layout/hierarchy1"/>
    <dgm:cxn modelId="{1BC28861-6CA8-473E-962B-BA0B80D39107}" type="presParOf" srcId="{E7713B4A-A2E1-4BBB-9D36-FDD742D23EA4}" destId="{C0783834-B248-4E8A-AF7A-753262EDF839}" srcOrd="1" destOrd="0" presId="urn:microsoft.com/office/officeart/2005/8/layout/hierarchy1"/>
    <dgm:cxn modelId="{D8E799E2-3388-42B8-A4B2-C564D1CB2A2A}" type="presParOf" srcId="{C3349E20-1660-43B1-AEAE-D5217E5E1596}" destId="{49347666-0372-47AF-8B47-99659FD0EFBC}" srcOrd="1" destOrd="0" presId="urn:microsoft.com/office/officeart/2005/8/layout/hierarchy1"/>
    <dgm:cxn modelId="{6BB6BB72-49DB-45EC-8170-E05DA4974A6E}" type="presParOf" srcId="{BE9AA6E6-3F70-4E74-9C73-F087B5AC8BD4}" destId="{40C0E6B1-0CDC-4077-8C2E-3BDADB17E4DC}" srcOrd="4" destOrd="0" presId="urn:microsoft.com/office/officeart/2005/8/layout/hierarchy1"/>
    <dgm:cxn modelId="{C01AFF78-8BEA-48C3-BF54-D901F639EEB2}" type="presParOf" srcId="{BE9AA6E6-3F70-4E74-9C73-F087B5AC8BD4}" destId="{5DB1383B-AFBC-47CB-9B92-96E045812113}" srcOrd="5" destOrd="0" presId="urn:microsoft.com/office/officeart/2005/8/layout/hierarchy1"/>
    <dgm:cxn modelId="{A1155350-2B38-4469-9761-7A9E7CA08338}" type="presParOf" srcId="{5DB1383B-AFBC-47CB-9B92-96E045812113}" destId="{12822525-FF9A-4BFD-A54D-DE1D80AAE38A}" srcOrd="0" destOrd="0" presId="urn:microsoft.com/office/officeart/2005/8/layout/hierarchy1"/>
    <dgm:cxn modelId="{798B7175-70EB-46A3-870F-07D8EE5D1149}" type="presParOf" srcId="{12822525-FF9A-4BFD-A54D-DE1D80AAE38A}" destId="{27373926-ABC2-4375-AC2C-B9B16D8AB0EE}" srcOrd="0" destOrd="0" presId="urn:microsoft.com/office/officeart/2005/8/layout/hierarchy1"/>
    <dgm:cxn modelId="{0565A2AC-140F-40B7-86C4-6D0BB9229160}" type="presParOf" srcId="{12822525-FF9A-4BFD-A54D-DE1D80AAE38A}" destId="{830405BC-0AC0-4738-84D2-E53C4617EDA3}" srcOrd="1" destOrd="0" presId="urn:microsoft.com/office/officeart/2005/8/layout/hierarchy1"/>
    <dgm:cxn modelId="{B5E71FB6-FB05-4043-8251-A1E41AEFF297}" type="presParOf" srcId="{5DB1383B-AFBC-47CB-9B92-96E045812113}" destId="{487D9263-67E4-4D98-BACE-29CC19A3992A}" srcOrd="1" destOrd="0" presId="urn:microsoft.com/office/officeart/2005/8/layout/hierarchy1"/>
    <dgm:cxn modelId="{813D3B38-30D1-4F08-BBDB-DC67E1799C2F}" type="presParOf" srcId="{BE9AA6E6-3F70-4E74-9C73-F087B5AC8BD4}" destId="{74DFD2CF-0804-45AC-B3C9-D90EF0EF14EB}" srcOrd="6" destOrd="0" presId="urn:microsoft.com/office/officeart/2005/8/layout/hierarchy1"/>
    <dgm:cxn modelId="{29B0BC9B-4EA7-475A-8EE1-E3B37DD2E6E6}" type="presParOf" srcId="{BE9AA6E6-3F70-4E74-9C73-F087B5AC8BD4}" destId="{E2CECB51-412C-46EE-AE60-69ACDFCEF1A8}" srcOrd="7" destOrd="0" presId="urn:microsoft.com/office/officeart/2005/8/layout/hierarchy1"/>
    <dgm:cxn modelId="{41501220-36FB-47B1-A738-3ACD87C7B3A4}" type="presParOf" srcId="{E2CECB51-412C-46EE-AE60-69ACDFCEF1A8}" destId="{FF3598BA-714E-4575-90AB-A1CF1AD519B7}" srcOrd="0" destOrd="0" presId="urn:microsoft.com/office/officeart/2005/8/layout/hierarchy1"/>
    <dgm:cxn modelId="{41EDBDE8-2A00-461A-B6F5-AA7CD83C9612}" type="presParOf" srcId="{FF3598BA-714E-4575-90AB-A1CF1AD519B7}" destId="{E7B57782-613C-4028-A48B-8AA4A6C59EFC}" srcOrd="0" destOrd="0" presId="urn:microsoft.com/office/officeart/2005/8/layout/hierarchy1"/>
    <dgm:cxn modelId="{D380053A-C753-401C-87BD-2C1C5BAFFF92}" type="presParOf" srcId="{FF3598BA-714E-4575-90AB-A1CF1AD519B7}" destId="{15D43435-528D-4787-B1AD-A1177D38F2F5}" srcOrd="1" destOrd="0" presId="urn:microsoft.com/office/officeart/2005/8/layout/hierarchy1"/>
    <dgm:cxn modelId="{475DFA5D-0F23-4D4F-A048-AAD57D67DAFA}" type="presParOf" srcId="{E2CECB51-412C-46EE-AE60-69ACDFCEF1A8}" destId="{9F36270B-B6B3-403F-99BE-5569410DB555}" srcOrd="1" destOrd="0" presId="urn:microsoft.com/office/officeart/2005/8/layout/hierarchy1"/>
    <dgm:cxn modelId="{26C36FC6-D463-42F8-96C3-7EE0B78BE3A0}" type="presParOf" srcId="{BE9AA6E6-3F70-4E74-9C73-F087B5AC8BD4}" destId="{A9C3FB10-EE2A-44E3-829F-71BDA6072DF0}" srcOrd="8" destOrd="0" presId="urn:microsoft.com/office/officeart/2005/8/layout/hierarchy1"/>
    <dgm:cxn modelId="{6F3D9C05-55BC-464F-BC4C-A6AF62890C0C}" type="presParOf" srcId="{BE9AA6E6-3F70-4E74-9C73-F087B5AC8BD4}" destId="{920FFFE2-1ADF-4126-B20C-5320AFCABF19}" srcOrd="9" destOrd="0" presId="urn:microsoft.com/office/officeart/2005/8/layout/hierarchy1"/>
    <dgm:cxn modelId="{DA9698C6-E423-41E7-83D1-FE0FBFA76BFB}" type="presParOf" srcId="{920FFFE2-1ADF-4126-B20C-5320AFCABF19}" destId="{F7226740-0B74-400E-A0AD-C07833C9C90E}" srcOrd="0" destOrd="0" presId="urn:microsoft.com/office/officeart/2005/8/layout/hierarchy1"/>
    <dgm:cxn modelId="{942BADDF-1222-4440-A1B3-8ECF651AE16D}" type="presParOf" srcId="{F7226740-0B74-400E-A0AD-C07833C9C90E}" destId="{7E3C69B6-4594-4A9B-9786-6BD0B335F9F9}" srcOrd="0" destOrd="0" presId="urn:microsoft.com/office/officeart/2005/8/layout/hierarchy1"/>
    <dgm:cxn modelId="{944CC354-077E-4B19-A1B5-80EC2121202E}" type="presParOf" srcId="{F7226740-0B74-400E-A0AD-C07833C9C90E}" destId="{DAA99D92-F0FE-47CC-AB11-6EE0712FD9DE}" srcOrd="1" destOrd="0" presId="urn:microsoft.com/office/officeart/2005/8/layout/hierarchy1"/>
    <dgm:cxn modelId="{44AC7EAC-31BD-4DE4-B433-863494B1DD20}" type="presParOf" srcId="{920FFFE2-1ADF-4126-B20C-5320AFCABF19}" destId="{D8BDF9B1-6106-4F8F-A42E-F71992F2D3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3FB10-EE2A-44E3-829F-71BDA6072DF0}">
      <dsp:nvSpPr>
        <dsp:cNvPr id="0" name=""/>
        <dsp:cNvSpPr/>
      </dsp:nvSpPr>
      <dsp:spPr>
        <a:xfrm>
          <a:off x="5517665" y="1579711"/>
          <a:ext cx="4577513" cy="544620"/>
        </a:xfrm>
        <a:custGeom>
          <a:avLst/>
          <a:gdLst/>
          <a:ahLst/>
          <a:cxnLst/>
          <a:rect l="0" t="0" r="0" b="0"/>
          <a:pathLst>
            <a:path>
              <a:moveTo>
                <a:pt x="0" y="0"/>
              </a:moveTo>
              <a:lnTo>
                <a:pt x="0" y="371142"/>
              </a:lnTo>
              <a:lnTo>
                <a:pt x="4577513" y="371142"/>
              </a:lnTo>
              <a:lnTo>
                <a:pt x="4577513" y="5446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DFD2CF-0804-45AC-B3C9-D90EF0EF14EB}">
      <dsp:nvSpPr>
        <dsp:cNvPr id="0" name=""/>
        <dsp:cNvSpPr/>
      </dsp:nvSpPr>
      <dsp:spPr>
        <a:xfrm>
          <a:off x="5517665" y="1579711"/>
          <a:ext cx="2288756" cy="544620"/>
        </a:xfrm>
        <a:custGeom>
          <a:avLst/>
          <a:gdLst/>
          <a:ahLst/>
          <a:cxnLst/>
          <a:rect l="0" t="0" r="0" b="0"/>
          <a:pathLst>
            <a:path>
              <a:moveTo>
                <a:pt x="0" y="0"/>
              </a:moveTo>
              <a:lnTo>
                <a:pt x="0" y="371142"/>
              </a:lnTo>
              <a:lnTo>
                <a:pt x="2288756" y="371142"/>
              </a:lnTo>
              <a:lnTo>
                <a:pt x="2288756" y="5446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C0E6B1-0CDC-4077-8C2E-3BDADB17E4DC}">
      <dsp:nvSpPr>
        <dsp:cNvPr id="0" name=""/>
        <dsp:cNvSpPr/>
      </dsp:nvSpPr>
      <dsp:spPr>
        <a:xfrm>
          <a:off x="5471945" y="1579711"/>
          <a:ext cx="91440" cy="544620"/>
        </a:xfrm>
        <a:custGeom>
          <a:avLst/>
          <a:gdLst/>
          <a:ahLst/>
          <a:cxnLst/>
          <a:rect l="0" t="0" r="0" b="0"/>
          <a:pathLst>
            <a:path>
              <a:moveTo>
                <a:pt x="45720" y="0"/>
              </a:moveTo>
              <a:lnTo>
                <a:pt x="45720" y="5446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AE9D2C-DE42-4CBA-904A-38B6C7742340}">
      <dsp:nvSpPr>
        <dsp:cNvPr id="0" name=""/>
        <dsp:cNvSpPr/>
      </dsp:nvSpPr>
      <dsp:spPr>
        <a:xfrm>
          <a:off x="3228909" y="1579711"/>
          <a:ext cx="2288756" cy="544620"/>
        </a:xfrm>
        <a:custGeom>
          <a:avLst/>
          <a:gdLst/>
          <a:ahLst/>
          <a:cxnLst/>
          <a:rect l="0" t="0" r="0" b="0"/>
          <a:pathLst>
            <a:path>
              <a:moveTo>
                <a:pt x="2288756" y="0"/>
              </a:moveTo>
              <a:lnTo>
                <a:pt x="2288756" y="371142"/>
              </a:lnTo>
              <a:lnTo>
                <a:pt x="0" y="371142"/>
              </a:lnTo>
              <a:lnTo>
                <a:pt x="0" y="5446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72D838-2CA6-4FBC-95E4-803E34CCEAEE}">
      <dsp:nvSpPr>
        <dsp:cNvPr id="0" name=""/>
        <dsp:cNvSpPr/>
      </dsp:nvSpPr>
      <dsp:spPr>
        <a:xfrm>
          <a:off x="940152" y="1579711"/>
          <a:ext cx="4577513" cy="544620"/>
        </a:xfrm>
        <a:custGeom>
          <a:avLst/>
          <a:gdLst/>
          <a:ahLst/>
          <a:cxnLst/>
          <a:rect l="0" t="0" r="0" b="0"/>
          <a:pathLst>
            <a:path>
              <a:moveTo>
                <a:pt x="4577513" y="0"/>
              </a:moveTo>
              <a:lnTo>
                <a:pt x="4577513" y="371142"/>
              </a:lnTo>
              <a:lnTo>
                <a:pt x="0" y="371142"/>
              </a:lnTo>
              <a:lnTo>
                <a:pt x="0" y="5446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5E76EA-7908-4122-82CF-C3B782121306}">
      <dsp:nvSpPr>
        <dsp:cNvPr id="0" name=""/>
        <dsp:cNvSpPr/>
      </dsp:nvSpPr>
      <dsp:spPr>
        <a:xfrm>
          <a:off x="4581356" y="390598"/>
          <a:ext cx="1872619" cy="118911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6CFC257-2D2B-4A61-9D7A-CD00B89245E8}">
      <dsp:nvSpPr>
        <dsp:cNvPr id="0" name=""/>
        <dsp:cNvSpPr/>
      </dsp:nvSpPr>
      <dsp:spPr>
        <a:xfrm>
          <a:off x="4789424" y="588264"/>
          <a:ext cx="1872619" cy="118911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a:ln/>
              <a:effectLst/>
              <a:latin typeface="Verdana" pitchFamily="34" charset="0"/>
            </a:rPr>
            <a:t>PŘÍPUSTNOST</a:t>
          </a:r>
          <a:endParaRPr kumimoji="0" lang="cs-CZ" sz="1800" b="0" i="0" u="none" strike="noStrike" kern="1200" cap="none" normalizeH="0" baseline="0" dirty="0">
            <a:ln/>
            <a:effectLst/>
            <a:latin typeface="Verdana" pitchFamily="34" charset="0"/>
          </a:endParaRPr>
        </a:p>
      </dsp:txBody>
      <dsp:txXfrm>
        <a:off x="4824252" y="623092"/>
        <a:ext cx="1802963" cy="1119457"/>
      </dsp:txXfrm>
    </dsp:sp>
    <dsp:sp modelId="{4D0EDD29-27DA-4831-9C04-16C7BFDAB263}">
      <dsp:nvSpPr>
        <dsp:cNvPr id="0" name=""/>
        <dsp:cNvSpPr/>
      </dsp:nvSpPr>
      <dsp:spPr>
        <a:xfrm>
          <a:off x="3842" y="2124331"/>
          <a:ext cx="1872619" cy="118911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B431066-6700-4BA8-B639-69BA012B95BF}">
      <dsp:nvSpPr>
        <dsp:cNvPr id="0" name=""/>
        <dsp:cNvSpPr/>
      </dsp:nvSpPr>
      <dsp:spPr>
        <a:xfrm>
          <a:off x="211911" y="2321997"/>
          <a:ext cx="1872619" cy="1189113"/>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a:ln/>
              <a:effectLst/>
              <a:latin typeface="Verdana" pitchFamily="34" charset="0"/>
            </a:rPr>
            <a:t>A</a:t>
          </a:r>
          <a:endParaRPr kumimoji="0" lang="cs-CZ" sz="1800" b="0" i="0" u="none" strike="noStrike" kern="1200" cap="none" normalizeH="0" baseline="0" dirty="0">
            <a:ln/>
            <a:effectLst/>
            <a:latin typeface="Verdana" pitchFamily="34" charset="0"/>
          </a:endParaRPr>
        </a:p>
      </dsp:txBody>
      <dsp:txXfrm>
        <a:off x="246739" y="2356825"/>
        <a:ext cx="1802963" cy="1119457"/>
      </dsp:txXfrm>
    </dsp:sp>
    <dsp:sp modelId="{66374C4F-0B4E-4CF3-A2B2-B730D7152966}">
      <dsp:nvSpPr>
        <dsp:cNvPr id="0" name=""/>
        <dsp:cNvSpPr/>
      </dsp:nvSpPr>
      <dsp:spPr>
        <a:xfrm>
          <a:off x="2292599" y="2124331"/>
          <a:ext cx="1872619" cy="118911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0783834-B248-4E8A-AF7A-753262EDF839}">
      <dsp:nvSpPr>
        <dsp:cNvPr id="0" name=""/>
        <dsp:cNvSpPr/>
      </dsp:nvSpPr>
      <dsp:spPr>
        <a:xfrm>
          <a:off x="2500668" y="2321997"/>
          <a:ext cx="1872619" cy="1189113"/>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dirty="0">
              <a:ln/>
              <a:effectLst/>
              <a:latin typeface="Verdana" pitchFamily="34" charset="0"/>
            </a:rPr>
            <a:t>-A1</a:t>
          </a:r>
        </a:p>
      </dsp:txBody>
      <dsp:txXfrm>
        <a:off x="2535496" y="2356825"/>
        <a:ext cx="1802963" cy="1119457"/>
      </dsp:txXfrm>
    </dsp:sp>
    <dsp:sp modelId="{27373926-ABC2-4375-AC2C-B9B16D8AB0EE}">
      <dsp:nvSpPr>
        <dsp:cNvPr id="0" name=""/>
        <dsp:cNvSpPr/>
      </dsp:nvSpPr>
      <dsp:spPr>
        <a:xfrm>
          <a:off x="4581356" y="2124331"/>
          <a:ext cx="1872619" cy="118911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30405BC-0AC0-4738-84D2-E53C4617EDA3}">
      <dsp:nvSpPr>
        <dsp:cNvPr id="0" name=""/>
        <dsp:cNvSpPr/>
      </dsp:nvSpPr>
      <dsp:spPr>
        <a:xfrm>
          <a:off x="4789424" y="2321997"/>
          <a:ext cx="1872619" cy="1189113"/>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a:ln/>
              <a:effectLst/>
              <a:latin typeface="Verdana" pitchFamily="34" charset="0"/>
            </a:rPr>
            <a:t>+B</a:t>
          </a:r>
          <a:endParaRPr kumimoji="0" lang="cs-CZ" sz="1800" b="0" i="0" u="none" strike="noStrike" kern="1200" cap="none" normalizeH="0" baseline="0" dirty="0">
            <a:ln/>
            <a:effectLst/>
            <a:latin typeface="Verdana" pitchFamily="34" charset="0"/>
          </a:endParaRPr>
        </a:p>
      </dsp:txBody>
      <dsp:txXfrm>
        <a:off x="4824252" y="2356825"/>
        <a:ext cx="1802963" cy="1119457"/>
      </dsp:txXfrm>
    </dsp:sp>
    <dsp:sp modelId="{E7B57782-613C-4028-A48B-8AA4A6C59EFC}">
      <dsp:nvSpPr>
        <dsp:cNvPr id="0" name=""/>
        <dsp:cNvSpPr/>
      </dsp:nvSpPr>
      <dsp:spPr>
        <a:xfrm>
          <a:off x="6870112" y="2124331"/>
          <a:ext cx="1872619" cy="118911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5D43435-528D-4787-B1AD-A1177D38F2F5}">
      <dsp:nvSpPr>
        <dsp:cNvPr id="0" name=""/>
        <dsp:cNvSpPr/>
      </dsp:nvSpPr>
      <dsp:spPr>
        <a:xfrm>
          <a:off x="7078181" y="2321997"/>
          <a:ext cx="1872619" cy="1189113"/>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dirty="0">
              <a:ln/>
              <a:effectLst/>
              <a:latin typeface="Verdana" pitchFamily="34" charset="0"/>
            </a:rPr>
            <a:t>+C</a:t>
          </a:r>
        </a:p>
      </dsp:txBody>
      <dsp:txXfrm>
        <a:off x="7113009" y="2356825"/>
        <a:ext cx="1802963" cy="1119457"/>
      </dsp:txXfrm>
    </dsp:sp>
    <dsp:sp modelId="{7E3C69B6-4594-4A9B-9786-6BD0B335F9F9}">
      <dsp:nvSpPr>
        <dsp:cNvPr id="0" name=""/>
        <dsp:cNvSpPr/>
      </dsp:nvSpPr>
      <dsp:spPr>
        <a:xfrm>
          <a:off x="9158869" y="2124331"/>
          <a:ext cx="1872619" cy="1189113"/>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AA99D92-F0FE-47CC-AB11-6EE0712FD9DE}">
      <dsp:nvSpPr>
        <dsp:cNvPr id="0" name=""/>
        <dsp:cNvSpPr/>
      </dsp:nvSpPr>
      <dsp:spPr>
        <a:xfrm>
          <a:off x="9366938" y="2321997"/>
          <a:ext cx="1872619" cy="1189113"/>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kern="1200" cap="none" normalizeH="0" baseline="0" dirty="0">
              <a:ln/>
              <a:effectLst/>
              <a:latin typeface="Verdana" pitchFamily="34" charset="0"/>
            </a:rPr>
            <a:t>-  D</a:t>
          </a:r>
        </a:p>
      </dsp:txBody>
      <dsp:txXfrm>
        <a:off x="9401766" y="2356825"/>
        <a:ext cx="1802963" cy="11194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13</a:t>
            </a:fld>
            <a:endParaRPr lang="cs-CZ"/>
          </a:p>
        </p:txBody>
      </p:sp>
    </p:spTree>
    <p:extLst>
      <p:ext uri="{BB962C8B-B14F-4D97-AF65-F5344CB8AC3E}">
        <p14:creationId xmlns:p14="http://schemas.microsoft.com/office/powerpoint/2010/main" val="4031016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34</a:t>
            </a:fld>
            <a:endParaRPr lang="cs-CZ"/>
          </a:p>
        </p:txBody>
      </p:sp>
    </p:spTree>
    <p:extLst>
      <p:ext uri="{BB962C8B-B14F-4D97-AF65-F5344CB8AC3E}">
        <p14:creationId xmlns:p14="http://schemas.microsoft.com/office/powerpoint/2010/main" val="2378449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37</a:t>
            </a:fld>
            <a:endParaRPr lang="cs-CZ"/>
          </a:p>
        </p:txBody>
      </p:sp>
    </p:spTree>
    <p:extLst>
      <p:ext uri="{BB962C8B-B14F-4D97-AF65-F5344CB8AC3E}">
        <p14:creationId xmlns:p14="http://schemas.microsoft.com/office/powerpoint/2010/main" val="3728629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38</a:t>
            </a:fld>
            <a:endParaRPr lang="cs-CZ"/>
          </a:p>
        </p:txBody>
      </p:sp>
    </p:spTree>
    <p:extLst>
      <p:ext uri="{BB962C8B-B14F-4D97-AF65-F5344CB8AC3E}">
        <p14:creationId xmlns:p14="http://schemas.microsoft.com/office/powerpoint/2010/main" val="334771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39</a:t>
            </a:fld>
            <a:endParaRPr lang="cs-CZ"/>
          </a:p>
        </p:txBody>
      </p:sp>
    </p:spTree>
    <p:extLst>
      <p:ext uri="{BB962C8B-B14F-4D97-AF65-F5344CB8AC3E}">
        <p14:creationId xmlns:p14="http://schemas.microsoft.com/office/powerpoint/2010/main" val="3418150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40</a:t>
            </a:fld>
            <a:endParaRPr lang="cs-CZ"/>
          </a:p>
        </p:txBody>
      </p:sp>
    </p:spTree>
    <p:extLst>
      <p:ext uri="{BB962C8B-B14F-4D97-AF65-F5344CB8AC3E}">
        <p14:creationId xmlns:p14="http://schemas.microsoft.com/office/powerpoint/2010/main" val="311514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41</a:t>
            </a:fld>
            <a:endParaRPr lang="cs-CZ"/>
          </a:p>
        </p:txBody>
      </p:sp>
    </p:spTree>
    <p:extLst>
      <p:ext uri="{BB962C8B-B14F-4D97-AF65-F5344CB8AC3E}">
        <p14:creationId xmlns:p14="http://schemas.microsoft.com/office/powerpoint/2010/main" val="2365724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45</a:t>
            </a:fld>
            <a:endParaRPr lang="cs-CZ"/>
          </a:p>
        </p:txBody>
      </p:sp>
    </p:spTree>
    <p:extLst>
      <p:ext uri="{BB962C8B-B14F-4D97-AF65-F5344CB8AC3E}">
        <p14:creationId xmlns:p14="http://schemas.microsoft.com/office/powerpoint/2010/main" val="1651627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46</a:t>
            </a:fld>
            <a:endParaRPr lang="cs-CZ"/>
          </a:p>
        </p:txBody>
      </p:sp>
    </p:spTree>
    <p:extLst>
      <p:ext uri="{BB962C8B-B14F-4D97-AF65-F5344CB8AC3E}">
        <p14:creationId xmlns:p14="http://schemas.microsoft.com/office/powerpoint/2010/main" val="1904206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47</a:t>
            </a:fld>
            <a:endParaRPr lang="cs-CZ"/>
          </a:p>
        </p:txBody>
      </p:sp>
    </p:spTree>
    <p:extLst>
      <p:ext uri="{BB962C8B-B14F-4D97-AF65-F5344CB8AC3E}">
        <p14:creationId xmlns:p14="http://schemas.microsoft.com/office/powerpoint/2010/main" val="2100160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16</a:t>
            </a:fld>
            <a:endParaRPr lang="cs-CZ"/>
          </a:p>
        </p:txBody>
      </p:sp>
    </p:spTree>
    <p:extLst>
      <p:ext uri="{BB962C8B-B14F-4D97-AF65-F5344CB8AC3E}">
        <p14:creationId xmlns:p14="http://schemas.microsoft.com/office/powerpoint/2010/main" val="251137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17</a:t>
            </a:fld>
            <a:endParaRPr lang="cs-CZ"/>
          </a:p>
        </p:txBody>
      </p:sp>
    </p:spTree>
    <p:extLst>
      <p:ext uri="{BB962C8B-B14F-4D97-AF65-F5344CB8AC3E}">
        <p14:creationId xmlns:p14="http://schemas.microsoft.com/office/powerpoint/2010/main" val="3248796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18</a:t>
            </a:fld>
            <a:endParaRPr lang="cs-CZ"/>
          </a:p>
        </p:txBody>
      </p:sp>
    </p:spTree>
    <p:extLst>
      <p:ext uri="{BB962C8B-B14F-4D97-AF65-F5344CB8AC3E}">
        <p14:creationId xmlns:p14="http://schemas.microsoft.com/office/powerpoint/2010/main" val="3666825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21</a:t>
            </a:fld>
            <a:endParaRPr lang="cs-CZ"/>
          </a:p>
        </p:txBody>
      </p:sp>
    </p:spTree>
    <p:extLst>
      <p:ext uri="{BB962C8B-B14F-4D97-AF65-F5344CB8AC3E}">
        <p14:creationId xmlns:p14="http://schemas.microsoft.com/office/powerpoint/2010/main" val="2038516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22</a:t>
            </a:fld>
            <a:endParaRPr lang="cs-CZ"/>
          </a:p>
        </p:txBody>
      </p:sp>
    </p:spTree>
    <p:extLst>
      <p:ext uri="{BB962C8B-B14F-4D97-AF65-F5344CB8AC3E}">
        <p14:creationId xmlns:p14="http://schemas.microsoft.com/office/powerpoint/2010/main" val="3818367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23</a:t>
            </a:fld>
            <a:endParaRPr lang="cs-CZ"/>
          </a:p>
        </p:txBody>
      </p:sp>
    </p:spTree>
    <p:extLst>
      <p:ext uri="{BB962C8B-B14F-4D97-AF65-F5344CB8AC3E}">
        <p14:creationId xmlns:p14="http://schemas.microsoft.com/office/powerpoint/2010/main" val="3183200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24</a:t>
            </a:fld>
            <a:endParaRPr lang="cs-CZ"/>
          </a:p>
        </p:txBody>
      </p:sp>
    </p:spTree>
    <p:extLst>
      <p:ext uri="{BB962C8B-B14F-4D97-AF65-F5344CB8AC3E}">
        <p14:creationId xmlns:p14="http://schemas.microsoft.com/office/powerpoint/2010/main" val="3806187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69FFA6-C709-4EFF-89F7-107DEDB39A77}" type="slidenum">
              <a:rPr lang="cs-CZ" smtClean="0"/>
              <a:pPr/>
              <a:t>33</a:t>
            </a:fld>
            <a:endParaRPr lang="cs-CZ"/>
          </a:p>
        </p:txBody>
      </p:sp>
    </p:spTree>
    <p:extLst>
      <p:ext uri="{BB962C8B-B14F-4D97-AF65-F5344CB8AC3E}">
        <p14:creationId xmlns:p14="http://schemas.microsoft.com/office/powerpoint/2010/main" val="3827131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pt-BR"/>
              <a:t>JUDr. Tereza Kyselovská, Ph.D.</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pt-BR"/>
              <a:t>JUDr. Tereza Kyselovská, Ph.D.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pt-BR"/>
              <a:t>JUDr. Tereza Kyselovská, Ph.D.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lcia.org/dispute_resolution_services/lcia_recommended_clauses.asp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rozhodcisoud.ne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Mezinárodní arbitráž</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Mezinárodní rozhodčí smlouva - typy, vazba ke smlouvě hlavní, formální a materiální podmínky, účinky, zánik, postup, praktické příklady</a:t>
            </a:r>
            <a:endParaRPr lang="cs-CZ" b="1"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9B286EE-9F68-4EAC-8489-D0F73CA1911B}"/>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5A370247-D07B-4231-B00D-5B1D19513A1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A8F62B94-D8BB-4009-8632-A3CE6908DBAA}"/>
              </a:ext>
            </a:extLst>
          </p:cNvPr>
          <p:cNvSpPr>
            <a:spLocks noGrp="1"/>
          </p:cNvSpPr>
          <p:nvPr>
            <p:ph type="title"/>
          </p:nvPr>
        </p:nvSpPr>
        <p:spPr/>
        <p:txBody>
          <a:bodyPr/>
          <a:lstStyle/>
          <a:p>
            <a:r>
              <a:rPr lang="cs-CZ" dirty="0"/>
              <a:t>C – spory, které je možné řešit před obecným soudem</a:t>
            </a:r>
          </a:p>
        </p:txBody>
      </p:sp>
      <p:sp>
        <p:nvSpPr>
          <p:cNvPr id="5" name="Zástupný obsah 4">
            <a:extLst>
              <a:ext uri="{FF2B5EF4-FFF2-40B4-BE49-F238E27FC236}">
                <a16:creationId xmlns:a16="http://schemas.microsoft.com/office/drawing/2014/main" id="{93972CA5-93D0-42CC-B69F-0079F683B2FB}"/>
              </a:ext>
            </a:extLst>
          </p:cNvPr>
          <p:cNvSpPr>
            <a:spLocks noGrp="1"/>
          </p:cNvSpPr>
          <p:nvPr>
            <p:ph idx="1"/>
          </p:nvPr>
        </p:nvSpPr>
        <p:spPr/>
        <p:txBody>
          <a:bodyPr/>
          <a:lstStyle/>
          <a:p>
            <a:endParaRPr lang="cs-CZ" dirty="0"/>
          </a:p>
          <a:p>
            <a:r>
              <a:rPr lang="cs-CZ" dirty="0"/>
              <a:t>Nebo jiným orgánem, pokud to stanoví zákon</a:t>
            </a:r>
          </a:p>
          <a:p>
            <a:r>
              <a:rPr lang="cs-CZ" dirty="0"/>
              <a:t>Podmínky § 2 a 7 OSŘ</a:t>
            </a:r>
          </a:p>
          <a:p>
            <a:endParaRPr lang="cs-CZ" dirty="0"/>
          </a:p>
          <a:p>
            <a:r>
              <a:rPr lang="cs-CZ" dirty="0"/>
              <a:t>Pokud tak stanoví jiný zákon – zákon č. 127/2005 Sb., o elektronických komunikacích</a:t>
            </a:r>
          </a:p>
          <a:p>
            <a:r>
              <a:rPr lang="cs-CZ" dirty="0"/>
              <a:t>Nebo např. úhradové spory ve zdravotnictví</a:t>
            </a:r>
          </a:p>
        </p:txBody>
      </p:sp>
    </p:spTree>
    <p:extLst>
      <p:ext uri="{BB962C8B-B14F-4D97-AF65-F5344CB8AC3E}">
        <p14:creationId xmlns:p14="http://schemas.microsoft.com/office/powerpoint/2010/main" val="3398488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0A7DC3A-E0EA-4839-BCC3-A8174431BEC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404B67AD-9940-4F87-A46D-C957D1F2B72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5E25F813-5396-40D9-8297-95F924507005}"/>
              </a:ext>
            </a:extLst>
          </p:cNvPr>
          <p:cNvSpPr>
            <a:spLocks noGrp="1"/>
          </p:cNvSpPr>
          <p:nvPr>
            <p:ph type="title"/>
          </p:nvPr>
        </p:nvSpPr>
        <p:spPr/>
        <p:txBody>
          <a:bodyPr/>
          <a:lstStyle/>
          <a:p>
            <a:r>
              <a:rPr lang="cs-CZ" dirty="0"/>
              <a:t>- D subjektivní </a:t>
            </a:r>
            <a:r>
              <a:rPr lang="cs-CZ" dirty="0" err="1"/>
              <a:t>arbitrabilita</a:t>
            </a:r>
            <a:endParaRPr lang="cs-CZ" dirty="0"/>
          </a:p>
        </p:txBody>
      </p:sp>
      <p:sp>
        <p:nvSpPr>
          <p:cNvPr id="5" name="Zástupný obsah 4">
            <a:extLst>
              <a:ext uri="{FF2B5EF4-FFF2-40B4-BE49-F238E27FC236}">
                <a16:creationId xmlns:a16="http://schemas.microsoft.com/office/drawing/2014/main" id="{5D33C6D6-0CB8-413C-BC0D-7A8A85C698C6}"/>
              </a:ext>
            </a:extLst>
          </p:cNvPr>
          <p:cNvSpPr>
            <a:spLocks noGrp="1"/>
          </p:cNvSpPr>
          <p:nvPr>
            <p:ph idx="1"/>
          </p:nvPr>
        </p:nvSpPr>
        <p:spPr/>
        <p:txBody>
          <a:bodyPr/>
          <a:lstStyle/>
          <a:p>
            <a:r>
              <a:rPr lang="cs-CZ" dirty="0"/>
              <a:t>Objektivně dáno předpisem</a:t>
            </a:r>
          </a:p>
          <a:p>
            <a:r>
              <a:rPr lang="cs-CZ" dirty="0"/>
              <a:t>Omezení subjektu účastnit se rozhodčího řízení</a:t>
            </a:r>
          </a:p>
          <a:p>
            <a:r>
              <a:rPr lang="cs-CZ" dirty="0"/>
              <a:t>Veřejná nezisková ústavní zdravotnická zařízení podle zvláštního předpisu</a:t>
            </a:r>
          </a:p>
          <a:p>
            <a:r>
              <a:rPr lang="cs-CZ" dirty="0"/>
              <a:t>Subjektivně = smluvně omezená samotnými stranami sporu</a:t>
            </a:r>
          </a:p>
          <a:p>
            <a:pPr lvl="1"/>
            <a:r>
              <a:rPr lang="cs-CZ" sz="2400" i="1" dirty="0"/>
              <a:t>„Spory z této smlouvy týkající se posouzení otázky vad zboží budou řešeny v rozhodčím řízení.“</a:t>
            </a:r>
          </a:p>
          <a:p>
            <a:pPr marL="324000" lvl="1" indent="0">
              <a:buNone/>
            </a:pPr>
            <a:endParaRPr lang="cs-CZ" dirty="0"/>
          </a:p>
        </p:txBody>
      </p:sp>
    </p:spTree>
    <p:extLst>
      <p:ext uri="{BB962C8B-B14F-4D97-AF65-F5344CB8AC3E}">
        <p14:creationId xmlns:p14="http://schemas.microsoft.com/office/powerpoint/2010/main" val="3234964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199DE-1CFF-69F3-BFD0-41424E21506A}"/>
              </a:ext>
            </a:extLst>
          </p:cNvPr>
          <p:cNvSpPr>
            <a:spLocks noGrp="1"/>
          </p:cNvSpPr>
          <p:nvPr>
            <p:ph type="title"/>
          </p:nvPr>
        </p:nvSpPr>
        <p:spPr/>
        <p:txBody>
          <a:bodyPr/>
          <a:lstStyle/>
          <a:p>
            <a:r>
              <a:rPr lang="cs-CZ" dirty="0"/>
              <a:t>Rozhodčí smlouva</a:t>
            </a:r>
          </a:p>
        </p:txBody>
      </p:sp>
      <p:sp>
        <p:nvSpPr>
          <p:cNvPr id="3" name="Podnadpis 2">
            <a:extLst>
              <a:ext uri="{FF2B5EF4-FFF2-40B4-BE49-F238E27FC236}">
                <a16:creationId xmlns:a16="http://schemas.microsoft.com/office/drawing/2014/main" id="{7BEF4897-7AF5-0315-2961-41469818BDC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919452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smlouva</a:t>
            </a:r>
          </a:p>
        </p:txBody>
      </p:sp>
      <p:sp>
        <p:nvSpPr>
          <p:cNvPr id="3" name="Zástupný symbol pro obsah 2"/>
          <p:cNvSpPr>
            <a:spLocks noGrp="1"/>
          </p:cNvSpPr>
          <p:nvPr>
            <p:ph idx="1"/>
          </p:nvPr>
        </p:nvSpPr>
        <p:spPr/>
        <p:txBody>
          <a:bodyPr/>
          <a:lstStyle/>
          <a:p>
            <a:r>
              <a:rPr lang="cs-CZ" dirty="0"/>
              <a:t>Aby byla rozhodčí smlouva/doložka platná, nutné zkoumat:</a:t>
            </a:r>
          </a:p>
          <a:p>
            <a:pPr lvl="1"/>
            <a:r>
              <a:rPr lang="cs-CZ" sz="2400" dirty="0"/>
              <a:t>Je-li předmět rozhodčí smlouvy dovolený s ohledem na místo konání rozhodčího řízení a s ohledem na místo možného výkonu rozhodnutí</a:t>
            </a:r>
          </a:p>
          <a:p>
            <a:pPr lvl="1"/>
            <a:r>
              <a:rPr lang="cs-CZ" sz="2400" dirty="0"/>
              <a:t>Způsobilost stran uzavřít RS</a:t>
            </a:r>
          </a:p>
          <a:p>
            <a:pPr lvl="1"/>
            <a:r>
              <a:rPr lang="cs-CZ" sz="2400" dirty="0"/>
              <a:t>Projev vůle musí být jasný, srozumitelný a určitý</a:t>
            </a:r>
          </a:p>
          <a:p>
            <a:pPr lvl="1"/>
            <a:r>
              <a:rPr lang="cs-CZ" sz="2400" dirty="0"/>
              <a:t>Musí existovat shoda stran na řešení sporu v RŘ</a:t>
            </a:r>
          </a:p>
          <a:p>
            <a:pPr lvl="1"/>
            <a:r>
              <a:rPr lang="cs-CZ" sz="2400" dirty="0"/>
              <a:t>RS musí být v požadované formě</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577737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2D13BB-CDCE-4B0D-AF29-29D6B7602471}"/>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D3464715-4BC6-4093-B19A-BE0ABC4D1FAC}"/>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1469680A-121C-4B05-A582-474483034E29}"/>
              </a:ext>
            </a:extLst>
          </p:cNvPr>
          <p:cNvSpPr>
            <a:spLocks noGrp="1"/>
          </p:cNvSpPr>
          <p:nvPr>
            <p:ph type="title"/>
          </p:nvPr>
        </p:nvSpPr>
        <p:spPr/>
        <p:txBody>
          <a:bodyPr/>
          <a:lstStyle/>
          <a:p>
            <a:r>
              <a:rPr lang="cs-CZ" dirty="0"/>
              <a:t>Rozhodčí smlouva</a:t>
            </a:r>
          </a:p>
        </p:txBody>
      </p:sp>
      <p:sp>
        <p:nvSpPr>
          <p:cNvPr id="5" name="Zástupný obsah 4">
            <a:extLst>
              <a:ext uri="{FF2B5EF4-FFF2-40B4-BE49-F238E27FC236}">
                <a16:creationId xmlns:a16="http://schemas.microsoft.com/office/drawing/2014/main" id="{B82B43EE-4C2F-4348-82B1-2AF7667F440C}"/>
              </a:ext>
            </a:extLst>
          </p:cNvPr>
          <p:cNvSpPr>
            <a:spLocks noGrp="1"/>
          </p:cNvSpPr>
          <p:nvPr>
            <p:ph idx="1"/>
          </p:nvPr>
        </p:nvSpPr>
        <p:spPr/>
        <p:txBody>
          <a:bodyPr/>
          <a:lstStyle/>
          <a:p>
            <a:r>
              <a:rPr lang="cs-CZ" dirty="0"/>
              <a:t>Definice</a:t>
            </a:r>
          </a:p>
          <a:p>
            <a:r>
              <a:rPr lang="cs-CZ" dirty="0"/>
              <a:t>Druhy</a:t>
            </a:r>
          </a:p>
          <a:p>
            <a:r>
              <a:rPr lang="cs-CZ" dirty="0"/>
              <a:t>Obsah a přípustnost</a:t>
            </a:r>
          </a:p>
          <a:p>
            <a:r>
              <a:rPr lang="cs-CZ" dirty="0"/>
              <a:t>Jiné otázky</a:t>
            </a:r>
          </a:p>
          <a:p>
            <a:r>
              <a:rPr lang="cs-CZ" dirty="0"/>
              <a:t>Patologické rozhodčí doložky</a:t>
            </a:r>
          </a:p>
        </p:txBody>
      </p:sp>
    </p:spTree>
    <p:extLst>
      <p:ext uri="{BB962C8B-B14F-4D97-AF65-F5344CB8AC3E}">
        <p14:creationId xmlns:p14="http://schemas.microsoft.com/office/powerpoint/2010/main" val="343785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00C8DF1-950E-4A02-9229-A1CB5F79A64A}"/>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B322B45-3722-48AB-B9FF-C44D20898D44}"/>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F3B200AB-B3D9-4967-AE21-E20FB27479A2}"/>
              </a:ext>
            </a:extLst>
          </p:cNvPr>
          <p:cNvSpPr>
            <a:spLocks noGrp="1"/>
          </p:cNvSpPr>
          <p:nvPr>
            <p:ph type="title"/>
          </p:nvPr>
        </p:nvSpPr>
        <p:spPr/>
        <p:txBody>
          <a:bodyPr/>
          <a:lstStyle/>
          <a:p>
            <a:r>
              <a:rPr lang="cs-CZ" dirty="0"/>
              <a:t>Příklad na úvod</a:t>
            </a:r>
          </a:p>
        </p:txBody>
      </p:sp>
      <p:sp>
        <p:nvSpPr>
          <p:cNvPr id="5" name="Zástupný obsah 4">
            <a:extLst>
              <a:ext uri="{FF2B5EF4-FFF2-40B4-BE49-F238E27FC236}">
                <a16:creationId xmlns:a16="http://schemas.microsoft.com/office/drawing/2014/main" id="{F5794497-539F-410A-94DE-57E586173A9D}"/>
              </a:ext>
            </a:extLst>
          </p:cNvPr>
          <p:cNvSpPr>
            <a:spLocks noGrp="1"/>
          </p:cNvSpPr>
          <p:nvPr>
            <p:ph idx="1"/>
          </p:nvPr>
        </p:nvSpPr>
        <p:spPr/>
        <p:txBody>
          <a:bodyPr/>
          <a:lstStyle/>
          <a:p>
            <a:r>
              <a:rPr lang="cs-CZ" dirty="0"/>
              <a:t>Prodávající z ČR a kupující z SR uzavřeli kupní smlouvu s následující doložkou:</a:t>
            </a:r>
          </a:p>
          <a:p>
            <a:endParaRPr lang="cs-CZ" dirty="0"/>
          </a:p>
          <a:p>
            <a:r>
              <a:rPr lang="cs-CZ" i="1" dirty="0"/>
              <a:t>„Veškeré spory vyplývající z této smlouvy budou řešeny v rozhodčím řízení u rozhodčího soudu při MOK v Paříži, místo řešení sporu Stockholm, Švédsko.“</a:t>
            </a:r>
          </a:p>
        </p:txBody>
      </p:sp>
    </p:spTree>
    <p:extLst>
      <p:ext uri="{BB962C8B-B14F-4D97-AF65-F5344CB8AC3E}">
        <p14:creationId xmlns:p14="http://schemas.microsoft.com/office/powerpoint/2010/main" val="692853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smlouva</a:t>
            </a:r>
          </a:p>
        </p:txBody>
      </p:sp>
      <p:sp>
        <p:nvSpPr>
          <p:cNvPr id="3" name="Zástupný symbol pro obsah 2"/>
          <p:cNvSpPr>
            <a:spLocks noGrp="1"/>
          </p:cNvSpPr>
          <p:nvPr>
            <p:ph idx="1"/>
          </p:nvPr>
        </p:nvSpPr>
        <p:spPr/>
        <p:txBody>
          <a:bodyPr/>
          <a:lstStyle/>
          <a:p>
            <a:r>
              <a:rPr lang="cs-CZ" dirty="0"/>
              <a:t>Aby mohlo dojít k rozhodčímu řízení, musí být splněno:</a:t>
            </a:r>
          </a:p>
          <a:p>
            <a:pPr lvl="1"/>
            <a:r>
              <a:rPr lang="cs-CZ" sz="2400" dirty="0"/>
              <a:t>stát, na jehož území se rozhodčí řízení realizuje (stát, na jehož území bude žádáno o uznání a výkon cizího rozhodčího nálezu), musí přijímat možnost vést rozhodčí řízení jako alternativu k řízení soudnímu = přípustnost daná právním řádem místa </a:t>
            </a:r>
          </a:p>
          <a:p>
            <a:pPr lvl="1"/>
            <a:r>
              <a:rPr lang="cs-CZ" sz="2400" dirty="0"/>
              <a:t>mezi stranami musí být sjednaná platná rozhodčí smlouva = vůle stran</a:t>
            </a:r>
          </a:p>
          <a:p>
            <a:pPr lvl="1"/>
            <a:endParaRPr lang="cs-CZ" sz="2400" dirty="0"/>
          </a:p>
          <a:p>
            <a:pPr lvl="1"/>
            <a:r>
              <a:rPr lang="cs-CZ" sz="2400" dirty="0"/>
              <a:t>Možnost vyhnutí se – jen v případě zvolení jiného fóra, podmínku existence platné rozhodčí smlouvy nelze nijak nahradit</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878369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smlouva</a:t>
            </a:r>
          </a:p>
        </p:txBody>
      </p:sp>
      <p:sp>
        <p:nvSpPr>
          <p:cNvPr id="3" name="Zástupný symbol pro obsah 2"/>
          <p:cNvSpPr>
            <a:spLocks noGrp="1"/>
          </p:cNvSpPr>
          <p:nvPr>
            <p:ph idx="1"/>
          </p:nvPr>
        </p:nvSpPr>
        <p:spPr/>
        <p:txBody>
          <a:bodyPr/>
          <a:lstStyle/>
          <a:p>
            <a:pPr marL="72000" indent="0">
              <a:buNone/>
            </a:pPr>
            <a:r>
              <a:rPr lang="cs-CZ" dirty="0"/>
              <a:t>= ujednáním stran smlouvy, které přesouvá pravomoc k rozhodování existujícího nebo v budoucnu vzniklého sporu z jejich právního vztahu na rozhodce</a:t>
            </a:r>
          </a:p>
          <a:p>
            <a:pPr marL="72000" indent="0">
              <a:buNone/>
            </a:pPr>
            <a:r>
              <a:rPr lang="cs-CZ" dirty="0"/>
              <a:t>= vyjadřuje </a:t>
            </a:r>
            <a:r>
              <a:rPr lang="cs-CZ" b="1" dirty="0"/>
              <a:t>vůli stran </a:t>
            </a:r>
            <a:r>
              <a:rPr lang="cs-CZ" dirty="0"/>
              <a:t>řešit vzniklý spor nikoli před obecným soudem, ale před soudem rozhodčím, resp. rozhodci</a:t>
            </a:r>
          </a:p>
          <a:p>
            <a:r>
              <a:rPr lang="cs-CZ" dirty="0"/>
              <a:t>Zavazuje pouze své smluvní strany, nikoliv třetí strany, nezavazuje rozhodce nebo rozhodčí instituci</a:t>
            </a:r>
          </a:p>
          <a:p>
            <a:r>
              <a:rPr lang="cs-CZ" sz="2400" dirty="0"/>
              <a:t>„</a:t>
            </a:r>
            <a:r>
              <a:rPr lang="cs-CZ" sz="2400" i="1" dirty="0"/>
              <a:t>Rozhodčí smlouva váže také právní zástupce stran.“</a:t>
            </a:r>
            <a:endParaRPr lang="cs-CZ" sz="2400"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31851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smlouva</a:t>
            </a:r>
          </a:p>
        </p:txBody>
      </p:sp>
      <p:sp>
        <p:nvSpPr>
          <p:cNvPr id="3" name="Zástupný symbol pro obsah 2"/>
          <p:cNvSpPr>
            <a:spLocks noGrp="1"/>
          </p:cNvSpPr>
          <p:nvPr>
            <p:ph idx="1"/>
          </p:nvPr>
        </p:nvSpPr>
        <p:spPr/>
        <p:txBody>
          <a:bodyPr/>
          <a:lstStyle/>
          <a:p>
            <a:r>
              <a:rPr lang="cs-CZ" dirty="0"/>
              <a:t>Pokud tak ovšem stanoví zákon či mezinárodní smlouva, jsou soudy jako orgány státu povinny při splnění stanovených podmínek respektovat vůli stran k alternativnímu řešení sporu, stejně jako uznat a vykonat rozhodčí nález</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2605406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E6AA4A-FE8F-4200-B90B-23B4DFC68781}"/>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83FA6482-F5E9-4D29-B051-F95D83A6B88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54A5795B-46DD-4F8D-9422-F2F83B7ED3F9}"/>
              </a:ext>
            </a:extLst>
          </p:cNvPr>
          <p:cNvSpPr>
            <a:spLocks noGrp="1"/>
          </p:cNvSpPr>
          <p:nvPr>
            <p:ph type="title"/>
          </p:nvPr>
        </p:nvSpPr>
        <p:spPr/>
        <p:txBody>
          <a:bodyPr/>
          <a:lstStyle/>
          <a:p>
            <a:r>
              <a:rPr lang="cs-CZ" dirty="0"/>
              <a:t>Mezinárodní rozhodčí smlouva</a:t>
            </a:r>
          </a:p>
        </p:txBody>
      </p:sp>
      <p:sp>
        <p:nvSpPr>
          <p:cNvPr id="5" name="Zástupný obsah 4">
            <a:extLst>
              <a:ext uri="{FF2B5EF4-FFF2-40B4-BE49-F238E27FC236}">
                <a16:creationId xmlns:a16="http://schemas.microsoft.com/office/drawing/2014/main" id="{AEE633EF-61A9-4548-8463-F50C7E9514EE}"/>
              </a:ext>
            </a:extLst>
          </p:cNvPr>
          <p:cNvSpPr>
            <a:spLocks noGrp="1"/>
          </p:cNvSpPr>
          <p:nvPr>
            <p:ph idx="1"/>
          </p:nvPr>
        </p:nvSpPr>
        <p:spPr/>
        <p:txBody>
          <a:bodyPr/>
          <a:lstStyle/>
          <a:p>
            <a:r>
              <a:rPr lang="cs-CZ" altLang="cs-CZ" sz="2800" dirty="0"/>
              <a:t>existence </a:t>
            </a:r>
            <a:r>
              <a:rPr lang="cs-CZ" altLang="cs-CZ" sz="2800" b="1" dirty="0"/>
              <a:t>mezinárodního prvku </a:t>
            </a:r>
            <a:r>
              <a:rPr lang="cs-CZ" altLang="cs-CZ" sz="2800" dirty="0"/>
              <a:t>ve smluvním vztahu nebo v řízení</a:t>
            </a:r>
          </a:p>
          <a:p>
            <a:r>
              <a:rPr lang="cs-CZ" altLang="cs-CZ" sz="2800" dirty="0"/>
              <a:t>Následkem je možnost zvolit jiný než tuzemský rozhodčí soud, možnost aplikace i jiného práva pro meritum sporu atd.</a:t>
            </a:r>
          </a:p>
          <a:p>
            <a:r>
              <a:rPr lang="cs-CZ" altLang="cs-CZ" dirty="0"/>
              <a:t>Mezinárodní prvek</a:t>
            </a:r>
            <a:endParaRPr lang="cs-CZ" altLang="cs-CZ" sz="2800" dirty="0"/>
          </a:p>
          <a:p>
            <a:pPr lvl="1"/>
            <a:r>
              <a:rPr lang="cs-CZ" altLang="cs-CZ" sz="2400" dirty="0"/>
              <a:t>Objektivní MP – např. strany smlouvy (sporu) mají místo podnikání v různých státech</a:t>
            </a:r>
          </a:p>
          <a:p>
            <a:pPr lvl="1"/>
            <a:r>
              <a:rPr lang="cs-CZ" altLang="cs-CZ" sz="2400" dirty="0"/>
              <a:t>Subjektivní MP – např. obě strany mají místo podnikání v ČR, ale pro řešení sporu zvolí rozhodčí řízení ve Vídni…. Možné, ale riskují…</a:t>
            </a:r>
          </a:p>
          <a:p>
            <a:endParaRPr lang="cs-CZ" altLang="cs-CZ" sz="2800" dirty="0"/>
          </a:p>
          <a:p>
            <a:endParaRPr lang="cs-CZ" dirty="0"/>
          </a:p>
        </p:txBody>
      </p:sp>
    </p:spTree>
    <p:extLst>
      <p:ext uri="{BB962C8B-B14F-4D97-AF65-F5344CB8AC3E}">
        <p14:creationId xmlns:p14="http://schemas.microsoft.com/office/powerpoint/2010/main" val="47220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17AA48A-C272-DAAF-AA8C-1AE9E9F66326}"/>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1E9E2BC4-2205-B6A1-B6A5-B37E316E8517}"/>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5CB2BA58-47FC-9B85-77E2-7ABD498D8098}"/>
              </a:ext>
            </a:extLst>
          </p:cNvPr>
          <p:cNvSpPr>
            <a:spLocks noGrp="1"/>
          </p:cNvSpPr>
          <p:nvPr>
            <p:ph type="title"/>
          </p:nvPr>
        </p:nvSpPr>
        <p:spPr/>
        <p:txBody>
          <a:bodyPr/>
          <a:lstStyle/>
          <a:p>
            <a:r>
              <a:rPr lang="cs-CZ" dirty="0"/>
              <a:t>K minulé přednášce (ADR)</a:t>
            </a:r>
          </a:p>
        </p:txBody>
      </p:sp>
      <p:sp>
        <p:nvSpPr>
          <p:cNvPr id="5" name="Zástupný obsah 4">
            <a:extLst>
              <a:ext uri="{FF2B5EF4-FFF2-40B4-BE49-F238E27FC236}">
                <a16:creationId xmlns:a16="http://schemas.microsoft.com/office/drawing/2014/main" id="{70FF1C34-FFA0-B20C-941E-155E658ABC4E}"/>
              </a:ext>
            </a:extLst>
          </p:cNvPr>
          <p:cNvSpPr>
            <a:spLocks noGrp="1"/>
          </p:cNvSpPr>
          <p:nvPr>
            <p:ph idx="1"/>
          </p:nvPr>
        </p:nvSpPr>
        <p:spPr/>
        <p:txBody>
          <a:bodyPr/>
          <a:lstStyle/>
          <a:p>
            <a:pPr marL="586350" indent="-514350">
              <a:buFont typeface="+mj-lt"/>
              <a:buAutoNum type="arabicPeriod"/>
            </a:pPr>
            <a:r>
              <a:rPr lang="cs-CZ" sz="2200" dirty="0"/>
              <a:t>Smluvní strany se zavazují vyřešit jakékoliv a veškeré spory a nesrovnalosti vzniklé z této Smlouvy či v souvislosti s ní smírným jednáním. Jakékoliv spory týkající se faktických (technických) otázek provádění Díla (zejména v případech, kdy tato Smlouva odkazuje na použití tohoto článku) budou řešeny prostřednictvím tříčlenné komise odborníků (dále jen „Komise“) sestavené ad hoc pro každý jednotlivý případ tak, že každá ze Smluvních stran je oprávněna nominovat jednoho člena takové Komise, a to do čtrnácti (14) dnů od doručení písemné výzvy druhé Smluvní strany. Takto nominovaní dva členové Komise pak společně do čtrnácti dnů (14) vyberou třetího vhodného člena Komise.</a:t>
            </a:r>
          </a:p>
        </p:txBody>
      </p:sp>
    </p:spTree>
    <p:extLst>
      <p:ext uri="{BB962C8B-B14F-4D97-AF65-F5344CB8AC3E}">
        <p14:creationId xmlns:p14="http://schemas.microsoft.com/office/powerpoint/2010/main" val="3186186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9E63B9-52FE-46A4-8BC8-6164E84F2ADB}"/>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9E70C313-0860-4DBE-B71D-8D0A57B0A2F7}"/>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75387C92-1B3D-46EE-A964-92435DC6A698}"/>
              </a:ext>
            </a:extLst>
          </p:cNvPr>
          <p:cNvSpPr>
            <a:spLocks noGrp="1"/>
          </p:cNvSpPr>
          <p:nvPr>
            <p:ph type="title"/>
          </p:nvPr>
        </p:nvSpPr>
        <p:spPr/>
        <p:txBody>
          <a:bodyPr/>
          <a:lstStyle/>
          <a:p>
            <a:r>
              <a:rPr lang="cs-CZ" dirty="0"/>
              <a:t>Mezinárodní rozhodčí smlouva</a:t>
            </a:r>
          </a:p>
        </p:txBody>
      </p:sp>
      <p:sp>
        <p:nvSpPr>
          <p:cNvPr id="5" name="Zástupný obsah 4">
            <a:extLst>
              <a:ext uri="{FF2B5EF4-FFF2-40B4-BE49-F238E27FC236}">
                <a16:creationId xmlns:a16="http://schemas.microsoft.com/office/drawing/2014/main" id="{2844511C-70E0-46FF-BC1B-DA9775B1F6F9}"/>
              </a:ext>
            </a:extLst>
          </p:cNvPr>
          <p:cNvSpPr>
            <a:spLocks noGrp="1"/>
          </p:cNvSpPr>
          <p:nvPr>
            <p:ph idx="1"/>
          </p:nvPr>
        </p:nvSpPr>
        <p:spPr/>
        <p:txBody>
          <a:bodyPr/>
          <a:lstStyle/>
          <a:p>
            <a:r>
              <a:rPr lang="cs-CZ" dirty="0"/>
              <a:t>Co na to české soudy?</a:t>
            </a:r>
          </a:p>
          <a:p>
            <a:r>
              <a:rPr lang="cs-CZ" dirty="0"/>
              <a:t>23 </a:t>
            </a:r>
            <a:r>
              <a:rPr lang="cs-CZ" dirty="0" err="1"/>
              <a:t>Cdo</a:t>
            </a:r>
            <a:r>
              <a:rPr lang="cs-CZ" dirty="0"/>
              <a:t> 2542/2011, 23 </a:t>
            </a:r>
            <a:r>
              <a:rPr lang="cs-CZ" dirty="0" err="1"/>
              <a:t>Cdo</a:t>
            </a:r>
            <a:r>
              <a:rPr lang="cs-CZ" dirty="0"/>
              <a:t> 1034/2012</a:t>
            </a:r>
          </a:p>
          <a:p>
            <a:pPr marL="324000" lvl="1" indent="0">
              <a:buNone/>
            </a:pPr>
            <a:r>
              <a:rPr lang="cs-CZ" altLang="cs-CZ" sz="2400" i="1" dirty="0">
                <a:solidFill>
                  <a:srgbClr val="000000"/>
                </a:solidFill>
                <a:latin typeface="Arial-ItalicMT"/>
              </a:rPr>
              <a:t>Zákon o rozhodčím řízení nevylučuje možnost subjektů s bydlištěm či sídlem v České republice, aby svůj spor tzv. internacionalizovaly tím, že vytvoří mezinárodní procesní prvek a dohodly si, že jejich spor bude řešen zahraničním rozhodčím soudem, kde bude i místo rozhodčího řízení. Na smluvené místo řízení nemá přitom vliv skutečnost, že se ústní jednání podle dohody stran konalo v Praze.</a:t>
            </a:r>
            <a:endParaRPr lang="cs-CZ" sz="2400" dirty="0"/>
          </a:p>
        </p:txBody>
      </p:sp>
    </p:spTree>
    <p:extLst>
      <p:ext uri="{BB962C8B-B14F-4D97-AF65-F5344CB8AC3E}">
        <p14:creationId xmlns:p14="http://schemas.microsoft.com/office/powerpoint/2010/main" val="702698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rozhodčí smlouvy</a:t>
            </a:r>
          </a:p>
        </p:txBody>
      </p:sp>
      <p:sp>
        <p:nvSpPr>
          <p:cNvPr id="3" name="Zástupný symbol pro obsah 2"/>
          <p:cNvSpPr>
            <a:spLocks noGrp="1"/>
          </p:cNvSpPr>
          <p:nvPr>
            <p:ph idx="1"/>
          </p:nvPr>
        </p:nvSpPr>
        <p:spPr/>
        <p:txBody>
          <a:bodyPr/>
          <a:lstStyle/>
          <a:p>
            <a:pPr marL="457200" indent="-457200">
              <a:buFont typeface="+mj-lt"/>
              <a:buAutoNum type="arabicPeriod"/>
            </a:pPr>
            <a:r>
              <a:rPr lang="cs-CZ" dirty="0"/>
              <a:t>Smlouva o rozhodci</a:t>
            </a:r>
          </a:p>
          <a:p>
            <a:pPr marL="457200" indent="-457200">
              <a:buFont typeface="+mj-lt"/>
              <a:buAutoNum type="arabicPeriod"/>
            </a:pPr>
            <a:r>
              <a:rPr lang="cs-CZ" dirty="0"/>
              <a:t>Rozhodčí doložka</a:t>
            </a:r>
          </a:p>
          <a:p>
            <a:pPr marL="457200" indent="-457200">
              <a:buFont typeface="+mj-lt"/>
              <a:buAutoNum type="arabicPeriod"/>
            </a:pPr>
            <a:r>
              <a:rPr lang="cs-CZ" dirty="0"/>
              <a:t>Všeobecné ujednání (neomezený kompromis)</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57342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rozhodčí smlouvy</a:t>
            </a:r>
          </a:p>
        </p:txBody>
      </p:sp>
      <p:sp>
        <p:nvSpPr>
          <p:cNvPr id="3" name="Zástupný symbol pro obsah 2"/>
          <p:cNvSpPr>
            <a:spLocks noGrp="1"/>
          </p:cNvSpPr>
          <p:nvPr>
            <p:ph idx="1"/>
          </p:nvPr>
        </p:nvSpPr>
        <p:spPr/>
        <p:txBody>
          <a:bodyPr/>
          <a:lstStyle/>
          <a:p>
            <a:r>
              <a:rPr lang="cs-CZ" b="1" dirty="0"/>
              <a:t>Smlouva o rozhodci</a:t>
            </a:r>
          </a:p>
          <a:p>
            <a:r>
              <a:rPr lang="cs-CZ" dirty="0"/>
              <a:t>dopadá již na existující spor z konkrétního právního vztahu</a:t>
            </a:r>
          </a:p>
          <a:p>
            <a:r>
              <a:rPr lang="cs-CZ" dirty="0"/>
              <a:t>Strany se v ní </a:t>
            </a:r>
            <a:r>
              <a:rPr lang="pl-PL" dirty="0"/>
              <a:t>dohodnou o tom, kdo bude jejich spor rozhodovat</a:t>
            </a:r>
          </a:p>
          <a:p>
            <a:r>
              <a:rPr lang="pl-PL" dirty="0"/>
              <a:t>Jako samostatný dokument nebo doplněk existující smlouvy</a:t>
            </a:r>
            <a:endParaRPr lang="cs-CZ" dirty="0"/>
          </a:p>
          <a:p>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4141650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rozhodčí smlouvy</a:t>
            </a:r>
          </a:p>
        </p:txBody>
      </p:sp>
      <p:sp>
        <p:nvSpPr>
          <p:cNvPr id="3" name="Zástupný symbol pro obsah 2"/>
          <p:cNvSpPr>
            <a:spLocks noGrp="1"/>
          </p:cNvSpPr>
          <p:nvPr>
            <p:ph idx="1"/>
          </p:nvPr>
        </p:nvSpPr>
        <p:spPr/>
        <p:txBody>
          <a:bodyPr/>
          <a:lstStyle/>
          <a:p>
            <a:r>
              <a:rPr lang="cs-CZ" b="1" dirty="0"/>
              <a:t>Rozhodčí doložka</a:t>
            </a:r>
          </a:p>
          <a:p>
            <a:r>
              <a:rPr lang="cs-CZ" dirty="0"/>
              <a:t>spor, který teprve v budoucnu vznikne</a:t>
            </a:r>
          </a:p>
          <a:p>
            <a:r>
              <a:rPr lang="cs-CZ" dirty="0"/>
              <a:t>Jedná se o smluvní doložku, tedy o součást jiné, tzv. hlavní smlouvy – obvykle v závěrečných ustanoveních spolu s doložkou o volbě práva</a:t>
            </a:r>
          </a:p>
          <a:p>
            <a:r>
              <a:rPr lang="cs-CZ" dirty="0"/>
              <a:t>Může pokrývat veškeré spory z hlavní smlouvy, nebo může být omezena jen na některé z nich</a:t>
            </a:r>
            <a:endParaRPr lang="cs-CZ" dirty="0">
              <a:solidFill>
                <a:schemeClr val="accent4"/>
              </a:solidFill>
            </a:endParaRP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178201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rozhodčí smlouvy</a:t>
            </a:r>
          </a:p>
        </p:txBody>
      </p:sp>
      <p:sp>
        <p:nvSpPr>
          <p:cNvPr id="3" name="Zástupný symbol pro obsah 2"/>
          <p:cNvSpPr>
            <a:spLocks noGrp="1"/>
          </p:cNvSpPr>
          <p:nvPr>
            <p:ph idx="1"/>
          </p:nvPr>
        </p:nvSpPr>
        <p:spPr/>
        <p:txBody>
          <a:bodyPr/>
          <a:lstStyle/>
          <a:p>
            <a:r>
              <a:rPr lang="cs-CZ" b="1" dirty="0"/>
              <a:t>Všeobecné ujednání (neomezený kompromis)</a:t>
            </a:r>
          </a:p>
          <a:p>
            <a:r>
              <a:rPr lang="cs-CZ" dirty="0"/>
              <a:t>Dohoda stran dopadající na veškeré spory z vymezeného okruhu právních vztahů mezi účastníky takového ujednání</a:t>
            </a:r>
          </a:p>
          <a:p>
            <a:r>
              <a:rPr lang="cs-CZ" dirty="0"/>
              <a:t>Spíše jako samostatný dokument</a:t>
            </a:r>
          </a:p>
          <a:p>
            <a:r>
              <a:rPr lang="cs-CZ" dirty="0"/>
              <a:t>Problémy s platností</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75077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73871C2-F368-4080-A863-C0593B9952AF}"/>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8071F1D-9091-4056-B27B-146318C9F738}"/>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2C95C764-EAFF-41D9-B77E-8754C5104DDD}"/>
              </a:ext>
            </a:extLst>
          </p:cNvPr>
          <p:cNvSpPr>
            <a:spLocks noGrp="1"/>
          </p:cNvSpPr>
          <p:nvPr>
            <p:ph type="title"/>
          </p:nvPr>
        </p:nvSpPr>
        <p:spPr/>
        <p:txBody>
          <a:bodyPr/>
          <a:lstStyle/>
          <a:p>
            <a:r>
              <a:rPr lang="cs-CZ" dirty="0"/>
              <a:t>Rozhodčí smlouva (doložka)</a:t>
            </a:r>
          </a:p>
        </p:txBody>
      </p:sp>
      <p:sp>
        <p:nvSpPr>
          <p:cNvPr id="5" name="Zástupný obsah 4">
            <a:extLst>
              <a:ext uri="{FF2B5EF4-FFF2-40B4-BE49-F238E27FC236}">
                <a16:creationId xmlns:a16="http://schemas.microsoft.com/office/drawing/2014/main" id="{90C1AA48-A79C-4F9C-8F31-BCF160D1A020}"/>
              </a:ext>
            </a:extLst>
          </p:cNvPr>
          <p:cNvSpPr>
            <a:spLocks noGrp="1"/>
          </p:cNvSpPr>
          <p:nvPr>
            <p:ph idx="1"/>
          </p:nvPr>
        </p:nvSpPr>
        <p:spPr>
          <a:xfrm>
            <a:off x="666000" y="1359001"/>
            <a:ext cx="10753200" cy="4139998"/>
          </a:xfrm>
        </p:spPr>
        <p:txBody>
          <a:bodyPr/>
          <a:lstStyle/>
          <a:p>
            <a:r>
              <a:rPr lang="cs-CZ" sz="2400" i="1" dirty="0"/>
              <a:t>„Veškeré spory vzniklé z této smlouvy a v souvislosti s ní budou řešeny v rozhodčím řízení třemi rozhodci. Místo konání rozhodčího řízení je Praha.“</a:t>
            </a:r>
          </a:p>
          <a:p>
            <a:endParaRPr lang="cs-CZ" sz="2400" i="1" dirty="0"/>
          </a:p>
          <a:p>
            <a:endParaRPr lang="cs-CZ" sz="2400" i="1" dirty="0"/>
          </a:p>
        </p:txBody>
      </p:sp>
    </p:spTree>
    <p:extLst>
      <p:ext uri="{BB962C8B-B14F-4D97-AF65-F5344CB8AC3E}">
        <p14:creationId xmlns:p14="http://schemas.microsoft.com/office/powerpoint/2010/main" val="1490108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5D1E56-71C6-5A47-4F35-EAA7B809A8C0}"/>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7122423-5BB2-0C24-7200-05117401A2A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9154243A-9CD8-B2C5-C749-341A662A82CC}"/>
              </a:ext>
            </a:extLst>
          </p:cNvPr>
          <p:cNvSpPr>
            <a:spLocks noGrp="1"/>
          </p:cNvSpPr>
          <p:nvPr>
            <p:ph type="title"/>
          </p:nvPr>
        </p:nvSpPr>
        <p:spPr/>
        <p:txBody>
          <a:bodyPr/>
          <a:lstStyle/>
          <a:p>
            <a:r>
              <a:rPr lang="cs-CZ" dirty="0"/>
              <a:t>RD pro RS při HK ČR a AK ČR</a:t>
            </a:r>
          </a:p>
        </p:txBody>
      </p:sp>
      <p:sp>
        <p:nvSpPr>
          <p:cNvPr id="5" name="Zástupný obsah 4">
            <a:extLst>
              <a:ext uri="{FF2B5EF4-FFF2-40B4-BE49-F238E27FC236}">
                <a16:creationId xmlns:a16="http://schemas.microsoft.com/office/drawing/2014/main" id="{C8830373-0D72-B07A-F644-5DBD0974D918}"/>
              </a:ext>
            </a:extLst>
          </p:cNvPr>
          <p:cNvSpPr>
            <a:spLocks noGrp="1"/>
          </p:cNvSpPr>
          <p:nvPr>
            <p:ph idx="1"/>
          </p:nvPr>
        </p:nvSpPr>
        <p:spPr/>
        <p:txBody>
          <a:bodyPr/>
          <a:lstStyle/>
          <a:p>
            <a:pPr>
              <a:defRPr/>
            </a:pPr>
            <a:r>
              <a:rPr lang="cs-CZ" sz="2800" i="1" dirty="0"/>
              <a:t>"Všechny spory vznikající z této smlouvy a v souvislosti s ní budou rozhodovány s konečnou platností u Rozhodčího soudu při Hospodářské komoře České republiky a Agrární komoře České republiky podle jeho řádu jedním rozhodcem jmenovaným předsedou Rozhodčího soudu."</a:t>
            </a:r>
          </a:p>
          <a:p>
            <a:pPr>
              <a:defRPr/>
            </a:pPr>
            <a:r>
              <a:rPr lang="cs-CZ" sz="2800" i="1" dirty="0"/>
              <a:t>"Všechny spory vznikající z této smlouvy a v souvislosti s ní budou rozhodovány s konečnou platností u Rozhodčího soudu při Hospodářské komoře České republiky a Agrární komoře České republiky podle jeho řádu třemi rozhodci."</a:t>
            </a:r>
          </a:p>
          <a:p>
            <a:endParaRPr lang="cs-CZ" dirty="0"/>
          </a:p>
        </p:txBody>
      </p:sp>
    </p:spTree>
    <p:extLst>
      <p:ext uri="{BB962C8B-B14F-4D97-AF65-F5344CB8AC3E}">
        <p14:creationId xmlns:p14="http://schemas.microsoft.com/office/powerpoint/2010/main" val="2634276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06CA1F7-DF74-4A93-B8E1-7FC3A88104CF}"/>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76997313-9039-4D3C-B2F3-B5ECBFDCD51A}"/>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8D146736-78B5-4AA1-808F-1635634C203B}"/>
              </a:ext>
            </a:extLst>
          </p:cNvPr>
          <p:cNvSpPr>
            <a:spLocks noGrp="1"/>
          </p:cNvSpPr>
          <p:nvPr>
            <p:ph type="title"/>
          </p:nvPr>
        </p:nvSpPr>
        <p:spPr/>
        <p:txBody>
          <a:bodyPr/>
          <a:lstStyle/>
          <a:p>
            <a:r>
              <a:rPr lang="cs-CZ" dirty="0"/>
              <a:t>Vzorová rozhodčí doložka – Burzovní rozhodčí soud</a:t>
            </a:r>
          </a:p>
        </p:txBody>
      </p:sp>
      <p:sp>
        <p:nvSpPr>
          <p:cNvPr id="5" name="Zástupný obsah 4">
            <a:extLst>
              <a:ext uri="{FF2B5EF4-FFF2-40B4-BE49-F238E27FC236}">
                <a16:creationId xmlns:a16="http://schemas.microsoft.com/office/drawing/2014/main" id="{83184E5F-11E5-40CB-8819-0E3EC4EAF1C8}"/>
              </a:ext>
            </a:extLst>
          </p:cNvPr>
          <p:cNvSpPr>
            <a:spLocks noGrp="1"/>
          </p:cNvSpPr>
          <p:nvPr>
            <p:ph idx="1"/>
          </p:nvPr>
        </p:nvSpPr>
        <p:spPr>
          <a:xfrm>
            <a:off x="720000" y="1838959"/>
            <a:ext cx="10753200" cy="4139998"/>
          </a:xfrm>
        </p:spPr>
        <p:txBody>
          <a:bodyPr/>
          <a:lstStyle/>
          <a:p>
            <a:r>
              <a:rPr lang="cs-CZ" sz="2000" dirty="0"/>
              <a:t>„Všechny spory vznikající z této smlouvy nebo v souvislosti s ní (včetně otázek jejího vzniku, zániku či platnosti) budou rozhodovány s konečnou platností jedním rozhodcem či třemi rozhodci podle Řádu Burzovního rozhodčího soudu při Burze cenných papírů Praha, a.s. (BRS), ve znění, které je v příloze této smlouvy. Místem rozhodčího řízení bude Praha, jazykem rozhodčího řízení bude [čeština].“ </a:t>
            </a:r>
          </a:p>
          <a:p>
            <a:r>
              <a:rPr lang="cs-CZ" sz="2000" dirty="0"/>
              <a:t>Podle čl. 20 odst. 2 Řádu BRS platí, že pokud se strany nedohodly jinak, rozhoduje spory s hodnotou předmětu sporu nepřesahující 10.000.000,- Kč jediný rozhodce a spory s hodnotou předmětu sporu přesahující 10.000.000,- Kč rozhodčí senát složený ze tří rozhodců. Hodnotou předmětu sporu se rozumí součet hodnoty všech nároků a protinároků uplatněných v řízení, bez příslušenství.</a:t>
            </a:r>
          </a:p>
          <a:p>
            <a:endParaRPr lang="cs-CZ" sz="2000" dirty="0"/>
          </a:p>
        </p:txBody>
      </p:sp>
    </p:spTree>
    <p:extLst>
      <p:ext uri="{BB962C8B-B14F-4D97-AF65-F5344CB8AC3E}">
        <p14:creationId xmlns:p14="http://schemas.microsoft.com/office/powerpoint/2010/main" val="1479286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F2E9A5-E053-4F62-BBED-645E80339F99}"/>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5C18C87-6E3C-49D3-BC0C-D19EB881A4F5}"/>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08AA9FC2-A404-4487-A53E-C6B4E2993461}"/>
              </a:ext>
            </a:extLst>
          </p:cNvPr>
          <p:cNvSpPr>
            <a:spLocks noGrp="1"/>
          </p:cNvSpPr>
          <p:nvPr>
            <p:ph type="title"/>
          </p:nvPr>
        </p:nvSpPr>
        <p:spPr/>
        <p:txBody>
          <a:bodyPr/>
          <a:lstStyle/>
          <a:p>
            <a:r>
              <a:rPr lang="cs-CZ" dirty="0"/>
              <a:t>Vzorová rozhodčí doložka – RS při komoditní burze</a:t>
            </a:r>
          </a:p>
        </p:txBody>
      </p:sp>
      <p:sp>
        <p:nvSpPr>
          <p:cNvPr id="5" name="Zástupný obsah 4">
            <a:extLst>
              <a:ext uri="{FF2B5EF4-FFF2-40B4-BE49-F238E27FC236}">
                <a16:creationId xmlns:a16="http://schemas.microsoft.com/office/drawing/2014/main" id="{86368F3E-8619-447B-B56D-2C7469A9B3AA}"/>
              </a:ext>
            </a:extLst>
          </p:cNvPr>
          <p:cNvSpPr>
            <a:spLocks noGrp="1"/>
          </p:cNvSpPr>
          <p:nvPr>
            <p:ph idx="1"/>
          </p:nvPr>
        </p:nvSpPr>
        <p:spPr>
          <a:xfrm>
            <a:off x="719400" y="1998002"/>
            <a:ext cx="10753200" cy="4139998"/>
          </a:xfrm>
        </p:spPr>
        <p:txBody>
          <a:bodyPr/>
          <a:lstStyle/>
          <a:p>
            <a:r>
              <a:rPr lang="cs-CZ" i="1" dirty="0"/>
              <a:t>"Veškeré spory vzniklé z této smlouvy nebo s touto smlouvou související budou s konečnou platností rozhodnuty podle Řádu Mezinárodního rozhodčího soudu při Českomoravské komoditní burze, který je stálým rozhodčím soudem podle § 13 zákona č. 216/1994 Sb. o rozhodčím řízení a o výkonu rozhodčích nálezů, a to jedním nebo třemi rozhodci ustanovenými v souladu s uvedeným Řádem.”</a:t>
            </a:r>
          </a:p>
        </p:txBody>
      </p:sp>
    </p:spTree>
    <p:extLst>
      <p:ext uri="{BB962C8B-B14F-4D97-AF65-F5344CB8AC3E}">
        <p14:creationId xmlns:p14="http://schemas.microsoft.com/office/powerpoint/2010/main" val="2664369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0AA2D6C-945C-A8E0-2192-BCAA96D5D4A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8F46193-153D-3385-58F2-C1D56428720D}"/>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29400233-ABA9-1503-AD32-A2ECC61E6C4E}"/>
              </a:ext>
            </a:extLst>
          </p:cNvPr>
          <p:cNvSpPr>
            <a:spLocks noGrp="1"/>
          </p:cNvSpPr>
          <p:nvPr>
            <p:ph type="title"/>
          </p:nvPr>
        </p:nvSpPr>
        <p:spPr/>
        <p:txBody>
          <a:bodyPr/>
          <a:lstStyle/>
          <a:p>
            <a:r>
              <a:rPr lang="cs-CZ" dirty="0"/>
              <a:t>RS při MOK v Paříži (ICC)</a:t>
            </a:r>
          </a:p>
        </p:txBody>
      </p:sp>
      <p:sp>
        <p:nvSpPr>
          <p:cNvPr id="5" name="Zástupný obsah 4">
            <a:extLst>
              <a:ext uri="{FF2B5EF4-FFF2-40B4-BE49-F238E27FC236}">
                <a16:creationId xmlns:a16="http://schemas.microsoft.com/office/drawing/2014/main" id="{31D5B368-17CB-FA91-7B47-EB7393B685FB}"/>
              </a:ext>
            </a:extLst>
          </p:cNvPr>
          <p:cNvSpPr>
            <a:spLocks noGrp="1"/>
          </p:cNvSpPr>
          <p:nvPr>
            <p:ph idx="1"/>
          </p:nvPr>
        </p:nvSpPr>
        <p:spPr/>
        <p:txBody>
          <a:bodyPr/>
          <a:lstStyle/>
          <a:p>
            <a:r>
              <a:rPr lang="en-US" dirty="0"/>
              <a:t>All disputes arising out of or in connection with the present contract shall be finally settled under the Rules of Arbitration of the International Chamber of Commerce by one or more arbitrators appointed in accordance with the said Rules.</a:t>
            </a:r>
          </a:p>
          <a:p>
            <a:endParaRPr lang="cs-CZ" dirty="0"/>
          </a:p>
        </p:txBody>
      </p:sp>
    </p:spTree>
    <p:extLst>
      <p:ext uri="{BB962C8B-B14F-4D97-AF65-F5344CB8AC3E}">
        <p14:creationId xmlns:p14="http://schemas.microsoft.com/office/powerpoint/2010/main" val="24207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DFABEB9-7651-7058-B19F-CCA92682CE6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6CA672E7-9EA6-5CA9-EF68-1C7D29F00AF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9924A0C9-6D91-243D-F49C-781E2D1CA65F}"/>
              </a:ext>
            </a:extLst>
          </p:cNvPr>
          <p:cNvSpPr>
            <a:spLocks noGrp="1"/>
          </p:cNvSpPr>
          <p:nvPr>
            <p:ph type="title"/>
          </p:nvPr>
        </p:nvSpPr>
        <p:spPr/>
        <p:txBody>
          <a:bodyPr/>
          <a:lstStyle/>
          <a:p>
            <a:r>
              <a:rPr lang="cs-CZ" dirty="0"/>
              <a:t>K minulé přednášce (ADR)</a:t>
            </a:r>
          </a:p>
        </p:txBody>
      </p:sp>
      <p:sp>
        <p:nvSpPr>
          <p:cNvPr id="5" name="Zástupný obsah 4">
            <a:extLst>
              <a:ext uri="{FF2B5EF4-FFF2-40B4-BE49-F238E27FC236}">
                <a16:creationId xmlns:a16="http://schemas.microsoft.com/office/drawing/2014/main" id="{72213FF3-EA8F-7817-D5DF-1243C43304FA}"/>
              </a:ext>
            </a:extLst>
          </p:cNvPr>
          <p:cNvSpPr>
            <a:spLocks noGrp="1"/>
          </p:cNvSpPr>
          <p:nvPr>
            <p:ph idx="1"/>
          </p:nvPr>
        </p:nvSpPr>
        <p:spPr>
          <a:xfrm>
            <a:off x="666000" y="1259295"/>
            <a:ext cx="10753200" cy="4139998"/>
          </a:xfrm>
        </p:spPr>
        <p:txBody>
          <a:bodyPr/>
          <a:lstStyle/>
          <a:p>
            <a:pPr marL="586350" indent="-514350">
              <a:buFont typeface="+mj-lt"/>
              <a:buAutoNum type="arabicPeriod" startAt="2"/>
            </a:pPr>
            <a:r>
              <a:rPr lang="cs-CZ" sz="2200" dirty="0"/>
              <a:t>Pro případ, že by (i) některá Smluvní strana nenominovala svého člena Komise ve lhůtě podle tohoto článku Smlouvy, (</a:t>
            </a:r>
            <a:r>
              <a:rPr lang="cs-CZ" sz="2200" dirty="0" err="1"/>
              <a:t>ii</a:t>
            </a:r>
            <a:r>
              <a:rPr lang="cs-CZ" sz="2200" dirty="0"/>
              <a:t>) některá Smluvní strana nebyla ochotna akceptovat rozhodnutí Komise, (</a:t>
            </a:r>
            <a:r>
              <a:rPr lang="cs-CZ" sz="2200" dirty="0" err="1"/>
              <a:t>iii</a:t>
            </a:r>
            <a:r>
              <a:rPr lang="cs-CZ" sz="2200" dirty="0"/>
              <a:t>) Komise by nevydala rozhodnutí do třiceti (30) dnů ode dne, kdy jí byl spor předložen, nebo (</a:t>
            </a:r>
            <a:r>
              <a:rPr lang="cs-CZ" sz="2200" dirty="0" err="1"/>
              <a:t>iv</a:t>
            </a:r>
            <a:r>
              <a:rPr lang="cs-CZ" sz="2200" dirty="0"/>
              <a:t>) se bude jednat o spor, k jehož řešení nebude mít Komise pravomoc rozhodnout dle tohoto článku Smlouvy, bude takový spor s konečnou platností řešen prostřednictvím místně a věcně příslušných soudů České republiky. </a:t>
            </a:r>
          </a:p>
          <a:p>
            <a:pPr marL="586350" indent="-514350">
              <a:buFont typeface="+mj-lt"/>
              <a:buAutoNum type="arabicPeriod" startAt="2"/>
            </a:pPr>
            <a:r>
              <a:rPr lang="cs-CZ" sz="2200" dirty="0"/>
              <a:t>Každá ze smluvních stran nese své náklady spojené s rozhodováním Komise (zejména náklady spojené s účastí svého nominovaného člena Komise); společné náklady (např. na účast třetího člena Komise), pak nesou Smluvní strany rovným dílem.</a:t>
            </a:r>
          </a:p>
        </p:txBody>
      </p:sp>
    </p:spTree>
    <p:extLst>
      <p:ext uri="{BB962C8B-B14F-4D97-AF65-F5344CB8AC3E}">
        <p14:creationId xmlns:p14="http://schemas.microsoft.com/office/powerpoint/2010/main" val="1790982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2076BF0-0AB1-8BD5-D9EA-D1D0480BFCAA}"/>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FC023A13-85CB-E5A1-C6F1-F1961A6B5785}"/>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F0450926-B4AD-F57D-8C41-9820206A394A}"/>
              </a:ext>
            </a:extLst>
          </p:cNvPr>
          <p:cNvSpPr>
            <a:spLocks noGrp="1"/>
          </p:cNvSpPr>
          <p:nvPr>
            <p:ph type="title"/>
          </p:nvPr>
        </p:nvSpPr>
        <p:spPr/>
        <p:txBody>
          <a:bodyPr/>
          <a:lstStyle/>
          <a:p>
            <a:r>
              <a:rPr lang="en-US" dirty="0">
                <a:hlinkClick r:id="rId2"/>
              </a:rPr>
              <a:t>LCIA (London Court of International Arbitration)</a:t>
            </a:r>
            <a:br>
              <a:rPr lang="en-US" dirty="0"/>
            </a:br>
            <a:endParaRPr lang="cs-CZ" dirty="0"/>
          </a:p>
        </p:txBody>
      </p:sp>
      <p:sp>
        <p:nvSpPr>
          <p:cNvPr id="5" name="Zástupný obsah 4">
            <a:extLst>
              <a:ext uri="{FF2B5EF4-FFF2-40B4-BE49-F238E27FC236}">
                <a16:creationId xmlns:a16="http://schemas.microsoft.com/office/drawing/2014/main" id="{E6218A80-B84B-A47D-E2BF-9E5F9A10DA10}"/>
              </a:ext>
            </a:extLst>
          </p:cNvPr>
          <p:cNvSpPr>
            <a:spLocks noGrp="1"/>
          </p:cNvSpPr>
          <p:nvPr>
            <p:ph idx="1"/>
          </p:nvPr>
        </p:nvSpPr>
        <p:spPr/>
        <p:txBody>
          <a:bodyPr/>
          <a:lstStyle/>
          <a:p>
            <a:pPr>
              <a:buFont typeface="Arial" panose="020B0604020202020204" pitchFamily="34" charset="0"/>
              <a:buChar char="•"/>
            </a:pPr>
            <a:r>
              <a:rPr lang="en-US" sz="2400" dirty="0"/>
              <a:t>Any dispute arising out of or in connection with this contract, including any question regarding its existence, validity or termination, shall be referred to and finally resolved by arbitration under the LCIA Rules, which Rules are deemed to be incorporated by reference into this clause.</a:t>
            </a:r>
          </a:p>
          <a:p>
            <a:pPr>
              <a:buFont typeface="Arial" panose="020B0604020202020204" pitchFamily="34" charset="0"/>
              <a:buChar char="•"/>
            </a:pPr>
            <a:r>
              <a:rPr lang="en-US" sz="2400" dirty="0"/>
              <a:t>The number of arbitrators shall be [one/three].</a:t>
            </a:r>
          </a:p>
          <a:p>
            <a:pPr>
              <a:buFont typeface="Arial" panose="020B0604020202020204" pitchFamily="34" charset="0"/>
              <a:buChar char="•"/>
            </a:pPr>
            <a:r>
              <a:rPr lang="en-US" sz="2400" dirty="0"/>
              <a:t>The seat, or legal place, of arbitration shall be [City and/or Country].</a:t>
            </a:r>
          </a:p>
          <a:p>
            <a:pPr>
              <a:buFont typeface="Arial" panose="020B0604020202020204" pitchFamily="34" charset="0"/>
              <a:buChar char="•"/>
            </a:pPr>
            <a:r>
              <a:rPr lang="en-US" sz="2400" dirty="0"/>
              <a:t>The language to be used in the arbitral proceedings shall be [    ].</a:t>
            </a:r>
          </a:p>
          <a:p>
            <a:pPr>
              <a:buFont typeface="Arial" panose="020B0604020202020204" pitchFamily="34" charset="0"/>
              <a:buChar char="•"/>
            </a:pPr>
            <a:r>
              <a:rPr lang="en-US" sz="2400" dirty="0"/>
              <a:t>The governing law of the contract shall be the substantive law of [    ].</a:t>
            </a:r>
          </a:p>
          <a:p>
            <a:endParaRPr lang="cs-CZ" sz="2400" dirty="0"/>
          </a:p>
        </p:txBody>
      </p:sp>
    </p:spTree>
    <p:extLst>
      <p:ext uri="{BB962C8B-B14F-4D97-AF65-F5344CB8AC3E}">
        <p14:creationId xmlns:p14="http://schemas.microsoft.com/office/powerpoint/2010/main" val="430203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7268B65-2A5F-4B3E-85A7-3E56FC140A71}"/>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6BE113D3-61E0-4322-98AF-0F76CF7F0ED9}"/>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7C4230D8-D99F-4FA4-B015-E173F3ADCB61}"/>
              </a:ext>
            </a:extLst>
          </p:cNvPr>
          <p:cNvSpPr>
            <a:spLocks noGrp="1"/>
          </p:cNvSpPr>
          <p:nvPr>
            <p:ph type="title"/>
          </p:nvPr>
        </p:nvSpPr>
        <p:spPr/>
        <p:txBody>
          <a:bodyPr/>
          <a:lstStyle/>
          <a:p>
            <a:r>
              <a:rPr lang="cs-CZ" dirty="0"/>
              <a:t>Rozhodčí smlouva pro </a:t>
            </a:r>
            <a:r>
              <a:rPr lang="cs-CZ" i="1" dirty="0"/>
              <a:t>ad hoc</a:t>
            </a:r>
          </a:p>
        </p:txBody>
      </p:sp>
      <p:sp>
        <p:nvSpPr>
          <p:cNvPr id="5" name="Zástupný obsah 4">
            <a:extLst>
              <a:ext uri="{FF2B5EF4-FFF2-40B4-BE49-F238E27FC236}">
                <a16:creationId xmlns:a16="http://schemas.microsoft.com/office/drawing/2014/main" id="{A681E984-87E2-489E-B44E-E827CBA3D7B3}"/>
              </a:ext>
            </a:extLst>
          </p:cNvPr>
          <p:cNvSpPr>
            <a:spLocks noGrp="1"/>
          </p:cNvSpPr>
          <p:nvPr>
            <p:ph idx="1"/>
          </p:nvPr>
        </p:nvSpPr>
        <p:spPr/>
        <p:txBody>
          <a:bodyPr/>
          <a:lstStyle/>
          <a:p>
            <a:pPr>
              <a:lnSpc>
                <a:spcPct val="100000"/>
              </a:lnSpc>
            </a:pPr>
            <a:r>
              <a:rPr lang="en-US" sz="2000" i="1" dirty="0" err="1"/>
              <a:t>Spory</a:t>
            </a:r>
            <a:r>
              <a:rPr lang="en-US" sz="2000" i="1" dirty="0"/>
              <a:t> z </a:t>
            </a:r>
            <a:r>
              <a:rPr lang="en-US" sz="2000" i="1" dirty="0" err="1"/>
              <a:t>této</a:t>
            </a:r>
            <a:r>
              <a:rPr lang="en-US" sz="2000" i="1" dirty="0"/>
              <a:t> </a:t>
            </a:r>
            <a:r>
              <a:rPr lang="en-US" sz="2000" i="1" dirty="0" err="1"/>
              <a:t>smlouvy</a:t>
            </a:r>
            <a:r>
              <a:rPr lang="en-US" sz="2000" i="1" dirty="0"/>
              <a:t> </a:t>
            </a:r>
            <a:r>
              <a:rPr lang="en-US" sz="2000" i="1" dirty="0" err="1"/>
              <a:t>budou</a:t>
            </a:r>
            <a:r>
              <a:rPr lang="en-US" sz="2000" i="1" dirty="0"/>
              <a:t> </a:t>
            </a:r>
            <a:r>
              <a:rPr lang="en-US" sz="2000" i="1" dirty="0" err="1"/>
              <a:t>rozhodnuty</a:t>
            </a:r>
            <a:r>
              <a:rPr lang="en-US" sz="2000" i="1" dirty="0"/>
              <a:t> v </a:t>
            </a:r>
            <a:r>
              <a:rPr lang="en-US" sz="2000" i="1" dirty="0" err="1"/>
              <a:t>rozhodčím</a:t>
            </a:r>
            <a:r>
              <a:rPr lang="en-US" sz="2000" i="1" dirty="0"/>
              <a:t> </a:t>
            </a:r>
            <a:r>
              <a:rPr lang="en-US" sz="2000" i="1" dirty="0" err="1"/>
              <a:t>řízení</a:t>
            </a:r>
            <a:r>
              <a:rPr lang="en-US" sz="2000" i="1" dirty="0"/>
              <a:t> </a:t>
            </a:r>
            <a:r>
              <a:rPr lang="en-US" sz="2000" i="1" dirty="0" err="1"/>
              <a:t>senátem</a:t>
            </a:r>
            <a:r>
              <a:rPr lang="en-US" sz="2000" i="1" dirty="0"/>
              <a:t> </a:t>
            </a:r>
            <a:r>
              <a:rPr lang="en-US" sz="2000" i="1" dirty="0" err="1"/>
              <a:t>složeným</a:t>
            </a:r>
            <a:r>
              <a:rPr lang="en-US" sz="2000" i="1" dirty="0"/>
              <a:t> </a:t>
            </a:r>
            <a:r>
              <a:rPr lang="en-US" sz="2000" i="1" dirty="0" err="1"/>
              <a:t>ze</a:t>
            </a:r>
            <a:r>
              <a:rPr lang="en-US" sz="2000" i="1" dirty="0"/>
              <a:t> </a:t>
            </a:r>
            <a:r>
              <a:rPr lang="en-US" sz="2000" i="1" dirty="0" err="1"/>
              <a:t>tří</a:t>
            </a:r>
            <a:r>
              <a:rPr lang="en-US" sz="2000" i="1" dirty="0"/>
              <a:t> </a:t>
            </a:r>
            <a:r>
              <a:rPr lang="en-US" sz="2000" i="1" dirty="0" err="1"/>
              <a:t>rozhodců</a:t>
            </a:r>
            <a:r>
              <a:rPr lang="en-US" sz="2000" i="1" dirty="0"/>
              <a:t> </a:t>
            </a:r>
            <a:r>
              <a:rPr lang="en-US" sz="2000" i="1" dirty="0" err="1"/>
              <a:t>určených</a:t>
            </a:r>
            <a:r>
              <a:rPr lang="en-US" sz="2000" i="1" dirty="0"/>
              <a:t> do </a:t>
            </a:r>
            <a:r>
              <a:rPr lang="en-US" sz="2000" i="1" dirty="0" err="1"/>
              <a:t>funkce</a:t>
            </a:r>
            <a:r>
              <a:rPr lang="en-US" sz="2000" i="1" dirty="0"/>
              <a:t> </a:t>
            </a:r>
            <a:r>
              <a:rPr lang="en-US" sz="2000" i="1" dirty="0" err="1"/>
              <a:t>dohodnutou</a:t>
            </a:r>
            <a:r>
              <a:rPr lang="en-US" sz="2000" i="1" dirty="0"/>
              <a:t> </a:t>
            </a:r>
            <a:r>
              <a:rPr lang="en-US" sz="2000" i="1" dirty="0" err="1"/>
              <a:t>osobou</a:t>
            </a:r>
            <a:r>
              <a:rPr lang="en-US" sz="2000" i="1" dirty="0"/>
              <a:t> </a:t>
            </a:r>
            <a:r>
              <a:rPr lang="en-US" sz="2000" i="1" dirty="0" err="1"/>
              <a:t>ve</a:t>
            </a:r>
            <a:r>
              <a:rPr lang="en-US" sz="2000" i="1" dirty="0"/>
              <a:t> </a:t>
            </a:r>
            <a:r>
              <a:rPr lang="en-US" sz="2000" i="1" dirty="0" err="1"/>
              <a:t>smyslu</a:t>
            </a:r>
            <a:r>
              <a:rPr lang="en-US" sz="2000" i="1" dirty="0"/>
              <a:t> § 7 </a:t>
            </a:r>
            <a:r>
              <a:rPr lang="en-US" sz="2000" i="1" dirty="0" err="1"/>
              <a:t>odst</a:t>
            </a:r>
            <a:r>
              <a:rPr lang="en-US" sz="2000" i="1" dirty="0"/>
              <a:t>. 1 </a:t>
            </a:r>
            <a:r>
              <a:rPr lang="en-US" sz="2000" i="1" dirty="0" err="1"/>
              <a:t>zákona</a:t>
            </a:r>
            <a:r>
              <a:rPr lang="en-US" sz="2000" i="1" dirty="0"/>
              <a:t> č. 216/1994 Sb., a to </a:t>
            </a:r>
            <a:r>
              <a:rPr lang="en-US" sz="2000" i="1" dirty="0" err="1"/>
              <a:t>společností</a:t>
            </a:r>
            <a:r>
              <a:rPr lang="en-US" sz="2000" i="1" dirty="0"/>
              <a:t> IAL SE, IČO: 01456415 (</a:t>
            </a:r>
            <a:r>
              <a:rPr lang="en-US" sz="2000" i="1" dirty="0" err="1"/>
              <a:t>dále</a:t>
            </a:r>
            <a:r>
              <a:rPr lang="en-US" sz="2000" i="1" dirty="0"/>
              <a:t> </a:t>
            </a:r>
            <a:r>
              <a:rPr lang="en-US" sz="2000" i="1" dirty="0" err="1"/>
              <a:t>jen</a:t>
            </a:r>
            <a:r>
              <a:rPr lang="en-US" sz="2000" i="1" dirty="0"/>
              <a:t> „IAL SE“), </a:t>
            </a:r>
            <a:r>
              <a:rPr lang="en-US" sz="2000" i="1" dirty="0" err="1"/>
              <a:t>zapsanou</a:t>
            </a:r>
            <a:r>
              <a:rPr lang="en-US" sz="2000" i="1" dirty="0"/>
              <a:t> v </a:t>
            </a:r>
            <a:r>
              <a:rPr lang="en-US" sz="2000" i="1" dirty="0" err="1"/>
              <a:t>Obchodním</a:t>
            </a:r>
            <a:r>
              <a:rPr lang="en-US" sz="2000" i="1" dirty="0"/>
              <a:t> </a:t>
            </a:r>
            <a:r>
              <a:rPr lang="en-US" sz="2000" i="1" dirty="0" err="1"/>
              <a:t>rejstříku</a:t>
            </a:r>
            <a:r>
              <a:rPr lang="en-US" sz="2000" i="1" dirty="0"/>
              <a:t> </a:t>
            </a:r>
            <a:r>
              <a:rPr lang="en-US" sz="2000" i="1" dirty="0" err="1"/>
              <a:t>ve</a:t>
            </a:r>
            <a:r>
              <a:rPr lang="en-US" sz="2000" i="1" dirty="0"/>
              <a:t> </a:t>
            </a:r>
            <a:r>
              <a:rPr lang="en-US" sz="2000" i="1" dirty="0" err="1"/>
              <a:t>složce</a:t>
            </a:r>
            <a:r>
              <a:rPr lang="en-US" sz="2000" i="1" dirty="0"/>
              <a:t> H 1067, </a:t>
            </a:r>
            <a:r>
              <a:rPr lang="en-US" sz="2000" i="1" dirty="0" err="1"/>
              <a:t>vedené</a:t>
            </a:r>
            <a:r>
              <a:rPr lang="en-US" sz="2000" i="1" dirty="0"/>
              <a:t> u </a:t>
            </a:r>
            <a:r>
              <a:rPr lang="en-US" sz="2000" i="1" dirty="0" err="1"/>
              <a:t>Městského</a:t>
            </a:r>
            <a:r>
              <a:rPr lang="en-US" sz="2000" i="1" dirty="0"/>
              <a:t> </a:t>
            </a:r>
            <a:r>
              <a:rPr lang="en-US" sz="2000" i="1" dirty="0" err="1"/>
              <a:t>soudu</a:t>
            </a:r>
            <a:r>
              <a:rPr lang="en-US" sz="2000" i="1" dirty="0"/>
              <a:t> v </a:t>
            </a:r>
            <a:r>
              <a:rPr lang="en-US" sz="2000" i="1" dirty="0" err="1"/>
              <a:t>Praze</a:t>
            </a:r>
            <a:r>
              <a:rPr lang="en-US" sz="2000" i="1" dirty="0"/>
              <a:t>. V </a:t>
            </a:r>
            <a:r>
              <a:rPr lang="en-US" sz="2000" i="1" dirty="0" err="1"/>
              <a:t>řízení</a:t>
            </a:r>
            <a:r>
              <a:rPr lang="en-US" sz="2000" i="1" dirty="0"/>
              <a:t> </a:t>
            </a:r>
            <a:r>
              <a:rPr lang="en-US" sz="2000" i="1" dirty="0" err="1"/>
              <a:t>bude</a:t>
            </a:r>
            <a:r>
              <a:rPr lang="en-US" sz="2000" i="1" dirty="0"/>
              <a:t> </a:t>
            </a:r>
            <a:r>
              <a:rPr lang="en-US" sz="2000" i="1" dirty="0" err="1"/>
              <a:t>postupováno</a:t>
            </a:r>
            <a:r>
              <a:rPr lang="en-US" sz="2000" i="1" dirty="0"/>
              <a:t> </a:t>
            </a:r>
            <a:r>
              <a:rPr lang="en-US" sz="2000" i="1" dirty="0" err="1"/>
              <a:t>podle</a:t>
            </a:r>
            <a:r>
              <a:rPr lang="en-US" sz="2000" i="1" dirty="0"/>
              <a:t> </a:t>
            </a:r>
            <a:r>
              <a:rPr lang="en-US" sz="2000" i="1" dirty="0" err="1"/>
              <a:t>zákona</a:t>
            </a:r>
            <a:r>
              <a:rPr lang="en-US" sz="2000" i="1" dirty="0"/>
              <a:t> č. 216/1994 Sb. a </a:t>
            </a:r>
            <a:r>
              <a:rPr lang="en-US" sz="2000" i="1" dirty="0" err="1"/>
              <a:t>hmotného</a:t>
            </a:r>
            <a:r>
              <a:rPr lang="en-US" sz="2000" i="1" dirty="0"/>
              <a:t> </a:t>
            </a:r>
            <a:r>
              <a:rPr lang="en-US" sz="2000" i="1" dirty="0" err="1"/>
              <a:t>práva</a:t>
            </a:r>
            <a:r>
              <a:rPr lang="en-US" sz="2000" i="1" dirty="0"/>
              <a:t> </a:t>
            </a:r>
            <a:r>
              <a:rPr lang="en-US" sz="2000" i="1" dirty="0" err="1"/>
              <a:t>České</a:t>
            </a:r>
            <a:r>
              <a:rPr lang="en-US" sz="2000" i="1" dirty="0"/>
              <a:t> </a:t>
            </a:r>
            <a:r>
              <a:rPr lang="en-US" sz="2000" i="1" dirty="0" err="1"/>
              <a:t>republiky</a:t>
            </a:r>
            <a:r>
              <a:rPr lang="en-US" sz="2000" i="1" dirty="0"/>
              <a:t>. </a:t>
            </a:r>
            <a:r>
              <a:rPr lang="en-US" sz="2000" i="1" dirty="0" err="1"/>
              <a:t>Místem</a:t>
            </a:r>
            <a:r>
              <a:rPr lang="en-US" sz="2000" i="1" dirty="0"/>
              <a:t> </a:t>
            </a:r>
            <a:r>
              <a:rPr lang="en-US" sz="2000" i="1" dirty="0" err="1"/>
              <a:t>konání</a:t>
            </a:r>
            <a:r>
              <a:rPr lang="en-US" sz="2000" i="1" dirty="0"/>
              <a:t> a </a:t>
            </a:r>
            <a:r>
              <a:rPr lang="en-US" sz="2000" i="1" dirty="0" err="1"/>
              <a:t>doručovací</a:t>
            </a:r>
            <a:r>
              <a:rPr lang="en-US" sz="2000" i="1" dirty="0"/>
              <a:t> </a:t>
            </a:r>
            <a:r>
              <a:rPr lang="en-US" sz="2000" i="1" dirty="0" err="1"/>
              <a:t>adresou</a:t>
            </a:r>
            <a:r>
              <a:rPr lang="en-US" sz="2000" i="1" dirty="0"/>
              <a:t> </a:t>
            </a:r>
            <a:r>
              <a:rPr lang="en-US" sz="2000" i="1" dirty="0" err="1"/>
              <a:t>rozhodčího</a:t>
            </a:r>
            <a:r>
              <a:rPr lang="en-US" sz="2000" i="1" dirty="0"/>
              <a:t> </a:t>
            </a:r>
            <a:r>
              <a:rPr lang="en-US" sz="2000" i="1" dirty="0" err="1"/>
              <a:t>řízení</a:t>
            </a:r>
            <a:r>
              <a:rPr lang="en-US" sz="2000" i="1" dirty="0"/>
              <a:t> je IAL SE, </a:t>
            </a:r>
            <a:r>
              <a:rPr lang="en-US" sz="2000" i="1" dirty="0" err="1"/>
              <a:t>organizační</a:t>
            </a:r>
            <a:r>
              <a:rPr lang="en-US" sz="2000" i="1" dirty="0"/>
              <a:t> </a:t>
            </a:r>
            <a:r>
              <a:rPr lang="en-US" sz="2000" i="1" dirty="0" err="1"/>
              <a:t>složka</a:t>
            </a:r>
            <a:r>
              <a:rPr lang="en-US" sz="2000" i="1" dirty="0"/>
              <a:t> Praha, IČO: 29031117, </a:t>
            </a:r>
            <a:r>
              <a:rPr lang="en-US" sz="2000" i="1" dirty="0" err="1"/>
              <a:t>sudiště</a:t>
            </a:r>
            <a:r>
              <a:rPr lang="en-US" sz="2000" i="1" dirty="0"/>
              <a:t> </a:t>
            </a:r>
            <a:r>
              <a:rPr lang="en-US" sz="2000" i="1" dirty="0" err="1"/>
              <a:t>Jablonského</a:t>
            </a:r>
            <a:r>
              <a:rPr lang="en-US" sz="2000" i="1" dirty="0"/>
              <a:t> 640/2, 170 00 Praha 7. </a:t>
            </a:r>
            <a:r>
              <a:rPr lang="en-US" sz="2000" i="1" dirty="0" err="1"/>
              <a:t>Poplatek</a:t>
            </a:r>
            <a:r>
              <a:rPr lang="en-US" sz="2000" i="1" dirty="0"/>
              <a:t> za </a:t>
            </a:r>
            <a:r>
              <a:rPr lang="en-US" sz="2000" i="1" dirty="0" err="1"/>
              <a:t>rozhodčí</a:t>
            </a:r>
            <a:r>
              <a:rPr lang="en-US" sz="2000" i="1" dirty="0"/>
              <a:t> </a:t>
            </a:r>
            <a:r>
              <a:rPr lang="en-US" sz="2000" i="1" dirty="0" err="1"/>
              <a:t>řízení</a:t>
            </a:r>
            <a:r>
              <a:rPr lang="en-US" sz="2000" i="1" dirty="0"/>
              <a:t> (</a:t>
            </a:r>
            <a:r>
              <a:rPr lang="en-US" sz="2000" i="1" dirty="0" err="1"/>
              <a:t>odměna</a:t>
            </a:r>
            <a:r>
              <a:rPr lang="en-US" sz="2000" i="1" dirty="0"/>
              <a:t> </a:t>
            </a:r>
            <a:r>
              <a:rPr lang="en-US" sz="2000" i="1" dirty="0" err="1"/>
              <a:t>rozhodce</a:t>
            </a:r>
            <a:r>
              <a:rPr lang="en-US" sz="2000" i="1" dirty="0"/>
              <a:t>) </a:t>
            </a:r>
            <a:r>
              <a:rPr lang="en-US" sz="2000" i="1" dirty="0" err="1"/>
              <a:t>činí</a:t>
            </a:r>
            <a:r>
              <a:rPr lang="en-US" sz="2000" i="1" dirty="0"/>
              <a:t> 6 % z </a:t>
            </a:r>
            <a:r>
              <a:rPr lang="en-US" sz="2000" i="1" dirty="0" err="1"/>
              <a:t>hodnoty</a:t>
            </a:r>
            <a:r>
              <a:rPr lang="en-US" sz="2000" i="1" dirty="0"/>
              <a:t> </a:t>
            </a:r>
            <a:r>
              <a:rPr lang="en-US" sz="2000" i="1" dirty="0" err="1"/>
              <a:t>předmětu</a:t>
            </a:r>
            <a:r>
              <a:rPr lang="en-US" sz="2000" i="1" dirty="0"/>
              <a:t> </a:t>
            </a:r>
            <a:r>
              <a:rPr lang="en-US" sz="2000" i="1" dirty="0" err="1"/>
              <a:t>sporu</a:t>
            </a:r>
            <a:r>
              <a:rPr lang="en-US" sz="2000" i="1" dirty="0"/>
              <a:t>, </a:t>
            </a:r>
            <a:r>
              <a:rPr lang="en-US" sz="2000" i="1" dirty="0" err="1"/>
              <a:t>nejméně</a:t>
            </a:r>
            <a:r>
              <a:rPr lang="en-US" sz="2000" i="1" dirty="0"/>
              <a:t> </a:t>
            </a:r>
            <a:r>
              <a:rPr lang="en-US" sz="2000" i="1" dirty="0" err="1"/>
              <a:t>však</a:t>
            </a:r>
            <a:r>
              <a:rPr lang="en-US" sz="2000" i="1" dirty="0"/>
              <a:t> 21.000,- </a:t>
            </a:r>
            <a:r>
              <a:rPr lang="en-US" sz="2000" i="1" dirty="0" err="1"/>
              <a:t>Kč</a:t>
            </a:r>
            <a:r>
              <a:rPr lang="en-US" sz="2000" i="1" dirty="0"/>
              <a:t> bez DPH, </a:t>
            </a:r>
            <a:r>
              <a:rPr lang="en-US" sz="2000" i="1" dirty="0" err="1"/>
              <a:t>maximálně</a:t>
            </a:r>
            <a:r>
              <a:rPr lang="en-US" sz="2000" i="1" dirty="0"/>
              <a:t> </a:t>
            </a:r>
            <a:r>
              <a:rPr lang="en-US" sz="2000" i="1" dirty="0" err="1"/>
              <a:t>potom</a:t>
            </a:r>
            <a:r>
              <a:rPr lang="en-US" sz="2000" i="1" dirty="0"/>
              <a:t> 1.000.000,- </a:t>
            </a:r>
            <a:r>
              <a:rPr lang="en-US" sz="2000" i="1" dirty="0" err="1"/>
              <a:t>Kč</a:t>
            </a:r>
            <a:r>
              <a:rPr lang="en-US" sz="2000" i="1" dirty="0"/>
              <a:t> bez DPH. </a:t>
            </a:r>
            <a:r>
              <a:rPr lang="en-US" sz="2000" i="1" dirty="0" err="1"/>
              <a:t>Jako</a:t>
            </a:r>
            <a:r>
              <a:rPr lang="en-US" sz="2000" i="1" dirty="0"/>
              <a:t> </a:t>
            </a:r>
            <a:r>
              <a:rPr lang="en-US" sz="2000" i="1" dirty="0" err="1"/>
              <a:t>svoji</a:t>
            </a:r>
            <a:r>
              <a:rPr lang="en-US" sz="2000" i="1" dirty="0"/>
              <a:t> </a:t>
            </a:r>
            <a:r>
              <a:rPr lang="en-US" sz="2000" i="1" dirty="0" err="1"/>
              <a:t>adresu</a:t>
            </a:r>
            <a:r>
              <a:rPr lang="en-US" sz="2000" i="1" dirty="0"/>
              <a:t> pro </a:t>
            </a:r>
            <a:r>
              <a:rPr lang="en-US" sz="2000" i="1" dirty="0" err="1"/>
              <a:t>doručování</a:t>
            </a:r>
            <a:r>
              <a:rPr lang="en-US" sz="2000" i="1" dirty="0"/>
              <a:t> v </a:t>
            </a:r>
            <a:r>
              <a:rPr lang="en-US" sz="2000" i="1" dirty="0" err="1"/>
              <a:t>rozhodčím</a:t>
            </a:r>
            <a:r>
              <a:rPr lang="en-US" sz="2000" i="1" dirty="0"/>
              <a:t> </a:t>
            </a:r>
            <a:r>
              <a:rPr lang="en-US" sz="2000" i="1" dirty="0" err="1"/>
              <a:t>řízení</a:t>
            </a:r>
            <a:r>
              <a:rPr lang="en-US" sz="2000" i="1" dirty="0"/>
              <a:t> </a:t>
            </a:r>
            <a:r>
              <a:rPr lang="en-US" sz="2000" i="1" dirty="0" err="1"/>
              <a:t>si</a:t>
            </a:r>
            <a:r>
              <a:rPr lang="en-US" sz="2000" i="1" dirty="0"/>
              <a:t> </a:t>
            </a:r>
            <a:r>
              <a:rPr lang="en-US" sz="2000" i="1" dirty="0" err="1"/>
              <a:t>smluvní</a:t>
            </a:r>
            <a:r>
              <a:rPr lang="en-US" sz="2000" i="1" dirty="0"/>
              <a:t> </a:t>
            </a:r>
            <a:r>
              <a:rPr lang="en-US" sz="2000" i="1" dirty="0" err="1"/>
              <a:t>strany</a:t>
            </a:r>
            <a:r>
              <a:rPr lang="en-US" sz="2000" i="1" dirty="0"/>
              <a:t> </a:t>
            </a:r>
            <a:r>
              <a:rPr lang="en-US" sz="2000" i="1" dirty="0" err="1"/>
              <a:t>výslovně</a:t>
            </a:r>
            <a:r>
              <a:rPr lang="en-US" sz="2000" i="1" dirty="0"/>
              <a:t> </a:t>
            </a:r>
            <a:r>
              <a:rPr lang="en-US" sz="2000" i="1" dirty="0" err="1"/>
              <a:t>zvolily</a:t>
            </a:r>
            <a:r>
              <a:rPr lang="en-US" sz="2000" i="1" dirty="0"/>
              <a:t> </a:t>
            </a:r>
            <a:r>
              <a:rPr lang="en-US" sz="2000" i="1" dirty="0" err="1"/>
              <a:t>adresu</a:t>
            </a:r>
            <a:r>
              <a:rPr lang="en-US" sz="2000" i="1" dirty="0"/>
              <a:t> </a:t>
            </a:r>
            <a:r>
              <a:rPr lang="en-US" sz="2000" i="1" dirty="0" err="1"/>
              <a:t>uvedenou</a:t>
            </a:r>
            <a:r>
              <a:rPr lang="en-US" sz="2000" i="1" dirty="0"/>
              <a:t> </a:t>
            </a:r>
            <a:r>
              <a:rPr lang="en-US" sz="2000" i="1" dirty="0" err="1"/>
              <a:t>shora</a:t>
            </a:r>
            <a:r>
              <a:rPr lang="en-US" sz="2000" i="1" dirty="0"/>
              <a:t> v </a:t>
            </a:r>
            <a:r>
              <a:rPr lang="en-US" sz="2000" i="1" dirty="0" err="1"/>
              <a:t>té</a:t>
            </a:r>
            <a:r>
              <a:rPr lang="fr-FR" sz="2000" i="1" dirty="0"/>
              <a:t>to </a:t>
            </a:r>
            <a:r>
              <a:rPr lang="fr-FR" sz="2000" i="1" dirty="0" err="1"/>
              <a:t>smlouv</a:t>
            </a:r>
            <a:r>
              <a:rPr lang="en-US" sz="2000" i="1" dirty="0"/>
              <a:t>ě u </a:t>
            </a:r>
            <a:r>
              <a:rPr lang="en-US" sz="2000" i="1" dirty="0" err="1"/>
              <a:t>jejich</a:t>
            </a:r>
            <a:r>
              <a:rPr lang="en-US" sz="2000" i="1" dirty="0"/>
              <a:t> </a:t>
            </a:r>
            <a:r>
              <a:rPr lang="en-US" sz="2000" i="1" dirty="0" err="1"/>
              <a:t>identifikace</a:t>
            </a:r>
            <a:r>
              <a:rPr lang="en-US" sz="2000" i="1" dirty="0"/>
              <a:t>, </a:t>
            </a:r>
            <a:r>
              <a:rPr lang="en-US" sz="2000" i="1" dirty="0" err="1"/>
              <a:t>kromě</a:t>
            </a:r>
            <a:r>
              <a:rPr lang="en-US" sz="2000" i="1" dirty="0"/>
              <a:t> </a:t>
            </a:r>
            <a:r>
              <a:rPr lang="en-US" sz="2000" i="1" dirty="0" err="1"/>
              <a:t>případu</a:t>
            </a:r>
            <a:r>
              <a:rPr lang="en-US" sz="2000" i="1" dirty="0"/>
              <a:t>, </a:t>
            </a:r>
            <a:r>
              <a:rPr lang="en-US" sz="2000" i="1" dirty="0" err="1"/>
              <a:t>kdy</a:t>
            </a:r>
            <a:r>
              <a:rPr lang="en-US" sz="2000" i="1" dirty="0"/>
              <a:t> </a:t>
            </a:r>
            <a:r>
              <a:rPr lang="en-US" sz="2000" i="1" dirty="0" err="1"/>
              <a:t>strany</a:t>
            </a:r>
            <a:r>
              <a:rPr lang="en-US" sz="2000" i="1" dirty="0"/>
              <a:t> </a:t>
            </a:r>
            <a:r>
              <a:rPr lang="en-US" sz="2000" i="1" dirty="0" err="1"/>
              <a:t>sporu</a:t>
            </a:r>
            <a:r>
              <a:rPr lang="en-US" sz="2000" i="1" dirty="0"/>
              <a:t> </a:t>
            </a:r>
            <a:r>
              <a:rPr lang="en-US" sz="2000" i="1" dirty="0" err="1"/>
              <a:t>sdělí</a:t>
            </a:r>
            <a:r>
              <a:rPr lang="en-US" sz="2000" i="1" dirty="0"/>
              <a:t> </a:t>
            </a:r>
            <a:r>
              <a:rPr lang="en-US" sz="2000" i="1" dirty="0" err="1"/>
              <a:t>rozhodci</a:t>
            </a:r>
            <a:r>
              <a:rPr lang="en-US" sz="2000" i="1" dirty="0"/>
              <a:t> </a:t>
            </a:r>
            <a:r>
              <a:rPr lang="en-US" sz="2000" i="1" dirty="0" err="1"/>
              <a:t>doručovací</a:t>
            </a:r>
            <a:r>
              <a:rPr lang="en-US" sz="2000" i="1" dirty="0"/>
              <a:t> </a:t>
            </a:r>
            <a:r>
              <a:rPr lang="en-US" sz="2000" i="1" dirty="0" err="1"/>
              <a:t>adresu</a:t>
            </a:r>
            <a:r>
              <a:rPr lang="en-US" sz="2000" i="1" dirty="0"/>
              <a:t> </a:t>
            </a:r>
            <a:r>
              <a:rPr lang="en-US" sz="2000" i="1" dirty="0" err="1"/>
              <a:t>jinou</a:t>
            </a:r>
            <a:r>
              <a:rPr lang="en-US" sz="2000" i="1" dirty="0"/>
              <a:t>. Na </a:t>
            </a:r>
            <a:r>
              <a:rPr lang="en-US" sz="2000" i="1" dirty="0" err="1"/>
              <a:t>doručování</a:t>
            </a:r>
            <a:r>
              <a:rPr lang="en-US" sz="2000" i="1" dirty="0"/>
              <a:t> v </a:t>
            </a:r>
            <a:r>
              <a:rPr lang="en-US" sz="2000" i="1" dirty="0" err="1"/>
              <a:t>rozhodčím</a:t>
            </a:r>
            <a:r>
              <a:rPr lang="en-US" sz="2000" i="1" dirty="0"/>
              <a:t> </a:t>
            </a:r>
            <a:r>
              <a:rPr lang="en-US" sz="2000" i="1" dirty="0" err="1"/>
              <a:t>řízení</a:t>
            </a:r>
            <a:r>
              <a:rPr lang="en-US" sz="2000" i="1" dirty="0"/>
              <a:t> se </a:t>
            </a:r>
            <a:r>
              <a:rPr lang="en-US" sz="2000" i="1" dirty="0" err="1"/>
              <a:t>jinak</a:t>
            </a:r>
            <a:r>
              <a:rPr lang="en-US" sz="2000" i="1" dirty="0"/>
              <a:t> </a:t>
            </a:r>
            <a:r>
              <a:rPr lang="en-US" sz="2000" i="1" dirty="0" err="1"/>
              <a:t>přiměřeně</a:t>
            </a:r>
            <a:r>
              <a:rPr lang="en-US" sz="2000" i="1" dirty="0"/>
              <a:t> </a:t>
            </a:r>
            <a:r>
              <a:rPr lang="en-US" sz="2000" i="1" dirty="0" err="1"/>
              <a:t>aplikují</a:t>
            </a:r>
            <a:r>
              <a:rPr lang="en-US" sz="2000" i="1" dirty="0"/>
              <a:t> </a:t>
            </a:r>
            <a:r>
              <a:rPr lang="en-US" sz="2000" i="1" dirty="0" err="1"/>
              <a:t>ustanovení</a:t>
            </a:r>
            <a:r>
              <a:rPr lang="en-US" sz="2000" i="1" dirty="0"/>
              <a:t> </a:t>
            </a:r>
            <a:r>
              <a:rPr lang="en-US" sz="2000" i="1" dirty="0" err="1"/>
              <a:t>občanského</a:t>
            </a:r>
            <a:r>
              <a:rPr lang="en-US" sz="2000" i="1" dirty="0"/>
              <a:t> </a:t>
            </a:r>
            <a:r>
              <a:rPr lang="en-US" sz="2000" i="1" dirty="0" err="1"/>
              <a:t>soudního</a:t>
            </a:r>
            <a:r>
              <a:rPr lang="en-US" sz="2000" i="1" dirty="0"/>
              <a:t> </a:t>
            </a:r>
            <a:r>
              <a:rPr lang="en-US" sz="2000" i="1" dirty="0" err="1"/>
              <a:t>řádu</a:t>
            </a:r>
            <a:r>
              <a:rPr lang="en-US" sz="2000" i="1" dirty="0"/>
              <a:t>, s </a:t>
            </a:r>
            <a:r>
              <a:rPr lang="en-US" sz="2000" i="1" dirty="0" err="1"/>
              <a:t>tím</a:t>
            </a:r>
            <a:r>
              <a:rPr lang="en-US" sz="2000" i="1" dirty="0"/>
              <a:t>, </a:t>
            </a:r>
            <a:r>
              <a:rPr lang="en-US" sz="2000" i="1" dirty="0" err="1"/>
              <a:t>že</a:t>
            </a:r>
            <a:r>
              <a:rPr lang="en-US" sz="2000" i="1" dirty="0"/>
              <a:t> </a:t>
            </a:r>
            <a:r>
              <a:rPr lang="en-US" sz="2000" i="1" dirty="0" err="1"/>
              <a:t>vyvěšení</a:t>
            </a:r>
            <a:r>
              <a:rPr lang="en-US" sz="2000" i="1" dirty="0"/>
              <a:t> </a:t>
            </a:r>
            <a:r>
              <a:rPr lang="en-US" sz="2000" i="1" dirty="0" err="1"/>
              <a:t>na</a:t>
            </a:r>
            <a:r>
              <a:rPr lang="en-US" sz="2000" i="1" dirty="0"/>
              <a:t> </a:t>
            </a:r>
            <a:r>
              <a:rPr lang="en-US" sz="2000" i="1" dirty="0" err="1"/>
              <a:t>úřední</a:t>
            </a:r>
            <a:r>
              <a:rPr lang="en-US" sz="2000" i="1" dirty="0"/>
              <a:t> </a:t>
            </a:r>
            <a:r>
              <a:rPr lang="en-US" sz="2000" i="1" dirty="0" err="1"/>
              <a:t>desce</a:t>
            </a:r>
            <a:r>
              <a:rPr lang="en-US" sz="2000" i="1" dirty="0"/>
              <a:t> </a:t>
            </a:r>
            <a:r>
              <a:rPr lang="en-US" sz="2000" i="1" dirty="0" err="1"/>
              <a:t>soudu</a:t>
            </a:r>
            <a:r>
              <a:rPr lang="en-US" sz="2000" i="1" dirty="0"/>
              <a:t> je </a:t>
            </a:r>
            <a:r>
              <a:rPr lang="en-US" sz="2000" i="1" dirty="0" err="1"/>
              <a:t>nahrazeno</a:t>
            </a:r>
            <a:r>
              <a:rPr lang="en-US" sz="2000" i="1" dirty="0"/>
              <a:t> </a:t>
            </a:r>
            <a:r>
              <a:rPr lang="en-US" sz="2000" i="1" dirty="0" err="1"/>
              <a:t>vyvěšením</a:t>
            </a:r>
            <a:r>
              <a:rPr lang="en-US" sz="2000" i="1" dirty="0"/>
              <a:t> </a:t>
            </a:r>
            <a:r>
              <a:rPr lang="en-US" sz="2000" i="1" dirty="0" err="1"/>
              <a:t>na</a:t>
            </a:r>
            <a:r>
              <a:rPr lang="en-US" sz="2000" i="1" dirty="0"/>
              <a:t> </a:t>
            </a:r>
            <a:r>
              <a:rPr lang="en-US" sz="2000" i="1" dirty="0" err="1"/>
              <a:t>úřední</a:t>
            </a:r>
            <a:r>
              <a:rPr lang="en-US" sz="2000" i="1" dirty="0"/>
              <a:t> </a:t>
            </a:r>
            <a:r>
              <a:rPr lang="en-US" sz="2000" i="1" dirty="0" err="1"/>
              <a:t>desce</a:t>
            </a:r>
            <a:r>
              <a:rPr lang="en-US" sz="2000" i="1" dirty="0"/>
              <a:t> </a:t>
            </a:r>
            <a:r>
              <a:rPr lang="en-US" sz="2000" i="1" dirty="0" err="1"/>
              <a:t>rozhodce</a:t>
            </a:r>
            <a:r>
              <a:rPr lang="en-US" sz="2000" i="1" dirty="0"/>
              <a:t>, </a:t>
            </a:r>
            <a:r>
              <a:rPr lang="en-US" sz="2000" i="1" dirty="0" err="1"/>
              <a:t>vedené</a:t>
            </a:r>
            <a:r>
              <a:rPr lang="en-US" sz="2000" i="1" dirty="0"/>
              <a:t> v </a:t>
            </a:r>
            <a:r>
              <a:rPr lang="en-US" sz="2000" i="1" dirty="0" err="1"/>
              <a:t>elektronické</a:t>
            </a:r>
            <a:r>
              <a:rPr lang="en-US" sz="2000" i="1" dirty="0"/>
              <a:t> </a:t>
            </a:r>
            <a:r>
              <a:rPr lang="en-US" sz="2000" i="1" dirty="0" err="1"/>
              <a:t>podobě</a:t>
            </a:r>
            <a:r>
              <a:rPr lang="en-US" sz="2000" i="1" dirty="0"/>
              <a:t> </a:t>
            </a:r>
            <a:r>
              <a:rPr lang="en-US" sz="2000" i="1" dirty="0" err="1"/>
              <a:t>na</a:t>
            </a:r>
            <a:r>
              <a:rPr lang="en-US" sz="2000" i="1" dirty="0"/>
              <a:t> </a:t>
            </a:r>
            <a:r>
              <a:rPr lang="en-US" sz="2000" i="1" dirty="0" err="1"/>
              <a:t>webové</a:t>
            </a:r>
            <a:r>
              <a:rPr lang="en-US" sz="2000" i="1" dirty="0"/>
              <a:t> </a:t>
            </a:r>
            <a:r>
              <a:rPr lang="en-US" sz="2000" i="1" dirty="0" err="1"/>
              <a:t>stránce</a:t>
            </a:r>
            <a:r>
              <a:rPr lang="en-US" sz="2000" i="1" dirty="0"/>
              <a:t> </a:t>
            </a:r>
            <a:r>
              <a:rPr lang="en-US" sz="2000" i="1" u="sng" dirty="0">
                <a:hlinkClick r:id="rId2"/>
              </a:rPr>
              <a:t>www.rozhodcisoud.net</a:t>
            </a:r>
            <a:r>
              <a:rPr lang="en-US" sz="2000" i="1" dirty="0"/>
              <a:t>.</a:t>
            </a:r>
            <a:endParaRPr lang="cs-CZ" sz="2000" i="1" dirty="0"/>
          </a:p>
          <a:p>
            <a:pPr>
              <a:lnSpc>
                <a:spcPct val="100000"/>
              </a:lnSpc>
            </a:pPr>
            <a:endParaRPr lang="cs-CZ" sz="2000" i="1" dirty="0"/>
          </a:p>
        </p:txBody>
      </p:sp>
    </p:spTree>
    <p:extLst>
      <p:ext uri="{BB962C8B-B14F-4D97-AF65-F5344CB8AC3E}">
        <p14:creationId xmlns:p14="http://schemas.microsoft.com/office/powerpoint/2010/main" val="1820617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79787A-513A-4180-AA33-7B9275093C53}"/>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4B430654-EF00-4383-A429-6652CEE44DC8}"/>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654CE03C-E528-4CE1-9316-DB851BD3E3A8}"/>
              </a:ext>
            </a:extLst>
          </p:cNvPr>
          <p:cNvSpPr>
            <a:spLocks noGrp="1"/>
          </p:cNvSpPr>
          <p:nvPr>
            <p:ph type="title"/>
          </p:nvPr>
        </p:nvSpPr>
        <p:spPr/>
        <p:txBody>
          <a:bodyPr/>
          <a:lstStyle/>
          <a:p>
            <a:r>
              <a:rPr lang="cs-CZ" dirty="0"/>
              <a:t>Rozhodčí doložka jako dodatek ke smlouvě</a:t>
            </a:r>
          </a:p>
        </p:txBody>
      </p:sp>
      <p:sp>
        <p:nvSpPr>
          <p:cNvPr id="5" name="Zástupný obsah 4">
            <a:extLst>
              <a:ext uri="{FF2B5EF4-FFF2-40B4-BE49-F238E27FC236}">
                <a16:creationId xmlns:a16="http://schemas.microsoft.com/office/drawing/2014/main" id="{94B58B6F-667F-4358-A838-5503190A77A0}"/>
              </a:ext>
            </a:extLst>
          </p:cNvPr>
          <p:cNvSpPr>
            <a:spLocks noGrp="1"/>
          </p:cNvSpPr>
          <p:nvPr>
            <p:ph idx="1"/>
          </p:nvPr>
        </p:nvSpPr>
        <p:spPr/>
        <p:txBody>
          <a:bodyPr/>
          <a:lstStyle/>
          <a:p>
            <a:r>
              <a:rPr lang="cs-CZ" altLang="cs-CZ" dirty="0"/>
              <a:t>Smluvní strany se dohodly na uzavření dodatku č. ....... ke smlouvě č. ....... ze dne ....... v tomto znění:</a:t>
            </a:r>
          </a:p>
          <a:p>
            <a:r>
              <a:rPr lang="cs-CZ" altLang="cs-CZ" i="1" dirty="0"/>
              <a:t>zde uvést příslušné dohodnuté znění rozhodčí doložky (viz předchozí slajd)</a:t>
            </a:r>
            <a:endParaRPr lang="cs-CZ" altLang="cs-CZ" dirty="0"/>
          </a:p>
          <a:p>
            <a:r>
              <a:rPr lang="cs-CZ" altLang="cs-CZ" dirty="0"/>
              <a:t>V...................................... dne..............................................</a:t>
            </a:r>
          </a:p>
          <a:p>
            <a:r>
              <a:rPr lang="cs-CZ" altLang="cs-CZ" dirty="0"/>
              <a:t>........................................         .........................................................</a:t>
            </a:r>
            <a:br>
              <a:rPr lang="cs-CZ" altLang="cs-CZ" dirty="0"/>
            </a:br>
            <a:r>
              <a:rPr lang="cs-CZ" altLang="cs-CZ" dirty="0"/>
              <a:t>podpisy zástupců smluvních stran</a:t>
            </a:r>
          </a:p>
          <a:p>
            <a:endParaRPr lang="cs-CZ" dirty="0"/>
          </a:p>
        </p:txBody>
      </p:sp>
    </p:spTree>
    <p:extLst>
      <p:ext uri="{BB962C8B-B14F-4D97-AF65-F5344CB8AC3E}">
        <p14:creationId xmlns:p14="http://schemas.microsoft.com/office/powerpoint/2010/main" val="1065813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rozhodčí smlouvy a smlouvy hlavní</a:t>
            </a:r>
          </a:p>
        </p:txBody>
      </p:sp>
      <p:sp>
        <p:nvSpPr>
          <p:cNvPr id="3" name="Zástupný symbol pro obsah 2"/>
          <p:cNvSpPr>
            <a:spLocks noGrp="1"/>
          </p:cNvSpPr>
          <p:nvPr>
            <p:ph idx="1"/>
          </p:nvPr>
        </p:nvSpPr>
        <p:spPr/>
        <p:txBody>
          <a:bodyPr/>
          <a:lstStyle/>
          <a:p>
            <a:r>
              <a:rPr lang="cs-CZ" b="1" dirty="0"/>
              <a:t>Doktrína autonomie </a:t>
            </a:r>
            <a:r>
              <a:rPr lang="cs-CZ" dirty="0"/>
              <a:t>- neplatnost, nicotnost nebo zánik smlouvy hlavní automaticky nezpůsobuje zánik smlouvy rozhodčí a naopak</a:t>
            </a:r>
          </a:p>
          <a:p>
            <a:endParaRPr lang="cs-CZ" dirty="0"/>
          </a:p>
          <a:p>
            <a:r>
              <a:rPr lang="cs-CZ" b="1" dirty="0"/>
              <a:t>Doktrína pravomoci </a:t>
            </a:r>
            <a:r>
              <a:rPr lang="cs-CZ" dirty="0"/>
              <a:t>(</a:t>
            </a:r>
            <a:r>
              <a:rPr lang="cs-CZ" dirty="0" err="1"/>
              <a:t>competence</a:t>
            </a:r>
            <a:r>
              <a:rPr lang="cs-CZ" dirty="0"/>
              <a:t> – </a:t>
            </a:r>
            <a:r>
              <a:rPr lang="cs-CZ" dirty="0" err="1"/>
              <a:t>competence</a:t>
            </a:r>
            <a:r>
              <a:rPr lang="cs-CZ" dirty="0"/>
              <a:t>) - rozhodci jsou sami oprávněni posuzovat svou pravomoc rozhodovat ve věci</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690735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Forma rozhodčí smlouvy</a:t>
            </a:r>
          </a:p>
        </p:txBody>
      </p:sp>
      <p:sp>
        <p:nvSpPr>
          <p:cNvPr id="3" name="Zástupný symbol pro obsah 2"/>
          <p:cNvSpPr>
            <a:spLocks noGrp="1"/>
          </p:cNvSpPr>
          <p:nvPr>
            <p:ph idx="1"/>
          </p:nvPr>
        </p:nvSpPr>
        <p:spPr/>
        <p:txBody>
          <a:bodyPr/>
          <a:lstStyle/>
          <a:p>
            <a:r>
              <a:rPr lang="cs-CZ" b="1" dirty="0"/>
              <a:t>§3 ZRŘ</a:t>
            </a:r>
          </a:p>
          <a:p>
            <a:pPr lvl="1"/>
            <a:r>
              <a:rPr lang="cs-CZ" sz="2400" dirty="0"/>
              <a:t>Nutnost písemné formy, ale ne nutně na jednom dokumentu</a:t>
            </a:r>
          </a:p>
          <a:p>
            <a:pPr lvl="1"/>
            <a:r>
              <a:rPr lang="cs-CZ" sz="2400" dirty="0"/>
              <a:t>Součást obchodních podmínek – nutný konsensus, různé názory na důkaz seznámení</a:t>
            </a:r>
          </a:p>
          <a:p>
            <a:pPr lvl="1"/>
            <a:r>
              <a:rPr lang="cs-CZ" sz="2400" dirty="0"/>
              <a:t>Písemnost – telegraf, dálnopis, elektronické prostředky zachycující obsah a určení osob</a:t>
            </a:r>
          </a:p>
          <a:p>
            <a:pPr lvl="1"/>
            <a:r>
              <a:rPr lang="cs-CZ" sz="2400" dirty="0"/>
              <a:t>Nemusí být kvalifikovaný elektronický podpis</a:t>
            </a:r>
          </a:p>
          <a:p>
            <a:r>
              <a:rPr lang="cs-CZ" dirty="0"/>
              <a:t>Čl. I odst. 2 Evropské úmluvy</a:t>
            </a:r>
          </a:p>
          <a:p>
            <a:r>
              <a:rPr lang="cs-CZ" dirty="0"/>
              <a:t>Čl. II odst. 1 Newyorské úmluvy</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34475189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C02727-8657-4831-82F6-B785F5C1AA9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ED7F085-A146-434D-B323-F498E97871E6}"/>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CEB7BD94-2E98-4634-9BA6-75116CC40C8B}"/>
              </a:ext>
            </a:extLst>
          </p:cNvPr>
          <p:cNvSpPr>
            <a:spLocks noGrp="1"/>
          </p:cNvSpPr>
          <p:nvPr>
            <p:ph type="title"/>
          </p:nvPr>
        </p:nvSpPr>
        <p:spPr/>
        <p:txBody>
          <a:bodyPr/>
          <a:lstStyle/>
          <a:p>
            <a:r>
              <a:rPr lang="cs-CZ" dirty="0"/>
              <a:t>Forma rozhodčí smlouvy</a:t>
            </a:r>
          </a:p>
        </p:txBody>
      </p:sp>
      <p:sp>
        <p:nvSpPr>
          <p:cNvPr id="5" name="Zástupný obsah 4">
            <a:extLst>
              <a:ext uri="{FF2B5EF4-FFF2-40B4-BE49-F238E27FC236}">
                <a16:creationId xmlns:a16="http://schemas.microsoft.com/office/drawing/2014/main" id="{C916FE30-DBAE-4DEF-A696-960F27B8DB8E}"/>
              </a:ext>
            </a:extLst>
          </p:cNvPr>
          <p:cNvSpPr>
            <a:spLocks noGrp="1"/>
          </p:cNvSpPr>
          <p:nvPr>
            <p:ph idx="1"/>
          </p:nvPr>
        </p:nvSpPr>
        <p:spPr/>
        <p:txBody>
          <a:bodyPr/>
          <a:lstStyle/>
          <a:p>
            <a:r>
              <a:rPr lang="cs-CZ" b="1" dirty="0"/>
              <a:t>Článek II. Newyorské úmluvy</a:t>
            </a:r>
          </a:p>
          <a:p>
            <a:r>
              <a:rPr lang="cs-CZ" altLang="cs-CZ" sz="2400" dirty="0"/>
              <a:t>povinnost státu uznat písemnou dohodu stran za účelem derogace pravomoci soudů obecných a založení pravomoci rozhodců</a:t>
            </a:r>
          </a:p>
          <a:p>
            <a:r>
              <a:rPr lang="cs-CZ" altLang="cs-CZ" sz="2400" dirty="0"/>
              <a:t>stanovení požadavků na formu rozhodčí smlouvy: písemná dohoda stran (rozhodčí doložka, samostatná rozhodčí smlouva podepsaná stranami, rozhodčí smlouva obsažená ve vyměněných dokumentech)</a:t>
            </a:r>
          </a:p>
          <a:p>
            <a:r>
              <a:rPr lang="cs-CZ" altLang="cs-CZ" sz="2400" dirty="0"/>
              <a:t>Co mimo typicky listinné podoby: telegram, problém adaptability</a:t>
            </a:r>
          </a:p>
          <a:p>
            <a:endParaRPr lang="cs-CZ" dirty="0"/>
          </a:p>
        </p:txBody>
      </p:sp>
    </p:spTree>
    <p:extLst>
      <p:ext uri="{BB962C8B-B14F-4D97-AF65-F5344CB8AC3E}">
        <p14:creationId xmlns:p14="http://schemas.microsoft.com/office/powerpoint/2010/main" val="2479776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8C11F49-A7DA-4613-A7DC-D18343D00A1A}"/>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BE3F2EA-F5F9-46FD-BB37-1F730F520F03}"/>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FD3AE2B8-4CD1-4450-B923-B016851BC7CA}"/>
              </a:ext>
            </a:extLst>
          </p:cNvPr>
          <p:cNvSpPr>
            <a:spLocks noGrp="1"/>
          </p:cNvSpPr>
          <p:nvPr>
            <p:ph type="title"/>
          </p:nvPr>
        </p:nvSpPr>
        <p:spPr/>
        <p:txBody>
          <a:bodyPr/>
          <a:lstStyle/>
          <a:p>
            <a:r>
              <a:rPr lang="cs-CZ" dirty="0"/>
              <a:t>Forma rozhodčí smlouvy</a:t>
            </a:r>
          </a:p>
        </p:txBody>
      </p:sp>
      <p:sp>
        <p:nvSpPr>
          <p:cNvPr id="5" name="Zástupný obsah 4">
            <a:extLst>
              <a:ext uri="{FF2B5EF4-FFF2-40B4-BE49-F238E27FC236}">
                <a16:creationId xmlns:a16="http://schemas.microsoft.com/office/drawing/2014/main" id="{23778B9C-A702-4C7F-8CBC-2D5ECC5C7840}"/>
              </a:ext>
            </a:extLst>
          </p:cNvPr>
          <p:cNvSpPr>
            <a:spLocks noGrp="1"/>
          </p:cNvSpPr>
          <p:nvPr>
            <p:ph idx="1"/>
          </p:nvPr>
        </p:nvSpPr>
        <p:spPr/>
        <p:txBody>
          <a:bodyPr/>
          <a:lstStyle/>
          <a:p>
            <a:r>
              <a:rPr lang="cs-CZ" b="1" dirty="0"/>
              <a:t>Článek IV. Newyorské úmluvy</a:t>
            </a:r>
          </a:p>
          <a:p>
            <a:r>
              <a:rPr lang="cs-CZ" dirty="0"/>
              <a:t>Stanoví dokumenty, které se musí předložit při žádosti o výkon</a:t>
            </a:r>
          </a:p>
          <a:p>
            <a:r>
              <a:rPr lang="cs-CZ" dirty="0"/>
              <a:t>Jedním z nich je dokument obsahující rozhodčí smlouvu</a:t>
            </a:r>
          </a:p>
          <a:p>
            <a:endParaRPr lang="cs-CZ" dirty="0"/>
          </a:p>
        </p:txBody>
      </p:sp>
    </p:spTree>
    <p:extLst>
      <p:ext uri="{BB962C8B-B14F-4D97-AF65-F5344CB8AC3E}">
        <p14:creationId xmlns:p14="http://schemas.microsoft.com/office/powerpoint/2010/main" val="1772713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rozhodčí smlouvy/doložky</a:t>
            </a:r>
          </a:p>
        </p:txBody>
      </p:sp>
      <p:sp>
        <p:nvSpPr>
          <p:cNvPr id="3" name="Zástupný symbol pro obsah 2"/>
          <p:cNvSpPr>
            <a:spLocks noGrp="1"/>
          </p:cNvSpPr>
          <p:nvPr>
            <p:ph idx="1"/>
          </p:nvPr>
        </p:nvSpPr>
        <p:spPr/>
        <p:txBody>
          <a:bodyPr/>
          <a:lstStyle/>
          <a:p>
            <a:r>
              <a:rPr lang="cs-CZ" dirty="0"/>
              <a:t>Doporučené</a:t>
            </a:r>
          </a:p>
          <a:p>
            <a:r>
              <a:rPr lang="cs-CZ" dirty="0"/>
              <a:t>rozsah dohody - jaké otázky se mají na základě rozhodčí doložky řešit</a:t>
            </a:r>
          </a:p>
          <a:p>
            <a:r>
              <a:rPr lang="cs-CZ" dirty="0"/>
              <a:t>jasné vyjádření vůle stran</a:t>
            </a:r>
          </a:p>
          <a:p>
            <a:r>
              <a:rPr lang="cs-CZ" dirty="0"/>
              <a:t>označení instituce, rozhodce či osoby nominující rozhodce</a:t>
            </a:r>
          </a:p>
          <a:p>
            <a:r>
              <a:rPr lang="cs-CZ" dirty="0"/>
              <a:t>počet rozhodců (lichý)</a:t>
            </a:r>
          </a:p>
          <a:p>
            <a:r>
              <a:rPr lang="cs-CZ" dirty="0"/>
              <a:t>jazyk jednání</a:t>
            </a:r>
          </a:p>
          <a:p>
            <a:r>
              <a:rPr lang="cs-CZ" dirty="0"/>
              <a:t>místo jednání</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39398289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rozhodčí smlouvy/doložky</a:t>
            </a:r>
          </a:p>
        </p:txBody>
      </p:sp>
      <p:sp>
        <p:nvSpPr>
          <p:cNvPr id="3" name="Zástupný symbol pro obsah 2"/>
          <p:cNvSpPr>
            <a:spLocks noGrp="1"/>
          </p:cNvSpPr>
          <p:nvPr>
            <p:ph idx="1"/>
          </p:nvPr>
        </p:nvSpPr>
        <p:spPr/>
        <p:txBody>
          <a:bodyPr/>
          <a:lstStyle/>
          <a:p>
            <a:r>
              <a:rPr lang="cs-CZ" dirty="0"/>
              <a:t>Další doporučená ujednání</a:t>
            </a:r>
          </a:p>
          <a:p>
            <a:r>
              <a:rPr lang="cs-CZ" dirty="0"/>
              <a:t>Možnost přezkumu </a:t>
            </a:r>
            <a:r>
              <a:rPr lang="cs-CZ"/>
              <a:t>jinými rozhodci (§ 27 ZRŘ)</a:t>
            </a:r>
            <a:endParaRPr lang="cs-CZ" dirty="0"/>
          </a:p>
          <a:p>
            <a:r>
              <a:rPr lang="cs-CZ" dirty="0"/>
              <a:t>postup řízení</a:t>
            </a:r>
          </a:p>
          <a:p>
            <a:r>
              <a:rPr lang="cs-CZ" dirty="0"/>
              <a:t>forma jednání</a:t>
            </a:r>
          </a:p>
          <a:p>
            <a:r>
              <a:rPr lang="cs-CZ" dirty="0"/>
              <a:t>možnost dispozice s procesními normami</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733226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smlouva</a:t>
            </a:r>
          </a:p>
        </p:txBody>
      </p:sp>
      <p:sp>
        <p:nvSpPr>
          <p:cNvPr id="3" name="Zástupný symbol pro obsah 2"/>
          <p:cNvSpPr>
            <a:spLocks noGrp="1"/>
          </p:cNvSpPr>
          <p:nvPr>
            <p:ph idx="1"/>
          </p:nvPr>
        </p:nvSpPr>
        <p:spPr/>
        <p:txBody>
          <a:bodyPr/>
          <a:lstStyle/>
          <a:p>
            <a:r>
              <a:rPr lang="cs-CZ" sz="2200" dirty="0"/>
              <a:t>Volbou stálého rozhodčího soudu si strany volí jeho pravidla a řády</a:t>
            </a:r>
          </a:p>
          <a:p>
            <a:r>
              <a:rPr lang="cs-CZ" sz="2200" dirty="0"/>
              <a:t>Doporučeno používat jejich vzorové doložky</a:t>
            </a:r>
          </a:p>
          <a:p>
            <a:r>
              <a:rPr lang="cs-CZ" sz="2200" dirty="0"/>
              <a:t>U RŘ ad hoc je nutné uvést i další údaje:</a:t>
            </a:r>
          </a:p>
          <a:p>
            <a:pPr lvl="1"/>
            <a:r>
              <a:rPr lang="cs-CZ" sz="2200" i="1" dirty="0"/>
              <a:t>„Jakékoli spory, neshody nebo nároky vznikající z této smlouvy nebo v souvislosti s ní, z jejího porušení, ukončení platnosti nebo z její neplatnosti, budou řešeny v rozhodčím řízení podle platných Pravidel UNITRAL pro mezinárodní rozhodčí řízení ad </a:t>
            </a:r>
            <a:r>
              <a:rPr lang="cs-CZ" sz="2200" i="1" dirty="0" err="1"/>
              <a:t>hoc.Orgán</a:t>
            </a:r>
            <a:r>
              <a:rPr lang="cs-CZ" sz="2200" i="1" dirty="0"/>
              <a:t> pro jmenování rozhodčího senátu je… Rozhodčí senát se bude skládat z … Místem rozhodčího řízení bude… Rozhodčí řízení se bude konat v … jazyce.“</a:t>
            </a:r>
            <a:endParaRPr lang="cs-CZ" sz="2200"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3192478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6C565-3C47-9C33-81B3-B6EAAD39DE10}"/>
              </a:ext>
            </a:extLst>
          </p:cNvPr>
          <p:cNvSpPr>
            <a:spLocks noGrp="1"/>
          </p:cNvSpPr>
          <p:nvPr>
            <p:ph type="title"/>
          </p:nvPr>
        </p:nvSpPr>
        <p:spPr/>
        <p:txBody>
          <a:bodyPr/>
          <a:lstStyle/>
          <a:p>
            <a:r>
              <a:rPr lang="cs-CZ" dirty="0"/>
              <a:t>Opakování z minula</a:t>
            </a:r>
          </a:p>
        </p:txBody>
      </p:sp>
      <p:sp>
        <p:nvSpPr>
          <p:cNvPr id="3" name="Podnadpis 2">
            <a:extLst>
              <a:ext uri="{FF2B5EF4-FFF2-40B4-BE49-F238E27FC236}">
                <a16:creationId xmlns:a16="http://schemas.microsoft.com/office/drawing/2014/main" id="{E47F186A-0518-FC6E-A53D-5F9EEABBAE3D}"/>
              </a:ext>
            </a:extLst>
          </p:cNvPr>
          <p:cNvSpPr>
            <a:spLocks noGrp="1"/>
          </p:cNvSpPr>
          <p:nvPr>
            <p:ph type="subTitle" idx="1"/>
          </p:nvPr>
        </p:nvSpPr>
        <p:spPr/>
        <p:txBody>
          <a:bodyPr/>
          <a:lstStyle/>
          <a:p>
            <a:r>
              <a:rPr lang="cs-CZ" dirty="0" err="1"/>
              <a:t>Arbitrabilita</a:t>
            </a:r>
            <a:endParaRPr lang="cs-CZ" dirty="0"/>
          </a:p>
        </p:txBody>
      </p:sp>
    </p:spTree>
    <p:extLst>
      <p:ext uri="{BB962C8B-B14F-4D97-AF65-F5344CB8AC3E}">
        <p14:creationId xmlns:p14="http://schemas.microsoft.com/office/powerpoint/2010/main" val="3871933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Rozhodčí smlouva</a:t>
            </a:r>
          </a:p>
        </p:txBody>
      </p:sp>
      <p:sp>
        <p:nvSpPr>
          <p:cNvPr id="3" name="Zástupný symbol pro obsah 2"/>
          <p:cNvSpPr>
            <a:spLocks noGrp="1"/>
          </p:cNvSpPr>
          <p:nvPr>
            <p:ph idx="1"/>
          </p:nvPr>
        </p:nvSpPr>
        <p:spPr/>
        <p:txBody>
          <a:bodyPr/>
          <a:lstStyle/>
          <a:p>
            <a:r>
              <a:rPr lang="cs-CZ" dirty="0"/>
              <a:t>Doporučení pro vlastní formulaci rozhodčí smlouvy ad hoc:</a:t>
            </a:r>
          </a:p>
          <a:p>
            <a:pPr lvl="1"/>
            <a:r>
              <a:rPr lang="cs-CZ" sz="2400" dirty="0"/>
              <a:t>povinnosti oznámit druhé straně zahájení řízení předáním písemné žaloby rozhodci</a:t>
            </a:r>
          </a:p>
          <a:p>
            <a:pPr lvl="1"/>
            <a:r>
              <a:rPr lang="cs-CZ" sz="2400" dirty="0"/>
              <a:t>jmenování jednoho rozhodce každou ze stran</a:t>
            </a:r>
          </a:p>
          <a:p>
            <a:pPr lvl="1"/>
            <a:r>
              <a:rPr lang="cs-CZ" sz="2400" dirty="0"/>
              <a:t>způsob jmenování rozhodce, včetně stanovení náhradního způsobu jmenování rozhodce pro případ, kdyby jedna ze stran rozhodce nejmenovala (tuto dobu lze omezit)</a:t>
            </a:r>
          </a:p>
          <a:p>
            <a:pPr lvl="1"/>
            <a:r>
              <a:rPr lang="cs-CZ" sz="2400" dirty="0"/>
              <a:t>způsob určení předsedy rozhodčího senátu, včetně náhradního řešení</a:t>
            </a:r>
          </a:p>
          <a:p>
            <a:pPr lvl="1"/>
            <a:r>
              <a:rPr lang="cs-CZ" sz="2400" dirty="0"/>
              <a:t>režim určení rozhodce pro případ, kdy rozhodce zemře nebo se vzdá funkce rozhodce</a:t>
            </a:r>
          </a:p>
          <a:p>
            <a:pPr lvl="1"/>
            <a:r>
              <a:rPr lang="cs-CZ" sz="2400" dirty="0"/>
              <a:t>postupu v řízení včetně jazyka řízení a místa konání rozhodčího řízení</a:t>
            </a:r>
          </a:p>
          <a:p>
            <a:pPr lvl="1"/>
            <a:r>
              <a:rPr lang="cs-CZ" sz="2400" dirty="0"/>
              <a:t>způsobu a výši placení nákladů řízení a odměny rozhodců</a:t>
            </a:r>
          </a:p>
          <a:p>
            <a:pPr lvl="1"/>
            <a:endParaRPr lang="cs-CZ" sz="2400"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4669467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rozhodčí smlouvy</a:t>
            </a:r>
          </a:p>
        </p:txBody>
      </p:sp>
      <p:sp>
        <p:nvSpPr>
          <p:cNvPr id="3" name="Zástupný symbol pro obsah 2"/>
          <p:cNvSpPr>
            <a:spLocks noGrp="1"/>
          </p:cNvSpPr>
          <p:nvPr>
            <p:ph idx="1"/>
          </p:nvPr>
        </p:nvSpPr>
        <p:spPr/>
        <p:txBody>
          <a:bodyPr/>
          <a:lstStyle/>
          <a:p>
            <a:r>
              <a:rPr lang="cs-CZ" sz="2600" dirty="0"/>
              <a:t>Nutné posuzovat samostatně od zániku smlouvy hlavní</a:t>
            </a:r>
          </a:p>
          <a:p>
            <a:r>
              <a:rPr lang="cs-CZ" sz="2600" dirty="0"/>
              <a:t>Důvody externí</a:t>
            </a:r>
          </a:p>
          <a:p>
            <a:pPr lvl="1"/>
            <a:r>
              <a:rPr lang="cs-CZ" dirty="0"/>
              <a:t>Splnění smlouvy hlavní bez vzniku sporu</a:t>
            </a:r>
          </a:p>
          <a:p>
            <a:r>
              <a:rPr lang="cs-CZ" sz="2600" dirty="0"/>
              <a:t>Důvody vlastní</a:t>
            </a:r>
          </a:p>
          <a:p>
            <a:pPr lvl="1"/>
            <a:r>
              <a:rPr lang="cs-CZ" dirty="0"/>
              <a:t>Předložením sporu obecnému soudu bez námitky druhé strany směrem k rozhodčímu řízení</a:t>
            </a:r>
          </a:p>
          <a:p>
            <a:pPr lvl="1"/>
            <a:r>
              <a:rPr lang="cs-CZ" dirty="0"/>
              <a:t>Uplynutím času, na který byla uzavřena</a:t>
            </a:r>
          </a:p>
          <a:p>
            <a:pPr lvl="1"/>
            <a:r>
              <a:rPr lang="cs-CZ" dirty="0"/>
              <a:t>Dohoda o zrušení</a:t>
            </a:r>
          </a:p>
          <a:p>
            <a:pPr lvl="1"/>
            <a:r>
              <a:rPr lang="cs-CZ" dirty="0"/>
              <a:t>U smlouvy o rozhodci obsahující jméno – smrtí rozhodce, odepřením výkonu funkce, ztrátou způsobilosti</a:t>
            </a:r>
          </a:p>
          <a:p>
            <a:pPr lvl="1"/>
            <a:r>
              <a:rPr lang="cs-CZ" dirty="0"/>
              <a:t>Vydáním rozhodčího nálezu nebo smíru</a:t>
            </a:r>
          </a:p>
          <a:p>
            <a:pPr lvl="1"/>
            <a:r>
              <a:rPr lang="cs-CZ" dirty="0"/>
              <a:t>Zrušením rozhodčího nálezu z důvodu konstatování neplatnosti smlouvy</a:t>
            </a:r>
          </a:p>
          <a:p>
            <a:pPr lvl="1"/>
            <a:r>
              <a:rPr lang="cs-CZ" dirty="0"/>
              <a:t>Rozhodnutím obecného soudu, jímž byla prohlášena za neplatnou (reakce na § 106 OSŔ)</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22460084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9124938-CC3A-4062-9AF5-3A4F7F9790E7}"/>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F15D988C-4BE2-4D29-B6AA-AD7E499AC094}"/>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91F9AE61-56F8-48F8-8088-6D889CE85AB4}"/>
              </a:ext>
            </a:extLst>
          </p:cNvPr>
          <p:cNvSpPr>
            <a:spLocks noGrp="1"/>
          </p:cNvSpPr>
          <p:nvPr>
            <p:ph type="title"/>
          </p:nvPr>
        </p:nvSpPr>
        <p:spPr/>
        <p:txBody>
          <a:bodyPr/>
          <a:lstStyle/>
          <a:p>
            <a:r>
              <a:rPr lang="cs-CZ" dirty="0"/>
              <a:t>Kolizní režim rozhodčí smlouvy</a:t>
            </a:r>
          </a:p>
        </p:txBody>
      </p:sp>
      <p:sp>
        <p:nvSpPr>
          <p:cNvPr id="5" name="Zástupný obsah 4">
            <a:extLst>
              <a:ext uri="{FF2B5EF4-FFF2-40B4-BE49-F238E27FC236}">
                <a16:creationId xmlns:a16="http://schemas.microsoft.com/office/drawing/2014/main" id="{A8C8CE11-1869-48E0-9594-E8C10C39E5A5}"/>
              </a:ext>
            </a:extLst>
          </p:cNvPr>
          <p:cNvSpPr>
            <a:spLocks noGrp="1"/>
          </p:cNvSpPr>
          <p:nvPr>
            <p:ph idx="1"/>
          </p:nvPr>
        </p:nvSpPr>
        <p:spPr/>
        <p:txBody>
          <a:bodyPr/>
          <a:lstStyle/>
          <a:p>
            <a:r>
              <a:rPr lang="cs-CZ" dirty="0"/>
              <a:t>Různý režim smlouvy hlavní a smlouvy rozhodčí – zásada separace</a:t>
            </a:r>
          </a:p>
          <a:p>
            <a:r>
              <a:rPr lang="cs-CZ" dirty="0"/>
              <a:t>Různý režim jednotlivých součástí rozhodčí smlouvy (přípustnost, forma, subjekty)</a:t>
            </a:r>
          </a:p>
          <a:p>
            <a:r>
              <a:rPr lang="cs-CZ" dirty="0"/>
              <a:t>Konfrontace rozhodčí smlouvy s právním řádem místa realizace řízení a místa výkonu rozhodčího nálezu</a:t>
            </a:r>
          </a:p>
        </p:txBody>
      </p:sp>
    </p:spTree>
    <p:extLst>
      <p:ext uri="{BB962C8B-B14F-4D97-AF65-F5344CB8AC3E}">
        <p14:creationId xmlns:p14="http://schemas.microsoft.com/office/powerpoint/2010/main" val="3786862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8A6A64-AA31-4F45-B402-908118659A90}"/>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9B2444F-1204-48F4-8785-8D004260B657}"/>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22A4C330-91A3-449E-AB86-59C300E9C9CD}"/>
              </a:ext>
            </a:extLst>
          </p:cNvPr>
          <p:cNvSpPr>
            <a:spLocks noGrp="1"/>
          </p:cNvSpPr>
          <p:nvPr>
            <p:ph type="title"/>
          </p:nvPr>
        </p:nvSpPr>
        <p:spPr/>
        <p:txBody>
          <a:bodyPr/>
          <a:lstStyle/>
          <a:p>
            <a:r>
              <a:rPr lang="cs-CZ"/>
              <a:t>Kolizní režim rozhodčí smlouvy</a:t>
            </a:r>
          </a:p>
        </p:txBody>
      </p:sp>
      <p:sp>
        <p:nvSpPr>
          <p:cNvPr id="5" name="Zástupný obsah 4">
            <a:extLst>
              <a:ext uri="{FF2B5EF4-FFF2-40B4-BE49-F238E27FC236}">
                <a16:creationId xmlns:a16="http://schemas.microsoft.com/office/drawing/2014/main" id="{92E210BC-2883-4195-84BF-E52F2C24D024}"/>
              </a:ext>
            </a:extLst>
          </p:cNvPr>
          <p:cNvSpPr>
            <a:spLocks noGrp="1"/>
          </p:cNvSpPr>
          <p:nvPr>
            <p:ph idx="1"/>
          </p:nvPr>
        </p:nvSpPr>
        <p:spPr/>
        <p:txBody>
          <a:bodyPr/>
          <a:lstStyle/>
          <a:p>
            <a:r>
              <a:rPr lang="cs-CZ" dirty="0"/>
              <a:t>§ 117 ZMPS</a:t>
            </a:r>
          </a:p>
          <a:p>
            <a:pPr eaLnBrk="1" hangingPunct="1">
              <a:lnSpc>
                <a:spcPct val="80000"/>
              </a:lnSpc>
              <a:buFontTx/>
              <a:buNone/>
            </a:pPr>
            <a:endParaRPr lang="cs-CZ" altLang="cs-CZ" dirty="0"/>
          </a:p>
          <a:p>
            <a:pPr marL="586350" indent="-514350" eaLnBrk="1" hangingPunct="1">
              <a:lnSpc>
                <a:spcPct val="80000"/>
              </a:lnSpc>
              <a:buFont typeface="+mj-lt"/>
              <a:buAutoNum type="arabicPeriod"/>
            </a:pPr>
            <a:r>
              <a:rPr lang="cs-CZ" altLang="cs-CZ" sz="2800" dirty="0"/>
              <a:t>Přípustnost rozhodčí smlouvy se posuzuje podle českého právního řádu. Ostatní náležitosti rozhodčí smlouvy se posuzují podle právního řádu státu, v němž má být vydán rozhodčí nález.</a:t>
            </a:r>
          </a:p>
          <a:p>
            <a:pPr marL="586350" indent="-514350" eaLnBrk="1" hangingPunct="1">
              <a:lnSpc>
                <a:spcPct val="80000"/>
              </a:lnSpc>
              <a:buFont typeface="+mj-lt"/>
              <a:buAutoNum type="arabicPeriod"/>
            </a:pPr>
            <a:r>
              <a:rPr lang="cs-CZ" altLang="cs-CZ" sz="2800" dirty="0"/>
              <a:t>Pro formu rozhodčí smlouvy platí právo rozhodné pro ostatní náležitosti rozhodčí smlouvy; stačí však, jestliže bylo učiněno zadost právnímu řádu místa nebo míst, kde došlo k projevu vůle.</a:t>
            </a:r>
          </a:p>
          <a:p>
            <a:endParaRPr lang="cs-CZ" dirty="0"/>
          </a:p>
        </p:txBody>
      </p:sp>
    </p:spTree>
    <p:extLst>
      <p:ext uri="{BB962C8B-B14F-4D97-AF65-F5344CB8AC3E}">
        <p14:creationId xmlns:p14="http://schemas.microsoft.com/office/powerpoint/2010/main" val="254013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7568B65-EE6C-4B42-8D1F-1A52EA53E91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1C147A4E-B37E-48ED-9988-00876C777145}"/>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7DFA723E-D2B6-4594-AB64-1CADE78525A0}"/>
              </a:ext>
            </a:extLst>
          </p:cNvPr>
          <p:cNvSpPr>
            <a:spLocks noGrp="1"/>
          </p:cNvSpPr>
          <p:nvPr>
            <p:ph type="title"/>
          </p:nvPr>
        </p:nvSpPr>
        <p:spPr/>
        <p:txBody>
          <a:bodyPr/>
          <a:lstStyle/>
          <a:p>
            <a:r>
              <a:rPr lang="cs-CZ" dirty="0"/>
              <a:t>Problematické (patologické) doložky</a:t>
            </a:r>
          </a:p>
        </p:txBody>
      </p:sp>
      <p:sp>
        <p:nvSpPr>
          <p:cNvPr id="5" name="Zástupný obsah 4">
            <a:extLst>
              <a:ext uri="{FF2B5EF4-FFF2-40B4-BE49-F238E27FC236}">
                <a16:creationId xmlns:a16="http://schemas.microsoft.com/office/drawing/2014/main" id="{6EF39087-8C73-4E2F-BEF6-A3C07CBAF2F0}"/>
              </a:ext>
            </a:extLst>
          </p:cNvPr>
          <p:cNvSpPr>
            <a:spLocks noGrp="1"/>
          </p:cNvSpPr>
          <p:nvPr>
            <p:ph idx="1"/>
          </p:nvPr>
        </p:nvSpPr>
        <p:spPr/>
        <p:txBody>
          <a:bodyPr/>
          <a:lstStyle/>
          <a:p>
            <a:r>
              <a:rPr lang="cs-CZ" dirty="0"/>
              <a:t>Dělení</a:t>
            </a:r>
          </a:p>
          <a:p>
            <a:pPr marL="586350" indent="-514350">
              <a:buFont typeface="+mj-lt"/>
              <a:buAutoNum type="arabicPeriod"/>
            </a:pPr>
            <a:r>
              <a:rPr lang="cs-CZ" dirty="0"/>
              <a:t>Mohou způsobit neplatnost doložky/smlouvy</a:t>
            </a:r>
          </a:p>
          <a:p>
            <a:pPr marL="586350" indent="-514350">
              <a:buFont typeface="+mj-lt"/>
              <a:buAutoNum type="arabicPeriod"/>
            </a:pPr>
            <a:r>
              <a:rPr lang="cs-CZ" dirty="0"/>
              <a:t>Působí problémy v zahájení nebo postupu v řízení</a:t>
            </a:r>
          </a:p>
        </p:txBody>
      </p:sp>
    </p:spTree>
    <p:extLst>
      <p:ext uri="{BB962C8B-B14F-4D97-AF65-F5344CB8AC3E}">
        <p14:creationId xmlns:p14="http://schemas.microsoft.com/office/powerpoint/2010/main" val="1936607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Problematické (patologické) doložky</a:t>
            </a:r>
          </a:p>
        </p:txBody>
      </p:sp>
      <p:sp>
        <p:nvSpPr>
          <p:cNvPr id="3" name="Zástupný symbol pro obsah 2"/>
          <p:cNvSpPr>
            <a:spLocks noGrp="1"/>
          </p:cNvSpPr>
          <p:nvPr>
            <p:ph idx="1"/>
          </p:nvPr>
        </p:nvSpPr>
        <p:spPr/>
        <p:txBody>
          <a:bodyPr/>
          <a:lstStyle/>
          <a:p>
            <a:r>
              <a:rPr lang="cs-CZ" b="1" dirty="0"/>
              <a:t>Bianco rozhodčí doložka</a:t>
            </a:r>
          </a:p>
          <a:p>
            <a:r>
              <a:rPr lang="pl-PL" i="1" dirty="0"/>
              <a:t>„Spory vzniklé mezi stranami z této smlouvy budou </a:t>
            </a:r>
            <a:r>
              <a:rPr lang="cs-CZ" i="1" dirty="0"/>
              <a:t>řešeny v rozhodčím řízení.“</a:t>
            </a:r>
          </a:p>
          <a:p>
            <a:r>
              <a:rPr lang="cs-CZ" altLang="cs-CZ" i="1" dirty="0"/>
              <a:t>„Řešení sporu: rozhodčí řízení, Česká republika.“</a:t>
            </a:r>
            <a:r>
              <a:rPr lang="cs-CZ" altLang="cs-CZ" dirty="0"/>
              <a:t> </a:t>
            </a:r>
          </a:p>
          <a:p>
            <a:endParaRPr lang="cs-CZ" i="1" dirty="0"/>
          </a:p>
          <a:p>
            <a:r>
              <a:rPr lang="cs-CZ" b="1" dirty="0"/>
              <a:t>Rozhodčí doložka svěřující pravomoc k rozhodnutí neexistující rozhodčí instituci či neexistující osobě</a:t>
            </a:r>
          </a:p>
          <a:p>
            <a:r>
              <a:rPr lang="cs-CZ" i="1" dirty="0"/>
              <a:t>„Spor bude řešen před Rozhodčím soudem při České průmyslové komoře.“</a:t>
            </a: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20626299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Problematické (patologické) doložky</a:t>
            </a:r>
          </a:p>
        </p:txBody>
      </p:sp>
      <p:sp>
        <p:nvSpPr>
          <p:cNvPr id="3" name="Zástupný symbol pro obsah 2"/>
          <p:cNvSpPr>
            <a:spLocks noGrp="1"/>
          </p:cNvSpPr>
          <p:nvPr>
            <p:ph idx="1"/>
          </p:nvPr>
        </p:nvSpPr>
        <p:spPr/>
        <p:txBody>
          <a:bodyPr/>
          <a:lstStyle/>
          <a:p>
            <a:r>
              <a:rPr lang="cs-CZ" b="1" dirty="0"/>
              <a:t>Rozhodčí doložka uvádějící alternativně rozhodčí instituce</a:t>
            </a:r>
          </a:p>
          <a:p>
            <a:r>
              <a:rPr lang="cs-CZ" i="1" dirty="0"/>
              <a:t>„Spor bude řešen v rozhodčím řízení před Rozhodčím soudem při HK a AK ČR nebo Rozhodčím soudem při MOK v Paříži.“</a:t>
            </a:r>
          </a:p>
          <a:p>
            <a:endParaRPr lang="cs-CZ" i="1" dirty="0"/>
          </a:p>
          <a:p>
            <a:r>
              <a:rPr lang="cs-CZ" b="1" dirty="0"/>
              <a:t>Rozhodčí doložka uvádějící alternativu mezi rozhodčí institucí a soudem</a:t>
            </a:r>
          </a:p>
          <a:p>
            <a:r>
              <a:rPr lang="cs-CZ" i="1" dirty="0"/>
              <a:t>„Spory plynoucí z této smlouvy budou řešeny v rozhodčím řízení před Rozhodčím soudem při HK a AK ČR nebo u věcně a místě příslušného soudu.“</a:t>
            </a:r>
            <a:endParaRPr lang="cs-CZ" dirty="0"/>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37843864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Problematické (patologické) doložky</a:t>
            </a:r>
          </a:p>
        </p:txBody>
      </p:sp>
      <p:sp>
        <p:nvSpPr>
          <p:cNvPr id="3" name="Zástupný symbol pro obsah 2"/>
          <p:cNvSpPr>
            <a:spLocks noGrp="1"/>
          </p:cNvSpPr>
          <p:nvPr>
            <p:ph idx="1"/>
          </p:nvPr>
        </p:nvSpPr>
        <p:spPr/>
        <p:txBody>
          <a:bodyPr/>
          <a:lstStyle/>
          <a:p>
            <a:r>
              <a:rPr lang="cs-CZ" b="1" dirty="0"/>
              <a:t>Rozhodčí doložka stanovuje sudý počet rozhodců tam, kde zákon předepisuje lichý</a:t>
            </a:r>
          </a:p>
          <a:p>
            <a:pPr marL="0" indent="0">
              <a:buNone/>
            </a:pPr>
            <a:endParaRPr lang="cs-CZ" b="1" dirty="0"/>
          </a:p>
          <a:p>
            <a:r>
              <a:rPr lang="cs-CZ" b="1" dirty="0"/>
              <a:t>Rozhodčí doložka dává právo jedné straně jmenovat rozhodce</a:t>
            </a:r>
          </a:p>
          <a:p>
            <a:r>
              <a:rPr lang="cs-CZ" i="1" dirty="0"/>
              <a:t>„Veškeré spory vyplývající z této smlouvy bude řešit rozhodce jmenovaný ze seznamu rozhodců vedeného u leasingové asociace.“</a:t>
            </a:r>
          </a:p>
        </p:txBody>
      </p:sp>
      <p:sp>
        <p:nvSpPr>
          <p:cNvPr id="4" name="Zástupný symbol pro zápatí 3"/>
          <p:cNvSpPr>
            <a:spLocks noGrp="1"/>
          </p:cNvSpPr>
          <p:nvPr>
            <p:ph type="ftr" sz="quarter" idx="10"/>
          </p:nvPr>
        </p:nvSpPr>
        <p:spPr/>
        <p:txBody>
          <a:bodyPr/>
          <a:lstStyle/>
          <a:p>
            <a:r>
              <a:rPr lang="cs-CZ"/>
              <a:t>JUDr. Tereza Kyselovská, Ph.D.</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Tree>
    <p:extLst>
      <p:ext uri="{BB962C8B-B14F-4D97-AF65-F5344CB8AC3E}">
        <p14:creationId xmlns:p14="http://schemas.microsoft.com/office/powerpoint/2010/main" val="25468383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F058A2-2E5D-4EEE-8A0F-40BD01C35540}"/>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1B556FA6-7604-4F95-8A5E-A0E74A804547}"/>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id="{84693FDE-CD07-4996-A7A4-E9293384DE0A}"/>
              </a:ext>
            </a:extLst>
          </p:cNvPr>
          <p:cNvSpPr>
            <a:spLocks noGrp="1"/>
          </p:cNvSpPr>
          <p:nvPr>
            <p:ph type="title"/>
          </p:nvPr>
        </p:nvSpPr>
        <p:spPr/>
        <p:txBody>
          <a:bodyPr/>
          <a:lstStyle/>
          <a:p>
            <a:r>
              <a:rPr lang="cs-CZ" dirty="0"/>
              <a:t>Problematické (patologické) doložky</a:t>
            </a:r>
          </a:p>
        </p:txBody>
      </p:sp>
      <p:sp>
        <p:nvSpPr>
          <p:cNvPr id="5" name="Zástupný obsah 4">
            <a:extLst>
              <a:ext uri="{FF2B5EF4-FFF2-40B4-BE49-F238E27FC236}">
                <a16:creationId xmlns:a16="http://schemas.microsoft.com/office/drawing/2014/main" id="{8A5ED9EC-813E-4046-A71B-42EA1D0D9F22}"/>
              </a:ext>
            </a:extLst>
          </p:cNvPr>
          <p:cNvSpPr>
            <a:spLocks noGrp="1"/>
          </p:cNvSpPr>
          <p:nvPr>
            <p:ph idx="1"/>
          </p:nvPr>
        </p:nvSpPr>
        <p:spPr/>
        <p:txBody>
          <a:bodyPr/>
          <a:lstStyle/>
          <a:p>
            <a:r>
              <a:rPr lang="cs-CZ" b="1" dirty="0"/>
              <a:t>Volba zahraničního sudiště ve vnitrostátním sporu</a:t>
            </a:r>
          </a:p>
          <a:p>
            <a:r>
              <a:rPr lang="cs-CZ" i="1" dirty="0"/>
              <a:t>„Veškeré spory z této smlouvy budou řešeny u Rozhodčího soudu při HK ČR a AK ČR. Místem řešení sporu a zasedání senátu bude Vídeň.“</a:t>
            </a:r>
          </a:p>
        </p:txBody>
      </p:sp>
    </p:spTree>
    <p:extLst>
      <p:ext uri="{BB962C8B-B14F-4D97-AF65-F5344CB8AC3E}">
        <p14:creationId xmlns:p14="http://schemas.microsoft.com/office/powerpoint/2010/main" val="12810141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FE7093-9362-43BB-9BCB-6C7F6194CF37}"/>
              </a:ext>
            </a:extLst>
          </p:cNvPr>
          <p:cNvSpPr>
            <a:spLocks noGrp="1"/>
          </p:cNvSpPr>
          <p:nvPr>
            <p:ph type="title"/>
          </p:nvPr>
        </p:nvSpPr>
        <p:spPr/>
        <p:txBody>
          <a:bodyPr/>
          <a:lstStyle/>
          <a:p>
            <a:r>
              <a:rPr lang="cs-CZ" dirty="0"/>
              <a:t>Příklady – posuďte následující doložky</a:t>
            </a:r>
          </a:p>
        </p:txBody>
      </p:sp>
      <p:sp>
        <p:nvSpPr>
          <p:cNvPr id="3" name="Zástupný obsah 2">
            <a:extLst>
              <a:ext uri="{FF2B5EF4-FFF2-40B4-BE49-F238E27FC236}">
                <a16:creationId xmlns:a16="http://schemas.microsoft.com/office/drawing/2014/main" id="{AA198CB8-4EE5-41A0-AF20-67B6E491A3B9}"/>
              </a:ext>
            </a:extLst>
          </p:cNvPr>
          <p:cNvSpPr>
            <a:spLocks noGrp="1"/>
          </p:cNvSpPr>
          <p:nvPr>
            <p:ph idx="1"/>
          </p:nvPr>
        </p:nvSpPr>
        <p:spPr>
          <a:xfrm>
            <a:off x="666000" y="1359001"/>
            <a:ext cx="10753200" cy="4139998"/>
          </a:xfrm>
        </p:spPr>
        <p:txBody>
          <a:bodyPr/>
          <a:lstStyle/>
          <a:p>
            <a:r>
              <a:rPr lang="cs-CZ" i="1" dirty="0"/>
              <a:t>Tato smlouva se řídí právem České republiky.</a:t>
            </a:r>
          </a:p>
          <a:p>
            <a:r>
              <a:rPr lang="cs-CZ" i="1" dirty="0"/>
              <a:t>Tato smlouva se řídí zákonem č. 89/2012 Sb., občanský zákoník, ve znění pozdějších předpisů.</a:t>
            </a:r>
          </a:p>
          <a:p>
            <a:r>
              <a:rPr lang="cs-CZ" i="1" dirty="0"/>
              <a:t>Veškeré spory z této smlouvy budou řešeny před soudy České republiky.</a:t>
            </a:r>
          </a:p>
          <a:p>
            <a:r>
              <a:rPr lang="cs-CZ" i="1" dirty="0"/>
              <a:t>Veškeré spory z této smlouvy budou řešeny u Obvodního soudu pro Prahu 10.</a:t>
            </a:r>
            <a:endParaRPr lang="cs-CZ" i="1" dirty="0">
              <a:ea typeface="Times New Roman" panose="02020603050405020304" pitchFamily="18" charset="0"/>
              <a:cs typeface="Arial" panose="020B0604020202020204" pitchFamily="34" charset="0"/>
            </a:endParaRPr>
          </a:p>
          <a:p>
            <a:r>
              <a:rPr lang="cs-CZ" i="1" dirty="0">
                <a:ea typeface="Times New Roman" panose="02020603050405020304" pitchFamily="18" charset="0"/>
                <a:cs typeface="Arial" panose="020B0604020202020204" pitchFamily="34" charset="0"/>
              </a:rPr>
              <a:t>Veškeré spory vyplývající z této smlouvy nebo vzniklé v souvislosti s ní budou řešeny podle pravidel Mezinárodní obchodní komory (Paříž). Místem konání rozhodčího řízení je Praha.</a:t>
            </a:r>
          </a:p>
        </p:txBody>
      </p:sp>
      <p:sp>
        <p:nvSpPr>
          <p:cNvPr id="4" name="Zástupný symbol pro zápatí 3">
            <a:extLst>
              <a:ext uri="{FF2B5EF4-FFF2-40B4-BE49-F238E27FC236}">
                <a16:creationId xmlns:a16="http://schemas.microsoft.com/office/drawing/2014/main" id="{B20DFAFF-9485-4710-884E-3E4F75504B1E}"/>
              </a:ext>
            </a:extLst>
          </p:cNvPr>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a:extLst>
              <a:ext uri="{FF2B5EF4-FFF2-40B4-BE49-F238E27FC236}">
                <a16:creationId xmlns:a16="http://schemas.microsoft.com/office/drawing/2014/main" id="{00CD582A-6060-4336-BC76-AAE62DCAC838}"/>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Tree>
    <p:extLst>
      <p:ext uri="{BB962C8B-B14F-4D97-AF65-F5344CB8AC3E}">
        <p14:creationId xmlns:p14="http://schemas.microsoft.com/office/powerpoint/2010/main" val="939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8E36A8C-5BD2-4824-AD3C-C3BEE59314C1}"/>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8FCFE1BF-116E-40F8-B0D4-08D6A625949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2FE37219-35DE-4E3F-89D0-E5B1DD02659C}"/>
              </a:ext>
            </a:extLst>
          </p:cNvPr>
          <p:cNvSpPr>
            <a:spLocks noGrp="1"/>
          </p:cNvSpPr>
          <p:nvPr>
            <p:ph type="title"/>
          </p:nvPr>
        </p:nvSpPr>
        <p:spPr/>
        <p:txBody>
          <a:bodyPr/>
          <a:lstStyle/>
          <a:p>
            <a:r>
              <a:rPr lang="cs-CZ" dirty="0" err="1"/>
              <a:t>Arbitrabilita</a:t>
            </a:r>
            <a:endParaRPr lang="cs-CZ" dirty="0"/>
          </a:p>
        </p:txBody>
      </p:sp>
      <p:sp>
        <p:nvSpPr>
          <p:cNvPr id="5" name="Zástupný obsah 4">
            <a:extLst>
              <a:ext uri="{FF2B5EF4-FFF2-40B4-BE49-F238E27FC236}">
                <a16:creationId xmlns:a16="http://schemas.microsoft.com/office/drawing/2014/main" id="{128421ED-5932-448F-8930-9BC87FEA143B}"/>
              </a:ext>
            </a:extLst>
          </p:cNvPr>
          <p:cNvSpPr>
            <a:spLocks noGrp="1"/>
          </p:cNvSpPr>
          <p:nvPr>
            <p:ph idx="1"/>
          </p:nvPr>
        </p:nvSpPr>
        <p:spPr>
          <a:xfrm>
            <a:off x="666000" y="1359001"/>
            <a:ext cx="10753200" cy="4139998"/>
          </a:xfrm>
        </p:spPr>
        <p:txBody>
          <a:bodyPr/>
          <a:lstStyle/>
          <a:p>
            <a:r>
              <a:rPr lang="cs-CZ" dirty="0"/>
              <a:t>Rozhodčí smlouva (doložka) se musí týkat pouze </a:t>
            </a:r>
            <a:r>
              <a:rPr lang="cs-CZ" b="1" dirty="0" err="1"/>
              <a:t>arbitrabilního</a:t>
            </a:r>
            <a:r>
              <a:rPr lang="cs-CZ" b="1" dirty="0"/>
              <a:t> sporu</a:t>
            </a:r>
            <a:r>
              <a:rPr lang="cs-CZ" dirty="0"/>
              <a:t> – obrázek a označení vymyslela paní profesorka Rozehnalová</a:t>
            </a:r>
          </a:p>
          <a:p>
            <a:endParaRPr lang="cs-CZ" dirty="0"/>
          </a:p>
        </p:txBody>
      </p:sp>
      <p:graphicFrame>
        <p:nvGraphicFramePr>
          <p:cNvPr id="6" name="Diagram 5">
            <a:extLst>
              <a:ext uri="{FF2B5EF4-FFF2-40B4-BE49-F238E27FC236}">
                <a16:creationId xmlns:a16="http://schemas.microsoft.com/office/drawing/2014/main" id="{E90AFA8F-6D77-49F7-AC96-4637E3050524}"/>
              </a:ext>
            </a:extLst>
          </p:cNvPr>
          <p:cNvGraphicFramePr/>
          <p:nvPr/>
        </p:nvGraphicFramePr>
        <p:xfrm>
          <a:off x="228600" y="1930291"/>
          <a:ext cx="11243400" cy="3901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85042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F6B63AA-65BB-F508-908B-7F5387B4A389}"/>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A06307F8-BF8F-6A41-826A-7B28EAFC1FD7}"/>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id="{20A361FC-BA0C-D335-127B-299768D4B466}"/>
              </a:ext>
            </a:extLst>
          </p:cNvPr>
          <p:cNvSpPr>
            <a:spLocks noGrp="1"/>
          </p:cNvSpPr>
          <p:nvPr>
            <p:ph type="title"/>
          </p:nvPr>
        </p:nvSpPr>
        <p:spPr/>
        <p:txBody>
          <a:bodyPr/>
          <a:lstStyle/>
          <a:p>
            <a:r>
              <a:rPr lang="cs-CZ" dirty="0"/>
              <a:t>Příklady – posuďte následující doložky</a:t>
            </a:r>
          </a:p>
        </p:txBody>
      </p:sp>
      <p:sp>
        <p:nvSpPr>
          <p:cNvPr id="5" name="Zástupný obsah 4">
            <a:extLst>
              <a:ext uri="{FF2B5EF4-FFF2-40B4-BE49-F238E27FC236}">
                <a16:creationId xmlns:a16="http://schemas.microsoft.com/office/drawing/2014/main" id="{8094FEC4-3BDF-51F2-FA06-52F164604B51}"/>
              </a:ext>
            </a:extLst>
          </p:cNvPr>
          <p:cNvSpPr>
            <a:spLocks noGrp="1"/>
          </p:cNvSpPr>
          <p:nvPr>
            <p:ph idx="1"/>
          </p:nvPr>
        </p:nvSpPr>
        <p:spPr/>
        <p:txBody>
          <a:bodyPr/>
          <a:lstStyle/>
          <a:p>
            <a:r>
              <a:rPr lang="cs-CZ" i="1" dirty="0">
                <a:ea typeface="Times New Roman" panose="02020603050405020304" pitchFamily="18" charset="0"/>
                <a:cs typeface="Arial" panose="020B0604020202020204" pitchFamily="34" charset="0"/>
              </a:rPr>
              <a:t>Veškeré spory vyplývající z této smlouvy nebo vzniklé v souvislosti s ní budou řešeny před rozhodčím soudem při MOK v Ženevě.</a:t>
            </a:r>
          </a:p>
          <a:p>
            <a:r>
              <a:rPr lang="cs-CZ" i="1" dirty="0">
                <a:ea typeface="Times New Roman" panose="02020603050405020304" pitchFamily="18" charset="0"/>
                <a:cs typeface="Arial" panose="020B0604020202020204" pitchFamily="34" charset="0"/>
              </a:rPr>
              <a:t>Řešení sporů: arbitráž, Česká republika.</a:t>
            </a:r>
          </a:p>
          <a:p>
            <a:r>
              <a:rPr lang="cs-CZ" i="1" dirty="0">
                <a:ea typeface="Times New Roman" panose="02020603050405020304" pitchFamily="18" charset="0"/>
                <a:cs typeface="Arial" panose="020B0604020202020204" pitchFamily="34" charset="0"/>
              </a:rPr>
              <a:t>Veškeré spory z této smlouvy budou řešeny před českými soudy.</a:t>
            </a:r>
          </a:p>
          <a:p>
            <a:r>
              <a:rPr lang="cs-CZ" i="1" dirty="0">
                <a:ea typeface="Times New Roman" panose="02020603050405020304" pitchFamily="18" charset="0"/>
                <a:cs typeface="Arial" panose="020B0604020202020204" pitchFamily="34" charset="0"/>
              </a:rPr>
              <a:t>Veškeré spory z této smlouvy budou řešeny u rozhodčího soudu </a:t>
            </a:r>
            <a:r>
              <a:rPr lang="cs-CZ" i="1" dirty="0" err="1">
                <a:ea typeface="Times New Roman" panose="02020603050405020304" pitchFamily="18" charset="0"/>
                <a:cs typeface="Arial" panose="020B0604020202020204" pitchFamily="34" charset="0"/>
              </a:rPr>
              <a:t>Deutsche</a:t>
            </a:r>
            <a:r>
              <a:rPr lang="cs-CZ" i="1" dirty="0">
                <a:ea typeface="Times New Roman" panose="02020603050405020304" pitchFamily="18" charset="0"/>
                <a:cs typeface="Arial" panose="020B0604020202020204" pitchFamily="34" charset="0"/>
              </a:rPr>
              <a:t> </a:t>
            </a:r>
            <a:r>
              <a:rPr lang="cs-CZ" i="1" dirty="0" err="1">
                <a:ea typeface="Times New Roman" panose="02020603050405020304" pitchFamily="18" charset="0"/>
                <a:cs typeface="Arial" panose="020B0604020202020204" pitchFamily="34" charset="0"/>
              </a:rPr>
              <a:t>Institution</a:t>
            </a:r>
            <a:r>
              <a:rPr lang="cs-CZ" i="1" dirty="0">
                <a:ea typeface="Times New Roman" panose="02020603050405020304" pitchFamily="18" charset="0"/>
                <a:cs typeface="Arial" panose="020B0604020202020204" pitchFamily="34" charset="0"/>
              </a:rPr>
              <a:t> </a:t>
            </a:r>
            <a:r>
              <a:rPr lang="cs-CZ" i="1" dirty="0" err="1">
                <a:ea typeface="Times New Roman" panose="02020603050405020304" pitchFamily="18" charset="0"/>
                <a:cs typeface="Arial" panose="020B0604020202020204" pitchFamily="34" charset="0"/>
              </a:rPr>
              <a:t>für</a:t>
            </a:r>
            <a:r>
              <a:rPr lang="cs-CZ" i="1" dirty="0">
                <a:ea typeface="Times New Roman" panose="02020603050405020304" pitchFamily="18" charset="0"/>
                <a:cs typeface="Arial" panose="020B0604020202020204" pitchFamily="34" charset="0"/>
              </a:rPr>
              <a:t> </a:t>
            </a:r>
            <a:r>
              <a:rPr lang="cs-CZ" i="1" dirty="0" err="1">
                <a:ea typeface="Times New Roman" panose="02020603050405020304" pitchFamily="18" charset="0"/>
                <a:cs typeface="Arial" panose="020B0604020202020204" pitchFamily="34" charset="0"/>
              </a:rPr>
              <a:t>Schiedsgerichtsbarkeit</a:t>
            </a:r>
            <a:r>
              <a:rPr lang="cs-CZ" i="1" dirty="0">
                <a:ea typeface="Times New Roman" panose="02020603050405020304" pitchFamily="18" charset="0"/>
                <a:cs typeface="Arial" panose="020B0604020202020204" pitchFamily="34" charset="0"/>
              </a:rPr>
              <a:t> </a:t>
            </a:r>
            <a:r>
              <a:rPr lang="cs-CZ" i="1" dirty="0" err="1">
                <a:ea typeface="Times New Roman" panose="02020603050405020304" pitchFamily="18" charset="0"/>
                <a:cs typeface="Arial" panose="020B0604020202020204" pitchFamily="34" charset="0"/>
              </a:rPr>
              <a:t>eVV</a:t>
            </a:r>
            <a:r>
              <a:rPr lang="cs-CZ" i="1" dirty="0">
                <a:ea typeface="Times New Roman" panose="02020603050405020304" pitchFamily="18" charset="0"/>
                <a:cs typeface="Arial" panose="020B0604020202020204" pitchFamily="34" charset="0"/>
              </a:rPr>
              <a:t> v Mnichově, nebo u obecného soudu v České republice. Konkrétní soud určí strana žalující.</a:t>
            </a:r>
          </a:p>
          <a:p>
            <a:r>
              <a:rPr lang="cs-CZ" i="1" dirty="0">
                <a:latin typeface="Arial" panose="020B0604020202020204" pitchFamily="34" charset="0"/>
                <a:ea typeface="Times New Roman" panose="02020603050405020304" pitchFamily="18" charset="0"/>
              </a:rPr>
              <a:t>Spory vyplývající z této smlouvy nebo vznikající v souvislosti s ní budou řešeny v rozhodčím řízení, které se bude konat v České republice.</a:t>
            </a:r>
            <a:endParaRPr lang="cs-CZ" i="1" dirty="0"/>
          </a:p>
          <a:p>
            <a:endParaRPr lang="cs-CZ" dirty="0"/>
          </a:p>
        </p:txBody>
      </p:sp>
    </p:spTree>
    <p:extLst>
      <p:ext uri="{BB962C8B-B14F-4D97-AF65-F5344CB8AC3E}">
        <p14:creationId xmlns:p14="http://schemas.microsoft.com/office/powerpoint/2010/main" val="1090049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733668-68E8-83FE-5A0C-34DF05FE69C9}"/>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46AA52EE-4F19-D27A-B1CD-0A2D6A8AC9D3}"/>
              </a:ext>
            </a:extLst>
          </p:cNvPr>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a:extLst>
              <a:ext uri="{FF2B5EF4-FFF2-40B4-BE49-F238E27FC236}">
                <a16:creationId xmlns:a16="http://schemas.microsoft.com/office/drawing/2014/main" id="{902ADDFF-44CA-605A-F52F-BDD2B8EF9DBC}"/>
              </a:ext>
            </a:extLst>
          </p:cNvPr>
          <p:cNvSpPr>
            <a:spLocks noGrp="1"/>
          </p:cNvSpPr>
          <p:nvPr>
            <p:ph type="title"/>
          </p:nvPr>
        </p:nvSpPr>
        <p:spPr/>
        <p:txBody>
          <a:bodyPr/>
          <a:lstStyle/>
          <a:p>
            <a:r>
              <a:rPr lang="cs-CZ" dirty="0"/>
              <a:t>Příklady – posuďte následující doložky</a:t>
            </a:r>
          </a:p>
        </p:txBody>
      </p:sp>
      <p:sp>
        <p:nvSpPr>
          <p:cNvPr id="5" name="Zástupný obsah 4">
            <a:extLst>
              <a:ext uri="{FF2B5EF4-FFF2-40B4-BE49-F238E27FC236}">
                <a16:creationId xmlns:a16="http://schemas.microsoft.com/office/drawing/2014/main" id="{194D0A31-3844-E501-8A86-E99F30D98172}"/>
              </a:ext>
            </a:extLst>
          </p:cNvPr>
          <p:cNvSpPr>
            <a:spLocks noGrp="1"/>
          </p:cNvSpPr>
          <p:nvPr>
            <p:ph idx="1"/>
          </p:nvPr>
        </p:nvSpPr>
        <p:spPr/>
        <p:txBody>
          <a:bodyPr/>
          <a:lstStyle/>
          <a:p>
            <a:r>
              <a:rPr lang="cs-CZ" i="1" dirty="0"/>
              <a:t>Spory vyplývající z této smlouvy nebudou řešeny před italskými soudy.</a:t>
            </a:r>
          </a:p>
          <a:p>
            <a:r>
              <a:rPr lang="cs-CZ" i="1" dirty="0"/>
              <a:t>Spory vzniklé mezi stranami z této smlouvy budou řešeny v rozhodčím řízení v České republice.</a:t>
            </a:r>
          </a:p>
          <a:p>
            <a:r>
              <a:rPr lang="cs-CZ" i="1" dirty="0"/>
              <a:t>Veškeré spory z této smlouvy budou řešeny třemi rozhodci v řízení před Rozhodčím soudem Komory v Praze.</a:t>
            </a:r>
          </a:p>
          <a:p>
            <a:r>
              <a:rPr lang="cs-CZ" i="1" dirty="0"/>
              <a:t>Spory vyplývající z této smlouvy budou řešeny před Městským soudem v Brně nebo v rozhodčím řízení před Rozhodčím soudem při HK ČR a AK ČR.</a:t>
            </a:r>
          </a:p>
        </p:txBody>
      </p:sp>
    </p:spTree>
    <p:extLst>
      <p:ext uri="{BB962C8B-B14F-4D97-AF65-F5344CB8AC3E}">
        <p14:creationId xmlns:p14="http://schemas.microsoft.com/office/powerpoint/2010/main" val="8542327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5EA26C-394F-44DA-83AF-16B02F84A769}"/>
              </a:ext>
            </a:extLst>
          </p:cNvPr>
          <p:cNvSpPr>
            <a:spLocks noGrp="1"/>
          </p:cNvSpPr>
          <p:nvPr>
            <p:ph type="title"/>
          </p:nvPr>
        </p:nvSpPr>
        <p:spPr/>
        <p:txBody>
          <a:bodyPr/>
          <a:lstStyle/>
          <a:p>
            <a:r>
              <a:rPr lang="cs-CZ" dirty="0"/>
              <a:t>Děkuji za pozornost.</a:t>
            </a:r>
          </a:p>
        </p:txBody>
      </p:sp>
      <p:sp>
        <p:nvSpPr>
          <p:cNvPr id="3" name="Podnadpis 2">
            <a:extLst>
              <a:ext uri="{FF2B5EF4-FFF2-40B4-BE49-F238E27FC236}">
                <a16:creationId xmlns:a16="http://schemas.microsoft.com/office/drawing/2014/main" id="{0E146628-0857-46FC-8FC0-BAFFD9DBAF98}"/>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4991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7B17CD-4FE5-40D7-9F77-525D458C7C8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0A7C5DB-0977-4C55-9DAF-3D32ADCFCA89}"/>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1C392EAC-28AE-4A60-A9CC-2ED7C57A0ED7}"/>
              </a:ext>
            </a:extLst>
          </p:cNvPr>
          <p:cNvSpPr>
            <a:spLocks noGrp="1"/>
          </p:cNvSpPr>
          <p:nvPr>
            <p:ph type="title"/>
          </p:nvPr>
        </p:nvSpPr>
        <p:spPr/>
        <p:txBody>
          <a:bodyPr/>
          <a:lstStyle/>
          <a:p>
            <a:r>
              <a:rPr lang="cs-CZ" dirty="0"/>
              <a:t>A. Spory majetkové povahy</a:t>
            </a:r>
          </a:p>
        </p:txBody>
      </p:sp>
      <p:sp>
        <p:nvSpPr>
          <p:cNvPr id="5" name="Zástupný obsah 4">
            <a:extLst>
              <a:ext uri="{FF2B5EF4-FFF2-40B4-BE49-F238E27FC236}">
                <a16:creationId xmlns:a16="http://schemas.microsoft.com/office/drawing/2014/main" id="{EAD28223-4F13-4AE1-AAB7-838649887DAF}"/>
              </a:ext>
            </a:extLst>
          </p:cNvPr>
          <p:cNvSpPr>
            <a:spLocks noGrp="1"/>
          </p:cNvSpPr>
          <p:nvPr>
            <p:ph idx="1"/>
          </p:nvPr>
        </p:nvSpPr>
        <p:spPr/>
        <p:txBody>
          <a:bodyPr/>
          <a:lstStyle/>
          <a:p>
            <a:pPr>
              <a:lnSpc>
                <a:spcPct val="80000"/>
              </a:lnSpc>
            </a:pPr>
            <a:r>
              <a:rPr lang="cs-CZ" altLang="cs-CZ" sz="2800" dirty="0"/>
              <a:t>„</a:t>
            </a:r>
            <a:r>
              <a:rPr lang="cs-CZ" altLang="cs-CZ" sz="2800" i="1" dirty="0"/>
              <a:t>Kontradiktorní řízení vedená o návrzích, jimiž se navrhovatel domáhá, aby odpůrce byl uznán povinným poskytnout mu majetkové plnění.“</a:t>
            </a:r>
          </a:p>
          <a:p>
            <a:pPr>
              <a:lnSpc>
                <a:spcPct val="80000"/>
              </a:lnSpc>
            </a:pPr>
            <a:r>
              <a:rPr lang="cs-CZ" altLang="cs-CZ" sz="2800" i="1" dirty="0"/>
              <a:t>„ Spory, které se svým předmětem přímo odrážejí v majetkové sféře stran a týkají se subjektivních práv, s nimiž mohou účastníci disponovat“ – usnesení NS </a:t>
            </a:r>
            <a:r>
              <a:rPr lang="cs-CZ" altLang="cs-CZ" sz="2800" i="1" dirty="0" err="1"/>
              <a:t>Cdo</a:t>
            </a:r>
            <a:r>
              <a:rPr lang="cs-CZ" altLang="cs-CZ" sz="2800" i="1" dirty="0"/>
              <a:t> 476/2009</a:t>
            </a:r>
          </a:p>
          <a:p>
            <a:pPr>
              <a:lnSpc>
                <a:spcPct val="80000"/>
              </a:lnSpc>
            </a:pPr>
            <a:r>
              <a:rPr lang="cs-CZ" altLang="cs-CZ" sz="2800" i="1" dirty="0"/>
              <a:t>„Spor – kontradiktorní řízení, kde dvě strany sporu stojí proti sobě s protichůdnými názory týkajícími“.  </a:t>
            </a:r>
          </a:p>
          <a:p>
            <a:pPr marL="72000" indent="0">
              <a:lnSpc>
                <a:spcPct val="80000"/>
              </a:lnSpc>
              <a:buNone/>
            </a:pPr>
            <a:r>
              <a:rPr lang="cs-CZ" altLang="cs-CZ" dirty="0"/>
              <a:t>= </a:t>
            </a:r>
            <a:r>
              <a:rPr lang="cs-CZ" altLang="cs-CZ" sz="2800" dirty="0"/>
              <a:t>všechny případy, kdy se účastník domáhá plnění, které má majetkovou povahu či reflex (o zaplacení kupní ceny, o náhradu škody, o vydání věci, o zaplacení ceny díla…</a:t>
            </a:r>
          </a:p>
          <a:p>
            <a:pPr>
              <a:lnSpc>
                <a:spcPct val="80000"/>
              </a:lnSpc>
            </a:pPr>
            <a:r>
              <a:rPr lang="cs-CZ" altLang="cs-CZ" sz="2800" dirty="0"/>
              <a:t>Smluvní reflex:  odkaz na </a:t>
            </a:r>
            <a:r>
              <a:rPr lang="cs-CZ" altLang="cs-CZ" sz="2800" dirty="0" err="1"/>
              <a:t>synallagmatické</a:t>
            </a:r>
            <a:r>
              <a:rPr lang="cs-CZ" altLang="cs-CZ" sz="2800" dirty="0"/>
              <a:t> smlouvy znějící na majetková plnění; i určovací žaloby </a:t>
            </a:r>
          </a:p>
          <a:p>
            <a:endParaRPr lang="cs-CZ" dirty="0"/>
          </a:p>
        </p:txBody>
      </p:sp>
    </p:spTree>
    <p:extLst>
      <p:ext uri="{BB962C8B-B14F-4D97-AF65-F5344CB8AC3E}">
        <p14:creationId xmlns:p14="http://schemas.microsoft.com/office/powerpoint/2010/main" val="128121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29AB7CD-EEC9-415C-AC78-794116DCE616}"/>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BEC43283-D914-4EDE-B106-9FA48E06F8EF}"/>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315A9621-7E04-48A7-A366-3A01CA93EBB6}"/>
              </a:ext>
            </a:extLst>
          </p:cNvPr>
          <p:cNvSpPr>
            <a:spLocks noGrp="1"/>
          </p:cNvSpPr>
          <p:nvPr>
            <p:ph type="title"/>
          </p:nvPr>
        </p:nvSpPr>
        <p:spPr/>
        <p:txBody>
          <a:bodyPr/>
          <a:lstStyle/>
          <a:p>
            <a:r>
              <a:rPr lang="cs-CZ" dirty="0"/>
              <a:t>- A1. … mimo sporů</a:t>
            </a:r>
          </a:p>
        </p:txBody>
      </p:sp>
      <p:sp>
        <p:nvSpPr>
          <p:cNvPr id="5" name="Zástupný obsah 4">
            <a:extLst>
              <a:ext uri="{FF2B5EF4-FFF2-40B4-BE49-F238E27FC236}">
                <a16:creationId xmlns:a16="http://schemas.microsoft.com/office/drawing/2014/main" id="{2EC672D9-5912-4B88-8A53-F9122A864681}"/>
              </a:ext>
            </a:extLst>
          </p:cNvPr>
          <p:cNvSpPr>
            <a:spLocks noGrp="1"/>
          </p:cNvSpPr>
          <p:nvPr>
            <p:ph idx="1"/>
          </p:nvPr>
        </p:nvSpPr>
        <p:spPr/>
        <p:txBody>
          <a:bodyPr/>
          <a:lstStyle/>
          <a:p>
            <a:r>
              <a:rPr lang="cs-CZ" dirty="0"/>
              <a:t>Vzniklých v souvislosti s výkonem rozhodnutí</a:t>
            </a:r>
          </a:p>
          <a:p>
            <a:r>
              <a:rPr lang="cs-CZ" dirty="0"/>
              <a:t>Incidenčních sporů (vyvolaných prováděním konkurzu nebo vyrovnání)</a:t>
            </a:r>
          </a:p>
          <a:p>
            <a:r>
              <a:rPr lang="cs-CZ" dirty="0"/>
              <a:t>Spotřebitelských sporů</a:t>
            </a:r>
          </a:p>
        </p:txBody>
      </p:sp>
    </p:spTree>
    <p:extLst>
      <p:ext uri="{BB962C8B-B14F-4D97-AF65-F5344CB8AC3E}">
        <p14:creationId xmlns:p14="http://schemas.microsoft.com/office/powerpoint/2010/main" val="2778044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8FC4A8-2ADA-41FD-A701-9284BBA07013}"/>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D22D508-C13B-4EE1-8796-71C2D553E0A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56839E47-4E87-49AD-B7D4-37434A481959}"/>
              </a:ext>
            </a:extLst>
          </p:cNvPr>
          <p:cNvSpPr>
            <a:spLocks noGrp="1"/>
          </p:cNvSpPr>
          <p:nvPr>
            <p:ph type="title"/>
          </p:nvPr>
        </p:nvSpPr>
        <p:spPr/>
        <p:txBody>
          <a:bodyPr/>
          <a:lstStyle/>
          <a:p>
            <a:r>
              <a:rPr lang="cs-CZ" dirty="0"/>
              <a:t>B – spory, o kterých je možné uzavřít smír</a:t>
            </a:r>
          </a:p>
        </p:txBody>
      </p:sp>
      <p:sp>
        <p:nvSpPr>
          <p:cNvPr id="5" name="Zástupný obsah 4">
            <a:extLst>
              <a:ext uri="{FF2B5EF4-FFF2-40B4-BE49-F238E27FC236}">
                <a16:creationId xmlns:a16="http://schemas.microsoft.com/office/drawing/2014/main" id="{BBB62237-08D5-4B65-9C2B-1F498C27A88B}"/>
              </a:ext>
            </a:extLst>
          </p:cNvPr>
          <p:cNvSpPr>
            <a:spLocks noGrp="1"/>
          </p:cNvSpPr>
          <p:nvPr>
            <p:ph idx="1"/>
          </p:nvPr>
        </p:nvSpPr>
        <p:spPr/>
        <p:txBody>
          <a:bodyPr/>
          <a:lstStyle/>
          <a:p>
            <a:r>
              <a:rPr lang="cs-CZ" dirty="0"/>
              <a:t>Smír z pohledu procesního práva	</a:t>
            </a:r>
          </a:p>
          <a:p>
            <a:pPr lvl="1"/>
            <a:r>
              <a:rPr lang="cs-CZ" sz="2400" dirty="0"/>
              <a:t>§ 99 OSŘ</a:t>
            </a:r>
          </a:p>
          <a:p>
            <a:pPr lvl="1"/>
            <a:r>
              <a:rPr lang="cs-CZ" sz="2400" dirty="0"/>
              <a:t>Vyloučeny jsou spory, které lze zahájit i bez návrhu, rozhodování o osobním stavu</a:t>
            </a:r>
          </a:p>
          <a:p>
            <a:pPr lvl="1"/>
            <a:r>
              <a:rPr lang="cs-CZ" sz="2400" dirty="0"/>
              <a:t>Vyloučeny jsou také spory, u kterých případná dohoda vyžaduje ke své platnosti souhlas soudu</a:t>
            </a:r>
          </a:p>
          <a:p>
            <a:pPr lvl="1"/>
            <a:r>
              <a:rPr lang="cs-CZ" sz="2400" dirty="0"/>
              <a:t>Vyloučeny jsou spory, které vylučují dohodu účastníků</a:t>
            </a:r>
          </a:p>
          <a:p>
            <a:r>
              <a:rPr lang="cs-CZ" dirty="0"/>
              <a:t>Smír z pohledu hmotného práva</a:t>
            </a:r>
          </a:p>
          <a:p>
            <a:pPr lvl="1"/>
            <a:r>
              <a:rPr lang="cs-CZ" sz="2400" dirty="0"/>
              <a:t>Všechny situace, kdy mají strany spor plně ve své dispozici a sporná situace může být řešena dohodou</a:t>
            </a:r>
          </a:p>
        </p:txBody>
      </p:sp>
    </p:spTree>
    <p:extLst>
      <p:ext uri="{BB962C8B-B14F-4D97-AF65-F5344CB8AC3E}">
        <p14:creationId xmlns:p14="http://schemas.microsoft.com/office/powerpoint/2010/main" val="3785604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C758812-4335-41A6-BAF0-AC0D94A0C22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19C19243-077B-4C6A-8276-ACEECF5DA60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65E26C1E-22A1-49FC-BEE1-51E7B0A4E05A}"/>
              </a:ext>
            </a:extLst>
          </p:cNvPr>
          <p:cNvSpPr>
            <a:spLocks noGrp="1"/>
          </p:cNvSpPr>
          <p:nvPr>
            <p:ph type="title"/>
          </p:nvPr>
        </p:nvSpPr>
        <p:spPr>
          <a:xfrm>
            <a:off x="666000" y="183593"/>
            <a:ext cx="10753200" cy="451576"/>
          </a:xfrm>
        </p:spPr>
        <p:txBody>
          <a:bodyPr/>
          <a:lstStyle/>
          <a:p>
            <a:r>
              <a:rPr lang="cs-CZ" dirty="0"/>
              <a:t>vyloučeny</a:t>
            </a:r>
          </a:p>
        </p:txBody>
      </p:sp>
      <p:sp>
        <p:nvSpPr>
          <p:cNvPr id="5" name="Zástupný obsah 4">
            <a:extLst>
              <a:ext uri="{FF2B5EF4-FFF2-40B4-BE49-F238E27FC236}">
                <a16:creationId xmlns:a16="http://schemas.microsoft.com/office/drawing/2014/main" id="{BFA7E10F-2069-41B2-A094-1EB77D73E16D}"/>
              </a:ext>
            </a:extLst>
          </p:cNvPr>
          <p:cNvSpPr>
            <a:spLocks noGrp="1"/>
          </p:cNvSpPr>
          <p:nvPr>
            <p:ph idx="1"/>
          </p:nvPr>
        </p:nvSpPr>
        <p:spPr>
          <a:xfrm>
            <a:off x="540000" y="635169"/>
            <a:ext cx="10753200" cy="4139998"/>
          </a:xfrm>
        </p:spPr>
        <p:txBody>
          <a:bodyPr/>
          <a:lstStyle/>
          <a:p>
            <a:pPr>
              <a:lnSpc>
                <a:spcPct val="100000"/>
              </a:lnSpc>
            </a:pPr>
            <a:r>
              <a:rPr lang="cs-CZ" sz="1800" dirty="0"/>
              <a:t>o podpůrných opatřeních a ve věcech svéprávnosti,</a:t>
            </a:r>
          </a:p>
          <a:p>
            <a:pPr>
              <a:lnSpc>
                <a:spcPct val="100000"/>
              </a:lnSpc>
            </a:pPr>
            <a:r>
              <a:rPr lang="cs-CZ" sz="1800" dirty="0"/>
              <a:t>o ve věcech nezvěstnosti a smrti,</a:t>
            </a:r>
          </a:p>
          <a:p>
            <a:pPr>
              <a:lnSpc>
                <a:spcPct val="100000"/>
              </a:lnSpc>
            </a:pPr>
            <a:r>
              <a:rPr lang="cs-CZ" sz="1800" dirty="0"/>
              <a:t>o přivolení k zásahu do integrity,</a:t>
            </a:r>
          </a:p>
          <a:p>
            <a:pPr>
              <a:lnSpc>
                <a:spcPct val="100000"/>
              </a:lnSpc>
            </a:pPr>
            <a:r>
              <a:rPr lang="cs-CZ" sz="1800" dirty="0"/>
              <a:t>o ve věcech přípustnosti převzetí nebo držení v ústavech,</a:t>
            </a:r>
          </a:p>
          <a:p>
            <a:pPr>
              <a:lnSpc>
                <a:spcPct val="100000"/>
              </a:lnSpc>
            </a:pPr>
            <a:r>
              <a:rPr lang="cs-CZ" sz="1800" dirty="0"/>
              <a:t>o některých otázkách týkajících se právnických osob a svěřenského fondu,</a:t>
            </a:r>
          </a:p>
          <a:p>
            <a:pPr>
              <a:lnSpc>
                <a:spcPct val="100000"/>
              </a:lnSpc>
            </a:pPr>
            <a:r>
              <a:rPr lang="cs-CZ" sz="1800" dirty="0"/>
              <a:t>o pozůstalosti,</a:t>
            </a:r>
          </a:p>
          <a:p>
            <a:pPr>
              <a:lnSpc>
                <a:spcPct val="100000"/>
              </a:lnSpc>
            </a:pPr>
            <a:r>
              <a:rPr lang="cs-CZ" sz="1800" dirty="0"/>
              <a:t>o úschovách,</a:t>
            </a:r>
          </a:p>
          <a:p>
            <a:pPr>
              <a:lnSpc>
                <a:spcPct val="100000"/>
              </a:lnSpc>
            </a:pPr>
            <a:r>
              <a:rPr lang="cs-CZ" sz="1800" dirty="0"/>
              <a:t>o umoření listin,</a:t>
            </a:r>
          </a:p>
          <a:p>
            <a:pPr>
              <a:lnSpc>
                <a:spcPct val="100000"/>
              </a:lnSpc>
            </a:pPr>
            <a:r>
              <a:rPr lang="cs-CZ" sz="1800" dirty="0"/>
              <a:t>ve věcech kapitálového trhu,</a:t>
            </a:r>
          </a:p>
          <a:p>
            <a:pPr>
              <a:lnSpc>
                <a:spcPct val="100000"/>
              </a:lnSpc>
            </a:pPr>
            <a:r>
              <a:rPr lang="cs-CZ" sz="1800" dirty="0"/>
              <a:t>o předběžném souhlasu s provedením šetření ve věcech ochrany hospodářské soutěže,</a:t>
            </a:r>
          </a:p>
          <a:p>
            <a:pPr>
              <a:lnSpc>
                <a:spcPct val="100000"/>
              </a:lnSpc>
            </a:pPr>
            <a:r>
              <a:rPr lang="cs-CZ" sz="1800" dirty="0"/>
              <a:t>o nahrazení souhlasu zástupce samosprávné komory k seznámení se s obsahem listin,</a:t>
            </a:r>
          </a:p>
          <a:p>
            <a:pPr>
              <a:lnSpc>
                <a:spcPct val="100000"/>
              </a:lnSpc>
            </a:pPr>
            <a:r>
              <a:rPr lang="cs-CZ" sz="1800" dirty="0"/>
              <a:t>o plnění povinností z předběžného opatření Evropského soudu pro lidská práva,</a:t>
            </a:r>
          </a:p>
          <a:p>
            <a:pPr>
              <a:lnSpc>
                <a:spcPct val="100000"/>
              </a:lnSpc>
            </a:pPr>
            <a:r>
              <a:rPr lang="cs-CZ" sz="1800" dirty="0"/>
              <a:t>ve věcech voleb zaměstnanců,</a:t>
            </a:r>
          </a:p>
          <a:p>
            <a:pPr>
              <a:lnSpc>
                <a:spcPct val="100000"/>
              </a:lnSpc>
            </a:pPr>
            <a:r>
              <a:rPr lang="cs-CZ" sz="1800" dirty="0"/>
              <a:t>o soudním prodeji zástavy,</a:t>
            </a:r>
          </a:p>
          <a:p>
            <a:pPr>
              <a:lnSpc>
                <a:spcPct val="100000"/>
              </a:lnSpc>
            </a:pPr>
            <a:r>
              <a:rPr lang="cs-CZ" sz="1800" dirty="0"/>
              <a:t>o zákazu výkonu práv spojených s účastnickými cennými papíry,</a:t>
            </a:r>
          </a:p>
          <a:p>
            <a:pPr>
              <a:lnSpc>
                <a:spcPct val="100000"/>
              </a:lnSpc>
            </a:pPr>
            <a:r>
              <a:rPr lang="cs-CZ" sz="1800" dirty="0"/>
              <a:t>ve věcech manželských a partnerských,</a:t>
            </a:r>
          </a:p>
          <a:p>
            <a:pPr>
              <a:lnSpc>
                <a:spcPct val="100000"/>
              </a:lnSpc>
            </a:pPr>
            <a:r>
              <a:rPr lang="cs-CZ" sz="1800" dirty="0"/>
              <a:t>ve věci ochrany proti domácímu násilí,</a:t>
            </a:r>
          </a:p>
          <a:p>
            <a:pPr>
              <a:lnSpc>
                <a:spcPct val="100000"/>
              </a:lnSpc>
            </a:pPr>
            <a:r>
              <a:rPr lang="cs-CZ" sz="1800" dirty="0"/>
              <a:t>o určení a popření rodičovství,</a:t>
            </a:r>
          </a:p>
          <a:p>
            <a:pPr>
              <a:lnSpc>
                <a:spcPct val="100000"/>
              </a:lnSpc>
            </a:pPr>
            <a:r>
              <a:rPr lang="cs-CZ" sz="1800" dirty="0"/>
              <a:t>ve věcech osvojení,</a:t>
            </a:r>
          </a:p>
          <a:p>
            <a:pPr>
              <a:lnSpc>
                <a:spcPct val="100000"/>
              </a:lnSpc>
            </a:pPr>
            <a:r>
              <a:rPr lang="cs-CZ" sz="1800" dirty="0"/>
              <a:t>ve věcech péče soudu o nezletilé,</a:t>
            </a:r>
          </a:p>
          <a:p>
            <a:pPr>
              <a:lnSpc>
                <a:spcPct val="100000"/>
              </a:lnSpc>
            </a:pPr>
            <a:r>
              <a:rPr lang="cs-CZ" sz="1050" dirty="0"/>
              <a:t>v některých věcech výkonu rozhodnutí</a:t>
            </a:r>
          </a:p>
          <a:p>
            <a:pPr>
              <a:lnSpc>
                <a:spcPct val="100000"/>
              </a:lnSpc>
            </a:pPr>
            <a:endParaRPr lang="cs-CZ" sz="1050" dirty="0"/>
          </a:p>
        </p:txBody>
      </p:sp>
    </p:spTree>
    <p:extLst>
      <p:ext uri="{BB962C8B-B14F-4D97-AF65-F5344CB8AC3E}">
        <p14:creationId xmlns:p14="http://schemas.microsoft.com/office/powerpoint/2010/main" val="426445471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256</TotalTime>
  <Words>3816</Words>
  <Application>Microsoft Office PowerPoint</Application>
  <PresentationFormat>Širokoúhlá obrazovka</PresentationFormat>
  <Paragraphs>382</Paragraphs>
  <Slides>52</Slides>
  <Notes>18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52</vt:i4>
      </vt:variant>
    </vt:vector>
  </HeadingPairs>
  <TitlesOfParts>
    <vt:vector size="58" baseType="lpstr">
      <vt:lpstr>Arial</vt:lpstr>
      <vt:lpstr>Arial-ItalicMT</vt:lpstr>
      <vt:lpstr>Tahoma</vt:lpstr>
      <vt:lpstr>Verdana</vt:lpstr>
      <vt:lpstr>Wingdings</vt:lpstr>
      <vt:lpstr>Prezentace_MU_CZ</vt:lpstr>
      <vt:lpstr>Mezinárodní arbitráž</vt:lpstr>
      <vt:lpstr>K minulé přednášce (ADR)</vt:lpstr>
      <vt:lpstr>K minulé přednášce (ADR)</vt:lpstr>
      <vt:lpstr>Opakování z minula</vt:lpstr>
      <vt:lpstr>Arbitrabilita</vt:lpstr>
      <vt:lpstr>A. Spory majetkové povahy</vt:lpstr>
      <vt:lpstr>- A1. … mimo sporů</vt:lpstr>
      <vt:lpstr>B – spory, o kterých je možné uzavřít smír</vt:lpstr>
      <vt:lpstr>vyloučeny</vt:lpstr>
      <vt:lpstr>C – spory, které je možné řešit před obecným soudem</vt:lpstr>
      <vt:lpstr>- D subjektivní arbitrabilita</vt:lpstr>
      <vt:lpstr>Rozhodčí smlouva</vt:lpstr>
      <vt:lpstr>Rozhodčí smlouva</vt:lpstr>
      <vt:lpstr>Rozhodčí smlouva</vt:lpstr>
      <vt:lpstr>Příklad na úvod</vt:lpstr>
      <vt:lpstr>Rozhodčí smlouva</vt:lpstr>
      <vt:lpstr>Rozhodčí smlouva</vt:lpstr>
      <vt:lpstr>Rozhodčí smlouva</vt:lpstr>
      <vt:lpstr>Mezinárodní rozhodčí smlouva</vt:lpstr>
      <vt:lpstr>Mezinárodní rozhodčí smlouva</vt:lpstr>
      <vt:lpstr>Typy rozhodčí smlouvy</vt:lpstr>
      <vt:lpstr>Typy rozhodčí smlouvy</vt:lpstr>
      <vt:lpstr>Typy rozhodčí smlouvy</vt:lpstr>
      <vt:lpstr>Typy rozhodčí smlouvy</vt:lpstr>
      <vt:lpstr>Rozhodčí smlouva (doložka)</vt:lpstr>
      <vt:lpstr>RD pro RS při HK ČR a AK ČR</vt:lpstr>
      <vt:lpstr>Vzorová rozhodčí doložka – Burzovní rozhodčí soud</vt:lpstr>
      <vt:lpstr>Vzorová rozhodčí doložka – RS při komoditní burze</vt:lpstr>
      <vt:lpstr>RS při MOK v Paříži (ICC)</vt:lpstr>
      <vt:lpstr>LCIA (London Court of International Arbitration) </vt:lpstr>
      <vt:lpstr>Rozhodčí smlouva pro ad hoc</vt:lpstr>
      <vt:lpstr>Rozhodčí doložka jako dodatek ke smlouvě</vt:lpstr>
      <vt:lpstr>Vztah rozhodčí smlouvy a smlouvy hlavní</vt:lpstr>
      <vt:lpstr>Forma rozhodčí smlouvy</vt:lpstr>
      <vt:lpstr>Forma rozhodčí smlouvy</vt:lpstr>
      <vt:lpstr>Forma rozhodčí smlouvy</vt:lpstr>
      <vt:lpstr>Obsah rozhodčí smlouvy/doložky</vt:lpstr>
      <vt:lpstr>Obsah rozhodčí smlouvy/doložky</vt:lpstr>
      <vt:lpstr>Rozhodčí smlouva</vt:lpstr>
      <vt:lpstr>Rozhodčí smlouva</vt:lpstr>
      <vt:lpstr>Zánik rozhodčí smlouvy</vt:lpstr>
      <vt:lpstr>Kolizní režim rozhodčí smlouvy</vt:lpstr>
      <vt:lpstr>Kolizní režim rozhodčí smlouvy</vt:lpstr>
      <vt:lpstr>Problematické (patologické) doložky</vt:lpstr>
      <vt:lpstr>Problematické (patologické) doložky</vt:lpstr>
      <vt:lpstr>Problematické (patologické) doložky</vt:lpstr>
      <vt:lpstr>Problematické (patologické) doložky</vt:lpstr>
      <vt:lpstr>Problematické (patologické) doložky</vt:lpstr>
      <vt:lpstr>Příklady – posuďte následující doložky</vt:lpstr>
      <vt:lpstr>Příklady – posuďte následující doložky</vt:lpstr>
      <vt:lpstr>Příklady – posuďte následující doložky</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K</dc:creator>
  <cp:lastModifiedBy>§ K</cp:lastModifiedBy>
  <cp:revision>26</cp:revision>
  <cp:lastPrinted>1601-01-01T00:00:00Z</cp:lastPrinted>
  <dcterms:created xsi:type="dcterms:W3CDTF">2022-02-14T08:49:33Z</dcterms:created>
  <dcterms:modified xsi:type="dcterms:W3CDTF">2023-02-15T10:54:27Z</dcterms:modified>
</cp:coreProperties>
</file>