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91" r:id="rId4"/>
    <p:sldId id="29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65" r:id="rId16"/>
    <p:sldId id="266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6" d="100"/>
          <a:sy n="66" d="100"/>
        </p:scale>
        <p:origin x="75" y="13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4-216#f157593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narbitr.cz/cs/oblasti/smenarenska-cinnost.html" TargetMode="External"/><Relationship Id="rId3" Type="http://schemas.openxmlformats.org/officeDocument/2006/relationships/hyperlink" Target="http://www.finarbitr.cz/cs/oblasti/platebni-sluzby.html" TargetMode="External"/><Relationship Id="rId7" Type="http://schemas.openxmlformats.org/officeDocument/2006/relationships/hyperlink" Target="http://www.finarbitr.cz/cs/oblasti/stavebni-sporeni.html" TargetMode="External"/><Relationship Id="rId2" Type="http://schemas.openxmlformats.org/officeDocument/2006/relationships/hyperlink" Target="https://finarbitr.cz/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arbitr.cz/cs/oblasti/zivotni-pojisteni.html" TargetMode="External"/><Relationship Id="rId5" Type="http://schemas.openxmlformats.org/officeDocument/2006/relationships/hyperlink" Target="http://www.finarbitr.cz/cs/oblasti/investice.html" TargetMode="External"/><Relationship Id="rId4" Type="http://schemas.openxmlformats.org/officeDocument/2006/relationships/hyperlink" Target="http://www.finarbitr.cz/cs/oblasti/uver.html" TargetMode="External"/><Relationship Id="rId9" Type="http://schemas.openxmlformats.org/officeDocument/2006/relationships/hyperlink" Target="https://finarbitr.cz/cs/oblasti/penzijni-produkty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rbitr.cz/cs/financni-arbitr/zakladni-informace.html#neni_potreba_byt_pravne_zastoupen" TargetMode="External"/><Relationship Id="rId2" Type="http://schemas.openxmlformats.org/officeDocument/2006/relationships/hyperlink" Target="http://www.finarbitr.cz/cs/financni-arbitr/zakladni-informace.html#naklady_rizeni_pred_financnim_arbitr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arbitr.cz/cs/financni-arbitr/zakladni-informace.html#prezkoumatelnist_rozhodnuti_financiho_arbitra_soude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v řízení před (mezinárodními) rozhodci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B7D750-0FA3-A137-12A5-B3CB1ACAF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0E7275-BFA9-22A9-9A8E-71BEC31E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Dosah </a:t>
            </a:r>
            <a:r>
              <a:rPr lang="cs-CZ" i="1" dirty="0"/>
              <a:t>lex </a:t>
            </a:r>
            <a:r>
              <a:rPr lang="cs-CZ" i="1" dirty="0" err="1"/>
              <a:t>arbitri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420B12-10C3-5FB7-7AD0-2D0DF348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Zda je možné rozhodčí řízení, problematika rozhodčí smlouvy</a:t>
            </a:r>
          </a:p>
          <a:p>
            <a:r>
              <a:rPr lang="cs-CZ" dirty="0"/>
              <a:t>Rozhodci, konstituování rozhodčího senátu</a:t>
            </a:r>
          </a:p>
          <a:p>
            <a:r>
              <a:rPr lang="cs-CZ" dirty="0"/>
              <a:t>Pravomoc – pravomoc</a:t>
            </a:r>
          </a:p>
          <a:p>
            <a:r>
              <a:rPr lang="cs-CZ" dirty="0"/>
              <a:t>Míra svobody rozhodnout o procesních normách</a:t>
            </a:r>
          </a:p>
          <a:p>
            <a:r>
              <a:rPr lang="cs-CZ" dirty="0"/>
              <a:t>Pomocné funkce obecných soudů, jiné dopady veřejné noci na rozhodčí řízení</a:t>
            </a:r>
          </a:p>
          <a:p>
            <a:r>
              <a:rPr lang="cs-CZ" dirty="0"/>
              <a:t>Obsah a forma rozhodčího nálezu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2325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CF65DB-0FC7-86AF-D40E-FD4C71BF5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82895AA-A081-430A-1FA3-B434021E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A8F878-4491-4BE5-89F5-37C3520BF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přístup – výběr sudiště znamená i výběr jeho procesních norem</a:t>
            </a:r>
          </a:p>
          <a:p>
            <a:pPr lvl="1"/>
            <a:r>
              <a:rPr lang="cs-CZ" dirty="0"/>
              <a:t>Autonomie vůle stran i rozhodců je podmíněna mírou autonomie v rozhodčích předpisech fóra</a:t>
            </a:r>
          </a:p>
          <a:p>
            <a:pPr lvl="1"/>
            <a:r>
              <a:rPr lang="cs-CZ" dirty="0"/>
              <a:t>Obdobná vazba jako u soudů státních, ale rozhodčí právo zpravidla dává větší míru autonomie</a:t>
            </a:r>
          </a:p>
          <a:p>
            <a:pPr lvl="1"/>
            <a:r>
              <a:rPr lang="cs-CZ" dirty="0"/>
              <a:t>Míru volnosti z pohledu českého práva určuje § 13, § 19 nebo § 30 ZRŘ</a:t>
            </a:r>
          </a:p>
        </p:txBody>
      </p:sp>
    </p:spTree>
    <p:extLst>
      <p:ext uri="{BB962C8B-B14F-4D97-AF65-F5344CB8AC3E}">
        <p14:creationId xmlns:p14="http://schemas.microsoft.com/office/powerpoint/2010/main" val="3819038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65421B-AA73-7155-56D8-BB773542DC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A28542C-734B-0979-B465-211BF4C6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C3EEF4-F64F-5DD1-5300-8C93E1B5D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13 ZRŘ</a:t>
            </a:r>
          </a:p>
          <a:p>
            <a:pPr marL="586350" indent="-514350">
              <a:buFont typeface="+mj-lt"/>
              <a:buAutoNum type="arabicPeriod" startAt="2"/>
            </a:pPr>
            <a:r>
              <a:rPr lang="cs-CZ" sz="2000" i="1" dirty="0"/>
              <a:t>Stálé rozhodčí soudy mohou vydávat své statuty a řády, které musí být uveřejněny v Obchodním věstníku;</a:t>
            </a:r>
            <a:r>
              <a:rPr lang="cs-CZ" sz="2000" i="1" baseline="30000" dirty="0">
                <a:hlinkClick r:id="rId2"/>
              </a:rPr>
              <a:t>3</a:t>
            </a:r>
            <a:r>
              <a:rPr lang="cs-CZ" sz="2000" i="1" dirty="0">
                <a:hlinkClick r:id="rId2"/>
              </a:rPr>
              <a:t>)</a:t>
            </a:r>
            <a:r>
              <a:rPr lang="cs-CZ" sz="2000" i="1" dirty="0"/>
              <a:t> tyto statuty a řády mohou určit způsob jmenování rozhodců, jejich počet, a mohou výběr rozhodců vázat na seznam vedený u stálého rozhodčího soudu. Statuty a řády mohou též určit způsob řízení a rozhodování i jiné otázky související s činností stálého rozhodčího soudu a rozhodců včetně pravidel o nákladech řízení a odměňování rozhodců.</a:t>
            </a:r>
          </a:p>
          <a:p>
            <a:pPr marL="586350" indent="-514350">
              <a:buFont typeface="+mj-lt"/>
              <a:buAutoNum type="arabicPeriod" startAt="2"/>
            </a:pPr>
            <a:r>
              <a:rPr lang="cs-CZ" sz="2000" i="1" dirty="0"/>
              <a:t>Jestliže se strany dohodly na příslušnosti konkrétního stálého rozhodčího soudu a neujednaly v rozhodčí smlouvě jinak, platí, že se podrobily předpisům uvedeným v odstavci 2, platným v době zahájení řízení před stálým rozhodčím soudem.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559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879117-9ADB-3CF9-FB1B-E7B289BFA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4B97CF-E8BE-579C-0629-6D44E53B1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9425"/>
            <a:ext cx="10753200" cy="451576"/>
          </a:xfrm>
        </p:spPr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463E7B-4B5F-7EDD-F64C-02017284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482"/>
            <a:ext cx="10753200" cy="4139998"/>
          </a:xfrm>
        </p:spPr>
        <p:txBody>
          <a:bodyPr/>
          <a:lstStyle/>
          <a:p>
            <a:r>
              <a:rPr lang="cs-CZ" sz="2100" dirty="0"/>
              <a:t>§ 19 ZRŘ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Strany se mohou dohodnout na postupu, kterým mají rozhodci vést řízení. Otázky řízení mohou být rozhodnuty předsedajícím rozhodcem, jestliže k tomu byl zmocněn stranami nebo všemi rozhodci.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Není-li uzavřena dohoda podle odstavce 1 nebo není určen postup podle odstavce 4, postupují rozhodci v řízení způsobem, který považují za vhodný. Vedou rozhodčí řízení tak, aby bez zbytečných formalit a při poskytnutí stejné příležitosti k uplatnění práv všem stranám byl zjištěn skutkový stav věci potřebný pro rozhodnutí sporu.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Nedohodnou-li se strany jinak, je řízení před rozhodci ústní. Toto řízení je vždy neveřejné.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100" i="1" dirty="0"/>
              <a:t>Strany mohou určit postup také v pravidlech pro rozhodčí řízení, pokud jsou k rozhodčí smlouvě tato pravidla přiložena. Použití řádu stálého rozhodčího soudu tím není dotčeno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23081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601C89-A373-1CAD-5240-20A49EE19A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74FFC03-B793-88CB-1D6C-1A3BAB43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766801-239F-1083-AA61-47BCBEE6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30 ZRŘ</a:t>
            </a:r>
          </a:p>
          <a:p>
            <a:r>
              <a:rPr lang="cs-CZ" i="1" dirty="0"/>
              <a:t>Nestanoví-li zákon jinak, užijí se na řízení před rozhodci přiměřeně ustanovení občanského soudního řádu.</a:t>
            </a:r>
          </a:p>
        </p:txBody>
      </p:sp>
    </p:spTree>
    <p:extLst>
      <p:ext uri="{BB962C8B-B14F-4D97-AF65-F5344CB8AC3E}">
        <p14:creationId xmlns:p14="http://schemas.microsoft.com/office/powerpoint/2010/main" val="503318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1E732E9-1937-6258-5409-F4A7188F4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A70736-F96A-8D36-657F-69B71145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procesního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B78D8F-2D57-73EA-81FE-3701C63F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Smluvní přístup </a:t>
            </a:r>
          </a:p>
          <a:p>
            <a:pPr lvl="1"/>
            <a:r>
              <a:rPr lang="cs-CZ" dirty="0"/>
              <a:t>Není rovnítko mezi místem a jeho právním řádem</a:t>
            </a:r>
          </a:p>
          <a:p>
            <a:pPr lvl="1"/>
            <a:r>
              <a:rPr lang="cs-CZ" dirty="0"/>
              <a:t>O procesních normách rozhodují přímo strany nebo rozhodci</a:t>
            </a:r>
          </a:p>
          <a:p>
            <a:pPr lvl="1"/>
            <a:endParaRPr lang="cs-CZ" dirty="0"/>
          </a:p>
          <a:p>
            <a:r>
              <a:rPr lang="cs-CZ" dirty="0"/>
              <a:t>V praxi prolínání obou přístupů, silnější teritoriální přístup</a:t>
            </a:r>
          </a:p>
        </p:txBody>
      </p:sp>
    </p:spTree>
    <p:extLst>
      <p:ext uri="{BB962C8B-B14F-4D97-AF65-F5344CB8AC3E}">
        <p14:creationId xmlns:p14="http://schemas.microsoft.com/office/powerpoint/2010/main" val="65073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1A1C7-4BC0-4597-0878-838540DA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pro meritum sporu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6C718E-4206-5FE4-E4C9-7B43C72BD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52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DA8B33-1CC5-4190-87E7-893BD7624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714782-9E2E-86B0-9E71-0BF5FA5A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C11421-DAEB-6E9C-3FB2-CB53DD39E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přístup</a:t>
            </a:r>
          </a:p>
          <a:p>
            <a:pPr lvl="1"/>
            <a:r>
              <a:rPr lang="cs-CZ" dirty="0"/>
              <a:t>Obdoba řešení před soudy, také v vztahu k úmluvám</a:t>
            </a:r>
          </a:p>
          <a:p>
            <a:r>
              <a:rPr lang="cs-CZ" dirty="0"/>
              <a:t>Smluvní přístup</a:t>
            </a:r>
          </a:p>
          <a:p>
            <a:pPr lvl="1"/>
            <a:r>
              <a:rPr lang="cs-CZ" dirty="0"/>
              <a:t>Princip autonomie vůle stran je vedoucím přístupem, rozhodci nebo strany mají výraznější volnost v určení</a:t>
            </a:r>
          </a:p>
          <a:p>
            <a:pPr lvl="1"/>
            <a:r>
              <a:rPr lang="cs-CZ" dirty="0"/>
              <a:t>Různé stupně autonomie</a:t>
            </a:r>
          </a:p>
          <a:p>
            <a:pPr lvl="1"/>
            <a:r>
              <a:rPr lang="cs-CZ" dirty="0"/>
              <a:t>V dispozici jsou i úmluvy</a:t>
            </a:r>
          </a:p>
        </p:txBody>
      </p:sp>
    </p:spTree>
    <p:extLst>
      <p:ext uri="{BB962C8B-B14F-4D97-AF65-F5344CB8AC3E}">
        <p14:creationId xmlns:p14="http://schemas.microsoft.com/office/powerpoint/2010/main" val="4201999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58D9D7E-BBBA-9285-15F8-1B0EB5F53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3499121-B91D-1DA8-B9DE-05382123A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EAD48F-8435-DBE9-32B8-7DD860A18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Míra volnosti smluvních stran</a:t>
            </a:r>
          </a:p>
          <a:p>
            <a:pPr lvl="1"/>
            <a:r>
              <a:rPr lang="cs-CZ" dirty="0"/>
              <a:t>Možnost volby vždy</a:t>
            </a:r>
          </a:p>
          <a:p>
            <a:pPr lvl="1"/>
            <a:r>
              <a:rPr lang="cs-CZ" dirty="0"/>
              <a:t>Výběr právního řádu</a:t>
            </a:r>
          </a:p>
          <a:p>
            <a:pPr lvl="1"/>
            <a:r>
              <a:rPr lang="cs-CZ" dirty="0"/>
              <a:t>Výběr konkrétní normy z právního řádu</a:t>
            </a:r>
          </a:p>
          <a:p>
            <a:pPr lvl="1"/>
            <a:r>
              <a:rPr lang="cs-CZ" dirty="0"/>
              <a:t>Výměr lex </a:t>
            </a:r>
            <a:r>
              <a:rPr lang="cs-CZ" dirty="0" err="1"/>
              <a:t>mercatoria</a:t>
            </a:r>
            <a:endParaRPr lang="cs-CZ" dirty="0"/>
          </a:p>
          <a:p>
            <a:pPr lvl="1"/>
            <a:r>
              <a:rPr lang="cs-CZ" dirty="0"/>
              <a:t>Přednostní aplikace smlouvy a obchodních zvyklostí nebo jiných nestátních prostředků (dnes trendy u FIDIC)</a:t>
            </a:r>
          </a:p>
          <a:p>
            <a:pPr lvl="1"/>
            <a:r>
              <a:rPr lang="cs-CZ" dirty="0"/>
              <a:t>Jiné rozhodování než </a:t>
            </a:r>
            <a:r>
              <a:rPr lang="cs-CZ"/>
              <a:t>dle práva</a:t>
            </a:r>
          </a:p>
        </p:txBody>
      </p:sp>
    </p:spTree>
    <p:extLst>
      <p:ext uri="{BB962C8B-B14F-4D97-AF65-F5344CB8AC3E}">
        <p14:creationId xmlns:p14="http://schemas.microsoft.com/office/powerpoint/2010/main" val="2892986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FB18F0-E1BE-44AA-1186-73F9C6419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93BA1A1-D561-7802-3497-CE701B58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volnosti rozhodců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FB1067-11D2-DD68-6A23-B71B109F7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„klasická“ kontinentální doktrína – dle zákona o kolizních norem</a:t>
            </a:r>
          </a:p>
          <a:p>
            <a:r>
              <a:rPr lang="cs-CZ" dirty="0"/>
              <a:t>Výběr dle kterýchkoliv kolizních norem či jejich kombinace</a:t>
            </a:r>
          </a:p>
          <a:p>
            <a:r>
              <a:rPr lang="cs-CZ" dirty="0"/>
              <a:t>Výběr principů</a:t>
            </a:r>
          </a:p>
          <a:p>
            <a:r>
              <a:rPr lang="cs-CZ" dirty="0" err="1"/>
              <a:t>Voia</a:t>
            </a:r>
            <a:r>
              <a:rPr lang="cs-CZ" dirty="0"/>
              <a:t> direct – cesta bez kolizních norem</a:t>
            </a:r>
          </a:p>
          <a:p>
            <a:endParaRPr lang="cs-CZ" dirty="0"/>
          </a:p>
          <a:p>
            <a:r>
              <a:rPr lang="cs-CZ" dirty="0"/>
              <a:t>Otázky</a:t>
            </a:r>
          </a:p>
          <a:p>
            <a:pPr lvl="1"/>
            <a:r>
              <a:rPr lang="cs-CZ" dirty="0"/>
              <a:t>Stabilizační doložky</a:t>
            </a:r>
          </a:p>
          <a:p>
            <a:pPr lvl="1"/>
            <a:r>
              <a:rPr lang="cs-CZ" dirty="0"/>
              <a:t>Volba práva, podle kterého je posuzovaná smlouva neplatná</a:t>
            </a:r>
          </a:p>
        </p:txBody>
      </p:sp>
    </p:spTree>
    <p:extLst>
      <p:ext uri="{BB962C8B-B14F-4D97-AF65-F5344CB8AC3E}">
        <p14:creationId xmlns:p14="http://schemas.microsoft.com/office/powerpoint/2010/main" val="24238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2BDAFE-84BC-34E1-A65B-B630351E7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5093DF-4136-8C25-A101-C252D16B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5FF28E-028C-9EEC-D1E1-480476BB8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arbitr</a:t>
            </a:r>
          </a:p>
          <a:p>
            <a:r>
              <a:rPr lang="cs-CZ" dirty="0"/>
              <a:t>Fórum a vliv fóra na rozhodné právo</a:t>
            </a:r>
          </a:p>
          <a:p>
            <a:r>
              <a:rPr lang="cs-CZ" dirty="0"/>
              <a:t>Vliv doktrín na určení rozhodného práva</a:t>
            </a:r>
          </a:p>
          <a:p>
            <a:r>
              <a:rPr lang="cs-CZ" dirty="0"/>
              <a:t>Procesní právo</a:t>
            </a:r>
          </a:p>
          <a:p>
            <a:pPr lvl="1"/>
            <a:r>
              <a:rPr lang="cs-CZ" dirty="0"/>
              <a:t>Fáze nalézací</a:t>
            </a:r>
          </a:p>
          <a:p>
            <a:pPr lvl="1"/>
            <a:r>
              <a:rPr lang="cs-CZ" dirty="0"/>
              <a:t>Fáze exekuční</a:t>
            </a:r>
          </a:p>
          <a:p>
            <a:r>
              <a:rPr lang="cs-CZ" dirty="0"/>
              <a:t>Právo rozhodné pro meritum sporu</a:t>
            </a:r>
          </a:p>
          <a:p>
            <a:pPr lvl="1"/>
            <a:r>
              <a:rPr lang="cs-CZ" dirty="0"/>
              <a:t>Fáze nalézací</a:t>
            </a:r>
          </a:p>
          <a:p>
            <a:pPr lvl="1"/>
            <a:r>
              <a:rPr lang="cs-CZ" dirty="0"/>
              <a:t>Fáze exekuční</a:t>
            </a:r>
          </a:p>
          <a:p>
            <a:r>
              <a:rPr lang="cs-CZ" dirty="0"/>
              <a:t>Jiné metody</a:t>
            </a:r>
          </a:p>
          <a:p>
            <a:r>
              <a:rPr lang="cs-CZ" dirty="0"/>
              <a:t>Právo EU a mezinárodní rozhodčí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817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D3EE922-7DA1-4778-5AF7-1D6E7263D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525643-895E-231C-B129-6AEF5662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vnitrostátní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F37A50-9A45-AE66-EAE2-EF7BAD1D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998002"/>
            <a:ext cx="10753200" cy="4139998"/>
          </a:xfrm>
        </p:spPr>
        <p:txBody>
          <a:bodyPr/>
          <a:lstStyle/>
          <a:p>
            <a:r>
              <a:rPr lang="cs-CZ" dirty="0"/>
              <a:t>§ 25 odst. 3 ZRŘ</a:t>
            </a:r>
          </a:p>
          <a:p>
            <a:r>
              <a:rPr lang="cs-CZ" i="1" dirty="0"/>
              <a:t>Při rozhodování se rozhodci řídí hmotným právem pro spor rozhodným; mohou však spor rozhodnout podle zásad spravedlnosti, avšak jen tehdy, jestliže je k tomu strany výslovně pověřily.</a:t>
            </a:r>
          </a:p>
        </p:txBody>
      </p:sp>
    </p:spTree>
    <p:extLst>
      <p:ext uri="{BB962C8B-B14F-4D97-AF65-F5344CB8AC3E}">
        <p14:creationId xmlns:p14="http://schemas.microsoft.com/office/powerpoint/2010/main" val="3470504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43EE340-52FE-7C3E-68F1-4D29BDCB25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E43168D-C3A7-F656-D813-4928DD71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mezinárodní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9B8ECB-0680-7DE4-7A13-A04FAE3C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sz="2400" dirty="0"/>
              <a:t>§ 119 ZMPS</a:t>
            </a:r>
          </a:p>
          <a:p>
            <a:r>
              <a:rPr lang="cs-CZ" sz="2400" i="1" dirty="0"/>
              <a:t>Právem rozhodným pro spor je </a:t>
            </a:r>
            <a:r>
              <a:rPr lang="cs-CZ" sz="2400" b="1" i="1" dirty="0"/>
              <a:t>právo zvolené stranami</a:t>
            </a:r>
            <a:r>
              <a:rPr lang="cs-CZ" sz="2400" i="1" dirty="0"/>
              <a:t>. Pokud strany toto právo nezvolily, </a:t>
            </a:r>
            <a:r>
              <a:rPr lang="cs-CZ" sz="2400" b="1" i="1" dirty="0"/>
              <a:t>určí je rozhodci na základě ustanovení tohoto zákona</a:t>
            </a:r>
            <a:r>
              <a:rPr lang="cs-CZ" sz="2400" i="1" dirty="0"/>
              <a:t>. Ke kolizním ustanovením rozhodného práva lze přihlédnout jen tehdy, jestliže to vyplývá z volby práva učiněné stranami. Jestliže strany k tomu rozhodce výslovně pověřily, mohou rozhodci rozhodnout spor podle </a:t>
            </a:r>
            <a:r>
              <a:rPr lang="cs-CZ" sz="2400" b="1" i="1" dirty="0"/>
              <a:t>zásad spravedlnosti</a:t>
            </a:r>
            <a:r>
              <a:rPr lang="cs-CZ" sz="2400" i="1" dirty="0"/>
              <a:t>; </a:t>
            </a:r>
            <a:r>
              <a:rPr lang="cs-CZ" sz="2400" i="1" dirty="0">
                <a:highlight>
                  <a:srgbClr val="C0C0C0"/>
                </a:highlight>
              </a:rPr>
              <a:t>jde-li o spory ze spotřebitelských smluv, musí být také použita ustanovení jinak rozhodného práva na ochranu spotřebitelů</a:t>
            </a:r>
            <a:r>
              <a:rPr lang="cs-CZ" sz="2400" i="1" dirty="0"/>
              <a:t>. Také pro rozhodování v rozhodčím řízení platí ustanovení § 87 odst. 2.</a:t>
            </a:r>
          </a:p>
        </p:txBody>
      </p:sp>
    </p:spTree>
    <p:extLst>
      <p:ext uri="{BB962C8B-B14F-4D97-AF65-F5344CB8AC3E}">
        <p14:creationId xmlns:p14="http://schemas.microsoft.com/office/powerpoint/2010/main" val="3016653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C5FC30C-A3DC-1713-4BE0-D9BC29CB4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B70B896-2117-B4A9-9DCB-D84E6A1C0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nalézací - mezinárodní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7B5589-F743-EB7C-87DA-84F170B1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16446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Volba práva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Není-li právo zvoleno, pak kolizní normy platící v ČR (včetně kolizních norem EU? viz dále)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Také zásady spravedlnosti</a:t>
            </a:r>
          </a:p>
        </p:txBody>
      </p:sp>
    </p:spTree>
    <p:extLst>
      <p:ext uri="{BB962C8B-B14F-4D97-AF65-F5344CB8AC3E}">
        <p14:creationId xmlns:p14="http://schemas.microsoft.com/office/powerpoint/2010/main" val="3154527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B120C1C-A1F6-5C99-7B7B-369B52F382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7CB430-161E-9948-A66F-A65640A6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Rozhodné právo – fáze exekuční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30724-75C2-7B80-E732-720312395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 rozhodného práva v rozporu s pravidly místa fóra není důvodem pro odepření uznání nebo zrušení rozhodčího nálezu</a:t>
            </a:r>
          </a:p>
        </p:txBody>
      </p:sp>
    </p:spTree>
    <p:extLst>
      <p:ext uri="{BB962C8B-B14F-4D97-AF65-F5344CB8AC3E}">
        <p14:creationId xmlns:p14="http://schemas.microsoft.com/office/powerpoint/2010/main" val="249448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FCAFDE-0538-7217-827D-72067E549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251CC3E-386B-DD5E-14ED-39A31DF8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metody pro meritum sporu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3DC550-0B82-BE78-4D70-B57ADF90D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  <a:p>
            <a:r>
              <a:rPr lang="cs-CZ" dirty="0"/>
              <a:t>Otázka, zda je možné pravidla lex </a:t>
            </a:r>
            <a:r>
              <a:rPr lang="cs-CZ" dirty="0" err="1"/>
              <a:t>mercatoria</a:t>
            </a:r>
            <a:r>
              <a:rPr lang="cs-CZ" dirty="0"/>
              <a:t> použít přímo a místo práva státu, nebo jen v mezích rozhodného práva státu</a:t>
            </a:r>
          </a:p>
          <a:p>
            <a:r>
              <a:rPr lang="cs-CZ" dirty="0"/>
              <a:t>Základní umístění lex </a:t>
            </a:r>
            <a:r>
              <a:rPr lang="cs-CZ" dirty="0" err="1"/>
              <a:t>mercatoria</a:t>
            </a:r>
            <a:r>
              <a:rPr lang="cs-CZ" dirty="0"/>
              <a:t> je v mezinárodním rozhodčím řízení</a:t>
            </a:r>
          </a:p>
        </p:txBody>
      </p:sp>
    </p:spTree>
    <p:extLst>
      <p:ext uri="{BB962C8B-B14F-4D97-AF65-F5344CB8AC3E}">
        <p14:creationId xmlns:p14="http://schemas.microsoft.com/office/powerpoint/2010/main" val="152602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F1EDB3-6CED-BF20-1CB1-5A82A704C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1BE84D-9DC1-99D5-9C0B-E108F33D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C5526C-2DB2-53ED-2460-FD02C252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pravidel nestátního původu</a:t>
            </a:r>
          </a:p>
          <a:p>
            <a:pPr lvl="1"/>
            <a:r>
              <a:rPr lang="cs-CZ" dirty="0"/>
              <a:t>Mezinárodní obchodní zvyklosti</a:t>
            </a:r>
          </a:p>
          <a:p>
            <a:pPr lvl="1"/>
            <a:r>
              <a:rPr lang="cs-CZ" dirty="0"/>
              <a:t>Obecné zásady právní</a:t>
            </a:r>
          </a:p>
          <a:p>
            <a:pPr lvl="1"/>
            <a:r>
              <a:rPr lang="cs-CZ" dirty="0"/>
              <a:t>Sjednocené termíny typu INCOTERMS</a:t>
            </a:r>
          </a:p>
          <a:p>
            <a:pPr lvl="1"/>
            <a:r>
              <a:rPr lang="cs-CZ" dirty="0"/>
              <a:t>Formulářové smlouvy vzniklé na mezinárodní úrovni</a:t>
            </a:r>
          </a:p>
          <a:p>
            <a:pPr lvl="1"/>
            <a:r>
              <a:rPr lang="cs-CZ" dirty="0"/>
              <a:t>Různá pravidla mezinárodní legislativy států, která se používají v praxi, ale nestala se platná nebo účinná</a:t>
            </a:r>
          </a:p>
        </p:txBody>
      </p:sp>
    </p:spTree>
    <p:extLst>
      <p:ext uri="{BB962C8B-B14F-4D97-AF65-F5344CB8AC3E}">
        <p14:creationId xmlns:p14="http://schemas.microsoft.com/office/powerpoint/2010/main" val="3357907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5020FC-AEF0-20EF-924B-F8891574B7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4A9EF43-C149-4727-249F-AA4F61D1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0E1760-13F0-4195-32DB-CC64796B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Způsoby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Subsidiární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Rovnocenná aplikace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Přednostní aplikace</a:t>
            </a:r>
          </a:p>
        </p:txBody>
      </p:sp>
    </p:spTree>
    <p:extLst>
      <p:ext uri="{BB962C8B-B14F-4D97-AF65-F5344CB8AC3E}">
        <p14:creationId xmlns:p14="http://schemas.microsoft.com/office/powerpoint/2010/main" val="1272197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B2C9D8F-BB01-8F3A-3C40-6C8DDED683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136EB2-BAD3-3D03-0564-47E917AC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dle zásad spravedlnosti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880ABB-116E-4CCB-DFBC-964956A7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25/3 ZRŘ, § 119 ZMPS</a:t>
            </a:r>
          </a:p>
          <a:p>
            <a:r>
              <a:rPr lang="cs-CZ" dirty="0"/>
              <a:t>Rozhodování odtrženo od státního práva (včetně kogentních norem)</a:t>
            </a:r>
          </a:p>
          <a:p>
            <a:r>
              <a:rPr lang="cs-CZ" dirty="0"/>
              <a:t>Závisí čistě na uvážení rozhodců, co je spravedlivé</a:t>
            </a:r>
          </a:p>
          <a:p>
            <a:r>
              <a:rPr lang="cs-CZ" dirty="0"/>
              <a:t>Morální</a:t>
            </a:r>
          </a:p>
          <a:p>
            <a:r>
              <a:rPr lang="cs-CZ" dirty="0"/>
              <a:t>Kdy – nejpozději před zahájením projednávání</a:t>
            </a:r>
          </a:p>
          <a:p>
            <a:r>
              <a:rPr lang="cs-CZ" dirty="0"/>
              <a:t>Možnost spojení volby práva s následným rozhodováním podle zásad spravedlnosti</a:t>
            </a:r>
          </a:p>
          <a:p>
            <a:r>
              <a:rPr lang="cs-CZ" b="1" dirty="0"/>
              <a:t>Nedopadá na procesní stránku sporu</a:t>
            </a:r>
          </a:p>
        </p:txBody>
      </p:sp>
    </p:spTree>
    <p:extLst>
      <p:ext uri="{BB962C8B-B14F-4D97-AF65-F5344CB8AC3E}">
        <p14:creationId xmlns:p14="http://schemas.microsoft.com/office/powerpoint/2010/main" val="4292653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87F7A5-6E5D-2549-D277-E84CE6AC4A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5D51E4-8213-CE87-9F19-AC377D826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Tronc</a:t>
            </a:r>
            <a:r>
              <a:rPr lang="cs-CZ" dirty="0"/>
              <a:t> </a:t>
            </a:r>
            <a:r>
              <a:rPr lang="cs-CZ" dirty="0" err="1"/>
              <a:t>comun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F371E5-DA5A-58E3-85B0-3DA2756EA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komparace práv stran</a:t>
            </a:r>
          </a:p>
          <a:p>
            <a:r>
              <a:rPr lang="cs-CZ" dirty="0"/>
              <a:t>Základní myšlenka – kdyby strany volily právo, tak každá by „určitě“ chtěla volit svoje právo</a:t>
            </a:r>
          </a:p>
          <a:p>
            <a:r>
              <a:rPr lang="cs-CZ" dirty="0"/>
              <a:t>Vede k použití principů totožných v obou právních řádech</a:t>
            </a:r>
          </a:p>
          <a:p>
            <a:r>
              <a:rPr lang="cs-CZ" dirty="0"/>
              <a:t>Např. 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/>
              <a:t>Tunnel</a:t>
            </a:r>
            <a:r>
              <a:rPr lang="cs-CZ" dirty="0"/>
              <a:t> </a:t>
            </a:r>
            <a:r>
              <a:rPr lang="cs-CZ" dirty="0" err="1"/>
              <a:t>Contract</a:t>
            </a:r>
            <a:endParaRPr lang="cs-CZ" dirty="0"/>
          </a:p>
          <a:p>
            <a:pPr lvl="1"/>
            <a:r>
              <a:rPr lang="en-US" altLang="cs-CZ" i="1" dirty="0"/>
              <a:t>The construction, validity and performance of the contract</a:t>
            </a:r>
            <a:r>
              <a:rPr lang="cs-CZ" altLang="cs-CZ" i="1" dirty="0"/>
              <a:t> </a:t>
            </a:r>
            <a:r>
              <a:rPr lang="en-US" altLang="cs-CZ" i="1" dirty="0"/>
              <a:t>shall in all respect be governed by and interpreted </a:t>
            </a:r>
            <a:r>
              <a:rPr lang="en-US" altLang="cs-CZ" b="1" i="1" dirty="0"/>
              <a:t>in</a:t>
            </a:r>
            <a:r>
              <a:rPr lang="cs-CZ" altLang="cs-CZ" b="1" i="1" dirty="0"/>
              <a:t> </a:t>
            </a:r>
            <a:r>
              <a:rPr lang="en-US" altLang="cs-CZ" b="1" i="1" dirty="0"/>
              <a:t>accordance with the principles common to both English and</a:t>
            </a:r>
            <a:r>
              <a:rPr lang="cs-CZ" altLang="cs-CZ" b="1" i="1" dirty="0"/>
              <a:t> </a:t>
            </a:r>
            <a:r>
              <a:rPr lang="en-US" altLang="cs-CZ" b="1" i="1" dirty="0"/>
              <a:t>French law</a:t>
            </a:r>
            <a:r>
              <a:rPr lang="en-US" altLang="cs-CZ" i="1" dirty="0"/>
              <a:t>, and in the absence of such common principles</a:t>
            </a:r>
            <a:r>
              <a:rPr lang="cs-CZ" altLang="cs-CZ" i="1" dirty="0"/>
              <a:t> </a:t>
            </a:r>
            <a:r>
              <a:rPr lang="en-US" altLang="cs-CZ" i="1" dirty="0"/>
              <a:t>by such general principles of international trade law as</a:t>
            </a:r>
            <a:r>
              <a:rPr lang="cs-CZ" altLang="cs-CZ" i="1" dirty="0"/>
              <a:t> </a:t>
            </a:r>
            <a:r>
              <a:rPr lang="en-US" altLang="cs-CZ" i="1" dirty="0"/>
              <a:t>have been applied by national and international tribunals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704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9766F6-346E-C3F2-DA9B-3EE8ABE11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2C3E4B-BFC2-CE1C-0968-DEBF5C02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Amiable</a:t>
            </a:r>
            <a:r>
              <a:rPr lang="cs-CZ" dirty="0"/>
              <a:t> </a:t>
            </a:r>
            <a:r>
              <a:rPr lang="cs-CZ" dirty="0" err="1"/>
              <a:t>compositeur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BDED99-24F6-9148-B98C-1A103D1D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přátelského uspořádání</a:t>
            </a:r>
          </a:p>
          <a:p>
            <a:r>
              <a:rPr lang="cs-CZ" dirty="0"/>
              <a:t>Někdy neodlišováno od ex </a:t>
            </a:r>
            <a:r>
              <a:rPr lang="cs-CZ" dirty="0" err="1"/>
              <a:t>aeque</a:t>
            </a:r>
            <a:r>
              <a:rPr lang="cs-CZ" dirty="0"/>
              <a:t> et bono</a:t>
            </a:r>
          </a:p>
          <a:p>
            <a:r>
              <a:rPr lang="cs-CZ" dirty="0"/>
              <a:t>Jinde jde o rozhodování dle obecných zásad</a:t>
            </a:r>
          </a:p>
        </p:txBody>
      </p:sp>
    </p:spTree>
    <p:extLst>
      <p:ext uri="{BB962C8B-B14F-4D97-AF65-F5344CB8AC3E}">
        <p14:creationId xmlns:p14="http://schemas.microsoft.com/office/powerpoint/2010/main" val="9601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271AEDF-5CAF-D466-2CF2-A54E56918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F000D7-77BE-214F-838E-89E17787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arbitr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A8B919-8115-F4B8-E649-65E199D0A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https://finarbitr.cz/cs/</a:t>
            </a:r>
            <a:endParaRPr lang="cs-CZ" dirty="0"/>
          </a:p>
          <a:p>
            <a:r>
              <a:rPr lang="cs-CZ" dirty="0"/>
              <a:t>Zákon č. 229/2002 Sb., o finančním arbitrovi</a:t>
            </a:r>
          </a:p>
          <a:p>
            <a:pPr lvl="1"/>
            <a:r>
              <a:rPr lang="cs-CZ" dirty="0"/>
              <a:t>státem zřízený orgán mimosoudního řešení spotřebitelských sporů na finančním trhu</a:t>
            </a:r>
          </a:p>
          <a:p>
            <a:pPr lvl="1"/>
            <a:r>
              <a:rPr lang="cs-CZ" dirty="0"/>
              <a:t>může řešit pouze spory mezi spotřebiteli a finančními institucemi poskytujícími nebo zprostředkujícími 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platební služby</a:t>
            </a:r>
            <a:r>
              <a:rPr lang="cs-CZ" dirty="0"/>
              <a:t>, 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elektronické peníze</a:t>
            </a:r>
            <a:r>
              <a:rPr lang="cs-CZ" dirty="0"/>
              <a:t>, </a:t>
            </a:r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úvěry</a:t>
            </a:r>
            <a:r>
              <a:rPr lang="cs-CZ" dirty="0"/>
              <a:t>, 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kolektivní investování</a:t>
            </a:r>
            <a:r>
              <a:rPr lang="cs-CZ" dirty="0"/>
              <a:t>, 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investice</a:t>
            </a:r>
            <a:r>
              <a:rPr lang="cs-CZ" dirty="0"/>
              <a:t>, </a:t>
            </a:r>
            <a:r>
              <a:rPr lang="cs-CZ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životní pojištění</a:t>
            </a:r>
            <a:r>
              <a:rPr lang="cs-CZ" dirty="0"/>
              <a:t>, </a:t>
            </a:r>
            <a:r>
              <a:rPr lang="cs-CZ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stavební spoření</a:t>
            </a:r>
            <a:r>
              <a:rPr lang="cs-CZ" dirty="0"/>
              <a:t>, </a:t>
            </a:r>
            <a:r>
              <a:rPr lang="cs-CZ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směnu měn</a:t>
            </a:r>
            <a:r>
              <a:rPr lang="cs-CZ" dirty="0"/>
              <a:t>, </a:t>
            </a:r>
            <a:r>
              <a:rPr lang="cs-CZ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penzijní produkty</a:t>
            </a:r>
            <a:endParaRPr lang="cs-CZ" dirty="0"/>
          </a:p>
          <a:p>
            <a:pPr lvl="1"/>
            <a:r>
              <a:rPr lang="cs-CZ" dirty="0"/>
              <a:t>spor finanční arbitr může řešit pouze v řízení zahájeném na návrh spotřebitele</a:t>
            </a:r>
          </a:p>
          <a:p>
            <a:pPr lvl="1"/>
            <a:r>
              <a:rPr lang="cs-CZ" dirty="0"/>
              <a:t>finanční instituce je povinna se řízení před finančním arbitrem účastnit a poskytovat součinnost; současně má právo se k návrhu vyjádřit, předložit podklady a vznášet námitky</a:t>
            </a:r>
          </a:p>
          <a:p>
            <a:pPr lvl="1"/>
            <a:r>
              <a:rPr lang="cs-CZ" dirty="0"/>
              <a:t>finanční arbitr může spotřebiteli pomoci s podáním návrhu, jeho změnou i odstraněním jeho nedostatků, poskytuje mu předběžné právní posouzení sporu, vysvětluje a zprostředkovává smírné řešení sporu</a:t>
            </a:r>
          </a:p>
        </p:txBody>
      </p:sp>
    </p:spTree>
    <p:extLst>
      <p:ext uri="{BB962C8B-B14F-4D97-AF65-F5344CB8AC3E}">
        <p14:creationId xmlns:p14="http://schemas.microsoft.com/office/powerpoint/2010/main" val="3176127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02C25-6C82-4A38-BC00-6D863499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MPS EU v rozhodčím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7B4D9B-F201-F129-4C15-7478FA90D1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385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BF7B86-30FD-813C-697A-E0E0501558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D85B00-73AD-9875-BF4D-4054F86C2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 práva EU - kolizní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8BDE39-E270-E306-1743-D84D3E2C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Kolizní normy v Nařízení Řím I a Řím II</a:t>
            </a:r>
          </a:p>
          <a:p>
            <a:r>
              <a:rPr lang="cs-CZ" dirty="0"/>
              <a:t>Zvýraznění autonomie rozhodců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3438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AF8831-F39C-B3E3-6AA2-E190978811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2A9B5C1-DF1E-0A3E-3CB7-2273297E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102/81 </a:t>
            </a:r>
            <a:r>
              <a:rPr lang="cs-CZ" altLang="cs-CZ" i="1" dirty="0" err="1"/>
              <a:t>Nordsee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CFFCCC-11EF-9D09-F4A1-FE769F977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 mezi 3 německými loďařskými společnostmi</a:t>
            </a:r>
          </a:p>
          <a:p>
            <a:r>
              <a:rPr lang="cs-CZ" dirty="0"/>
              <a:t>Předběžná otázka: </a:t>
            </a:r>
            <a:r>
              <a:rPr lang="cs-CZ" altLang="cs-CZ" sz="2800" i="1" dirty="0"/>
              <a:t>Je německý RS, který má rozhodnout podle práva a nikoliv podle zásad spravedlnosti, a jehož rozhodnutí má pro strany stejné účinky jako rozhodnutí obecného soudu, oprávněný předložit ESD předběžnou otázku?</a:t>
            </a:r>
          </a:p>
          <a:p>
            <a:r>
              <a:rPr lang="cs-CZ" altLang="cs-CZ" sz="2800" dirty="0"/>
              <a:t>SD EU: </a:t>
            </a:r>
            <a:r>
              <a:rPr lang="cs-CZ" altLang="cs-CZ" sz="2800" i="1" dirty="0"/>
              <a:t>Soudní dvůr nemá pravomoc vydat rozhodnutí o předběžné otázce, kterou mu položil rozhodce. </a:t>
            </a:r>
            <a:r>
              <a:rPr lang="pl-PL" altLang="cs-CZ" sz="2800" i="1" dirty="0"/>
              <a:t>pravomoc ESD závisí na charakteru RŘ </a:t>
            </a:r>
            <a:r>
              <a:rPr lang="cs-CZ" altLang="cs-CZ" sz="2800" i="1" dirty="0"/>
              <a:t> jen to, že rozhodce rozhoduje podle práva, rozsudek vytváří res </a:t>
            </a:r>
            <a:r>
              <a:rPr lang="cs-CZ" altLang="cs-CZ" sz="2800" i="1" dirty="0" err="1"/>
              <a:t>iudicata</a:t>
            </a:r>
            <a:r>
              <a:rPr lang="cs-CZ" altLang="cs-CZ" sz="2800" i="1" dirty="0"/>
              <a:t>, je vynutitelná, nepostačuje, aby rozhodce získal postavení soudu ve smyslu čl. 177.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136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A7E955-8E73-3CB1-1D93-420443E26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48C9957-93B7-3E22-1F41-AACE360D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ESD C-126/97 </a:t>
            </a:r>
            <a:r>
              <a:rPr lang="cs-CZ" altLang="cs-CZ" i="1" dirty="0" err="1"/>
              <a:t>Eco</a:t>
            </a:r>
            <a:r>
              <a:rPr lang="cs-CZ" altLang="cs-CZ" i="1" dirty="0"/>
              <a:t> </a:t>
            </a:r>
            <a:r>
              <a:rPr lang="cs-CZ" altLang="cs-CZ" i="1" dirty="0" err="1"/>
              <a:t>Swiss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63C92D-20B9-D35C-0072-E24EB0732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společnost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Niz</a:t>
            </a:r>
            <a:r>
              <a:rPr lang="cs-CZ" altLang="cs-CZ" sz="2400" dirty="0"/>
              <a:t>) uzavřela na dobu 8 let licenční </a:t>
            </a:r>
            <a:r>
              <a:rPr lang="nl-NL" altLang="cs-CZ" sz="2400" dirty="0"/>
              <a:t>smlouvu s Eco Swiss (Hong-Kong) – výroba hodinek s nápisem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Bulowa</a:t>
            </a:r>
            <a:endParaRPr lang="cs-CZ" altLang="cs-CZ" sz="2400" dirty="0"/>
          </a:p>
          <a:p>
            <a:r>
              <a:rPr lang="cs-CZ" altLang="cs-CZ" sz="2400" dirty="0"/>
              <a:t> po 5 letech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vypověděl smlouvu</a:t>
            </a:r>
          </a:p>
          <a:p>
            <a:r>
              <a:rPr lang="cs-CZ" altLang="cs-CZ" sz="2400" dirty="0"/>
              <a:t> </a:t>
            </a:r>
            <a:r>
              <a:rPr lang="cs-CZ" altLang="cs-CZ" sz="2400" dirty="0" err="1"/>
              <a:t>Eco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Swiss</a:t>
            </a:r>
            <a:r>
              <a:rPr lang="cs-CZ" altLang="cs-CZ" sz="2400" dirty="0"/>
              <a:t> zahájil RR, vyhrál, $ 24mil</a:t>
            </a:r>
          </a:p>
          <a:p>
            <a:r>
              <a:rPr lang="cs-CZ" altLang="cs-CZ" sz="2400" dirty="0"/>
              <a:t> </a:t>
            </a:r>
            <a:r>
              <a:rPr lang="cs-CZ" altLang="cs-CZ" sz="2400" dirty="0" err="1"/>
              <a:t>Benetton</a:t>
            </a:r>
            <a:r>
              <a:rPr lang="cs-CZ" altLang="cs-CZ" sz="2400" dirty="0"/>
              <a:t> napadl RN pro rozpor s veřejným pořádkem (nedodržení evropského soutěžního práva)</a:t>
            </a:r>
          </a:p>
          <a:p>
            <a:r>
              <a:rPr lang="cs-CZ" altLang="cs-CZ" sz="2400" dirty="0"/>
              <a:t> SD EU: </a:t>
            </a:r>
            <a:r>
              <a:rPr lang="cs-CZ" altLang="cs-CZ" sz="2400" i="1" dirty="0"/>
              <a:t>tam, kde národní právo jako důvod pro zrušení rozhodčího nálezu zohledňuje rozpor s veřejným pořádkem, je nutné čl. 101 a 102 (dnes podle SFEU) chápat jako součást veřejného pořádku a jejich případné porušení sankcionovat zrušením (neuznáním u cizího RN) pro rozpor s veřejným pořádkem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6751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1CD9DE-04AC-94DF-39B0-D8F1E8DA5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6D1AD2E-977E-133A-EAD9-D3064A4B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ESD C-126/97 </a:t>
            </a:r>
            <a:r>
              <a:rPr lang="cs-CZ" altLang="cs-CZ" i="1" dirty="0" err="1"/>
              <a:t>Eco</a:t>
            </a:r>
            <a:r>
              <a:rPr lang="cs-CZ" altLang="cs-CZ" i="1" dirty="0"/>
              <a:t> </a:t>
            </a:r>
            <a:r>
              <a:rPr lang="cs-CZ" altLang="cs-CZ" i="1" dirty="0" err="1"/>
              <a:t>Swiss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7EE26F-A7B8-A5F8-A843-ED2BD4CE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soudy postupují při zrušování podle svého práva (např. lhůty)</a:t>
            </a:r>
          </a:p>
          <a:p>
            <a:r>
              <a:rPr lang="cs-CZ" altLang="cs-CZ" dirty="0"/>
              <a:t> nezohlednění čl. 101 a 102 rozhodci je nutné zohlednit také jako</a:t>
            </a:r>
          </a:p>
          <a:p>
            <a:r>
              <a:rPr lang="cs-CZ" altLang="cs-CZ" dirty="0"/>
              <a:t>rozpor RN s veřejným pořádkem ve smyslu čl. V odst. 2 New Yorské úmluvy o uznání a výkonu cizích rozhodčích nálezů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662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26090F-5963-638B-F581-B4B352328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3ECF00-B715-3FEB-AD4A-FECD13D0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C-393/92 Almeo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43D560-F512-7C74-E5AE-00BEC099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spor mezi nizozemskými místními distributory elektrické energie a elektrárenskou společností</a:t>
            </a:r>
          </a:p>
          <a:p>
            <a:r>
              <a:rPr lang="cs-CZ" altLang="cs-CZ" dirty="0"/>
              <a:t> distributoři zažalovali v rozhodčím řízení na vyrovnávací příplatek, který museli platit (rozdíl mezi vyšší cenou za distribuci do venkovských oblastí a nižší cenou pro městské oblasti)</a:t>
            </a:r>
          </a:p>
          <a:p>
            <a:r>
              <a:rPr lang="cs-CZ" altLang="cs-CZ" dirty="0"/>
              <a:t> prohráli, napadli před obecným soudem</a:t>
            </a:r>
          </a:p>
          <a:p>
            <a:r>
              <a:rPr lang="cs-CZ" altLang="cs-CZ" dirty="0"/>
              <a:t> přezkoumávající soud měl postupovat podle zásad spravedlnosti (na základě dohody stran)</a:t>
            </a:r>
          </a:p>
          <a:p>
            <a:r>
              <a:rPr lang="pl-PL" altLang="cs-CZ" dirty="0"/>
              <a:t>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874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8C1D4B-DC1E-3AD8-ED37-C32F9C2A8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54A479-24B9-963F-546B-0193A44B9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/>
              <a:t>C-393/92 Almeo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FD5FC3-BD4D-5304-2F7E-88FDEF241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dirty="0"/>
              <a:t>SD EU: </a:t>
            </a:r>
            <a:r>
              <a:rPr lang="pl-PL" altLang="cs-CZ" i="1" dirty="0"/>
              <a:t>to, že soud rozhoduje na základě spravedlnosti nemění nic na </a:t>
            </a:r>
            <a:r>
              <a:rPr lang="cs-CZ" altLang="cs-CZ" i="1" dirty="0"/>
              <a:t>jeho povaze soudního orgánu a je proto soudem ve smyslu čl. 177</a:t>
            </a:r>
          </a:p>
          <a:p>
            <a:r>
              <a:rPr lang="cs-CZ" altLang="cs-CZ" dirty="0"/>
              <a:t> </a:t>
            </a:r>
            <a:r>
              <a:rPr lang="cs-CZ" altLang="cs-CZ" i="1" dirty="0"/>
              <a:t>navíc ze zásady přednosti unijního práva vyplývá, že soud přezkoumávající RN podle vnitrostátního práva a mající rozhodovat podle zásad spravedlnosti, musí dodržovat unijní právní předpisy a zejména předpisy soutěžního práva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28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700C6-39D6-31AE-9CE3-C13F03CA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FE9708-59C9-D828-26CD-9B434D1A84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08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B3A3F90-597F-CA9D-33CB-2670049A3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456731F-231F-1A97-AC58-C71215AC6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43" y="345927"/>
            <a:ext cx="10753200" cy="451576"/>
          </a:xfrm>
        </p:spPr>
        <p:txBody>
          <a:bodyPr/>
          <a:lstStyle/>
          <a:p>
            <a:r>
              <a:rPr lang="cs-CZ" dirty="0"/>
              <a:t>Finanční arbitr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7BE134-3CEC-3D9B-5C43-692F752C2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47132"/>
            <a:ext cx="10753200" cy="4139998"/>
          </a:xfrm>
        </p:spPr>
        <p:txBody>
          <a:bodyPr/>
          <a:lstStyle/>
          <a:p>
            <a:pPr algn="just"/>
            <a:r>
              <a:rPr lang="cs-CZ" sz="2400" dirty="0">
                <a:effectLst/>
              </a:rPr>
              <a:t>řízení před finančním arbitrem </a:t>
            </a:r>
            <a:r>
              <a:rPr lang="cs-CZ" sz="240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 bezplatné</a:t>
            </a:r>
            <a:r>
              <a:rPr lang="cs-CZ" sz="2400" dirty="0">
                <a:effectLst/>
              </a:rPr>
              <a:t>;</a:t>
            </a:r>
          </a:p>
          <a:p>
            <a:pPr algn="just"/>
            <a:r>
              <a:rPr lang="cs-CZ" sz="2400" dirty="0">
                <a:effectLst/>
              </a:rPr>
              <a:t>navrhovatel </a:t>
            </a:r>
            <a:r>
              <a:rPr lang="cs-CZ" sz="2400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nemusí být právně zastoupen</a:t>
            </a:r>
            <a:r>
              <a:rPr lang="cs-CZ" sz="2400" dirty="0">
                <a:effectLst/>
              </a:rPr>
              <a:t>, od toho je finanční arbitr; je-</a:t>
            </a:r>
            <a:r>
              <a:rPr lang="cs-CZ" sz="2400" dirty="0"/>
              <a:t>li </a:t>
            </a:r>
            <a:r>
              <a:rPr lang="cs-CZ" sz="2400" dirty="0">
                <a:effectLst/>
              </a:rPr>
              <a:t>zastoupen, nemůže navrhovatel požadovat náhradu nákladů právního zastoupení;</a:t>
            </a:r>
          </a:p>
          <a:p>
            <a:pPr algn="just"/>
            <a:r>
              <a:rPr lang="cs-CZ" sz="2400" dirty="0">
                <a:effectLst/>
              </a:rPr>
              <a:t>finanční arbitr primárně vede strany sporu ke smírnému vyřešení sporu; kde není smír možný a spotřebitel nevezme svůj návrh zpět, vydá finanční arbitr rozhodnutí;</a:t>
            </a:r>
          </a:p>
          <a:p>
            <a:pPr algn="just"/>
            <a:r>
              <a:rPr lang="cs-CZ" sz="2400" dirty="0">
                <a:effectLst/>
              </a:rPr>
              <a:t>pravomocné rozhodnutí finančního arbitra </a:t>
            </a:r>
            <a:r>
              <a:rPr lang="cs-CZ" sz="2400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 přezkoumatelné soudem</a:t>
            </a:r>
            <a:r>
              <a:rPr lang="cs-CZ" sz="2400" dirty="0">
                <a:effectLst/>
              </a:rPr>
              <a:t>;</a:t>
            </a:r>
          </a:p>
          <a:p>
            <a:pPr algn="just"/>
            <a:r>
              <a:rPr lang="cs-CZ" sz="2400" dirty="0">
                <a:effectLst/>
              </a:rPr>
              <a:t>finanční arbitr </a:t>
            </a:r>
            <a:r>
              <a:rPr lang="cs-CZ" sz="2400" b="1" dirty="0">
                <a:effectLst/>
              </a:rPr>
              <a:t>nemůže rozhodovat spor, o kterém se již vede řízení u soudu nebo před rozhodcem</a:t>
            </a:r>
            <a:r>
              <a:rPr lang="cs-CZ" sz="2400" dirty="0">
                <a:effectLst/>
              </a:rPr>
              <a:t>, nebo o něm již soud nebo rozhodce rozhodl; pokud není pravomocné rozhodnutí finančního arbitra předloženo k soudnímu přezkumu, je závazné a má účinky vykonatelného soudního rozhodnutí.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57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0C3B40-24A2-DE3D-66BA-FCD473BF4F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387E30-C899-6F63-7409-5BAFE3BD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Fórum a jeho vliv na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9B0633-B260-EBBD-1495-B0A01450B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Fórum – sudiště – základní otázky týkající se </a:t>
            </a:r>
            <a:r>
              <a:rPr lang="cs-CZ" dirty="0" err="1"/>
              <a:t>domicilizace</a:t>
            </a:r>
            <a:r>
              <a:rPr lang="cs-CZ" dirty="0"/>
              <a:t> řízení</a:t>
            </a:r>
          </a:p>
          <a:p>
            <a:r>
              <a:rPr lang="cs-CZ" dirty="0"/>
              <a:t>Rozhoduje o:</a:t>
            </a:r>
          </a:p>
          <a:p>
            <a:pPr lvl="1"/>
            <a:r>
              <a:rPr lang="cs-CZ" dirty="0"/>
              <a:t>„původu“ řízení</a:t>
            </a:r>
          </a:p>
          <a:p>
            <a:pPr lvl="1"/>
            <a:r>
              <a:rPr lang="cs-CZ" dirty="0"/>
              <a:t>Povaze řízení (domácí, cizí)</a:t>
            </a:r>
          </a:p>
          <a:p>
            <a:pPr lvl="1"/>
            <a:r>
              <a:rPr lang="cs-CZ" dirty="0"/>
              <a:t>Právu rozhodném pro procesní otázky</a:t>
            </a:r>
          </a:p>
          <a:p>
            <a:pPr lvl="1"/>
            <a:r>
              <a:rPr lang="cs-CZ" dirty="0"/>
              <a:t>Právu rozhodném pro meritum sporu</a:t>
            </a:r>
          </a:p>
          <a:p>
            <a:pPr lvl="1"/>
            <a:r>
              <a:rPr lang="cs-CZ" dirty="0"/>
              <a:t>Vztahu k soudům obecným (pomocné a kontrolní funkce, příští přednáška)</a:t>
            </a:r>
          </a:p>
          <a:p>
            <a:pPr lvl="1"/>
            <a:r>
              <a:rPr lang="cs-CZ" dirty="0"/>
              <a:t>Vazba na nakládání s rozhodčím nálezem (možnost zrušení vs. odepření uznání a výkonu)</a:t>
            </a:r>
          </a:p>
        </p:txBody>
      </p:sp>
    </p:spTree>
    <p:extLst>
      <p:ext uri="{BB962C8B-B14F-4D97-AF65-F5344CB8AC3E}">
        <p14:creationId xmlns:p14="http://schemas.microsoft.com/office/powerpoint/2010/main" val="217750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7AA66-D7F7-24CB-AA66-71264137A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003CBB-28C7-CA1E-CA38-2CB8520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sudiště v mezinárodním sporu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67C3A7-C4C5-4CF9-CA91-3D42DE2DF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Faktory právní</a:t>
            </a:r>
          </a:p>
          <a:p>
            <a:r>
              <a:rPr lang="cs-CZ" dirty="0"/>
              <a:t>Faktory mimoprávní</a:t>
            </a:r>
          </a:p>
          <a:p>
            <a:pPr lvl="1"/>
            <a:r>
              <a:rPr lang="cs-CZ" dirty="0"/>
              <a:t>Ekonomická stránka řešení sporu</a:t>
            </a:r>
          </a:p>
          <a:p>
            <a:pPr lvl="1"/>
            <a:r>
              <a:rPr lang="cs-CZ" dirty="0"/>
              <a:t>Atraktivita místa pro rozhodce</a:t>
            </a:r>
          </a:p>
          <a:p>
            <a:pPr lvl="1"/>
            <a:r>
              <a:rPr lang="cs-CZ" dirty="0"/>
              <a:t>Dostupnost místa</a:t>
            </a:r>
          </a:p>
          <a:p>
            <a:pPr lvl="1"/>
            <a:r>
              <a:rPr lang="cs-CZ" dirty="0"/>
              <a:t>Možnost ubytování apod.</a:t>
            </a:r>
          </a:p>
        </p:txBody>
      </p:sp>
    </p:spTree>
    <p:extLst>
      <p:ext uri="{BB962C8B-B14F-4D97-AF65-F5344CB8AC3E}">
        <p14:creationId xmlns:p14="http://schemas.microsoft.com/office/powerpoint/2010/main" val="208005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7BB59-83BA-F1C5-6383-1A00A18148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3A701B-69E9-B669-B729-56815411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Neutrální fórum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0F335C-E2D2-73B1-107F-7A6A0539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Fórum, kde žádná strana není domicilovaná</a:t>
            </a:r>
          </a:p>
          <a:p>
            <a:endParaRPr lang="cs-CZ" dirty="0"/>
          </a:p>
          <a:p>
            <a:r>
              <a:rPr lang="cs-CZ" i="1" dirty="0"/>
              <a:t>Německá a švýcarská strana si pro spor ze smlouvy, která se dle volby práva řídí německým právem, zvolí Rozhodčí soud při MOK a místem projednání sporu je Nizozemí.</a:t>
            </a:r>
          </a:p>
        </p:txBody>
      </p:sp>
    </p:spTree>
    <p:extLst>
      <p:ext uri="{BB962C8B-B14F-4D97-AF65-F5344CB8AC3E}">
        <p14:creationId xmlns:p14="http://schemas.microsoft.com/office/powerpoint/2010/main" val="934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687D39-EA5D-4BDB-1A38-6355A4F3A0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B0EF951-1E13-7FF4-CCFF-810E3F9A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Fórum - sudiště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418C45-B7F0-9C04-BC25-DD144207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místo je sudištěm?</a:t>
            </a:r>
          </a:p>
          <a:p>
            <a:pPr lvl="1"/>
            <a:r>
              <a:rPr lang="cs-CZ" dirty="0"/>
              <a:t>Rozměr právní a geografický</a:t>
            </a:r>
          </a:p>
          <a:p>
            <a:pPr lvl="1"/>
            <a:r>
              <a:rPr lang="cs-CZ" dirty="0"/>
              <a:t>Pozice rozhodců nebo stran vs. vazba na moc veřejnou</a:t>
            </a:r>
          </a:p>
          <a:p>
            <a:r>
              <a:rPr lang="cs-CZ" dirty="0"/>
              <a:t>Varianty</a:t>
            </a:r>
          </a:p>
          <a:p>
            <a:pPr lvl="1"/>
            <a:r>
              <a:rPr lang="cs-CZ" dirty="0"/>
              <a:t>Někdy jednoduché určení (sídlo rozhodčího soudu), někdy obtížné (v případě </a:t>
            </a:r>
            <a:r>
              <a:rPr lang="cs-CZ" dirty="0" err="1"/>
              <a:t>delokalizace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Místo, kde se senát sešel poprvé</a:t>
            </a:r>
          </a:p>
          <a:p>
            <a:pPr lvl="1"/>
            <a:r>
              <a:rPr lang="cs-CZ" dirty="0"/>
              <a:t>Určení v rozhodčí smlouvě</a:t>
            </a:r>
          </a:p>
          <a:p>
            <a:pPr lvl="1"/>
            <a:r>
              <a:rPr lang="cs-CZ" dirty="0"/>
              <a:t>V řízení u stálého rozhodčího soudu – místo sídla</a:t>
            </a:r>
          </a:p>
          <a:p>
            <a:pPr lvl="1"/>
            <a:r>
              <a:rPr lang="cs-CZ" dirty="0"/>
              <a:t>Problematické v řízení ad hoc</a:t>
            </a:r>
          </a:p>
        </p:txBody>
      </p:sp>
    </p:spTree>
    <p:extLst>
      <p:ext uri="{BB962C8B-B14F-4D97-AF65-F5344CB8AC3E}">
        <p14:creationId xmlns:p14="http://schemas.microsoft.com/office/powerpoint/2010/main" val="145346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1945-467D-AE91-79C5-14DD539A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normy v rozhodčím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D3EB51-BF61-38B2-97E5-241E67D85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348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muni-law-prezentace-16-9-cz-v11(3)</Template>
  <TotalTime>63</TotalTime>
  <Words>1953</Words>
  <Application>Microsoft Office PowerPoint</Application>
  <PresentationFormat>Širokoúhlá obrazovka</PresentationFormat>
  <Paragraphs>221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Prezentace_MU_CZ</vt:lpstr>
      <vt:lpstr>Rozhodné právo v řízení před (mezinárodními) rozhodci</vt:lpstr>
      <vt:lpstr>Osnova</vt:lpstr>
      <vt:lpstr>Finanční arbitr</vt:lpstr>
      <vt:lpstr>Finanční arbitr</vt:lpstr>
      <vt:lpstr>Fórum a jeho vliv na rozhodné právo</vt:lpstr>
      <vt:lpstr>Výběr sudiště v mezinárodním sporu</vt:lpstr>
      <vt:lpstr>Neutrální fórum</vt:lpstr>
      <vt:lpstr>Fórum - sudiště</vt:lpstr>
      <vt:lpstr>Procesní normy v rozhodčím řízení</vt:lpstr>
      <vt:lpstr>Dosah lex arbitri</vt:lpstr>
      <vt:lpstr>Určení procesního práva </vt:lpstr>
      <vt:lpstr>Určení procesního práva </vt:lpstr>
      <vt:lpstr>Určení procesního práva </vt:lpstr>
      <vt:lpstr>Určení procesního práva </vt:lpstr>
      <vt:lpstr>Určení procesního práva </vt:lpstr>
      <vt:lpstr>Rozhodné právo pro meritum sporu</vt:lpstr>
      <vt:lpstr>Rozhodné právo pro meritum sporu</vt:lpstr>
      <vt:lpstr>Rozhodné právo pro meritum sporu</vt:lpstr>
      <vt:lpstr>Stupně volnosti rozhodců</vt:lpstr>
      <vt:lpstr>Rozhodné právo – fáze nalézací - vnitrostátní</vt:lpstr>
      <vt:lpstr>Rozhodné právo – fáze nalézací - mezinárodní</vt:lpstr>
      <vt:lpstr>Rozhodné právo – fáze nalézací - mezinárodní</vt:lpstr>
      <vt:lpstr>Rozhodné právo – fáze exekuční</vt:lpstr>
      <vt:lpstr>Jiné metody pro meritum sporu</vt:lpstr>
      <vt:lpstr>Lex mercatoria</vt:lpstr>
      <vt:lpstr>Lex mercatoria</vt:lpstr>
      <vt:lpstr>Rozhodování dle zásad spravedlnosti</vt:lpstr>
      <vt:lpstr>Tronc comun</vt:lpstr>
      <vt:lpstr>Amiable compositeur</vt:lpstr>
      <vt:lpstr>Aplikace MPS EU v rozhodčím řízení</vt:lpstr>
      <vt:lpstr>Dopad práva EU - kolizní</vt:lpstr>
      <vt:lpstr>102/81 Nordsee</vt:lpstr>
      <vt:lpstr>ESD C-126/97 Eco Swiss</vt:lpstr>
      <vt:lpstr>ESD C-126/97 Eco Swiss</vt:lpstr>
      <vt:lpstr>C-393/92 Almeo</vt:lpstr>
      <vt:lpstr>C-393/92 Almeo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Rozhodné právo v řízení před (mezinárodními) rozhodci</dc:title>
  <dc:creator>§ K</dc:creator>
  <cp:lastModifiedBy>§ K</cp:lastModifiedBy>
  <cp:revision>7</cp:revision>
  <cp:lastPrinted>1601-01-01T00:00:00Z</cp:lastPrinted>
  <dcterms:created xsi:type="dcterms:W3CDTF">2023-04-20T08:46:19Z</dcterms:created>
  <dcterms:modified xsi:type="dcterms:W3CDTF">2023-04-20T14:32:53Z</dcterms:modified>
</cp:coreProperties>
</file>