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9" r:id="rId3"/>
    <p:sldId id="340" r:id="rId4"/>
    <p:sldId id="309" r:id="rId5"/>
    <p:sldId id="310" r:id="rId6"/>
    <p:sldId id="311" r:id="rId7"/>
    <p:sldId id="312" r:id="rId8"/>
    <p:sldId id="341" r:id="rId9"/>
    <p:sldId id="314" r:id="rId10"/>
    <p:sldId id="315" r:id="rId11"/>
    <p:sldId id="316" r:id="rId12"/>
    <p:sldId id="317" r:id="rId13"/>
    <p:sldId id="318" r:id="rId14"/>
    <p:sldId id="321" r:id="rId15"/>
    <p:sldId id="324" r:id="rId16"/>
    <p:sldId id="342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55" y="128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085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98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013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250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557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283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982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529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8683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535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d.cz/seznamy-rozhodc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arbitráž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Rozhodci, rozhodčí senáty - předpoklady, ustanovení, vyloučení, povinnosti, pravomoc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rozhodce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Postavení soudce?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Rozhodce je nadán pravomocí rozhodnout spor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Požadavky na rozhodce dané zákonem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Odmítání smluvního vztahu mezi rozhodcem a stranami – zásada nestrannosti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Pravomoc rozhodce rozhodnout spor je obecně dána zákonem a pro konkrétní případ rozhodčí smlouvou 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Souhlas osoby s funkcí rozhodce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72723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rozhodce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Postavení osoby poskytující službu?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Existence smluvního vztahu mezi rozhodcem a stranami – otázka kvalifikace této smlouvy (mandátní, o poskytnutí služby, </a:t>
            </a:r>
            <a:r>
              <a:rPr lang="cs-CZ" sz="2400" dirty="0" err="1"/>
              <a:t>sui</a:t>
            </a:r>
            <a:r>
              <a:rPr lang="cs-CZ" sz="2400" dirty="0"/>
              <a:t> </a:t>
            </a:r>
            <a:r>
              <a:rPr lang="cs-CZ" sz="2400" dirty="0" err="1"/>
              <a:t>generis</a:t>
            </a:r>
            <a:r>
              <a:rPr lang="cs-CZ" sz="2400" dirty="0"/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Obsah smlouvy – nestranné posouzení právního vztahu mezi objednateli – povinnost nestranně a </a:t>
            </a:r>
            <a:r>
              <a:rPr lang="cs-CZ" sz="2400" dirty="0" err="1"/>
              <a:t>nepodjatě</a:t>
            </a:r>
            <a:r>
              <a:rPr lang="cs-CZ" sz="2400" dirty="0"/>
              <a:t> rozhodnout v určité době, závazek mlčení, právo na odměnu, …)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Problematické otázky: vznik smlouvy (především v případě náhradního jmenování soudem), účinky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0496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Ustavení rozhodce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7 ZRŘ</a:t>
            </a:r>
          </a:p>
          <a:p>
            <a:r>
              <a:rPr lang="cs-CZ" dirty="0"/>
              <a:t>Rozhodčí smlouva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Stálý rozhodčí soud (§21 Řádu)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Ujednání v rozhodčí smlouvě – jmenovité určení osoby rozhodce (nepraktické u rozhodčích doložek), mechanismus určení rozhodců (dohoda na jednom rozhodci, senát, stanovení </a:t>
            </a:r>
            <a:r>
              <a:rPr lang="cs-CZ" sz="2200" i="1" dirty="0" err="1"/>
              <a:t>appointing</a:t>
            </a:r>
            <a:r>
              <a:rPr lang="cs-CZ" sz="2200" i="1" dirty="0"/>
              <a:t> </a:t>
            </a:r>
            <a:r>
              <a:rPr lang="cs-CZ" sz="2200" i="1" dirty="0" err="1"/>
              <a:t>authority</a:t>
            </a:r>
            <a:r>
              <a:rPr lang="cs-CZ" sz="2200" dirty="0"/>
              <a:t>, náhoda jako např. los) </a:t>
            </a:r>
          </a:p>
          <a:p>
            <a:pPr lvl="1"/>
            <a:r>
              <a:rPr lang="cs-CZ" sz="2200" dirty="0"/>
              <a:t>§7 odst. 2 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Rozhodčí smlouva neobsahuje ustanovení o určení rozhodců 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74100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Nepodjatost, nezávislost a nestrannost rozhodce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0" y="1956509"/>
            <a:ext cx="10807200" cy="3926061"/>
          </a:xfrm>
        </p:spPr>
        <p:txBody>
          <a:bodyPr/>
          <a:lstStyle/>
          <a:p>
            <a:r>
              <a:rPr lang="cs-CZ" dirty="0"/>
              <a:t>§ 8 – 12 ZRŘ</a:t>
            </a:r>
          </a:p>
          <a:p>
            <a:pPr lvl="1"/>
            <a:r>
              <a:rPr lang="cs-CZ" sz="2400" dirty="0"/>
              <a:t>Zákon tyto pojmy nedefinuje </a:t>
            </a:r>
          </a:p>
          <a:p>
            <a:pPr lvl="1"/>
            <a:r>
              <a:rPr lang="cs-CZ" sz="2400" dirty="0"/>
              <a:t>Podjatost – vnitřní psychický vztah rozhodce ke straně (=&gt; upřednostňování nebo znevýhodnění)</a:t>
            </a:r>
          </a:p>
          <a:p>
            <a:pPr lvl="1"/>
            <a:r>
              <a:rPr lang="cs-CZ" sz="2400" dirty="0"/>
              <a:t>Nezávislost a nestrannost – vztah rozhodce ke straně či projednávané věci </a:t>
            </a:r>
          </a:p>
          <a:p>
            <a:pPr lvl="1"/>
            <a:r>
              <a:rPr lang="cs-CZ" sz="2400" dirty="0"/>
              <a:t>Předpoklad rovnosti stran -&gt; řízení vede osoba, která není v žádném vztahu k účastníků či jejich zástupcům a není zainteresována na průběhu a výsledku řízení </a:t>
            </a:r>
          </a:p>
          <a:p>
            <a:pPr lvl="1"/>
            <a:r>
              <a:rPr lang="cs-CZ" sz="2400" dirty="0"/>
              <a:t>Hodnocení podle konkrétních okolností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944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Náhradní určení rozhodce - §9 ZRŘ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Stálé rozhodčí soudy (§21 Řádu)</a:t>
            </a:r>
          </a:p>
          <a:p>
            <a:r>
              <a:rPr lang="cs-CZ" dirty="0"/>
              <a:t>Náhradní mechanismus obsažený v rozhodčí smlouvě</a:t>
            </a:r>
          </a:p>
          <a:p>
            <a:r>
              <a:rPr lang="cs-CZ" dirty="0"/>
              <a:t>§9 ZRŘ – obecný soud (výkon pomocné funkce)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Návrh kterékoli strany nebo jmenovaného rozhodce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Strana nejmenovala rozhodce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Rozhodci se nedohodli na předsedajícím rozhodci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Rozhodce se vzdá funkce nebo nemůže činnost rozhodce vykonávat 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Věcná a místní příslušnost soudu - §§41 a 43 ZRŘ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Soud musí respektovat obecné požadavky na osobu rozhodce (§4), požadavek nestrannosti a nezávislosti (§10), požadavky vyplývající z rozhodčí smlouvy (např. kvalifikace)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82965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86FFE5-E7DE-4ED0-BFFF-F945CC0ED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20284"/>
            <a:ext cx="9454225" cy="647700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5998B5-6959-4C6D-B175-F8576E2A2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800" y="1067984"/>
            <a:ext cx="10916399" cy="4114800"/>
          </a:xfrm>
        </p:spPr>
        <p:txBody>
          <a:bodyPr/>
          <a:lstStyle/>
          <a:p>
            <a:r>
              <a:rPr lang="cs-CZ" sz="2200" dirty="0"/>
              <a:t>Posuďte doložku a situaci:</a:t>
            </a:r>
          </a:p>
          <a:p>
            <a:pPr lvl="1"/>
            <a:r>
              <a:rPr lang="cs-CZ" sz="2200" i="1" dirty="0">
                <a:solidFill>
                  <a:srgbClr val="000000"/>
                </a:solidFill>
                <a:ea typeface="Times New Roman" panose="02020603050405020304" pitchFamily="18" charset="0"/>
              </a:rPr>
              <a:t>Veškeré spory vyplývající z této smlouvy budou řešeny smírně za účasti mediátora, kterým smluvní strany jmenují paní XY. Jestliže se stranám nepovede vyřešit spor smírně, rozhodne paní XY spor v rozhodčím řízení jako rozhodce. Smírčí i rozhodčí řízení bude vedeno v angličtině. Jestliže by paní XY z jakéhokoliv důvodu nemohla funkci rozhodce vykonávat, bude spor rozhodnut v rozhodčím řízení vedeném v Praze v angličtině.</a:t>
            </a:r>
          </a:p>
          <a:p>
            <a:pPr>
              <a:lnSpc>
                <a:spcPct val="100000"/>
              </a:lnSpc>
            </a:pPr>
            <a:r>
              <a:rPr lang="cs-CZ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Analyzuj pohledem českého práva výše uvedené smluvní ujednání ve všech jeho částech, a to jak s ohledem na jeho obsah, formu a z pohledu vykonatelnosti výstupu z dané části.</a:t>
            </a:r>
          </a:p>
          <a:p>
            <a:pPr>
              <a:lnSpc>
                <a:spcPct val="100000"/>
              </a:lnSpc>
            </a:pPr>
            <a:r>
              <a:rPr lang="cs-CZ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Strany se nemohou shodnout, zda rozhodčí řízení vedené v Praze má být vedeno jedním či třemi rozhodci. Odpověz na tuto otázku s uvedením argumentů pro obhájení odpovědi. V případě, že by se strana, která prohraje, domnívala, že rozhodce (či rozhodčí senát) nebyl při rozhodování nestranný, jaký postup může využít (v průběhu a po konci rozhodčího řízení)?</a:t>
            </a:r>
            <a:endParaRPr lang="cs-CZ" sz="2200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C5396F0-426B-45CB-89C1-B38B49F77A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5578E8-ACF0-4908-B24A-24FA7C225F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30399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AF377DA-C760-0389-E103-8F88E04556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91EB25-DC21-A5AC-CE48-E8526C7ABD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16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A0F44F-2E36-9C70-F278-E851D43CC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17F8E4C0-3D0F-BDE4-021C-FBA5E3DA49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085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97B2E7-1AE2-486D-BE64-1E8F608C9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Osoba rozhodce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B20647-5C10-410A-A5D6-6065A669D3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705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D42D1B0-8FFB-4A8F-BC07-D6319884E5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0B6FF6-F2B2-426D-993C-68C0F3674A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9111C1C-5E5B-4274-9048-7E9A384F4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Osoba rozhodce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1A8579-C218-40A7-AD24-5A6F4FB87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„Rozhodčí řízení stojí a padá s osobou rozhodce.“</a:t>
            </a:r>
          </a:p>
          <a:p>
            <a:r>
              <a:rPr lang="cs-CZ" dirty="0"/>
              <a:t>Schopnost rozhodovat a vést řízení</a:t>
            </a:r>
          </a:p>
          <a:p>
            <a:r>
              <a:rPr lang="cs-CZ" dirty="0"/>
              <a:t>Požadavky na osobnost – právní a morální</a:t>
            </a:r>
          </a:p>
          <a:p>
            <a:r>
              <a:rPr lang="cs-CZ" dirty="0"/>
              <a:t>Existuje několik typů rozhodčího řízení – </a:t>
            </a:r>
            <a:r>
              <a:rPr lang="cs-CZ" i="1" dirty="0"/>
              <a:t>ad hoc </a:t>
            </a:r>
            <a:r>
              <a:rPr lang="cs-CZ" dirty="0"/>
              <a:t>a institucionalizované – platí pro obě</a:t>
            </a:r>
          </a:p>
        </p:txBody>
      </p:sp>
    </p:spTree>
    <p:extLst>
      <p:ext uri="{BB962C8B-B14F-4D97-AF65-F5344CB8AC3E}">
        <p14:creationId xmlns:p14="http://schemas.microsoft.com/office/powerpoint/2010/main" val="695620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Požadavky kladené na rozhodce ZRŘ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§4 ZRŘ – obecné požadavky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Zvláštní podmínky – strany, řády rozhodčích soudů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§8 a násl. ZRŘ – požadavek nepodjatosti, nestrannosti a nezávislosti 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0715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4 ZRŘ</a:t>
            </a:r>
          </a:p>
          <a:p>
            <a:pPr lvl="1"/>
            <a:r>
              <a:rPr lang="cs-CZ" sz="2400" dirty="0"/>
              <a:t>Jen fyzická osoba, i cizí státní příslušník</a:t>
            </a:r>
          </a:p>
          <a:p>
            <a:pPr lvl="1"/>
            <a:r>
              <a:rPr lang="cs-CZ" sz="2400" dirty="0"/>
              <a:t>Osoba zletilá a plně způsobilá k právním úkonům</a:t>
            </a:r>
          </a:p>
          <a:p>
            <a:pPr lvl="1"/>
            <a:r>
              <a:rPr lang="cs-CZ" sz="2400" dirty="0"/>
              <a:t>Nekompatibilita s některými funkcemi (soudce, soudce ÚS, státní zástupce)</a:t>
            </a:r>
          </a:p>
          <a:p>
            <a:pPr lvl="1"/>
            <a:r>
              <a:rPr lang="cs-CZ" sz="2400" dirty="0"/>
              <a:t>Nemusí mít žádné vzdělání</a:t>
            </a:r>
          </a:p>
          <a:p>
            <a:pPr lvl="1"/>
            <a:r>
              <a:rPr lang="cs-CZ" sz="2400" dirty="0"/>
              <a:t>Lichý počet rozhodců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80836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Rozhodcem se fyzická osoba stává </a:t>
            </a:r>
            <a:r>
              <a:rPr lang="cs-CZ" b="1" dirty="0"/>
              <a:t>přijetím</a:t>
            </a:r>
            <a:r>
              <a:rPr lang="cs-CZ" dirty="0"/>
              <a:t> funkce rozhodce v konkrétním sporu</a:t>
            </a:r>
          </a:p>
          <a:p>
            <a:r>
              <a:rPr lang="cs-CZ" dirty="0"/>
              <a:t>Možnost vzdání se funkce, ale jen z vážných důvodů (§ 5 odst. 3 ZRŘ)</a:t>
            </a:r>
          </a:p>
          <a:p>
            <a:r>
              <a:rPr lang="cs-CZ" dirty="0"/>
              <a:t>Nutnost </a:t>
            </a:r>
            <a:r>
              <a:rPr lang="cs-CZ" b="1" dirty="0"/>
              <a:t>nestrannosti</a:t>
            </a:r>
            <a:r>
              <a:rPr lang="cs-CZ" dirty="0"/>
              <a:t> a </a:t>
            </a:r>
            <a:r>
              <a:rPr lang="cs-CZ" b="1" dirty="0"/>
              <a:t>nepodjatosti</a:t>
            </a:r>
            <a:r>
              <a:rPr lang="cs-CZ" dirty="0"/>
              <a:t> (čl. 8) – musí se sám vzdát, případně návrh k obecnému soudu</a:t>
            </a:r>
          </a:p>
          <a:p>
            <a:r>
              <a:rPr lang="cs-CZ" dirty="0"/>
              <a:t>Rozhodce je povinen zachovávat </a:t>
            </a:r>
            <a:r>
              <a:rPr lang="cs-CZ" b="1" dirty="0"/>
              <a:t>mlčenlivost</a:t>
            </a:r>
            <a:r>
              <a:rPr lang="cs-CZ" dirty="0"/>
              <a:t> (§ 6)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6136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Řády rozhodčích soudů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Rozhodci zapsáni na listině rozhodců, např. </a:t>
            </a:r>
            <a:r>
              <a:rPr lang="cs-CZ" sz="2200" dirty="0">
                <a:hlinkClick r:id="rId3"/>
              </a:rPr>
              <a:t>https://www.soud.cz/seznamy-rozhodcu</a:t>
            </a:r>
            <a:r>
              <a:rPr lang="cs-CZ" sz="2200" dirty="0"/>
              <a:t> (prof. Rozehnalová, doc. </a:t>
            </a:r>
            <a:r>
              <a:rPr lang="cs-CZ" sz="2200" dirty="0" err="1"/>
              <a:t>Valdhans</a:t>
            </a:r>
            <a:r>
              <a:rPr lang="cs-CZ" sz="2200" dirty="0"/>
              <a:t>, doc. Kotásek…)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Článek IV Statutu Rozhodčího soudu při HK ČR a AK ČR – </a:t>
            </a:r>
            <a:r>
              <a:rPr lang="cs-CZ" sz="2200" i="1" dirty="0"/>
              <a:t>na listinu rozhodců může být zapsána osoba, která si svou činností osvojila způsobilost pro funkci rozhodce a jejíž vědomost a zkušenosti včetně znalosti práva ve spojení s osobními vlastnostmi dávají záruku úspěšného výkonu funkce rozhodce </a:t>
            </a:r>
          </a:p>
          <a:p>
            <a:pPr marL="324000" lvl="1" indent="0">
              <a:buNone/>
            </a:pPr>
            <a:endParaRPr lang="cs-CZ" sz="2200" i="1" dirty="0"/>
          </a:p>
          <a:p>
            <a:r>
              <a:rPr lang="cs-CZ" dirty="0"/>
              <a:t>Strany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Rozhodčí řízení před stálým rozhodčím soudem x rozhodčí řízení </a:t>
            </a:r>
            <a:r>
              <a:rPr lang="cs-CZ" sz="2200" i="1" dirty="0"/>
              <a:t>ad hoc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76256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907B7C-DD83-41C3-BA17-60C8032991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FE74EB-0E10-421D-8624-E142F8100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sz="2800" dirty="0"/>
              <a:t>Podmínky pro rozhodce dle RS při HK ČR a AK ČR</a:t>
            </a:r>
            <a:endParaRPr lang="en-US" sz="2800" dirty="0"/>
          </a:p>
        </p:txBody>
      </p:sp>
      <p:sp>
        <p:nvSpPr>
          <p:cNvPr id="12" name="Subtitle 3">
            <a:extLst>
              <a:ext uri="{FF2B5EF4-FFF2-40B4-BE49-F238E27FC236}">
                <a16:creationId xmlns:a16="http://schemas.microsoft.com/office/drawing/2014/main" id="{F9AAFEAB-F98C-42AD-84BD-C6E87AC54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/>
          <a:lstStyle/>
          <a:p>
            <a:r>
              <a:rPr lang="cs-CZ" dirty="0"/>
              <a:t>P</a:t>
            </a:r>
            <a:endParaRPr lang="en-US" dirty="0"/>
          </a:p>
        </p:txBody>
      </p:sp>
      <p:pic>
        <p:nvPicPr>
          <p:cNvPr id="7" name="Zástupný obsah 6" descr="Obsah obrázku text&#10;&#10;Popis byl vytvořen automaticky">
            <a:extLst>
              <a:ext uri="{FF2B5EF4-FFF2-40B4-BE49-F238E27FC236}">
                <a16:creationId xmlns:a16="http://schemas.microsoft.com/office/drawing/2014/main" id="{E28A0A4E-F6A3-4761-AC0D-ECDBDBFDFFBF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563678" y="0"/>
            <a:ext cx="5160643" cy="6857999"/>
          </a:xfrm>
          <a:noFill/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86F6FFC-8F86-4B80-9D3A-194FFEFD2A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098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rozhodce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mlčenlivosti (§6)</a:t>
            </a:r>
          </a:p>
          <a:p>
            <a:r>
              <a:rPr lang="cs-CZ" dirty="0"/>
              <a:t>Povinnost rozhodovat v souladu se ZRŘ a dalšími předpisy </a:t>
            </a:r>
          </a:p>
          <a:p>
            <a:r>
              <a:rPr lang="cs-CZ" dirty="0"/>
              <a:t>Oznamovací povinnost podle §8 ZRŘ</a:t>
            </a:r>
          </a:p>
          <a:p>
            <a:r>
              <a:rPr lang="cs-CZ" dirty="0"/>
              <a:t>Povinnost vzdát se funkce podle §12 ZRŘ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761551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12</TotalTime>
  <Words>983</Words>
  <Application>Microsoft Office PowerPoint</Application>
  <PresentationFormat>Širokoúhlá obrazovka</PresentationFormat>
  <Paragraphs>121</Paragraphs>
  <Slides>16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Mezinárodní arbitráž</vt:lpstr>
      <vt:lpstr>Osoba rozhodce</vt:lpstr>
      <vt:lpstr>Osoba rozhodce</vt:lpstr>
      <vt:lpstr>Rozhodce</vt:lpstr>
      <vt:lpstr>Rozhodce</vt:lpstr>
      <vt:lpstr>Rozhodce</vt:lpstr>
      <vt:lpstr>Zvláštní podmínky</vt:lpstr>
      <vt:lpstr>Podmínky pro rozhodce dle RS při HK ČR a AK ČR</vt:lpstr>
      <vt:lpstr>Povinnosti rozhodce</vt:lpstr>
      <vt:lpstr>Postavení rozhodce </vt:lpstr>
      <vt:lpstr>Postavení rozhodce</vt:lpstr>
      <vt:lpstr>Ustavení rozhodce</vt:lpstr>
      <vt:lpstr>Nepodjatost, nezávislost a nestrannost rozhodce </vt:lpstr>
      <vt:lpstr>Náhradní určení rozhodce - §9 ZRŘ </vt:lpstr>
      <vt:lpstr>Příklad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§ K</dc:creator>
  <cp:lastModifiedBy>§ K</cp:lastModifiedBy>
  <cp:revision>5</cp:revision>
  <cp:lastPrinted>1601-01-01T00:00:00Z</cp:lastPrinted>
  <dcterms:created xsi:type="dcterms:W3CDTF">2023-02-13T18:53:41Z</dcterms:created>
  <dcterms:modified xsi:type="dcterms:W3CDTF">2023-02-15T10:40:48Z</dcterms:modified>
</cp:coreProperties>
</file>