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310" r:id="rId6"/>
    <p:sldId id="332" r:id="rId7"/>
    <p:sldId id="316" r:id="rId8"/>
    <p:sldId id="339" r:id="rId9"/>
    <p:sldId id="335" r:id="rId10"/>
    <p:sldId id="337" r:id="rId11"/>
    <p:sldId id="341" r:id="rId12"/>
    <p:sldId id="340" r:id="rId13"/>
    <p:sldId id="333" r:id="rId14"/>
    <p:sldId id="318" r:id="rId15"/>
    <p:sldId id="323" r:id="rId16"/>
    <p:sldId id="321" r:id="rId17"/>
    <p:sldId id="343" r:id="rId18"/>
    <p:sldId id="319" r:id="rId19"/>
    <p:sldId id="320" r:id="rId20"/>
    <p:sldId id="329" r:id="rId21"/>
    <p:sldId id="347" r:id="rId22"/>
    <p:sldId id="344" r:id="rId23"/>
    <p:sldId id="261" r:id="rId2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54F570B1-39EE-4DFD-A9DA-C5D16BCF338F}"/>
    <pc:docChg chg="modSld">
      <pc:chgData name="Johan Schweigl" userId="ab923b3b-419b-495d-91dc-ec48b05e0a58" providerId="ADAL" clId="{54F570B1-39EE-4DFD-A9DA-C5D16BCF338F}" dt="2022-03-14T10:20:22.590" v="23" actId="20577"/>
      <pc:docMkLst>
        <pc:docMk/>
      </pc:docMkLst>
      <pc:sldChg chg="modSp">
        <pc:chgData name="Johan Schweigl" userId="ab923b3b-419b-495d-91dc-ec48b05e0a58" providerId="ADAL" clId="{54F570B1-39EE-4DFD-A9DA-C5D16BCF338F}" dt="2022-03-14T10:20:22.590" v="23" actId="20577"/>
        <pc:sldMkLst>
          <pc:docMk/>
          <pc:sldMk cId="625522890" sldId="256"/>
        </pc:sldMkLst>
        <pc:spChg chg="mod">
          <ac:chgData name="Johan Schweigl" userId="ab923b3b-419b-495d-91dc-ec48b05e0a58" providerId="ADAL" clId="{54F570B1-39EE-4DFD-A9DA-C5D16BCF338F}" dt="2022-03-14T10:20:22.590" v="23" actId="20577"/>
          <ac:spMkLst>
            <pc:docMk/>
            <pc:sldMk cId="625522890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Systém účetnictví, základní principy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/>
              <a:t>Management</a:t>
            </a:r>
          </a:p>
          <a:p>
            <a:r>
              <a:rPr lang="cs-CZ" sz="3200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1961"/>
            <a:ext cx="10018713" cy="1000760"/>
          </a:xfrm>
        </p:spPr>
        <p:txBody>
          <a:bodyPr/>
          <a:lstStyle/>
          <a:p>
            <a:pPr algn="l"/>
            <a:r>
              <a:rPr lang="cs-CZ" dirty="0"/>
              <a:t>Znázornění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4708671" cy="4158641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sz="2800" dirty="0"/>
              <a:t>aktiva x pasiva</a:t>
            </a:r>
          </a:p>
          <a:p>
            <a:pPr>
              <a:defRPr/>
            </a:pPr>
            <a:r>
              <a:rPr lang="cs-CZ" altLang="cs-CZ" sz="2800" dirty="0"/>
              <a:t>rozvaha (bilance)</a:t>
            </a:r>
          </a:p>
          <a:p>
            <a:pPr>
              <a:defRPr/>
            </a:pPr>
            <a:r>
              <a:rPr lang="cs-CZ" altLang="cs-CZ" sz="2800" dirty="0"/>
              <a:t>Zjednodušený rozsah vs. plný rozsah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pic>
        <p:nvPicPr>
          <p:cNvPr id="10" name="Obrázek 9" descr="rozv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416" y="193778"/>
            <a:ext cx="4572000" cy="647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92761"/>
            <a:ext cx="10018713" cy="939800"/>
          </a:xfrm>
        </p:spPr>
        <p:txBody>
          <a:bodyPr/>
          <a:lstStyle/>
          <a:p>
            <a:pPr algn="l"/>
            <a:r>
              <a:rPr lang="cs-CZ" b="1" dirty="0"/>
              <a:t>Rozvaha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51958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/>
              <a:t>Bilanční princip - účetnictví sleduje majetek ze dvou pohledů – druhová struktura a zdroje pořízení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Aktiva jsou položky majetku, které: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1) představují pro podnik budoucí ekonomický prospěch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2) tento prospěch má podnik plně pod kontrolou (je vlastník)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3) očekávání budoucího prospěchu musí být dostatečně spolehlivé a prokazatelné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4) položka aktiv je důsledkem operací uskutečněných v minulosti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5) položka aktiv musí být spolehlivě ocenitelná</a:t>
            </a:r>
          </a:p>
        </p:txBody>
      </p:sp>
    </p:spTree>
    <p:extLst>
      <p:ext uri="{BB962C8B-B14F-4D97-AF65-F5344CB8AC3E}">
        <p14:creationId xmlns:p14="http://schemas.microsoft.com/office/powerpoint/2010/main" val="2090300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4465"/>
            <a:ext cx="10018713" cy="919480"/>
          </a:xfrm>
        </p:spPr>
        <p:txBody>
          <a:bodyPr/>
          <a:lstStyle/>
          <a:p>
            <a:pPr algn="l"/>
            <a:r>
              <a:rPr lang="cs-CZ" b="1" dirty="0"/>
              <a:t>Rozvaha – shrnutí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05281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/>
              <a:t>Druhý pohled na majetek podniku vyjadřuje zdroje, ze kterých byl majetek pořízen.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Tyto zdroje lze dělit na „vlastní“ a „cizí“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Vlastní kapitál – základní kapitál, fondy a nerozdělený zisk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Cizí kapitál – dluhy vůči třetím subjektům (např. dodavatelům, zaměstnancům, bance, atd.)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Bilanční princip: 		aktiva = pasiva 								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(pouze odlišný pohled na majetek podniku)</a:t>
            </a:r>
          </a:p>
        </p:txBody>
      </p:sp>
    </p:spTree>
    <p:extLst>
      <p:ext uri="{BB962C8B-B14F-4D97-AF65-F5344CB8AC3E}">
        <p14:creationId xmlns:p14="http://schemas.microsoft.com/office/powerpoint/2010/main" val="4090846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28089"/>
            <a:ext cx="10018713" cy="848360"/>
          </a:xfrm>
        </p:spPr>
        <p:txBody>
          <a:bodyPr/>
          <a:lstStyle/>
          <a:p>
            <a:pPr algn="l"/>
            <a:r>
              <a:rPr lang="cs-CZ" altLang="cs-CZ" b="1" dirty="0"/>
              <a:t>Náklady – výnosy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643" y="1544320"/>
            <a:ext cx="10018713" cy="4361411"/>
          </a:xfrm>
        </p:spPr>
        <p:txBody>
          <a:bodyPr anchor="t">
            <a:normAutofit lnSpcReduction="10000"/>
          </a:bodyPr>
          <a:lstStyle/>
          <a:p>
            <a:pPr marL="457200" lvl="1" indent="0">
              <a:buFontTx/>
              <a:buNone/>
            </a:pPr>
            <a:endParaRPr lang="cs-CZ" altLang="en-US" sz="2400" b="1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 v určitém období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Vždy je třeba uvažovat o nákladech a výnosech ve vztahu k určitému období</a:t>
            </a:r>
          </a:p>
        </p:txBody>
      </p:sp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49314"/>
          </a:xfrm>
        </p:spPr>
        <p:txBody>
          <a:bodyPr/>
          <a:lstStyle/>
          <a:p>
            <a:pPr algn="l"/>
            <a:r>
              <a:rPr lang="cs-CZ" altLang="cs-CZ" b="1" dirty="0"/>
              <a:t>Náklady – výnosy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1" y="1939637"/>
            <a:ext cx="5129784" cy="4738254"/>
          </a:xfrm>
        </p:spPr>
        <p:txBody>
          <a:bodyPr anchor="t"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Výsledek hospodaření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</a:t>
            </a:r>
            <a:r>
              <a:rPr lang="cs-CZ" altLang="en-US" sz="2400" b="1" dirty="0"/>
              <a:t>výkazu zisku a ztráty </a:t>
            </a:r>
            <a:r>
              <a:rPr lang="cs-CZ" altLang="en-US" sz="2400" dirty="0"/>
              <a:t>(výsledovka)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5" name="Obrázek 4" descr="vysledovka-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65" y="408052"/>
            <a:ext cx="5581650" cy="596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17880"/>
          </a:xfrm>
        </p:spPr>
        <p:txBody>
          <a:bodyPr/>
          <a:lstStyle/>
          <a:p>
            <a:pPr algn="l"/>
            <a:r>
              <a:rPr lang="cs-CZ" altLang="cs-CZ" b="1" dirty="0"/>
              <a:t>Účelové - druhové členění nákladů a výnosů</a:t>
            </a:r>
            <a:endParaRPr lang="cs-CZ" b="1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04C60E4-5AF3-4BE0-A738-5988CDA6C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807082"/>
              </p:ext>
            </p:extLst>
          </p:nvPr>
        </p:nvGraphicFramePr>
        <p:xfrm>
          <a:off x="1484313" y="1939925"/>
          <a:ext cx="10018713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71">
                  <a:extLst>
                    <a:ext uri="{9D8B030D-6E8A-4147-A177-3AD203B41FA5}">
                      <a16:colId xmlns:a16="http://schemas.microsoft.com/office/drawing/2014/main" val="3899825616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1589311371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1674820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Výnosy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35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Provozní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Spotřebované nákupy (materiál, energie, atd.)</a:t>
                      </a:r>
                    </a:p>
                    <a:p>
                      <a:r>
                        <a:rPr lang="cs-CZ" dirty="0"/>
                        <a:t>Služby (opravy, cestovné, atd.)</a:t>
                      </a:r>
                    </a:p>
                    <a:p>
                      <a:r>
                        <a:rPr lang="cs-CZ" dirty="0"/>
                        <a:t>Osobní náklady (mzdy, odměny)</a:t>
                      </a:r>
                    </a:p>
                    <a:p>
                      <a:r>
                        <a:rPr lang="cs-CZ" dirty="0"/>
                        <a:t>Daně a poplatky</a:t>
                      </a:r>
                    </a:p>
                    <a:p>
                      <a:r>
                        <a:rPr lang="cs-CZ" dirty="0"/>
                        <a:t>Odpisy</a:t>
                      </a:r>
                    </a:p>
                    <a:p>
                      <a:r>
                        <a:rPr lang="cs-CZ" dirty="0"/>
                        <a:t>Ostatní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Tržby za vlastní výkony a zboží</a:t>
                      </a:r>
                    </a:p>
                    <a:p>
                      <a:r>
                        <a:rPr lang="cs-CZ" dirty="0"/>
                        <a:t>Aktivace (vnitropodnikové služby)</a:t>
                      </a:r>
                    </a:p>
                    <a:p>
                      <a:r>
                        <a:rPr lang="cs-CZ" dirty="0"/>
                        <a:t>Jiné provozní výnosy (prodej vlastního majetku)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49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Finanční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Finanční náklady (úroky, pojistné, atd.)</a:t>
                      </a:r>
                    </a:p>
                    <a:p>
                      <a:r>
                        <a:rPr lang="cs-CZ" dirty="0"/>
                        <a:t>Tvorba rezerv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Finanční výnosy (přijaté úroky, dividendy, atd.)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134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Mimořádné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Mimořádné náklady (škody, manka)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Mimořádné výnosy (přebytky majetku, atd.)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09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19480"/>
          </a:xfrm>
        </p:spPr>
        <p:txBody>
          <a:bodyPr/>
          <a:lstStyle/>
          <a:p>
            <a:pPr algn="l"/>
            <a:r>
              <a:rPr lang="cs-CZ" altLang="cs-CZ" b="1" dirty="0"/>
              <a:t>Náklady – výnosy III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0432" y="1747520"/>
            <a:ext cx="10018713" cy="420023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altLang="en-US" sz="2400" dirty="0"/>
              <a:t>Náklady zachycují v zásadě všechny úbytky majetku podniku – včetně těch předpokládaných</a:t>
            </a:r>
          </a:p>
          <a:p>
            <a:pPr lvl="1"/>
            <a:endParaRPr lang="cs-CZ" altLang="en-US" sz="2400" dirty="0"/>
          </a:p>
          <a:p>
            <a:pPr lvl="1"/>
            <a:r>
              <a:rPr lang="cs-CZ" altLang="en-US" sz="2400" dirty="0"/>
              <a:t>Náklady v účetnictví podniku nejsou vždy totožné s daňovými náklady dle daňových předpisů</a:t>
            </a:r>
          </a:p>
          <a:p>
            <a:pPr lvl="1"/>
            <a:endParaRPr lang="cs-CZ" altLang="en-US" sz="2400" dirty="0"/>
          </a:p>
          <a:p>
            <a:pPr lvl="1"/>
            <a:r>
              <a:rPr lang="cs-CZ" altLang="en-US" sz="2400" dirty="0"/>
              <a:t>Součástí nákladů jsou i účetní odpisy, tvorba rezerv, opravných položek, daň z příjmů, atd.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Výnosy – náklady = výsledek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5"/>
            <a:ext cx="10018713" cy="1362456"/>
          </a:xfrm>
        </p:spPr>
        <p:txBody>
          <a:bodyPr/>
          <a:lstStyle/>
          <a:p>
            <a:pPr algn="l"/>
            <a:r>
              <a:rPr lang="cs-CZ" altLang="cs-CZ" b="1" dirty="0"/>
              <a:t>Účetní odpisy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643" y="1503681"/>
            <a:ext cx="10018713" cy="4757651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118"/>
            <a:ext cx="10018713" cy="1249681"/>
          </a:xfrm>
        </p:spPr>
        <p:txBody>
          <a:bodyPr/>
          <a:lstStyle/>
          <a:p>
            <a:pPr algn="l"/>
            <a:r>
              <a:rPr lang="cs-CZ" altLang="cs-CZ" b="1" dirty="0"/>
              <a:t>Účetní závěrka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551" y="1584960"/>
            <a:ext cx="10018713" cy="4876800"/>
          </a:xfrm>
        </p:spPr>
        <p:txBody>
          <a:bodyPr anchor="t">
            <a:normAutofit lnSpcReduction="10000"/>
          </a:bodyPr>
          <a:lstStyle/>
          <a:p>
            <a:r>
              <a:rPr lang="cs-CZ" altLang="cs-CZ" dirty="0"/>
              <a:t>účetní závěrka (§ 18 ZoÚ)</a:t>
            </a:r>
          </a:p>
          <a:p>
            <a:pPr lvl="1"/>
            <a:r>
              <a:rPr lang="cs-CZ" altLang="cs-CZ" dirty="0"/>
              <a:t>rozvaha (bilance)</a:t>
            </a:r>
          </a:p>
          <a:p>
            <a:pPr lvl="1"/>
            <a:r>
              <a:rPr lang="cs-CZ" altLang="cs-CZ" dirty="0"/>
              <a:t>výkaz zisku a ztráty</a:t>
            </a:r>
          </a:p>
          <a:p>
            <a:pPr lvl="1"/>
            <a:r>
              <a:rPr lang="cs-CZ" altLang="cs-CZ" dirty="0"/>
              <a:t>příloha</a:t>
            </a:r>
          </a:p>
          <a:p>
            <a:pPr lvl="1">
              <a:buFontTx/>
              <a:buNone/>
            </a:pPr>
            <a:r>
              <a:rPr lang="cs-CZ" altLang="cs-CZ" dirty="0"/>
              <a:t>+ případně přehled o peněžních tocích či přehled o změnách vlastního kapitálu </a:t>
            </a:r>
          </a:p>
          <a:p>
            <a:pPr lvl="1"/>
            <a:r>
              <a:rPr lang="cs-CZ" altLang="cs-CZ" dirty="0"/>
              <a:t>požadavky na rozsah dle velikosti účetní jednotky</a:t>
            </a:r>
          </a:p>
          <a:p>
            <a:pPr lvl="1"/>
            <a:r>
              <a:rPr lang="cs-CZ" altLang="cs-CZ" dirty="0"/>
              <a:t>některé účetní jednotky musí mít účetní závěrku ověřenu auditorem</a:t>
            </a:r>
          </a:p>
          <a:p>
            <a:pPr lvl="1"/>
            <a:r>
              <a:rPr lang="cs-CZ" altLang="cs-CZ" dirty="0"/>
              <a:t>ve standardních případech je účetní závěrka zveřejňována ve sbírce listin obchodního rejstříku (hrozí sankce až do výše 3% aktiv; v praxi ne příliš často uplatňováno)</a:t>
            </a:r>
          </a:p>
          <a:p>
            <a:pPr lvl="1"/>
            <a:r>
              <a:rPr lang="cs-CZ" altLang="cs-CZ" dirty="0"/>
              <a:t>od roku 2021 existují i zvláštní způsoby zveřejňování; regulované subjekty mohou prostřednictvím ČNB, ostatní obchodní korporace mohou prostřednictvím správce daně z příjmů (§ 21b)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6436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473293"/>
          </a:xfrm>
        </p:spPr>
        <p:txBody>
          <a:bodyPr/>
          <a:lstStyle/>
          <a:p>
            <a:pPr algn="l"/>
            <a:r>
              <a:rPr lang="cs-CZ" altLang="cs-CZ" b="1" dirty="0"/>
              <a:t>Výkaz o peněžních tocích (</a:t>
            </a:r>
            <a:r>
              <a:rPr lang="cs-CZ" altLang="cs-CZ" b="1" dirty="0" err="1"/>
              <a:t>cashflow</a:t>
            </a:r>
            <a:r>
              <a:rPr lang="cs-CZ" altLang="cs-CZ" b="1" dirty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968" y="1939637"/>
            <a:ext cx="10018713" cy="4738254"/>
          </a:xfrm>
        </p:spPr>
        <p:txBody>
          <a:bodyPr anchor="t">
            <a:normAutofit/>
          </a:bodyPr>
          <a:lstStyle/>
          <a:p>
            <a:pPr marL="457200" lvl="1" indent="0"/>
            <a:r>
              <a:rPr lang="cs-CZ" altLang="en-US" sz="2400" dirty="0"/>
              <a:t>Znázorňuje toky učiněné v určitém období</a:t>
            </a:r>
          </a:p>
          <a:p>
            <a:pPr marL="457200" lvl="1" indent="0"/>
            <a:r>
              <a:rPr lang="cs-CZ" altLang="en-US" sz="2400" dirty="0"/>
              <a:t>Nezáleží na tom, kdy byla činnost provedena (či fakturována), ale kdy byl učiněn finanční tok</a:t>
            </a:r>
          </a:p>
          <a:p>
            <a:pPr marL="457200" lvl="1" indent="0"/>
            <a:endParaRPr lang="cs-CZ" altLang="en-US" sz="2400" dirty="0"/>
          </a:p>
          <a:p>
            <a:pPr marL="457200" lvl="1" indent="0"/>
            <a:endParaRPr lang="cs-CZ" altLang="en-US" sz="2400" dirty="0"/>
          </a:p>
          <a:p>
            <a:pPr marL="457200" lvl="1" indent="0"/>
            <a:r>
              <a:rPr lang="cs-CZ" altLang="en-US" sz="2400" b="1" dirty="0"/>
              <a:t>Uvažujte o rozdílu mezi výsledovkou a výkazem cash </a:t>
            </a:r>
            <a:r>
              <a:rPr lang="cs-CZ" altLang="en-US" sz="2400" b="1" dirty="0" err="1"/>
              <a:t>flow</a:t>
            </a:r>
            <a:endParaRPr lang="cs-CZ" altLang="en-US" sz="2400" b="1" dirty="0"/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Dnešní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/>
          </a:bodyPr>
          <a:lstStyle/>
          <a:p>
            <a:endParaRPr lang="cs-CZ" altLang="cs-CZ" sz="3200" dirty="0"/>
          </a:p>
          <a:p>
            <a:r>
              <a:rPr lang="cs-CZ" sz="3200" dirty="0"/>
              <a:t>seznámení se základními účetními pojmy a systémem účetnictví</a:t>
            </a:r>
          </a:p>
          <a:p>
            <a:r>
              <a:rPr lang="cs-CZ" sz="3200" dirty="0"/>
              <a:t>seznámení se základními poměrovými ukazateli</a:t>
            </a:r>
          </a:p>
          <a:p>
            <a:pPr marL="0" indent="0">
              <a:buNone/>
            </a:pPr>
            <a:r>
              <a:rPr lang="cs-CZ" sz="3200" dirty="0"/>
              <a:t>		</a:t>
            </a:r>
          </a:p>
          <a:p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Účel účetnictví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600448"/>
          </a:xfrm>
        </p:spPr>
        <p:txBody>
          <a:bodyPr>
            <a:normAutofit fontScale="77500" lnSpcReduction="20000"/>
          </a:bodyPr>
          <a:lstStyle/>
          <a:p>
            <a:endParaRPr lang="cs-CZ" altLang="cs-CZ" sz="3200" dirty="0"/>
          </a:p>
          <a:p>
            <a:r>
              <a:rPr lang="cs-CZ" altLang="cs-CZ" sz="3200" dirty="0"/>
              <a:t>Znázornění toho:</a:t>
            </a:r>
          </a:p>
          <a:p>
            <a:pPr lvl="1"/>
            <a:r>
              <a:rPr lang="cs-CZ" altLang="cs-CZ" sz="2800" dirty="0"/>
              <a:t>co, účetní jednotka vlastní</a:t>
            </a:r>
          </a:p>
          <a:p>
            <a:pPr lvl="1"/>
            <a:r>
              <a:rPr lang="cs-CZ" altLang="cs-CZ" sz="2800" dirty="0"/>
              <a:t>jaké má účetní jednotka závazky</a:t>
            </a:r>
          </a:p>
          <a:p>
            <a:pPr lvl="1"/>
            <a:r>
              <a:rPr lang="cs-CZ" altLang="cs-CZ" sz="2800" dirty="0"/>
              <a:t>kolik do společnosti vložily akcionáři (společníci)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jak byla během určitého období aktivní</a:t>
            </a:r>
          </a:p>
          <a:p>
            <a:pPr lvl="1"/>
            <a:r>
              <a:rPr lang="cs-CZ" altLang="cs-CZ" sz="2800" dirty="0"/>
              <a:t>jaké proběhly během určitého období „toky“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Klíčové informace (výstupy z evidence) jsou uvedeny v tzv. účetních výkazech, kam patří primárně rozvaha (bilance) a výkaz zisku a ztráty (výsledovka)</a:t>
            </a:r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0680"/>
            <a:ext cx="10018713" cy="1264845"/>
          </a:xfrm>
        </p:spPr>
        <p:txBody>
          <a:bodyPr/>
          <a:lstStyle/>
          <a:p>
            <a:pPr algn="l"/>
            <a:r>
              <a:rPr lang="cs-CZ" b="1" dirty="0"/>
              <a:t>Co jsou to aktiva (assets)?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9104441" cy="4158641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sz="2800" dirty="0"/>
              <a:t>majetek podniku pro hospodářské účely</a:t>
            </a:r>
          </a:p>
          <a:p>
            <a:pPr>
              <a:defRPr/>
            </a:pPr>
            <a:r>
              <a:rPr lang="cs-CZ" altLang="cs-CZ" sz="2800" dirty="0"/>
              <a:t>např.:</a:t>
            </a:r>
          </a:p>
          <a:p>
            <a:pPr lvl="1">
              <a:defRPr/>
            </a:pPr>
            <a:r>
              <a:rPr lang="cs-CZ" altLang="cs-CZ" dirty="0"/>
              <a:t>budovy, materiál</a:t>
            </a:r>
          </a:p>
          <a:p>
            <a:pPr lvl="1">
              <a:defRPr/>
            </a:pPr>
            <a:r>
              <a:rPr lang="cs-CZ" altLang="cs-CZ" dirty="0"/>
              <a:t>stroje, auta </a:t>
            </a:r>
          </a:p>
          <a:p>
            <a:pPr lvl="1">
              <a:defRPr/>
            </a:pPr>
            <a:r>
              <a:rPr lang="cs-CZ" altLang="cs-CZ" dirty="0"/>
              <a:t>vybavení kanceláře</a:t>
            </a:r>
          </a:p>
          <a:p>
            <a:pPr lvl="1">
              <a:defRPr/>
            </a:pPr>
            <a:r>
              <a:rPr lang="cs-CZ" altLang="cs-CZ" dirty="0"/>
              <a:t>zůstatky na bankovním účtu, atd.</a:t>
            </a:r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1684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Co ještě můžeme zařadit mezi aktiva?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9104441" cy="4158641"/>
          </a:xfrm>
        </p:spPr>
        <p:txBody>
          <a:bodyPr anchor="t">
            <a:normAutofit/>
          </a:bodyPr>
          <a:lstStyle/>
          <a:p>
            <a:pPr lvl="1">
              <a:buNone/>
              <a:defRPr/>
            </a:pPr>
            <a:endParaRPr lang="cs-CZ" altLang="cs-CZ" dirty="0"/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218027" y="1950645"/>
            <a:ext cx="10018713" cy="41586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např.:</a:t>
            </a:r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koupený</a:t>
            </a:r>
            <a:r>
              <a:rPr kumimoji="0" lang="cs-CZ" altLang="cs-CZ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software</a:t>
            </a:r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Koupené dluhopisy vydané jinými subjekty</a:t>
            </a:r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cs-CZ" altLang="cs-CZ" sz="2800" dirty="0"/>
              <a:t>Koupené akcie vydané jinými subjekty, atd.</a:t>
            </a: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endParaRPr kumimoji="0" lang="cs-CZ" alt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Obrázek 4" descr="1192758-3703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848" y="4309680"/>
            <a:ext cx="4075176" cy="22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Členění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80060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Dlouhodobý majetek</a:t>
            </a:r>
          </a:p>
          <a:p>
            <a:pPr lvl="1"/>
            <a:r>
              <a:rPr lang="cs-CZ" altLang="cs-CZ" sz="2100" dirty="0"/>
              <a:t>nehmotný</a:t>
            </a:r>
          </a:p>
          <a:p>
            <a:pPr lvl="1"/>
            <a:r>
              <a:rPr lang="cs-CZ" altLang="cs-CZ" sz="2100" dirty="0"/>
              <a:t>hmotný</a:t>
            </a:r>
          </a:p>
          <a:p>
            <a:pPr lvl="1"/>
            <a:r>
              <a:rPr lang="cs-CZ" altLang="cs-CZ" sz="2100" dirty="0"/>
              <a:t>Finanční</a:t>
            </a:r>
          </a:p>
          <a:p>
            <a:pPr lvl="1"/>
            <a:endParaRPr lang="cs-CZ" altLang="cs-CZ" sz="3200" dirty="0"/>
          </a:p>
          <a:p>
            <a:r>
              <a:rPr lang="cs-CZ" altLang="cs-CZ" sz="3200" dirty="0"/>
              <a:t>Krátkodobý majetek</a:t>
            </a:r>
          </a:p>
          <a:p>
            <a:pPr lvl="1"/>
            <a:r>
              <a:rPr lang="cs-CZ" altLang="cs-CZ" dirty="0"/>
              <a:t>Zásoby</a:t>
            </a:r>
          </a:p>
          <a:p>
            <a:pPr lvl="1"/>
            <a:r>
              <a:rPr lang="cs-CZ" altLang="cs-CZ" dirty="0"/>
              <a:t>Pohledávky</a:t>
            </a:r>
          </a:p>
          <a:p>
            <a:pPr lvl="1"/>
            <a:r>
              <a:rPr lang="cs-CZ" altLang="cs-CZ" dirty="0"/>
              <a:t>Peníze (hotovost/zůstatky na účtech)</a:t>
            </a:r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4" name="Obrázek 3" descr="Prostějov,_továrna_F_Wichterle_po_roce_190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7027" y="957640"/>
            <a:ext cx="4640447" cy="2544512"/>
          </a:xfrm>
          <a:prstGeom prst="rect">
            <a:avLst/>
          </a:prstGeom>
        </p:spPr>
      </p:pic>
      <p:pic>
        <p:nvPicPr>
          <p:cNvPr id="5" name="Obrázek 4" descr="materia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0979" y="3885818"/>
            <a:ext cx="3382045" cy="253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70840"/>
            <a:ext cx="10018713" cy="1264845"/>
          </a:xfrm>
        </p:spPr>
        <p:txBody>
          <a:bodyPr/>
          <a:lstStyle/>
          <a:p>
            <a:pPr algn="l"/>
            <a:r>
              <a:rPr lang="cs-CZ" b="1" dirty="0"/>
              <a:t>Co jsou to pasiva (</a:t>
            </a:r>
            <a:r>
              <a:rPr lang="cs-CZ" b="1" dirty="0" err="1"/>
              <a:t>liabilities</a:t>
            </a:r>
            <a:r>
              <a:rPr lang="cs-CZ" b="1" dirty="0"/>
              <a:t> / capital)?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9104441" cy="4158641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sz="2800" dirty="0"/>
              <a:t>Základní členění pasiv:</a:t>
            </a:r>
          </a:p>
          <a:p>
            <a:pPr>
              <a:defRPr/>
            </a:pPr>
            <a:endParaRPr lang="cs-CZ" altLang="cs-CZ" sz="2800" dirty="0"/>
          </a:p>
          <a:p>
            <a:pPr algn="ctr">
              <a:defRPr/>
            </a:pPr>
            <a:r>
              <a:rPr lang="cs-CZ" altLang="cs-CZ" sz="2800" b="1" dirty="0"/>
              <a:t>Vlastní zdroje</a:t>
            </a:r>
          </a:p>
          <a:p>
            <a:pPr algn="ctr">
              <a:defRPr/>
            </a:pPr>
            <a:endParaRPr lang="cs-CZ" altLang="cs-CZ" sz="2800" b="1" dirty="0"/>
          </a:p>
          <a:p>
            <a:pPr algn="ctr">
              <a:defRPr/>
            </a:pPr>
            <a:r>
              <a:rPr lang="cs-CZ" altLang="cs-CZ" sz="2800" b="1" dirty="0"/>
              <a:t>Cizí zdroje</a:t>
            </a:r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buNone/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 lvl="1">
              <a:defRPr/>
            </a:pPr>
            <a:endParaRPr lang="cs-CZ" altLang="cs-CZ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1"/>
            <a:ext cx="10018713" cy="1051560"/>
          </a:xfrm>
        </p:spPr>
        <p:txBody>
          <a:bodyPr/>
          <a:lstStyle/>
          <a:p>
            <a:pPr algn="l"/>
            <a:r>
              <a:rPr lang="cs-CZ" b="1" dirty="0"/>
              <a:t>Vlastní zdroje (vlastní kapitál)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782312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Jedná se o prostředky, které má účetní jednotka k dispozici a přitom nemá závazek je „někomu vracet“</a:t>
            </a:r>
          </a:p>
          <a:p>
            <a:r>
              <a:rPr lang="cs-CZ" altLang="cs-CZ" sz="3200" dirty="0"/>
              <a:t>zejména:</a:t>
            </a:r>
          </a:p>
          <a:p>
            <a:pPr lvl="1"/>
            <a:r>
              <a:rPr lang="cs-CZ" altLang="cs-CZ" sz="2800" dirty="0"/>
              <a:t>prostředky, které do společnosti vložili akcionáři (společníci)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výsledek hospodaření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nerozdělený zisk		 (může být vyplacen na základě rozhodnutí příslušného orgánu účetní jednotky) </a:t>
            </a:r>
          </a:p>
          <a:p>
            <a:pPr lvl="1"/>
            <a:endParaRPr lang="cs-CZ" altLang="cs-CZ" sz="2800" dirty="0"/>
          </a:p>
          <a:p>
            <a:pPr lvl="1"/>
            <a:endParaRPr lang="cs-CZ" altLang="cs-CZ" sz="2800" dirty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1"/>
            <a:ext cx="10018713" cy="1325880"/>
          </a:xfrm>
        </p:spPr>
        <p:txBody>
          <a:bodyPr/>
          <a:lstStyle/>
          <a:p>
            <a:pPr algn="l"/>
            <a:r>
              <a:rPr lang="cs-CZ" b="1" dirty="0"/>
              <a:t>Cizí zdroje (cizí kapitál)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Dluh, který musí podnik v budoucnu splatit</a:t>
            </a:r>
          </a:p>
          <a:p>
            <a:r>
              <a:rPr lang="cs-CZ" altLang="cs-CZ" sz="3200" dirty="0"/>
              <a:t>např.:</a:t>
            </a:r>
            <a:r>
              <a:rPr lang="cs-CZ" altLang="cs-CZ" sz="2800" dirty="0"/>
              <a:t> </a:t>
            </a:r>
          </a:p>
          <a:p>
            <a:pPr lvl="1"/>
            <a:r>
              <a:rPr lang="cs-CZ" altLang="cs-CZ" sz="2800" dirty="0"/>
              <a:t>závazky z obchodního styku</a:t>
            </a:r>
          </a:p>
          <a:p>
            <a:pPr lvl="1"/>
            <a:r>
              <a:rPr lang="cs-CZ" altLang="cs-CZ" sz="2800" dirty="0"/>
              <a:t>dlouhodobé úvěry</a:t>
            </a:r>
          </a:p>
          <a:p>
            <a:pPr lvl="1"/>
            <a:r>
              <a:rPr lang="cs-CZ" altLang="cs-CZ" sz="2800" dirty="0"/>
              <a:t>překlenovací úvěry</a:t>
            </a:r>
          </a:p>
          <a:p>
            <a:pPr lvl="1"/>
            <a:r>
              <a:rPr lang="cs-CZ" altLang="cs-CZ" sz="2800" dirty="0"/>
              <a:t>vlastní vydané dluhopisy</a:t>
            </a:r>
          </a:p>
          <a:p>
            <a:pPr lvl="1"/>
            <a:r>
              <a:rPr lang="cs-CZ" altLang="cs-CZ" sz="2800" dirty="0"/>
              <a:t>vystavené směnky, atd.</a:t>
            </a:r>
          </a:p>
          <a:p>
            <a:pPr lvl="1"/>
            <a:endParaRPr lang="cs-CZ" altLang="cs-CZ" sz="2800" dirty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4" name="Obrázek 3" descr="dluhopis_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062" y="2391503"/>
            <a:ext cx="4341114" cy="3047462"/>
          </a:xfrm>
          <a:prstGeom prst="rect">
            <a:avLst/>
          </a:prstGeom>
        </p:spPr>
      </p:pic>
      <p:pic>
        <p:nvPicPr>
          <p:cNvPr id="5" name="Obrázek 4" descr="smen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8008" y="4258246"/>
            <a:ext cx="3960483" cy="236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4" ma:contentTypeDescription="Vytvoří nový dokument" ma:contentTypeScope="" ma:versionID="cdd8f29005b495877d648341a6c0a89a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0044813edb4a63577566414f887b70e0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80D286-4851-41DF-A133-89616BD92C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A5040E-3467-4296-898D-85E995ED04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161836-03C5-4786-B2F8-BAC0AB7DBFEA}">
  <ds:schemaRefs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f5aa79d-ceb3-4123-b10c-3c053f17e341"/>
    <ds:schemaRef ds:uri="188d5dcd-eed8-442a-b5ac-cb47f5e38b5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930</Words>
  <Application>Microsoft Office PowerPoint</Application>
  <PresentationFormat>Širokoúhlá obrazovka</PresentationFormat>
  <Paragraphs>187</Paragraphs>
  <Slides>20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Paralaxa</vt:lpstr>
      <vt:lpstr>Systém účetnictví, základní principy</vt:lpstr>
      <vt:lpstr>Dnešní program</vt:lpstr>
      <vt:lpstr>Účel účetnictví - obecně</vt:lpstr>
      <vt:lpstr>Co jsou to aktiva (assets)?</vt:lpstr>
      <vt:lpstr>Co ještě můžeme zařadit mezi aktiva?</vt:lpstr>
      <vt:lpstr>Členění aktiv</vt:lpstr>
      <vt:lpstr>Co jsou to pasiva (liabilities / capital)?</vt:lpstr>
      <vt:lpstr>Vlastní zdroje (vlastní kapitál)</vt:lpstr>
      <vt:lpstr>Cizí zdroje (cizí kapitál)</vt:lpstr>
      <vt:lpstr>Znázornění aktiv a pasiv</vt:lpstr>
      <vt:lpstr>Rozvaha - shrnutí</vt:lpstr>
      <vt:lpstr>Rozvaha – shrnutí II</vt:lpstr>
      <vt:lpstr>Náklady – výnosy</vt:lpstr>
      <vt:lpstr>Náklady – výnosy II</vt:lpstr>
      <vt:lpstr>Účelové - druhové členění nákladů a výnosů</vt:lpstr>
      <vt:lpstr>Náklady – výnosy III</vt:lpstr>
      <vt:lpstr>Účetní odpisy</vt:lpstr>
      <vt:lpstr>Účetní závěrka</vt:lpstr>
      <vt:lpstr>Výkaz o peněžních tocích (cashflow)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Johan Schweigl</dc:creator>
  <cp:lastModifiedBy>Johan Schweigl</cp:lastModifiedBy>
  <cp:revision>212</cp:revision>
  <cp:lastPrinted>2018-10-05T11:21:44Z</cp:lastPrinted>
  <dcterms:created xsi:type="dcterms:W3CDTF">2016-10-17T17:38:14Z</dcterms:created>
  <dcterms:modified xsi:type="dcterms:W3CDTF">2022-04-01T08:06:41Z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