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9" r:id="rId6"/>
    <p:sldId id="290" r:id="rId7"/>
    <p:sldId id="330" r:id="rId8"/>
    <p:sldId id="329" r:id="rId9"/>
    <p:sldId id="291" r:id="rId10"/>
    <p:sldId id="340" r:id="rId11"/>
    <p:sldId id="347" r:id="rId12"/>
    <p:sldId id="313" r:id="rId13"/>
    <p:sldId id="293" r:id="rId14"/>
    <p:sldId id="261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28BB9BAA-5562-4DCF-9CE8-3031055319AB}"/>
    <pc:docChg chg="delSld">
      <pc:chgData name="Johan Schweigl" userId="ab923b3b-419b-495d-91dc-ec48b05e0a58" providerId="ADAL" clId="{28BB9BAA-5562-4DCF-9CE8-3031055319AB}" dt="2021-11-19T14:17:46.433" v="2" actId="2696"/>
      <pc:docMkLst>
        <pc:docMk/>
      </pc:docMkLst>
      <pc:sldChg chg="del">
        <pc:chgData name="Johan Schweigl" userId="ab923b3b-419b-495d-91dc-ec48b05e0a58" providerId="ADAL" clId="{28BB9BAA-5562-4DCF-9CE8-3031055319AB}" dt="2021-11-19T14:17:37.953" v="0" actId="2696"/>
        <pc:sldMkLst>
          <pc:docMk/>
          <pc:sldMk cId="2030511320" sldId="257"/>
        </pc:sldMkLst>
      </pc:sldChg>
      <pc:sldChg chg="del">
        <pc:chgData name="Johan Schweigl" userId="ab923b3b-419b-495d-91dc-ec48b05e0a58" providerId="ADAL" clId="{28BB9BAA-5562-4DCF-9CE8-3031055319AB}" dt="2021-11-19T14:17:44.849" v="1" actId="2696"/>
        <pc:sldMkLst>
          <pc:docMk/>
          <pc:sldMk cId="2030511320" sldId="262"/>
        </pc:sldMkLst>
      </pc:sldChg>
      <pc:sldChg chg="del">
        <pc:chgData name="Johan Schweigl" userId="ab923b3b-419b-495d-91dc-ec48b05e0a58" providerId="ADAL" clId="{28BB9BAA-5562-4DCF-9CE8-3031055319AB}" dt="2021-11-19T14:17:46.433" v="2" actId="2696"/>
        <pc:sldMkLst>
          <pc:docMk/>
          <pc:sldMk cId="2030511320" sldId="264"/>
        </pc:sldMkLst>
      </pc:sldChg>
    </pc:docChg>
  </pc:docChgLst>
  <pc:docChgLst>
    <pc:chgData name="Johan Schweigl" userId="ab923b3b-419b-495d-91dc-ec48b05e0a58" providerId="ADAL" clId="{4D787359-B9EB-4F35-AADB-3ACEE7B441DA}"/>
    <pc:docChg chg="custSel addSld delSld modSld sldOrd">
      <pc:chgData name="Johan Schweigl" userId="ab923b3b-419b-495d-91dc-ec48b05e0a58" providerId="ADAL" clId="{4D787359-B9EB-4F35-AADB-3ACEE7B441DA}" dt="2023-02-28T20:23:00.801" v="82"/>
      <pc:docMkLst>
        <pc:docMk/>
      </pc:docMkLst>
      <pc:sldChg chg="modSp mod">
        <pc:chgData name="Johan Schweigl" userId="ab923b3b-419b-495d-91dc-ec48b05e0a58" providerId="ADAL" clId="{4D787359-B9EB-4F35-AADB-3ACEE7B441DA}" dt="2023-02-28T20:19:02.708" v="51" actId="20577"/>
        <pc:sldMkLst>
          <pc:docMk/>
          <pc:sldMk cId="625522890" sldId="256"/>
        </pc:sldMkLst>
        <pc:spChg chg="mod">
          <ac:chgData name="Johan Schweigl" userId="ab923b3b-419b-495d-91dc-ec48b05e0a58" providerId="ADAL" clId="{4D787359-B9EB-4F35-AADB-3ACEE7B441DA}" dt="2023-02-28T20:18:49.556" v="34" actId="20577"/>
          <ac:spMkLst>
            <pc:docMk/>
            <pc:sldMk cId="625522890" sldId="256"/>
            <ac:spMk id="2" creationId="{00000000-0000-0000-0000-000000000000}"/>
          </ac:spMkLst>
        </pc:spChg>
        <pc:spChg chg="mod">
          <ac:chgData name="Johan Schweigl" userId="ab923b3b-419b-495d-91dc-ec48b05e0a58" providerId="ADAL" clId="{4D787359-B9EB-4F35-AADB-3ACEE7B441DA}" dt="2023-02-28T20:19:02.708" v="51" actId="20577"/>
          <ac:spMkLst>
            <pc:docMk/>
            <pc:sldMk cId="625522890" sldId="256"/>
            <ac:spMk id="3" creationId="{00000000-0000-0000-0000-000000000000}"/>
          </ac:spMkLst>
        </pc:spChg>
      </pc:sldChg>
      <pc:sldChg chg="del">
        <pc:chgData name="Johan Schweigl" userId="ab923b3b-419b-495d-91dc-ec48b05e0a58" providerId="ADAL" clId="{4D787359-B9EB-4F35-AADB-3ACEE7B441DA}" dt="2023-02-28T20:18:29.310" v="3" actId="47"/>
        <pc:sldMkLst>
          <pc:docMk/>
          <pc:sldMk cId="2030511320" sldId="263"/>
        </pc:sldMkLst>
      </pc:sldChg>
      <pc:sldChg chg="del">
        <pc:chgData name="Johan Schweigl" userId="ab923b3b-419b-495d-91dc-ec48b05e0a58" providerId="ADAL" clId="{4D787359-B9EB-4F35-AADB-3ACEE7B441DA}" dt="2023-02-28T20:18:28.186" v="1" actId="47"/>
        <pc:sldMkLst>
          <pc:docMk/>
          <pc:sldMk cId="2030511320" sldId="265"/>
        </pc:sldMkLst>
      </pc:sldChg>
      <pc:sldChg chg="del">
        <pc:chgData name="Johan Schweigl" userId="ab923b3b-419b-495d-91dc-ec48b05e0a58" providerId="ADAL" clId="{4D787359-B9EB-4F35-AADB-3ACEE7B441DA}" dt="2023-02-28T20:18:27.637" v="0" actId="47"/>
        <pc:sldMkLst>
          <pc:docMk/>
          <pc:sldMk cId="2030511320" sldId="266"/>
        </pc:sldMkLst>
      </pc:sldChg>
      <pc:sldChg chg="del">
        <pc:chgData name="Johan Schweigl" userId="ab923b3b-419b-495d-91dc-ec48b05e0a58" providerId="ADAL" clId="{4D787359-B9EB-4F35-AADB-3ACEE7B441DA}" dt="2023-02-28T20:18:28.708" v="2" actId="47"/>
        <pc:sldMkLst>
          <pc:docMk/>
          <pc:sldMk cId="2030511320" sldId="267"/>
        </pc:sldMkLst>
      </pc:sldChg>
      <pc:sldChg chg="del">
        <pc:chgData name="Johan Schweigl" userId="ab923b3b-419b-495d-91dc-ec48b05e0a58" providerId="ADAL" clId="{4D787359-B9EB-4F35-AADB-3ACEE7B441DA}" dt="2023-02-28T20:18:29.759" v="4" actId="47"/>
        <pc:sldMkLst>
          <pc:docMk/>
          <pc:sldMk cId="2030511320" sldId="268"/>
        </pc:sldMkLst>
      </pc:sldChg>
      <pc:sldChg chg="del">
        <pc:chgData name="Johan Schweigl" userId="ab923b3b-419b-495d-91dc-ec48b05e0a58" providerId="ADAL" clId="{4D787359-B9EB-4F35-AADB-3ACEE7B441DA}" dt="2023-02-28T20:18:30.206" v="5" actId="47"/>
        <pc:sldMkLst>
          <pc:docMk/>
          <pc:sldMk cId="2030511320" sldId="269"/>
        </pc:sldMkLst>
      </pc:sldChg>
      <pc:sldChg chg="del">
        <pc:chgData name="Johan Schweigl" userId="ab923b3b-419b-495d-91dc-ec48b05e0a58" providerId="ADAL" clId="{4D787359-B9EB-4F35-AADB-3ACEE7B441DA}" dt="2023-02-28T20:18:30.761" v="6" actId="47"/>
        <pc:sldMkLst>
          <pc:docMk/>
          <pc:sldMk cId="2030511320" sldId="270"/>
        </pc:sldMkLst>
      </pc:sldChg>
      <pc:sldChg chg="del">
        <pc:chgData name="Johan Schweigl" userId="ab923b3b-419b-495d-91dc-ec48b05e0a58" providerId="ADAL" clId="{4D787359-B9EB-4F35-AADB-3ACEE7B441DA}" dt="2023-02-28T20:18:31.231" v="7" actId="47"/>
        <pc:sldMkLst>
          <pc:docMk/>
          <pc:sldMk cId="2030511320" sldId="271"/>
        </pc:sldMkLst>
      </pc:sldChg>
      <pc:sldChg chg="del">
        <pc:chgData name="Johan Schweigl" userId="ab923b3b-419b-495d-91dc-ec48b05e0a58" providerId="ADAL" clId="{4D787359-B9EB-4F35-AADB-3ACEE7B441DA}" dt="2023-02-28T20:18:32.449" v="9" actId="47"/>
        <pc:sldMkLst>
          <pc:docMk/>
          <pc:sldMk cId="2030511320" sldId="272"/>
        </pc:sldMkLst>
      </pc:sldChg>
      <pc:sldChg chg="del">
        <pc:chgData name="Johan Schweigl" userId="ab923b3b-419b-495d-91dc-ec48b05e0a58" providerId="ADAL" clId="{4D787359-B9EB-4F35-AADB-3ACEE7B441DA}" dt="2023-02-28T20:18:33.050" v="10" actId="47"/>
        <pc:sldMkLst>
          <pc:docMk/>
          <pc:sldMk cId="2030511320" sldId="273"/>
        </pc:sldMkLst>
      </pc:sldChg>
      <pc:sldChg chg="del">
        <pc:chgData name="Johan Schweigl" userId="ab923b3b-419b-495d-91dc-ec48b05e0a58" providerId="ADAL" clId="{4D787359-B9EB-4F35-AADB-3ACEE7B441DA}" dt="2023-02-28T20:18:33.822" v="11" actId="47"/>
        <pc:sldMkLst>
          <pc:docMk/>
          <pc:sldMk cId="2030511320" sldId="274"/>
        </pc:sldMkLst>
      </pc:sldChg>
      <pc:sldChg chg="del">
        <pc:chgData name="Johan Schweigl" userId="ab923b3b-419b-495d-91dc-ec48b05e0a58" providerId="ADAL" clId="{4D787359-B9EB-4F35-AADB-3ACEE7B441DA}" dt="2023-02-28T20:18:31.732" v="8" actId="47"/>
        <pc:sldMkLst>
          <pc:docMk/>
          <pc:sldMk cId="2030511320" sldId="275"/>
        </pc:sldMkLst>
      </pc:sldChg>
      <pc:sldChg chg="del">
        <pc:chgData name="Johan Schweigl" userId="ab923b3b-419b-495d-91dc-ec48b05e0a58" providerId="ADAL" clId="{4D787359-B9EB-4F35-AADB-3ACEE7B441DA}" dt="2023-02-28T20:18:34.308" v="12" actId="47"/>
        <pc:sldMkLst>
          <pc:docMk/>
          <pc:sldMk cId="2030511320" sldId="276"/>
        </pc:sldMkLst>
      </pc:sldChg>
      <pc:sldChg chg="del">
        <pc:chgData name="Johan Schweigl" userId="ab923b3b-419b-495d-91dc-ec48b05e0a58" providerId="ADAL" clId="{4D787359-B9EB-4F35-AADB-3ACEE7B441DA}" dt="2023-02-28T20:18:35.158" v="13" actId="47"/>
        <pc:sldMkLst>
          <pc:docMk/>
          <pc:sldMk cId="2030511320" sldId="277"/>
        </pc:sldMkLst>
      </pc:sldChg>
      <pc:sldChg chg="del">
        <pc:chgData name="Johan Schweigl" userId="ab923b3b-419b-495d-91dc-ec48b05e0a58" providerId="ADAL" clId="{4D787359-B9EB-4F35-AADB-3ACEE7B441DA}" dt="2023-02-28T20:18:35.813" v="14" actId="47"/>
        <pc:sldMkLst>
          <pc:docMk/>
          <pc:sldMk cId="2030511320" sldId="278"/>
        </pc:sldMkLst>
      </pc:sldChg>
      <pc:sldChg chg="del">
        <pc:chgData name="Johan Schweigl" userId="ab923b3b-419b-495d-91dc-ec48b05e0a58" providerId="ADAL" clId="{4D787359-B9EB-4F35-AADB-3ACEE7B441DA}" dt="2023-02-28T20:18:36.261" v="15" actId="47"/>
        <pc:sldMkLst>
          <pc:docMk/>
          <pc:sldMk cId="2030511320" sldId="279"/>
        </pc:sldMkLst>
      </pc:sldChg>
      <pc:sldChg chg="del">
        <pc:chgData name="Johan Schweigl" userId="ab923b3b-419b-495d-91dc-ec48b05e0a58" providerId="ADAL" clId="{4D787359-B9EB-4F35-AADB-3ACEE7B441DA}" dt="2023-02-28T20:18:36.831" v="16" actId="47"/>
        <pc:sldMkLst>
          <pc:docMk/>
          <pc:sldMk cId="2030511320" sldId="280"/>
        </pc:sldMkLst>
      </pc:sldChg>
      <pc:sldChg chg="del">
        <pc:chgData name="Johan Schweigl" userId="ab923b3b-419b-495d-91dc-ec48b05e0a58" providerId="ADAL" clId="{4D787359-B9EB-4F35-AADB-3ACEE7B441DA}" dt="2023-02-28T20:18:37.564" v="17" actId="47"/>
        <pc:sldMkLst>
          <pc:docMk/>
          <pc:sldMk cId="2030511320" sldId="282"/>
        </pc:sldMkLst>
      </pc:sldChg>
      <pc:sldChg chg="del">
        <pc:chgData name="Johan Schweigl" userId="ab923b3b-419b-495d-91dc-ec48b05e0a58" providerId="ADAL" clId="{4D787359-B9EB-4F35-AADB-3ACEE7B441DA}" dt="2023-02-28T20:18:38.166" v="18" actId="47"/>
        <pc:sldMkLst>
          <pc:docMk/>
          <pc:sldMk cId="2030511320" sldId="283"/>
        </pc:sldMkLst>
      </pc:sldChg>
      <pc:sldChg chg="del">
        <pc:chgData name="Johan Schweigl" userId="ab923b3b-419b-495d-91dc-ec48b05e0a58" providerId="ADAL" clId="{4D787359-B9EB-4F35-AADB-3ACEE7B441DA}" dt="2023-02-28T20:18:38.837" v="19" actId="47"/>
        <pc:sldMkLst>
          <pc:docMk/>
          <pc:sldMk cId="2030511320" sldId="284"/>
        </pc:sldMkLst>
      </pc:sldChg>
      <pc:sldChg chg="del">
        <pc:chgData name="Johan Schweigl" userId="ab923b3b-419b-495d-91dc-ec48b05e0a58" providerId="ADAL" clId="{4D787359-B9EB-4F35-AADB-3ACEE7B441DA}" dt="2023-02-28T20:18:39.538" v="20" actId="47"/>
        <pc:sldMkLst>
          <pc:docMk/>
          <pc:sldMk cId="2030511320" sldId="285"/>
        </pc:sldMkLst>
      </pc:sldChg>
      <pc:sldChg chg="del">
        <pc:chgData name="Johan Schweigl" userId="ab923b3b-419b-495d-91dc-ec48b05e0a58" providerId="ADAL" clId="{4D787359-B9EB-4F35-AADB-3ACEE7B441DA}" dt="2023-02-28T20:18:40.241" v="21" actId="47"/>
        <pc:sldMkLst>
          <pc:docMk/>
          <pc:sldMk cId="2030511320" sldId="286"/>
        </pc:sldMkLst>
      </pc:sldChg>
      <pc:sldChg chg="del">
        <pc:chgData name="Johan Schweigl" userId="ab923b3b-419b-495d-91dc-ec48b05e0a58" providerId="ADAL" clId="{4D787359-B9EB-4F35-AADB-3ACEE7B441DA}" dt="2023-02-28T20:18:40.758" v="22" actId="47"/>
        <pc:sldMkLst>
          <pc:docMk/>
          <pc:sldMk cId="2030511320" sldId="287"/>
        </pc:sldMkLst>
      </pc:sldChg>
      <pc:sldChg chg="del">
        <pc:chgData name="Johan Schweigl" userId="ab923b3b-419b-495d-91dc-ec48b05e0a58" providerId="ADAL" clId="{4D787359-B9EB-4F35-AADB-3ACEE7B441DA}" dt="2023-02-28T20:18:41.275" v="23" actId="47"/>
        <pc:sldMkLst>
          <pc:docMk/>
          <pc:sldMk cId="2030511320" sldId="288"/>
        </pc:sldMkLst>
      </pc:sldChg>
      <pc:sldChg chg="modSp mod">
        <pc:chgData name="Johan Schweigl" userId="ab923b3b-419b-495d-91dc-ec48b05e0a58" providerId="ADAL" clId="{4D787359-B9EB-4F35-AADB-3ACEE7B441DA}" dt="2023-02-28T20:19:16.268" v="56" actId="20577"/>
        <pc:sldMkLst>
          <pc:docMk/>
          <pc:sldMk cId="2030511320" sldId="289"/>
        </pc:sldMkLst>
        <pc:spChg chg="mod">
          <ac:chgData name="Johan Schweigl" userId="ab923b3b-419b-495d-91dc-ec48b05e0a58" providerId="ADAL" clId="{4D787359-B9EB-4F35-AADB-3ACEE7B441DA}" dt="2023-02-28T20:19:16.268" v="56" actId="20577"/>
          <ac:spMkLst>
            <pc:docMk/>
            <pc:sldMk cId="2030511320" sldId="289"/>
            <ac:spMk id="3" creationId="{00000000-0000-0000-0000-000000000000}"/>
          </ac:spMkLst>
        </pc:spChg>
      </pc:sldChg>
      <pc:sldChg chg="modSp mod">
        <pc:chgData name="Johan Schweigl" userId="ab923b3b-419b-495d-91dc-ec48b05e0a58" providerId="ADAL" clId="{4D787359-B9EB-4F35-AADB-3ACEE7B441DA}" dt="2023-02-28T20:19:41.559" v="65" actId="20577"/>
        <pc:sldMkLst>
          <pc:docMk/>
          <pc:sldMk cId="2030511320" sldId="290"/>
        </pc:sldMkLst>
        <pc:spChg chg="mod">
          <ac:chgData name="Johan Schweigl" userId="ab923b3b-419b-495d-91dc-ec48b05e0a58" providerId="ADAL" clId="{4D787359-B9EB-4F35-AADB-3ACEE7B441DA}" dt="2023-02-28T20:19:41.559" v="65" actId="20577"/>
          <ac:spMkLst>
            <pc:docMk/>
            <pc:sldMk cId="2030511320" sldId="290"/>
            <ac:spMk id="3" creationId="{00000000-0000-0000-0000-000000000000}"/>
          </ac:spMkLst>
        </pc:spChg>
      </pc:sldChg>
      <pc:sldChg chg="del">
        <pc:chgData name="Johan Schweigl" userId="ab923b3b-419b-495d-91dc-ec48b05e0a58" providerId="ADAL" clId="{4D787359-B9EB-4F35-AADB-3ACEE7B441DA}" dt="2023-02-28T20:19:55.063" v="69" actId="47"/>
        <pc:sldMkLst>
          <pc:docMk/>
          <pc:sldMk cId="2030511320" sldId="292"/>
        </pc:sldMkLst>
      </pc:sldChg>
      <pc:sldChg chg="modSp mod">
        <pc:chgData name="Johan Schweigl" userId="ab923b3b-419b-495d-91dc-ec48b05e0a58" providerId="ADAL" clId="{4D787359-B9EB-4F35-AADB-3ACEE7B441DA}" dt="2023-02-28T20:20:22.839" v="71" actId="20577"/>
        <pc:sldMkLst>
          <pc:docMk/>
          <pc:sldMk cId="2030511320" sldId="293"/>
        </pc:sldMkLst>
        <pc:spChg chg="mod">
          <ac:chgData name="Johan Schweigl" userId="ab923b3b-419b-495d-91dc-ec48b05e0a58" providerId="ADAL" clId="{4D787359-B9EB-4F35-AADB-3ACEE7B441DA}" dt="2023-02-28T20:20:22.839" v="71" actId="20577"/>
          <ac:spMkLst>
            <pc:docMk/>
            <pc:sldMk cId="2030511320" sldId="293"/>
            <ac:spMk id="3" creationId="{00000000-0000-0000-0000-000000000000}"/>
          </ac:spMkLst>
        </pc:spChg>
      </pc:sldChg>
      <pc:sldChg chg="del ord">
        <pc:chgData name="Johan Schweigl" userId="ab923b3b-419b-495d-91dc-ec48b05e0a58" providerId="ADAL" clId="{4D787359-B9EB-4F35-AADB-3ACEE7B441DA}" dt="2023-02-28T20:19:52.668" v="68" actId="47"/>
        <pc:sldMkLst>
          <pc:docMk/>
          <pc:sldMk cId="2030511320" sldId="294"/>
        </pc:sldMkLst>
      </pc:sldChg>
      <pc:sldChg chg="add">
        <pc:chgData name="Johan Schweigl" userId="ab923b3b-419b-495d-91dc-ec48b05e0a58" providerId="ADAL" clId="{4D787359-B9EB-4F35-AADB-3ACEE7B441DA}" dt="2023-02-28T20:23:00.801" v="82"/>
        <pc:sldMkLst>
          <pc:docMk/>
          <pc:sldMk cId="2754343946" sldId="313"/>
        </pc:sldMkLst>
      </pc:sldChg>
      <pc:sldChg chg="add">
        <pc:chgData name="Johan Schweigl" userId="ab923b3b-419b-495d-91dc-ec48b05e0a58" providerId="ADAL" clId="{4D787359-B9EB-4F35-AADB-3ACEE7B441DA}" dt="2023-02-28T20:21:30.812" v="73"/>
        <pc:sldMkLst>
          <pc:docMk/>
          <pc:sldMk cId="456340208" sldId="329"/>
        </pc:sldMkLst>
      </pc:sldChg>
      <pc:sldChg chg="add ord">
        <pc:chgData name="Johan Schweigl" userId="ab923b3b-419b-495d-91dc-ec48b05e0a58" providerId="ADAL" clId="{4D787359-B9EB-4F35-AADB-3ACEE7B441DA}" dt="2023-02-28T20:21:42.645" v="79"/>
        <pc:sldMkLst>
          <pc:docMk/>
          <pc:sldMk cId="1626809923" sldId="330"/>
        </pc:sldMkLst>
      </pc:sldChg>
      <pc:sldChg chg="add">
        <pc:chgData name="Johan Schweigl" userId="ab923b3b-419b-495d-91dc-ec48b05e0a58" providerId="ADAL" clId="{4D787359-B9EB-4F35-AADB-3ACEE7B441DA}" dt="2023-02-28T20:22:13.216" v="80"/>
        <pc:sldMkLst>
          <pc:docMk/>
          <pc:sldMk cId="3962352805" sldId="340"/>
        </pc:sldMkLst>
      </pc:sldChg>
      <pc:sldChg chg="add">
        <pc:chgData name="Johan Schweigl" userId="ab923b3b-419b-495d-91dc-ec48b05e0a58" providerId="ADAL" clId="{4D787359-B9EB-4F35-AADB-3ACEE7B441DA}" dt="2023-02-28T20:22:24.246" v="81"/>
        <pc:sldMkLst>
          <pc:docMk/>
          <pc:sldMk cId="1730571625" sldId="34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FBF6F-8F80-45DC-B796-CD659C54F959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032E7-EA51-4A72-87AD-04FA97F720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about-european-commission/euro/history-euro/history-euro_en" TargetMode="External"/><Relationship Id="rId2" Type="http://schemas.openxmlformats.org/officeDocument/2006/relationships/hyperlink" Target="https://publications.europa.eu/cs/publication-detail/-/publication/009305e8-2a43-11e7-ab65-01aa75ed71a1/language-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58568" y="429768"/>
            <a:ext cx="9637776" cy="209397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EURO a ECB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Evropské finanční právo</a:t>
            </a:r>
          </a:p>
          <a:p>
            <a:r>
              <a:rPr lang="cs-CZ" sz="2400" dirty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13" y="1640264"/>
            <a:ext cx="10565465" cy="4892511"/>
          </a:xfrm>
        </p:spPr>
        <p:txBody>
          <a:bodyPr anchor="t">
            <a:normAutofit/>
          </a:bodyPr>
          <a:lstStyle/>
          <a:p>
            <a:r>
              <a:rPr lang="cs-CZ" sz="2000" b="1" dirty="0" err="1"/>
              <a:t>Fontaine</a:t>
            </a:r>
            <a:r>
              <a:rPr lang="cs-CZ" sz="2000" b="1" dirty="0"/>
              <a:t>, P</a:t>
            </a:r>
            <a:r>
              <a:rPr lang="cs-CZ" sz="2000" dirty="0"/>
              <a:t>. Evropa ve 12 lekcích. Dostupné zde: </a:t>
            </a:r>
            <a:r>
              <a:rPr lang="cs-CZ" sz="2000" dirty="0">
                <a:hlinkClick r:id="rId2"/>
              </a:rPr>
              <a:t>https://publications.europa.eu/cs/publication-detail/-/publication/009305e8-2a43-11e7-ab65-01aa75ed71a1/language-cs</a:t>
            </a:r>
            <a:endParaRPr lang="cs-CZ" sz="2000" dirty="0"/>
          </a:p>
          <a:p>
            <a:r>
              <a:rPr lang="cs-CZ" sz="2000" b="1" dirty="0"/>
              <a:t>Evropská komise</a:t>
            </a:r>
            <a:r>
              <a:rPr lang="cs-CZ" sz="2000" dirty="0"/>
              <a:t>. </a:t>
            </a:r>
            <a:r>
              <a:rPr lang="cs-CZ" sz="2000" dirty="0" err="1"/>
              <a:t>History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euro. Dostupné zde: </a:t>
            </a:r>
            <a:r>
              <a:rPr lang="cs-CZ" sz="2000" dirty="0">
                <a:hlinkClick r:id="rId3"/>
              </a:rPr>
              <a:t>https://ec.europa.eu/info/about-european-commission/euro/history-euro/history-euro_en</a:t>
            </a:r>
            <a:endParaRPr lang="cs-CZ" sz="2000" dirty="0"/>
          </a:p>
          <a:p>
            <a:r>
              <a:rPr lang="cs-CZ" sz="2000" b="1" dirty="0" err="1"/>
              <a:t>Scheller</a:t>
            </a:r>
            <a:r>
              <a:rPr lang="cs-CZ" sz="2000" b="1" dirty="0"/>
              <a:t>, K.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Central</a:t>
            </a:r>
            <a:r>
              <a:rPr lang="cs-CZ" sz="2000" dirty="0"/>
              <a:t> Bank. Frankfurt: ECB, 2004. ISBN 92-9181-506-3 (online). Dostupné zde: https://www.ecb.europa.eu/pub/pdf/other/ecbhistoryrolefunctions2004en.pdf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Euro – měna </a:t>
            </a:r>
            <a:r>
              <a:rPr lang="cs-CZ" b="1" dirty="0" err="1"/>
              <a:t>eurozóny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13" y="1810512"/>
            <a:ext cx="10565465" cy="4590287"/>
          </a:xfrm>
        </p:spPr>
        <p:txBody>
          <a:bodyPr anchor="t">
            <a:normAutofit/>
          </a:bodyPr>
          <a:lstStyle/>
          <a:p>
            <a:r>
              <a:rPr lang="cs-CZ" sz="2800" dirty="0"/>
              <a:t>Od roku 1999 - pevná fixace kurzu národních měn</a:t>
            </a:r>
          </a:p>
          <a:p>
            <a:r>
              <a:rPr lang="cs-CZ" sz="2800" dirty="0"/>
              <a:t>Od roku 2002 – bankovky a mince</a:t>
            </a:r>
          </a:p>
          <a:p>
            <a:r>
              <a:rPr lang="cs-CZ" sz="2800" dirty="0"/>
              <a:t>V roce 2002 cca 14 miliard kusů bankovek a 52 miliard kusů mincí</a:t>
            </a:r>
          </a:p>
          <a:p>
            <a:endParaRPr lang="cs-CZ" sz="2800" dirty="0"/>
          </a:p>
          <a:p>
            <a:r>
              <a:rPr lang="cs-CZ" sz="2800" dirty="0"/>
              <a:t>V současné době měna 20 zemí</a:t>
            </a:r>
          </a:p>
          <a:p>
            <a:r>
              <a:rPr lang="cs-CZ" sz="2800" dirty="0"/>
              <a:t>Mimo to:</a:t>
            </a:r>
          </a:p>
          <a:p>
            <a:pPr lvl="1"/>
            <a:r>
              <a:rPr lang="cs-CZ" dirty="0"/>
              <a:t>Bulharské leva je pevně navázáno na kurz eura</a:t>
            </a:r>
          </a:p>
        </p:txBody>
      </p:sp>
      <p:pic>
        <p:nvPicPr>
          <p:cNvPr id="4" name="Obrázek 3" descr="o_1c4sev1146jjmv0q1v1td41bj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048" y="3787179"/>
            <a:ext cx="3657993" cy="243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Evropská centrální 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13" y="1810512"/>
            <a:ext cx="10565465" cy="4590287"/>
          </a:xfrm>
        </p:spPr>
        <p:txBody>
          <a:bodyPr anchor="t">
            <a:normAutofit/>
          </a:bodyPr>
          <a:lstStyle/>
          <a:p>
            <a:r>
              <a:rPr lang="cs-CZ" sz="2800" dirty="0"/>
              <a:t>Od roku 1999 provádí měnovou politiku </a:t>
            </a:r>
            <a:r>
              <a:rPr lang="cs-CZ" sz="2800" dirty="0" err="1"/>
              <a:t>eurozóny</a:t>
            </a:r>
            <a:endParaRPr lang="cs-CZ" sz="2800" dirty="0"/>
          </a:p>
          <a:p>
            <a:r>
              <a:rPr lang="cs-CZ" sz="2800" dirty="0"/>
              <a:t>Spolu s centrálními bankami států </a:t>
            </a:r>
            <a:r>
              <a:rPr lang="cs-CZ" sz="2800" dirty="0" err="1"/>
              <a:t>eurozóny</a:t>
            </a:r>
            <a:r>
              <a:rPr lang="cs-CZ" sz="2800" dirty="0"/>
              <a:t> tvoří tzv. </a:t>
            </a:r>
            <a:r>
              <a:rPr lang="cs-CZ" sz="2800" dirty="0" err="1"/>
              <a:t>Eurosystém</a:t>
            </a:r>
            <a:endParaRPr lang="cs-CZ" sz="2800" dirty="0"/>
          </a:p>
          <a:p>
            <a:r>
              <a:rPr lang="cs-CZ" sz="2800" dirty="0"/>
              <a:t>Cílem cenová stabilita:</a:t>
            </a:r>
          </a:p>
          <a:p>
            <a:r>
              <a:rPr lang="cs-CZ" sz="2800" dirty="0"/>
              <a:t>Cíl inflace 2%</a:t>
            </a:r>
          </a:p>
          <a:p>
            <a:r>
              <a:rPr lang="cs-CZ" sz="2800" dirty="0" err="1"/>
              <a:t>Měnověpolitické</a:t>
            </a:r>
            <a:r>
              <a:rPr lang="cs-CZ" sz="2800" dirty="0"/>
              <a:t> nástroje:</a:t>
            </a:r>
          </a:p>
          <a:p>
            <a:pPr lvl="1"/>
            <a:r>
              <a:rPr lang="cs-CZ" dirty="0"/>
              <a:t>Standardní (klíčové sazby v kladných hodnotách, minimální rezervy)</a:t>
            </a:r>
          </a:p>
          <a:p>
            <a:pPr lvl="1"/>
            <a:r>
              <a:rPr lang="cs-CZ" dirty="0"/>
              <a:t>Nestandardní  (speciální programy QE, klíčové sazby v negativních hodnotách)</a:t>
            </a:r>
          </a:p>
        </p:txBody>
      </p:sp>
      <p:pic>
        <p:nvPicPr>
          <p:cNvPr id="5" name="Obrázek 4" descr="f7a51ad7630cc3538b28c4c03254ccbe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187" y="200602"/>
            <a:ext cx="2796891" cy="192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ECB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352551"/>
            <a:ext cx="10236634" cy="521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Prezident </a:t>
            </a:r>
            <a:r>
              <a:rPr lang="cs-CZ" dirty="0"/>
              <a:t>– Christine </a:t>
            </a:r>
            <a:r>
              <a:rPr lang="cs-CZ" dirty="0" err="1"/>
              <a:t>Lagarde</a:t>
            </a:r>
            <a:r>
              <a:rPr lang="cs-CZ" dirty="0"/>
              <a:t> (od 1.11.2019)</a:t>
            </a:r>
          </a:p>
          <a:p>
            <a:pPr>
              <a:defRPr/>
            </a:pPr>
            <a:r>
              <a:rPr lang="cs-CZ" b="1" dirty="0"/>
              <a:t>Rada guvernérů </a:t>
            </a:r>
            <a:r>
              <a:rPr lang="cs-CZ" dirty="0"/>
              <a:t>(</a:t>
            </a:r>
            <a:r>
              <a:rPr lang="cs-CZ" dirty="0" err="1"/>
              <a:t>governing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) - 6 členů výkonné rady + guvernéři zemí </a:t>
            </a:r>
            <a:r>
              <a:rPr lang="cs-CZ" dirty="0" err="1"/>
              <a:t>eurozóny</a:t>
            </a:r>
            <a:r>
              <a:rPr lang="cs-CZ" dirty="0"/>
              <a:t> </a:t>
            </a:r>
          </a:p>
          <a:p>
            <a:pPr lvl="1">
              <a:defRPr/>
            </a:pPr>
            <a:r>
              <a:rPr lang="cs-CZ" sz="2000" dirty="0"/>
              <a:t>Přijímání obecných zásad, </a:t>
            </a:r>
            <a:r>
              <a:rPr lang="cs-CZ" dirty="0" err="1"/>
              <a:t>Měnověpolitická</a:t>
            </a:r>
            <a:r>
              <a:rPr lang="cs-CZ" dirty="0"/>
              <a:t> rozhodnutí, </a:t>
            </a:r>
            <a:r>
              <a:rPr lang="cs-CZ" sz="2000" dirty="0" err="1"/>
              <a:t>Rozhodnutí</a:t>
            </a:r>
            <a:r>
              <a:rPr lang="cs-CZ" sz="2000" dirty="0"/>
              <a:t> o všeobecném rámci dohledu</a:t>
            </a:r>
          </a:p>
          <a:p>
            <a:pPr>
              <a:defRPr/>
            </a:pPr>
            <a:r>
              <a:rPr lang="cs-CZ" b="1" dirty="0"/>
              <a:t>Výkonná rada </a:t>
            </a:r>
            <a:r>
              <a:rPr lang="cs-CZ" dirty="0"/>
              <a:t>(</a:t>
            </a:r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) – prezident, viceprezident + 4 členové</a:t>
            </a:r>
          </a:p>
          <a:p>
            <a:pPr lvl="1">
              <a:defRPr/>
            </a:pPr>
            <a:r>
              <a:rPr lang="cs-CZ" dirty="0"/>
              <a:t>Příprava zasedání, provádění MP na základě rozhodnutí a zásad rady guvernérů, výkon svěřených pravomocí</a:t>
            </a:r>
          </a:p>
          <a:p>
            <a:pPr>
              <a:defRPr/>
            </a:pPr>
            <a:r>
              <a:rPr lang="cs-CZ" b="1" dirty="0"/>
              <a:t>Generální rada </a:t>
            </a:r>
            <a:r>
              <a:rPr lang="cs-CZ" dirty="0"/>
              <a:t>– prezident, viceprezident + guvernéři zemí EU</a:t>
            </a:r>
          </a:p>
          <a:p>
            <a:pPr lvl="1">
              <a:defRPr/>
            </a:pPr>
            <a:r>
              <a:rPr lang="cs-CZ" dirty="0"/>
              <a:t>„dočasné zřízení“, poradní funkce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Rada dohledu</a:t>
            </a:r>
          </a:p>
          <a:p>
            <a:pPr lvl="1">
              <a:defRPr/>
            </a:pPr>
            <a:r>
              <a:rPr lang="cs-CZ" dirty="0"/>
              <a:t>Projednávání otázek dohledu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Cíle měnové politiky „</a:t>
            </a:r>
            <a:r>
              <a:rPr lang="cs-CZ" b="1" dirty="0" err="1"/>
              <a:t>eurozóny</a:t>
            </a:r>
            <a:r>
              <a:rPr lang="cs-CZ" b="1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1159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Primární cíl: </a:t>
            </a:r>
            <a:r>
              <a:rPr lang="cs-CZ" b="1" dirty="0"/>
              <a:t>udržování cenové stability</a:t>
            </a:r>
          </a:p>
          <a:p>
            <a:pPr>
              <a:defRPr/>
            </a:pPr>
            <a:r>
              <a:rPr lang="cs-CZ" dirty="0"/>
              <a:t>úkol podporovat obecné hospodářské politiky v EU se záměrem přispět k dosažení cílů EU</a:t>
            </a:r>
          </a:p>
          <a:p>
            <a:pPr>
              <a:defRPr/>
            </a:pPr>
            <a:r>
              <a:rPr lang="cs-CZ" dirty="0"/>
              <a:t>cíl vyjádřen ve vztahu ke všem národním bankám členských států EU, tj. i těch, které nespolutvoří </a:t>
            </a:r>
            <a:r>
              <a:rPr lang="cs-CZ" dirty="0" err="1"/>
              <a:t>Eurosystém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Čl. 282, odst. 2 SFEU: „</a:t>
            </a:r>
            <a:r>
              <a:rPr lang="cs-CZ" i="1" dirty="0"/>
              <a:t>ESCB je řízen rozhodovacími orgány Evropské centrální banky. Prvořadým cílem ESCB je udržovat cenovou stabilitu. Aniž je dotčen tento cíl, podporuje obecné hospodářské politiky v Unii se záměrem přispět k dosažení jejích cílů.“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63402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Ve stručnosti k evropské dluhové krizi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13" y="1810512"/>
            <a:ext cx="7557365" cy="4590287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Prohlubující se problémy rozdílných ekonomik</a:t>
            </a:r>
          </a:p>
          <a:p>
            <a:r>
              <a:rPr lang="cs-CZ" sz="2800" dirty="0"/>
              <a:t>Někteří ekonomové uvádí, že jednotná úroková sazba podněcovala přehřívání některých periferních ekonomik a pomalejší růst vyspělejších zemí</a:t>
            </a:r>
          </a:p>
          <a:p>
            <a:r>
              <a:rPr lang="cs-CZ" sz="2800" dirty="0"/>
              <a:t>Růst veřejného dluhu zejm. jižních států </a:t>
            </a:r>
            <a:r>
              <a:rPr lang="cs-CZ" sz="2800" dirty="0" err="1"/>
              <a:t>eurozóny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Případný default může ohrozit věřitele, tj. zejm. bankovní sektor, potažmo finanční stabilitu</a:t>
            </a:r>
          </a:p>
        </p:txBody>
      </p:sp>
      <p:pic>
        <p:nvPicPr>
          <p:cNvPr id="4" name="Obrázek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530" y="1810512"/>
            <a:ext cx="3538416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Dohled nad finančním trhem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5200443"/>
          </a:xfrm>
        </p:spPr>
        <p:txBody>
          <a:bodyPr anchor="t">
            <a:normAutofit/>
          </a:bodyPr>
          <a:lstStyle/>
          <a:p>
            <a:r>
              <a:rPr lang="cs-CZ" sz="2800" b="1" dirty="0"/>
              <a:t>ECB </a:t>
            </a:r>
            <a:r>
              <a:rPr lang="cs-CZ" sz="2800" dirty="0"/>
              <a:t>– jednotný dohled</a:t>
            </a:r>
          </a:p>
          <a:p>
            <a:r>
              <a:rPr lang="cs-CZ" sz="2800" dirty="0"/>
              <a:t>1. pilíř tzv. bankovní unie </a:t>
            </a:r>
          </a:p>
          <a:p>
            <a:r>
              <a:rPr lang="cs-CZ" sz="2800" dirty="0"/>
              <a:t>Od listopadu 2014 dohled na systémově významnými institucemi (v </a:t>
            </a:r>
            <a:r>
              <a:rPr lang="cs-CZ" sz="2800" dirty="0" err="1"/>
              <a:t>eurozóně</a:t>
            </a:r>
            <a:r>
              <a:rPr lang="cs-CZ" sz="2800" dirty="0"/>
              <a:t>, resp. státech účastnících se na bankovní unii)</a:t>
            </a:r>
          </a:p>
          <a:p>
            <a:r>
              <a:rPr lang="cs-CZ" sz="2800" dirty="0"/>
              <a:t>Nyní (listopad 2019) přímý dohled nad 116 bankami v </a:t>
            </a:r>
            <a:r>
              <a:rPr lang="cs-CZ" sz="2800" dirty="0" err="1"/>
              <a:t>eurozóně</a:t>
            </a:r>
            <a:r>
              <a:rPr lang="cs-CZ" sz="2800" dirty="0"/>
              <a:t>, tyto banky drží cca 82% bankovních aktiv v </a:t>
            </a:r>
            <a:r>
              <a:rPr lang="cs-CZ" sz="2800" dirty="0" err="1"/>
              <a:t>eurozóně</a:t>
            </a:r>
            <a:endParaRPr lang="cs-CZ" sz="2800" dirty="0"/>
          </a:p>
          <a:p>
            <a:r>
              <a:rPr lang="cs-CZ" sz="2800" dirty="0"/>
              <a:t>Více např. zde:</a:t>
            </a:r>
          </a:p>
          <a:p>
            <a:r>
              <a:rPr lang="cs-CZ" sz="2800" dirty="0"/>
              <a:t>https://www.bankingsupervision.europa.eu/about/thessm/html/index.cs.html</a:t>
            </a:r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3962352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Provádění regulace a dohledu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5200443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b="1" dirty="0"/>
              <a:t>EBA (</a:t>
            </a:r>
            <a:r>
              <a:rPr lang="cs-CZ" sz="2800" b="1" dirty="0" err="1"/>
              <a:t>European</a:t>
            </a:r>
            <a:r>
              <a:rPr lang="cs-CZ" sz="2800" b="1" dirty="0"/>
              <a:t> </a:t>
            </a:r>
            <a:r>
              <a:rPr lang="cs-CZ" sz="2800" b="1" dirty="0" err="1"/>
              <a:t>Banking</a:t>
            </a:r>
            <a:r>
              <a:rPr lang="cs-CZ" sz="2800" b="1" dirty="0"/>
              <a:t> </a:t>
            </a:r>
            <a:r>
              <a:rPr lang="cs-CZ" sz="2800" b="1" dirty="0" err="1"/>
              <a:t>Authority</a:t>
            </a:r>
            <a:r>
              <a:rPr lang="cs-CZ" sz="2800" b="1" dirty="0"/>
              <a:t>)</a:t>
            </a:r>
            <a:r>
              <a:rPr lang="cs-CZ" sz="2800" dirty="0"/>
              <a:t> – Evropský orgán pro bankovnictví</a:t>
            </a:r>
          </a:p>
          <a:p>
            <a:r>
              <a:rPr lang="cs-CZ" sz="2800" dirty="0"/>
              <a:t>Úloha: provádění jednotného rámce pravidel v rámci bankovní unie; snaha o stabilní jednotný trh s bankovními produkty</a:t>
            </a:r>
          </a:p>
          <a:p>
            <a:r>
              <a:rPr lang="cs-CZ" sz="2800" b="1" dirty="0"/>
              <a:t>ESMA (</a:t>
            </a:r>
            <a:r>
              <a:rPr lang="cs-CZ" sz="2800" b="1" dirty="0" err="1"/>
              <a:t>European</a:t>
            </a:r>
            <a:r>
              <a:rPr lang="cs-CZ" sz="2800" b="1" dirty="0"/>
              <a:t> </a:t>
            </a:r>
            <a:r>
              <a:rPr lang="cs-CZ" sz="2800" b="1" dirty="0" err="1"/>
              <a:t>Securities</a:t>
            </a:r>
            <a:r>
              <a:rPr lang="cs-CZ" sz="2800" b="1" dirty="0"/>
              <a:t> </a:t>
            </a:r>
            <a:r>
              <a:rPr lang="cs-CZ" sz="2800" b="1" dirty="0" err="1"/>
              <a:t>and</a:t>
            </a:r>
            <a:r>
              <a:rPr lang="cs-CZ" sz="2800" b="1" dirty="0"/>
              <a:t> </a:t>
            </a:r>
            <a:r>
              <a:rPr lang="cs-CZ" sz="2800" b="1" dirty="0" err="1"/>
              <a:t>Markets</a:t>
            </a:r>
            <a:r>
              <a:rPr lang="cs-CZ" sz="2800" b="1" dirty="0"/>
              <a:t> </a:t>
            </a:r>
            <a:r>
              <a:rPr lang="cs-CZ" sz="2800" b="1" dirty="0" err="1"/>
              <a:t>Authority</a:t>
            </a:r>
            <a:r>
              <a:rPr lang="cs-CZ" sz="2800" b="1" dirty="0"/>
              <a:t>) </a:t>
            </a:r>
            <a:r>
              <a:rPr lang="cs-CZ" sz="2800" dirty="0"/>
              <a:t>– Evropský orgán pro cenné papíry a trhy</a:t>
            </a:r>
          </a:p>
          <a:p>
            <a:r>
              <a:rPr lang="cs-CZ" sz="2800" dirty="0"/>
              <a:t>Úloha: zajišťování ochrany investorů a přispívání ke stabilitě a řádnému fungování finančních trhů</a:t>
            </a:r>
          </a:p>
          <a:p>
            <a:r>
              <a:rPr lang="cs-CZ" sz="2800" b="1" dirty="0"/>
              <a:t>EIOPA (</a:t>
            </a:r>
            <a:r>
              <a:rPr lang="cs-CZ" sz="2800" b="1" dirty="0" err="1"/>
              <a:t>European</a:t>
            </a:r>
            <a:r>
              <a:rPr lang="cs-CZ" sz="2800" b="1" dirty="0"/>
              <a:t> </a:t>
            </a:r>
            <a:r>
              <a:rPr lang="cs-CZ" sz="2800" b="1" dirty="0" err="1"/>
              <a:t>Insurance</a:t>
            </a:r>
            <a:r>
              <a:rPr lang="cs-CZ" sz="2800" b="1" dirty="0"/>
              <a:t> </a:t>
            </a:r>
            <a:r>
              <a:rPr lang="cs-CZ" sz="2800" b="1" dirty="0" err="1"/>
              <a:t>and</a:t>
            </a:r>
            <a:r>
              <a:rPr lang="cs-CZ" sz="2800" b="1" dirty="0"/>
              <a:t> </a:t>
            </a:r>
            <a:r>
              <a:rPr lang="cs-CZ" sz="2800" b="1" dirty="0" err="1"/>
              <a:t>Occupational</a:t>
            </a:r>
            <a:r>
              <a:rPr lang="cs-CZ" sz="2800" b="1" dirty="0"/>
              <a:t> </a:t>
            </a:r>
            <a:r>
              <a:rPr lang="cs-CZ" sz="2800" b="1" dirty="0" err="1"/>
              <a:t>Pensions</a:t>
            </a:r>
            <a:r>
              <a:rPr lang="cs-CZ" sz="2800" b="1" dirty="0"/>
              <a:t> </a:t>
            </a:r>
            <a:r>
              <a:rPr lang="cs-CZ" sz="2800" b="1" dirty="0" err="1"/>
              <a:t>Authority</a:t>
            </a:r>
            <a:r>
              <a:rPr lang="cs-CZ" sz="2800" b="1" dirty="0"/>
              <a:t>) </a:t>
            </a:r>
            <a:r>
              <a:rPr lang="cs-CZ" sz="2800" dirty="0"/>
              <a:t>– Evropský orgán pro pojišťovnictví a zaměstnanecké penzijní pojištění</a:t>
            </a:r>
          </a:p>
          <a:p>
            <a:r>
              <a:rPr lang="cs-CZ" sz="2800" dirty="0"/>
              <a:t>Úloha: poradní orgán v oblasti pojišťovnictví a penzijního pojištění</a:t>
            </a:r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730571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unie - pilíře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/>
              <a:t>cíl: „posílení finanční stability“</a:t>
            </a:r>
          </a:p>
          <a:p>
            <a:pPr>
              <a:defRPr/>
            </a:pPr>
            <a:r>
              <a:rPr lang="cs-CZ" altLang="cs-CZ" sz="2800" dirty="0"/>
              <a:t>Nejedná se o novou entitu mezinárodního práva, ale o označení souboru předpisů zaměřených na regulaci bankovního sektoru v EU (eurozóně)</a:t>
            </a:r>
          </a:p>
          <a:p>
            <a:pPr>
              <a:defRPr/>
            </a:pPr>
            <a:r>
              <a:rPr lang="cs-CZ" altLang="cs-CZ" sz="2800" dirty="0"/>
              <a:t>směrnice, nařízení</a:t>
            </a:r>
          </a:p>
          <a:p>
            <a:pPr>
              <a:defRPr/>
            </a:pPr>
            <a:r>
              <a:rPr lang="cs-CZ" altLang="cs-CZ" sz="2800" dirty="0"/>
              <a:t>akty Komise v přenesené pravomoci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„nultý pilíř“	(obezřetnostní požadavky) (inspirace v </a:t>
            </a:r>
            <a:r>
              <a:rPr lang="cs-CZ" altLang="cs-CZ" sz="2800" dirty="0" err="1"/>
              <a:t>Basel</a:t>
            </a:r>
            <a:r>
              <a:rPr lang="cs-CZ" altLang="cs-CZ" sz="2800" dirty="0"/>
              <a:t> III)</a:t>
            </a:r>
          </a:p>
          <a:p>
            <a:pPr>
              <a:defRPr/>
            </a:pPr>
            <a:r>
              <a:rPr lang="cs-CZ" altLang="cs-CZ" sz="2800" dirty="0"/>
              <a:t>první pilíř	(jednotný dohled)</a:t>
            </a:r>
          </a:p>
          <a:p>
            <a:pPr>
              <a:defRPr/>
            </a:pPr>
            <a:r>
              <a:rPr lang="cs-CZ" altLang="cs-CZ" sz="2800" dirty="0"/>
              <a:t>druhý pilíř	(jednotné řešení problémů bank)</a:t>
            </a:r>
          </a:p>
          <a:p>
            <a:pPr>
              <a:defRPr/>
            </a:pPr>
            <a:r>
              <a:rPr lang="cs-CZ" altLang="cs-CZ" sz="2800" dirty="0"/>
              <a:t>třetí pilíř		(mechanismy financování a 	pojištění vkladů)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Postupné zavádění, 1. – 3. pilíř aplikace primárně na eurozónu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4343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B820AE-755C-4FD6-B9CF-B2F2DBDCF6F1}">
  <ds:schemaRefs>
    <ds:schemaRef ds:uri="188d5dcd-eed8-442a-b5ac-cb47f5e38b55"/>
    <ds:schemaRef ds:uri="cf5aa79d-ceb3-4123-b10c-3c053f17e341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3411FD-E284-4F3F-B4C2-BE03096633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F4B506-A6A6-4E0B-A812-78D6A3D943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744</Words>
  <Application>Microsoft Office PowerPoint</Application>
  <PresentationFormat>Širokoúhlá obrazovka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Paralaxa</vt:lpstr>
      <vt:lpstr>EURO a ECB</vt:lpstr>
      <vt:lpstr>Euro – měna eurozóny</vt:lpstr>
      <vt:lpstr>Evropská centrální banka</vt:lpstr>
      <vt:lpstr>ECB</vt:lpstr>
      <vt:lpstr>Cíle měnové politiky „eurozóny“</vt:lpstr>
      <vt:lpstr>Ve stručnosti k evropské dluhové krizi</vt:lpstr>
      <vt:lpstr>Dohled nad finančním trhem</vt:lpstr>
      <vt:lpstr>Provádění regulace a dohledu</vt:lpstr>
      <vt:lpstr>Bankovní unie - pilíře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196</cp:revision>
  <cp:lastPrinted>2019-03-25T14:22:29Z</cp:lastPrinted>
  <dcterms:created xsi:type="dcterms:W3CDTF">2016-10-17T17:38:14Z</dcterms:created>
  <dcterms:modified xsi:type="dcterms:W3CDTF">2023-02-28T20:23:06Z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