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7" r:id="rId2"/>
    <p:sldId id="501" r:id="rId3"/>
    <p:sldId id="289" r:id="rId4"/>
    <p:sldId id="500" r:id="rId5"/>
    <p:sldId id="502" r:id="rId6"/>
    <p:sldId id="504" r:id="rId7"/>
    <p:sldId id="507" r:id="rId8"/>
    <p:sldId id="505" r:id="rId9"/>
    <p:sldId id="506" r:id="rId10"/>
    <p:sldId id="503" r:id="rId11"/>
    <p:sldId id="508" r:id="rId12"/>
    <p:sldId id="509" r:id="rId13"/>
    <p:sldId id="280" r:id="rId14"/>
    <p:sldId id="282" r:id="rId15"/>
    <p:sldId id="259" r:id="rId16"/>
    <p:sldId id="260" r:id="rId17"/>
    <p:sldId id="258" r:id="rId18"/>
    <p:sldId id="261" r:id="rId19"/>
    <p:sldId id="262" r:id="rId20"/>
    <p:sldId id="264" r:id="rId21"/>
    <p:sldId id="265" r:id="rId22"/>
    <p:sldId id="283" r:id="rId23"/>
    <p:sldId id="510" r:id="rId24"/>
    <p:sldId id="263" r:id="rId25"/>
    <p:sldId id="285" r:id="rId26"/>
    <p:sldId id="511" r:id="rId27"/>
    <p:sldId id="512" r:id="rId28"/>
    <p:sldId id="513" r:id="rId29"/>
    <p:sldId id="514" r:id="rId30"/>
    <p:sldId id="515" r:id="rId31"/>
    <p:sldId id="516" r:id="rId32"/>
    <p:sldId id="277" r:id="rId33"/>
    <p:sldId id="28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8" d="100"/>
          <a:sy n="68" d="100"/>
        </p:scale>
        <p:origin x="5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9143-8895-47D1-9F58-ADCEAD748140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D90B-1F8F-43BC-A42A-DDAB97DC60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09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9143-8895-47D1-9F58-ADCEAD748140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D90B-1F8F-43BC-A42A-DDAB97DC60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59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9143-8895-47D1-9F58-ADCEAD748140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D90B-1F8F-43BC-A42A-DDAB97DC6065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8225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9143-8895-47D1-9F58-ADCEAD748140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D90B-1F8F-43BC-A42A-DDAB97DC60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038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9143-8895-47D1-9F58-ADCEAD748140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D90B-1F8F-43BC-A42A-DDAB97DC6065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7249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9143-8895-47D1-9F58-ADCEAD748140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D90B-1F8F-43BC-A42A-DDAB97DC60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605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9143-8895-47D1-9F58-ADCEAD748140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D90B-1F8F-43BC-A42A-DDAB97DC60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566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9143-8895-47D1-9F58-ADCEAD748140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D90B-1F8F-43BC-A42A-DDAB97DC60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34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3C357-7A8B-4D3B-91AF-0D9691CC477E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ECED4-4377-4F75-8AE2-4A89A26717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504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9143-8895-47D1-9F58-ADCEAD748140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D90B-1F8F-43BC-A42A-DDAB97DC60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875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9143-8895-47D1-9F58-ADCEAD748140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D90B-1F8F-43BC-A42A-DDAB97DC60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731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9143-8895-47D1-9F58-ADCEAD748140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D90B-1F8F-43BC-A42A-DDAB97DC60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47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9143-8895-47D1-9F58-ADCEAD748140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D90B-1F8F-43BC-A42A-DDAB97DC60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3187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9143-8895-47D1-9F58-ADCEAD748140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D90B-1F8F-43BC-A42A-DDAB97DC60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532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9143-8895-47D1-9F58-ADCEAD748140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D90B-1F8F-43BC-A42A-DDAB97DC60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238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9143-8895-47D1-9F58-ADCEAD748140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D90B-1F8F-43BC-A42A-DDAB97DC60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87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D90B-1F8F-43BC-A42A-DDAB97DC6065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9143-8895-47D1-9F58-ADCEAD748140}" type="datetimeFigureOut">
              <a:rPr lang="cs-CZ" smtClean="0"/>
              <a:t>18.04.2023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419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C9143-8895-47D1-9F58-ADCEAD748140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C48D90B-1F8F-43BC-A42A-DDAB97DC60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14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Euro" TargetMode="External"/><Relationship Id="rId2" Type="http://schemas.openxmlformats.org/officeDocument/2006/relationships/hyperlink" Target="https://cs.wikipedia.org/wiki/Evropsk%C3%A1_uni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3" Type="http://schemas.microsoft.com/office/2007/relationships/media" Target="../media/media5.m4a"/><Relationship Id="rId7" Type="http://schemas.microsoft.com/office/2007/relationships/media" Target="../media/media7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10" Type="http://schemas.openxmlformats.org/officeDocument/2006/relationships/image" Target="../media/image1.png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4a"/><Relationship Id="rId3" Type="http://schemas.microsoft.com/office/2007/relationships/media" Target="../media/media9.m4a"/><Relationship Id="rId7" Type="http://schemas.microsoft.com/office/2007/relationships/media" Target="../media/media11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10" Type="http://schemas.openxmlformats.org/officeDocument/2006/relationships/image" Target="../media/image1.png"/><Relationship Id="rId4" Type="http://schemas.openxmlformats.org/officeDocument/2006/relationships/audio" Target="../media/media9.m4a"/><Relationship Id="rId9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13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16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18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25.m4a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Ekonomika" TargetMode="External"/><Relationship Id="rId7" Type="http://schemas.openxmlformats.org/officeDocument/2006/relationships/hyperlink" Target="https://cs.wikipedia.org/wiki/Monet%C3%A1rn%C3%AD_politika" TargetMode="External"/><Relationship Id="rId2" Type="http://schemas.openxmlformats.org/officeDocument/2006/relationships/hyperlink" Target="https://cs.wikipedia.org/wiki/Hospod%C3%A1%C5%99sk%C3%A1_politik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s.wikipedia.org/wiki/Dan%C4%9B" TargetMode="External"/><Relationship Id="rId5" Type="http://schemas.openxmlformats.org/officeDocument/2006/relationships/hyperlink" Target="https://cs.wikipedia.org/wiki/Ve%C5%99ejn%C3%A9_v%C3%BDdaje" TargetMode="External"/><Relationship Id="rId4" Type="http://schemas.openxmlformats.org/officeDocument/2006/relationships/hyperlink" Target="https://cs.wikipedia.org/wiki/Struktur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nance.cz/dane-a-mzda/informace/odvody-ze-mzdy/zamestnanec-socialni-pojisteni/" TargetMode="External"/><Relationship Id="rId2" Type="http://schemas.openxmlformats.org/officeDocument/2006/relationships/hyperlink" Target="http://poradna.finance.cz/dan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inance.cz/ekonomika/statni-rozpocet/prijmy-a-vydaje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CC9DA7-82DF-4C7C-93B4-280D5E048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404533"/>
            <a:ext cx="7766936" cy="2336797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Pakt stability a růstu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>…</a:t>
            </a:r>
            <a:r>
              <a:rPr lang="cs-CZ" sz="3200" i="1" dirty="0">
                <a:solidFill>
                  <a:schemeClr val="tx1"/>
                </a:solidFill>
              </a:rPr>
              <a:t>zdravá rozpočtová politika,</a:t>
            </a:r>
            <a:br>
              <a:rPr lang="cs-CZ" sz="3200" i="1" dirty="0">
                <a:solidFill>
                  <a:schemeClr val="tx1"/>
                </a:solidFill>
              </a:rPr>
            </a:br>
            <a:r>
              <a:rPr lang="cs-CZ" sz="3200" i="1" dirty="0">
                <a:solidFill>
                  <a:schemeClr val="tx1"/>
                </a:solidFill>
              </a:rPr>
              <a:t> blízko vyrovnané, nebo v přebytku!</a:t>
            </a:r>
            <a:br>
              <a:rPr lang="cs-CZ" sz="3200" i="1" dirty="0">
                <a:solidFill>
                  <a:schemeClr val="tx1"/>
                </a:solidFill>
              </a:rPr>
            </a:br>
            <a:br>
              <a:rPr lang="cs-CZ" sz="3200" i="1" dirty="0">
                <a:solidFill>
                  <a:schemeClr val="tx1"/>
                </a:solidFill>
              </a:rPr>
            </a:br>
            <a:r>
              <a:rPr lang="cs-CZ" sz="3200" b="1" dirty="0">
                <a:solidFill>
                  <a:schemeClr val="tx1"/>
                </a:solidFill>
              </a:rPr>
              <a:t>Vyrovnané rozpočty v České republice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747F469B-B345-4BEC-9E88-43699DE5E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741331"/>
            <a:ext cx="7766936" cy="1348383"/>
          </a:xfrm>
        </p:spPr>
        <p:txBody>
          <a:bodyPr>
            <a:normAutofit/>
          </a:bodyPr>
          <a:lstStyle/>
          <a:p>
            <a:pPr algn="ctr"/>
            <a:endParaRPr lang="cs-CZ" dirty="0">
              <a:solidFill>
                <a:schemeClr val="tx1"/>
              </a:solidFill>
            </a:endParaRPr>
          </a:p>
          <a:p>
            <a:pPr algn="ctr"/>
            <a:endParaRPr lang="cs-CZ" dirty="0">
              <a:solidFill>
                <a:schemeClr val="tx1"/>
              </a:solidFill>
            </a:endParaRPr>
          </a:p>
          <a:p>
            <a:pPr algn="ctr"/>
            <a:r>
              <a:rPr lang="cs-CZ" dirty="0">
                <a:solidFill>
                  <a:schemeClr val="tx1"/>
                </a:solidFill>
              </a:rPr>
              <a:t>Ivana Pařízková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D105A4-C85C-456F-8634-AA4C20B51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9162" y="3932208"/>
            <a:ext cx="406400" cy="406400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BE1735-38B8-40C3-976C-712D986AA0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1417992">
            <a:off x="8571052" y="47306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0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5AB5CD-E928-4669-848A-11A1E81F7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Pakt stability a růstu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7A1AB7-147F-4C22-8C0C-89A2FB19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21410"/>
            <a:ext cx="10634831" cy="48642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sz="2800" b="1" u="sng" dirty="0"/>
              <a:t>je dohoda </a:t>
            </a:r>
            <a:r>
              <a:rPr lang="cs-CZ" sz="2800" b="1" dirty="0"/>
              <a:t>mezi členy eurozóny ohledně koordinace jejich </a:t>
            </a:r>
            <a:r>
              <a:rPr lang="cs-CZ" sz="2800" b="1" i="1" u="sng" dirty="0"/>
              <a:t>rozpočtových politik </a:t>
            </a:r>
            <a:r>
              <a:rPr lang="cs-CZ" sz="2800" b="1" dirty="0"/>
              <a:t>tak, </a:t>
            </a:r>
          </a:p>
          <a:p>
            <a:r>
              <a:rPr lang="cs-CZ" sz="2800" b="1" dirty="0"/>
              <a:t>aby případnými vysokými </a:t>
            </a:r>
            <a:r>
              <a:rPr lang="cs-CZ" sz="2800" b="1" i="1" dirty="0"/>
              <a:t>schodky státních rozpočtů </a:t>
            </a:r>
            <a:r>
              <a:rPr lang="cs-CZ" sz="2800" b="1" dirty="0"/>
              <a:t>nebo vysokými </a:t>
            </a:r>
            <a:r>
              <a:rPr lang="cs-CZ" sz="2800" b="1" i="1" dirty="0"/>
              <a:t>veřejnými dluhy neohrožovaly </a:t>
            </a:r>
            <a:r>
              <a:rPr lang="cs-CZ" sz="2800" b="1" dirty="0"/>
              <a:t>stabilitu eura a nezvyšovaly inflaci v eurozóně</a:t>
            </a:r>
            <a:r>
              <a:rPr lang="cs-CZ" sz="2800" dirty="0"/>
              <a:t>.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Předcházení schodkům SR a veřejným dluhům!!!</a:t>
            </a:r>
          </a:p>
          <a:p>
            <a:pPr marL="0" indent="0">
              <a:buNone/>
            </a:pPr>
            <a:endParaRPr lang="cs-CZ" sz="2800" b="1" dirty="0">
              <a:solidFill>
                <a:srgbClr val="FF0000"/>
              </a:solidFill>
            </a:endParaRPr>
          </a:p>
          <a:p>
            <a:r>
              <a:rPr lang="cs-CZ" sz="2000" b="1" dirty="0">
                <a:solidFill>
                  <a:schemeClr val="tx1"/>
                </a:solidFill>
              </a:rPr>
              <a:t>Tato dohoda se částečně vztahuje i na země </a:t>
            </a:r>
            <a:r>
              <a:rPr lang="cs-CZ" sz="2000" b="1" dirty="0">
                <a:solidFill>
                  <a:schemeClr val="tx1"/>
                </a:solidFill>
                <a:hlinkClick r:id="rId2" tooltip="Evropská uni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Evropské unie</a:t>
            </a:r>
            <a:r>
              <a:rPr lang="cs-CZ" sz="2000" b="1" dirty="0">
                <a:solidFill>
                  <a:schemeClr val="tx1"/>
                </a:solidFill>
              </a:rPr>
              <a:t>, které nepřijaly </a:t>
            </a:r>
            <a:r>
              <a:rPr lang="cs-CZ" sz="2000" b="1" dirty="0">
                <a:solidFill>
                  <a:schemeClr val="tx1"/>
                </a:solidFill>
                <a:hlinkClick r:id="rId3" tooltip="Eur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</a:t>
            </a:r>
            <a:r>
              <a:rPr lang="cs-CZ" sz="2000" b="1" dirty="0">
                <a:solidFill>
                  <a:schemeClr val="tx1"/>
                </a:solidFill>
              </a:rPr>
              <a:t> jako svou měnu.</a:t>
            </a:r>
            <a:endParaRPr lang="cs-CZ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54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AB4CC4-ADF9-4924-A97B-87AEFB588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5823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Pakt stability a růstu </a:t>
            </a:r>
            <a:br>
              <a:rPr lang="cs-CZ" sz="2800" b="1" dirty="0">
                <a:solidFill>
                  <a:schemeClr val="tx1"/>
                </a:solidFill>
              </a:rPr>
            </a:br>
            <a:r>
              <a:rPr lang="cs-CZ" sz="2800" b="1" dirty="0">
                <a:solidFill>
                  <a:schemeClr val="tx1"/>
                </a:solidFill>
              </a:rPr>
              <a:t>(</a:t>
            </a:r>
            <a:r>
              <a:rPr lang="cs-CZ" sz="2800" b="1" i="1" dirty="0">
                <a:solidFill>
                  <a:schemeClr val="tx1"/>
                </a:solidFill>
              </a:rPr>
              <a:t>Stability and </a:t>
            </a:r>
            <a:r>
              <a:rPr lang="cs-CZ" sz="2800" b="1" i="1" dirty="0" err="1">
                <a:solidFill>
                  <a:schemeClr val="tx1"/>
                </a:solidFill>
              </a:rPr>
              <a:t>Growth</a:t>
            </a:r>
            <a:r>
              <a:rPr lang="cs-CZ" sz="2800" b="1" i="1" dirty="0">
                <a:solidFill>
                  <a:schemeClr val="tx1"/>
                </a:solidFill>
              </a:rPr>
              <a:t> </a:t>
            </a:r>
            <a:r>
              <a:rPr lang="cs-CZ" sz="2800" b="1" i="1" dirty="0" err="1">
                <a:solidFill>
                  <a:schemeClr val="tx1"/>
                </a:solidFill>
              </a:rPr>
              <a:t>Pact</a:t>
            </a:r>
            <a:r>
              <a:rPr lang="cs-CZ" sz="28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1E7A18-65AF-476B-96C3-CB2A895D7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55423"/>
            <a:ext cx="9880687" cy="4930218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je </a:t>
            </a:r>
            <a:r>
              <a:rPr lang="cs-CZ" sz="2400" b="1" u="sng" dirty="0"/>
              <a:t>tvořen souborem evropských právních norem</a:t>
            </a:r>
            <a:r>
              <a:rPr lang="cs-CZ" sz="2400" dirty="0"/>
              <a:t>, jejichž první podobu schválila v červnu 1997 Evropská rada na svém zasedání v Amsterodamu. Za přijetím Paktu stály obavy Německa, aby zodpovědná rozpočtová politika, k níž v období příprav na měnovou unii motivovalo plnění maastrichtských konvergenčních kritérií, byla zajišťována na trvalém základě i po získání členství v měnové unii.</a:t>
            </a:r>
          </a:p>
          <a:p>
            <a:r>
              <a:rPr lang="cs-CZ" sz="2400" dirty="0"/>
              <a:t>Pravidla Paktu prošla několika revizemi. Nemalou újmu na důvěryhodnosti Pakt utrpěl při reformě v r. 2005, které předcházela snaha Francie a Německa vyhnout se hrozícím sankcím za nedostatečné úsilí při odstraňování nadměrného schodku. První vlna se udála v rámci tzv. </a:t>
            </a:r>
            <a:r>
              <a:rPr lang="cs-CZ" sz="2400" dirty="0" err="1"/>
              <a:t>šestibalíčku</a:t>
            </a:r>
            <a:r>
              <a:rPr lang="cs-CZ" sz="2400" dirty="0"/>
              <a:t> (</a:t>
            </a:r>
            <a:r>
              <a:rPr lang="cs-CZ" sz="2400" i="1" dirty="0" err="1"/>
              <a:t>Six-Pack</a:t>
            </a:r>
            <a:r>
              <a:rPr lang="cs-CZ" sz="2400" dirty="0"/>
              <a:t>), jenž nabyl účinnost v prosinci 2011. Následovala druhá vlna v podobě tzv. </a:t>
            </a:r>
            <a:r>
              <a:rPr lang="cs-CZ" sz="2400" dirty="0" err="1"/>
              <a:t>dvojbalíčku</a:t>
            </a:r>
            <a:r>
              <a:rPr lang="cs-CZ" sz="2400" dirty="0"/>
              <a:t> (</a:t>
            </a:r>
            <a:r>
              <a:rPr lang="cs-CZ" sz="2400" i="1" dirty="0" err="1"/>
              <a:t>Two-Pack</a:t>
            </a:r>
            <a:r>
              <a:rPr lang="cs-CZ" sz="2400" dirty="0"/>
              <a:t>), jehož opatření nabyla účinnost v květnu 2013.</a:t>
            </a:r>
          </a:p>
        </p:txBody>
      </p:sp>
    </p:spTree>
    <p:extLst>
      <p:ext uri="{BB962C8B-B14F-4D97-AF65-F5344CB8AC3E}">
        <p14:creationId xmlns:p14="http://schemas.microsoft.com/office/powerpoint/2010/main" val="1299616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39F8B-DD0F-4A1F-980C-8E71CF4A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Z právního hlediska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3CA8D8-C68B-48E9-9574-E351B812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30837"/>
            <a:ext cx="9597882" cy="5448693"/>
          </a:xfrm>
        </p:spPr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</a:rPr>
              <a:t>je Pakt chápán jako </a:t>
            </a:r>
            <a:r>
              <a:rPr lang="cs-CZ" sz="2400" b="1" u="sng" dirty="0">
                <a:solidFill>
                  <a:schemeClr val="tx1"/>
                </a:solidFill>
              </a:rPr>
              <a:t>technické upřesnění ustanovení Maastrichtské smlouvy,</a:t>
            </a:r>
          </a:p>
          <a:p>
            <a:r>
              <a:rPr lang="cs-CZ" sz="2400" b="1" dirty="0">
                <a:solidFill>
                  <a:schemeClr val="tx1"/>
                </a:solidFill>
              </a:rPr>
              <a:t> které zakazuje členským státům EU hospodařit s </a:t>
            </a:r>
            <a:r>
              <a:rPr lang="cs-CZ" sz="2400" b="1" u="sng" dirty="0">
                <a:solidFill>
                  <a:schemeClr val="tx1"/>
                </a:solidFill>
              </a:rPr>
              <a:t>nadměrnými rozpočtovými schodky!!!</a:t>
            </a:r>
          </a:p>
          <a:p>
            <a:r>
              <a:rPr lang="cs-CZ" sz="2400" b="1" dirty="0">
                <a:solidFill>
                  <a:schemeClr val="tx1"/>
                </a:solidFill>
              </a:rPr>
              <a:t>Jako nástroj koordinace národních fiskálních politik je proto </a:t>
            </a:r>
            <a:r>
              <a:rPr lang="cs-CZ" sz="2400" b="1" u="sng" dirty="0">
                <a:solidFill>
                  <a:schemeClr val="tx1"/>
                </a:solidFill>
              </a:rPr>
              <a:t>obecně závazný pro všechny členy EU</a:t>
            </a:r>
            <a:r>
              <a:rPr lang="cs-CZ" sz="2400" b="1" dirty="0">
                <a:solidFill>
                  <a:schemeClr val="tx1"/>
                </a:solidFill>
              </a:rPr>
              <a:t>, nikoli jen pro členy eurozóny. </a:t>
            </a:r>
          </a:p>
          <a:p>
            <a:r>
              <a:rPr lang="cs-CZ" sz="2400" b="1" dirty="0">
                <a:solidFill>
                  <a:schemeClr val="tx1"/>
                </a:solidFill>
              </a:rPr>
              <a:t>Některá jeho opatření, zejména v oblasti sankcí, se nicméně vztahují pouze na členy eurozóny.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1695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4DF551-A17A-4EE1-BAA3-3DEEB1629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Pakt stability a růstu-pojem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A51334-6A79-49DE-9074-80242D0297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461156"/>
            <a:ext cx="10363826" cy="5128180"/>
          </a:xfrm>
        </p:spPr>
        <p:txBody>
          <a:bodyPr>
            <a:normAutofit/>
          </a:bodyPr>
          <a:lstStyle/>
          <a:p>
            <a:r>
              <a:rPr lang="cs-CZ" sz="2400" dirty="0"/>
              <a:t>Pakt o stabilitě a růstu </a:t>
            </a:r>
            <a:r>
              <a:rPr lang="cs-CZ" sz="2400" b="1" u="sng" dirty="0"/>
              <a:t>je soubor pravidel </a:t>
            </a:r>
            <a:r>
              <a:rPr lang="cs-CZ" sz="2400" dirty="0"/>
              <a:t>pro koordinaci vnitrostátních fiskálních politik v EU. </a:t>
            </a:r>
          </a:p>
          <a:p>
            <a:r>
              <a:rPr lang="cs-CZ" sz="2400" dirty="0"/>
              <a:t>Jeho </a:t>
            </a:r>
            <a:r>
              <a:rPr lang="cs-CZ" sz="2400" b="1" u="sng" dirty="0"/>
              <a:t>cílem </a:t>
            </a:r>
            <a:r>
              <a:rPr lang="cs-CZ" sz="2400" u="sng" dirty="0"/>
              <a:t>je dosáhnout </a:t>
            </a:r>
            <a:r>
              <a:rPr lang="cs-CZ" sz="2400" b="1" u="sng" dirty="0"/>
              <a:t>zdravého stavu veřejných financí</a:t>
            </a:r>
            <a:r>
              <a:rPr lang="cs-CZ" sz="2400" dirty="0"/>
              <a:t>, který je nezbytný pro zajištění cenové stability a udržitelného růstu podporujícího tvorbu pracovních míst. </a:t>
            </a:r>
          </a:p>
          <a:p>
            <a:r>
              <a:rPr lang="cs-CZ" sz="2400" b="1" dirty="0"/>
              <a:t>Tento pakt má 2 složky: preventivní a nápravnou. </a:t>
            </a:r>
          </a:p>
          <a:p>
            <a:r>
              <a:rPr lang="cs-CZ" sz="2400" dirty="0"/>
              <a:t>Podle Paktu o stabilitě a růstu musí členské státy předkládat svoje programy stability a konvergenční programy k posouzení na úrovni EU. Posouzení toho, do jaké míry jsou tyto programy v souladu s preventivní složkou paktu, představuje významnou součást evropského semestru. </a:t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D958580-385C-488B-B622-CC4A08BED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6882" y="12134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4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89CCAC-7DBA-4BC8-81DD-D1C64B163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Vznik Paktu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F5DF94-47F0-49F6-8C66-A4D2988F55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45616"/>
            <a:ext cx="10363826" cy="4289196"/>
          </a:xfrm>
        </p:spPr>
        <p:txBody>
          <a:bodyPr/>
          <a:lstStyle/>
          <a:p>
            <a:r>
              <a:rPr lang="cs-CZ" b="1" dirty="0"/>
              <a:t>Stability and </a:t>
            </a:r>
            <a:r>
              <a:rPr lang="cs-CZ" b="1" dirty="0" err="1"/>
              <a:t>growth</a:t>
            </a:r>
            <a:r>
              <a:rPr lang="cs-CZ" b="1" dirty="0"/>
              <a:t> </a:t>
            </a:r>
            <a:r>
              <a:rPr lang="cs-CZ" b="1" dirty="0" err="1"/>
              <a:t>pact</a:t>
            </a:r>
            <a:r>
              <a:rPr lang="cs-CZ" b="1" dirty="0"/>
              <a:t> (SGP)</a:t>
            </a:r>
          </a:p>
          <a:p>
            <a:r>
              <a:rPr lang="cs-CZ" b="1" dirty="0"/>
              <a:t>má sloužit k udržování zdravých veřejných financí v rámci Evropské unie </a:t>
            </a:r>
          </a:p>
          <a:p>
            <a:pPr marL="0" indent="0">
              <a:buNone/>
            </a:pPr>
            <a:r>
              <a:rPr lang="cs-CZ" b="1" dirty="0"/>
              <a:t>   Maastrichtská smlouva (1993)-kritéria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/>
              <a:t>Rozpočtová stabilita 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/>
              <a:t>Stabilita na finančních trzích 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/>
              <a:t>Kursová stabilita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/>
              <a:t>Cenová stabilita</a:t>
            </a:r>
          </a:p>
          <a:p>
            <a:endParaRPr lang="cs-CZ" b="1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35C113-369A-4D23-8AD4-D4E0EEB35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08998" y="2033832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2F6D269-1CF1-4F04-A90E-A9CBECD17A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08998" y="3048524"/>
            <a:ext cx="406400" cy="4064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CBE790-D55E-4AFD-9E37-0CE37B84E4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08998" y="3648863"/>
            <a:ext cx="406400" cy="4064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9DEFC1-7967-4FF2-8E12-E46D7D10A7D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24396" y="44756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6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48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C76589-78F8-4309-A45E-23E98958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Vznik paktu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48E83F-C735-4C58-A5AB-499F50BB17D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Iniciátorem Německo </a:t>
            </a:r>
          </a:p>
          <a:p>
            <a:r>
              <a:rPr lang="cs-CZ" dirty="0"/>
              <a:t>Maastrichtská kritéria sloužila jako ukazatele při vstupu do EMU =&gt; Chybí nástroj pro fázi po vstupu do EMU </a:t>
            </a:r>
          </a:p>
          <a:p>
            <a:r>
              <a:rPr lang="cs-CZ" dirty="0"/>
              <a:t>SGP podepsán na zasedání Evropské rady v Amsterodamu v roce 1997.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0EC729-86D1-41AE-BC64-A11F197FE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16388" y="1920628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CBBAFBA-6B51-41DC-8CFB-388163A021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16388" y="3239236"/>
            <a:ext cx="406400" cy="4064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5B13F9-2136-4A45-AE73-3849228954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0953" y="4215615"/>
            <a:ext cx="406400" cy="4064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1E0650-E7E2-4530-846A-21E16077EC5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0953" y="51559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1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0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CE3934-F890-43BF-888C-AA9D19319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6243"/>
            <a:ext cx="8596668" cy="1704157"/>
          </a:xfrm>
        </p:spPr>
        <p:txBody>
          <a:bodyPr>
            <a:normAutofit/>
          </a:bodyPr>
          <a:lstStyle/>
          <a:p>
            <a:pPr algn="ctr"/>
            <a:r>
              <a:rPr lang="cs-CZ" altLang="cs-CZ" sz="2400" b="1" cap="none" dirty="0">
                <a:solidFill>
                  <a:schemeClr val="tx1"/>
                </a:solidFill>
                <a:latin typeface="Arial" panose="020B0604020202020204" pitchFamily="34" charset="0"/>
              </a:rPr>
              <a:t>Samotný návrh paktu stability se týkal těchto bodů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803B1A9-D8AE-4C5A-8B40-92AFB8BF34BE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137653" y="1267178"/>
            <a:ext cx="12633348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Tempa růstu veřejných výdajů musejí být ve střednědobém horizontu nižší nežli tempa růstu HDP.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Hranice 3% rozpočtového schodku se nesmí překročit ani v hospodářsky nepříznivých obdobích.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Proto ve střednědobém horizontu platí pro schodek hranice ve výši 1% HDP. </a:t>
            </a:r>
            <a:endParaRPr lang="cs-CZ" altLang="cs-CZ" sz="2400" cap="none" dirty="0"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Sankce za překročení limitu nastupují automaticky. „Viník“ složí neúročenou kauci ve výši 0,25% HDP za každé načaté 1% nadměrného schodku. Pokud nadměrný schodek trvá po dva roky, mění se kauce v pokutu. </a:t>
            </a:r>
            <a:endParaRPr lang="cs-CZ" altLang="cs-CZ" sz="2400" cap="none" dirty="0"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Bude vytvořena stabilizační rada z členů EMU, která bude projednávat realizaci tohoto paktu. </a:t>
            </a:r>
            <a:endParaRPr lang="cs-CZ" altLang="cs-CZ" sz="2400" cap="none" dirty="0"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Pakt je uzavírán mezi členy EMU, není součástí legislativy ES a nesouvisí se smlouvou o založení ES. </a:t>
            </a:r>
            <a:b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1ED606-CCBC-4B5F-A380-1F19439A3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2348" y="1663504"/>
            <a:ext cx="406400" cy="4064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6B2BA2-6F7A-4FC6-96C3-CEA24CF5C6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0671" y="49912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6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40C273-1D87-4571-9B3B-A4E2A93B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1209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Legislativní úprava </a:t>
            </a:r>
            <a:r>
              <a:rPr lang="en-US" sz="3200" b="1" dirty="0">
                <a:solidFill>
                  <a:schemeClr val="tx1"/>
                </a:solidFill>
              </a:rPr>
              <a:t>SGP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cs-CZ" sz="3200" dirty="0">
                <a:solidFill>
                  <a:schemeClr val="tx1"/>
                </a:solidFill>
              </a:rPr>
              <a:t>- </a:t>
            </a:r>
            <a:r>
              <a:rPr lang="en-US" sz="3200" dirty="0" err="1">
                <a:solidFill>
                  <a:schemeClr val="tx1"/>
                </a:solidFill>
              </a:rPr>
              <a:t>Tři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části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4FDC26-F6EE-48FC-B421-A842BB51BA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470809"/>
            <a:ext cx="10363826" cy="4929991"/>
          </a:xfrm>
        </p:spPr>
        <p:txBody>
          <a:bodyPr>
            <a:normAutofit fontScale="92500" lnSpcReduction="20000"/>
          </a:bodyPr>
          <a:lstStyle/>
          <a:p>
            <a:r>
              <a:rPr lang="cs-CZ" sz="2800" b="1" u="sng" dirty="0"/>
              <a:t>Rezoluce Evropské Rady o SGP </a:t>
            </a:r>
            <a:r>
              <a:rPr lang="cs-CZ" sz="2800" dirty="0"/>
              <a:t>(Amsterodam, červen 1997), která vyjadřuje vzájemně odsouhlasený cíl zdravé rozpočtové pozice blízko vyrovnané, nebo v přebytku, což umožňuje členským státům v rámci normálních cyklických fluktuací udržovat deficity do 3% HDP. </a:t>
            </a:r>
          </a:p>
          <a:p>
            <a:r>
              <a:rPr lang="cs-CZ" sz="2800" b="1" u="sng" dirty="0"/>
              <a:t>Nařízení Rady č. 1466/97 </a:t>
            </a:r>
            <a:r>
              <a:rPr lang="cs-CZ" sz="2800" dirty="0"/>
              <a:t>o posílení dohledu nad rozpočtovými pozicemi a dohled nad hospodářskými politikami a jejich koordinace. Nařízení určuje pravidla o obsahu, předkládání, vyhodnocování a monitorování programů stability a konvergenčních programů. </a:t>
            </a:r>
          </a:p>
          <a:p>
            <a:r>
              <a:rPr lang="cs-CZ" sz="2800" b="1" u="sng" dirty="0"/>
              <a:t>Nařízení Rady č. 1467/97</a:t>
            </a:r>
            <a:r>
              <a:rPr lang="cs-CZ" sz="2800" dirty="0"/>
              <a:t> o urychlení a vyjasnění realizace procesu nadměrného deficitu, vyloženého v článku 104 Smlouvy o založení ES. </a:t>
            </a:r>
            <a:br>
              <a:rPr lang="cs-CZ" sz="2800" dirty="0"/>
            </a:br>
            <a:endParaRPr lang="cs-CZ" sz="28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6B062E-8702-4CD2-8912-5041E7C72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4544" y="14708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6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F075A0-7D2A-42FF-BBF0-7016AB3B0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113121"/>
            <a:ext cx="10364451" cy="1263191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Pakt stability a růstu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973961-BE61-4FF4-8E38-C38FB03ABD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970961"/>
            <a:ext cx="10718902" cy="5849331"/>
          </a:xfrm>
        </p:spPr>
        <p:txBody>
          <a:bodyPr>
            <a:normAutofit/>
          </a:bodyPr>
          <a:lstStyle/>
          <a:p>
            <a:r>
              <a:rPr lang="cs-CZ" b="1" dirty="0"/>
              <a:t>Pakt zavazuje členy Eurozóny, aby usilovali o vyrovnaný nebo přebytkový rozpočet</a:t>
            </a:r>
            <a:r>
              <a:rPr lang="cs-CZ" dirty="0"/>
              <a:t>. Pak mají dostatek prostoru pro zvládnutí cyklických poklesů rozpočtovým schodkem v rámci limitu. </a:t>
            </a:r>
          </a:p>
          <a:p>
            <a:r>
              <a:rPr lang="cs-CZ" b="1" dirty="0"/>
              <a:t>Pakt zabrání vzniku neděrných schodků. </a:t>
            </a:r>
            <a:r>
              <a:rPr lang="cs-CZ" dirty="0"/>
              <a:t>Důsledné a jasné procedury dohledu nad rozpočty zkomplikují možnost hospodařit se schodkem. Každý stát připraví několikaletý stabilizační program obsahující také záměry rozpočtu.</a:t>
            </a:r>
          </a:p>
          <a:p>
            <a:r>
              <a:rPr lang="cs-CZ" b="1" dirty="0"/>
              <a:t>Alternativní následky vzniku nadměrného schodku: </a:t>
            </a:r>
            <a:br>
              <a:rPr lang="cs-CZ" dirty="0"/>
            </a:br>
            <a:r>
              <a:rPr lang="cs-CZ" dirty="0"/>
              <a:t>      -  Roční pokles HDP přesáhl 2%: schodek je označen za mimořádný a žádná </a:t>
            </a:r>
            <a:br>
              <a:rPr lang="cs-CZ" dirty="0"/>
            </a:br>
            <a:r>
              <a:rPr lang="cs-CZ" dirty="0"/>
              <a:t>         sankce nenásleduje. </a:t>
            </a:r>
            <a:br>
              <a:rPr lang="cs-CZ" dirty="0"/>
            </a:br>
            <a:r>
              <a:rPr lang="cs-CZ" dirty="0"/>
              <a:t>      -  Pokles reálného HDP dosáhl (ročně) 0,75% nebo méně: schodek je označen za nadměrný. </a:t>
            </a:r>
            <a:br>
              <a:rPr lang="cs-CZ" dirty="0"/>
            </a:br>
            <a:r>
              <a:rPr lang="cs-CZ" dirty="0"/>
              <a:t>      -  Roční pokles HDP je v rozmezí 0,75% - 2%: Rada musí posoudit, zda schodek je nadměrný nebo mimořádný.</a:t>
            </a:r>
          </a:p>
          <a:p>
            <a:r>
              <a:rPr lang="cs-CZ" b="1" dirty="0"/>
              <a:t>Sankce v případě nadměrného schodku: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  - fixní část depozita = 0,2% HDP, </a:t>
            </a:r>
            <a:br>
              <a:rPr lang="cs-CZ" dirty="0"/>
            </a:br>
            <a:r>
              <a:rPr lang="cs-CZ" dirty="0"/>
              <a:t>  -variabilní část bude odvozena od míry překročení hranice 3% HDP: za každé 1% schodku nad touto hranicí se    skládá kauce ve výši 0,1% HDP, </a:t>
            </a:r>
            <a:br>
              <a:rPr lang="cs-CZ" dirty="0"/>
            </a:br>
            <a:r>
              <a:rPr lang="cs-CZ" dirty="0"/>
              <a:t> - celkové roční depozitum nesmí překročit 0,5% HDP </a:t>
            </a:r>
            <a:br>
              <a:rPr lang="cs-CZ" dirty="0"/>
            </a:br>
            <a:r>
              <a:rPr lang="cs-CZ" dirty="0"/>
              <a:t> - trvá-li nadměrný schodek po dva roky a déle, mění se kauce v pokutu.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5D045B-05F8-4922-B35B-9B8630C4E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8044" y="315273"/>
            <a:ext cx="705963" cy="655687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8FBB4C-6184-490C-9DD0-E9F792F4F3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1839" y="2366128"/>
            <a:ext cx="648352" cy="69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5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5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2DEBB2-AF46-48AE-86BC-4E9325982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Zásady Paktu stability a růstu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3FBC08-C3EC-400F-A03B-68C2E84A0B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574276"/>
            <a:ext cx="10363826" cy="4216923"/>
          </a:xfrm>
        </p:spPr>
        <p:txBody>
          <a:bodyPr>
            <a:normAutofit/>
          </a:bodyPr>
          <a:lstStyle/>
          <a:p>
            <a:r>
              <a:rPr lang="cs-CZ" sz="2000" dirty="0"/>
              <a:t>schodek veřejných financí nesmí překročit 3 % HDP </a:t>
            </a:r>
          </a:p>
          <a:p>
            <a:r>
              <a:rPr lang="cs-CZ" sz="2000" dirty="0"/>
              <a:t>veřejný dluh musí být menší než 60 % HDP nebo se musí snižovat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Stabilizační a konvergenční programy Dva mechanismy (tzv. větve)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preventivní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Nápravná - Sankční-procedura EDP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607CDC-2C85-4CCA-8771-7A378A671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27473" y="3039097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9AB9CB0-3D8E-429A-9326-11761B2ECF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3944" y="45744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0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213042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altLang="cs-CZ" sz="3600" b="1"/>
              <a:t>	</a:t>
            </a:r>
            <a:br>
              <a:rPr lang="cs-CZ" altLang="cs-CZ" sz="3600" b="1"/>
            </a:br>
            <a:r>
              <a:rPr lang="cs-CZ" altLang="cs-CZ" sz="3600" b="1"/>
              <a:t>			</a:t>
            </a:r>
            <a:br>
              <a:rPr lang="cs-CZ" altLang="cs-CZ" sz="3600" b="1"/>
            </a:br>
            <a:r>
              <a:rPr lang="cs-CZ" altLang="cs-CZ" sz="3600" b="1"/>
              <a:t>			</a:t>
            </a:r>
            <a:endParaRPr lang="cs-CZ" altLang="cs-CZ" sz="2800"/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54144" y="1933303"/>
            <a:ext cx="8542256" cy="3705497"/>
          </a:xfrm>
        </p:spPr>
        <p:txBody>
          <a:bodyPr/>
          <a:lstStyle/>
          <a:p>
            <a:pPr marL="0" indent="0" algn="ctr">
              <a:buNone/>
            </a:pPr>
            <a:endParaRPr lang="cs-CZ" altLang="cs-CZ" dirty="0"/>
          </a:p>
          <a:p>
            <a:pPr marL="0" indent="0" algn="ctr">
              <a:buNone/>
            </a:pPr>
            <a:r>
              <a:rPr lang="cs-CZ" altLang="cs-CZ" sz="3200" b="1" dirty="0">
                <a:latin typeface="Times New Roman" panose="02020603050405020304" pitchFamily="18" charset="0"/>
              </a:rPr>
              <a:t>      </a:t>
            </a:r>
            <a:r>
              <a:rPr lang="cs-CZ" altLang="cs-CZ" sz="5400" b="1" dirty="0">
                <a:latin typeface="Times New Roman" panose="02020603050405020304" pitchFamily="18" charset="0"/>
              </a:rPr>
              <a:t>Vítejte v řečišti </a:t>
            </a:r>
          </a:p>
          <a:p>
            <a:pPr marL="0" indent="0" algn="ctr">
              <a:buNone/>
            </a:pPr>
            <a:r>
              <a:rPr lang="cs-CZ" altLang="cs-CZ" sz="5400" b="1" dirty="0">
                <a:latin typeface="Times New Roman" panose="02020603050405020304" pitchFamily="18" charset="0"/>
              </a:rPr>
              <a:t>       veřejných peněz!</a:t>
            </a:r>
            <a:r>
              <a:rPr lang="cs-CZ" altLang="cs-CZ" sz="4800" b="1" dirty="0"/>
              <a:t> </a:t>
            </a:r>
            <a:r>
              <a:rPr lang="cs-CZ" altLang="cs-CZ" sz="4800" dirty="0"/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3210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F495D1-F482-4DC8-B6D1-7FDDC7BD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98006"/>
            <a:ext cx="10364451" cy="114429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Preventivní mechanismus-větev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60D7EF-EF66-4574-B757-0A95E325EF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9047" y="1508289"/>
            <a:ext cx="11444141" cy="5349711"/>
          </a:xfrm>
        </p:spPr>
        <p:txBody>
          <a:bodyPr>
            <a:normAutofit/>
          </a:bodyPr>
          <a:lstStyle/>
          <a:p>
            <a:r>
              <a:rPr lang="cs-CZ" sz="2800" dirty="0"/>
              <a:t>Každý členský stát EU </a:t>
            </a:r>
            <a:r>
              <a:rPr lang="cs-CZ" sz="2800" b="1" u="sng" dirty="0"/>
              <a:t>má individuálně stanoven střednědobý rozpočtový cíl</a:t>
            </a:r>
            <a:r>
              <a:rPr lang="cs-CZ" sz="2800" dirty="0"/>
              <a:t>. </a:t>
            </a:r>
          </a:p>
          <a:p>
            <a:r>
              <a:rPr lang="cs-CZ" sz="2800" b="1" u="sng" dirty="0"/>
              <a:t>Členské státy každoročně zpracovávají stabilizační programy </a:t>
            </a:r>
            <a:r>
              <a:rPr lang="cs-CZ" sz="2800" u="sng" dirty="0"/>
              <a:t>(členové eurozóny) a </a:t>
            </a:r>
            <a:r>
              <a:rPr lang="cs-CZ" sz="2800" b="1" u="sng" dirty="0"/>
              <a:t>konvergenční programy </a:t>
            </a:r>
            <a:r>
              <a:rPr lang="cs-CZ" sz="2800" dirty="0"/>
              <a:t>(nečlenové eurozóny), v nichž prezentují své střednědobé rozpočtové strategie. Evropské instituce (Komise a Rada) hodnotí slučitelnost těchto programů se závazky vyplývajícími z Paktu. </a:t>
            </a:r>
          </a:p>
          <a:p>
            <a:r>
              <a:rPr lang="cs-CZ" sz="2800" dirty="0"/>
              <a:t>Země, které se nacházejí mimo svůj střednědobý cíl, musejí uzpůsobit rozpočtové výdaje tak, aby nerostly rychlejším než střednědobým tempem růstu potenciálního HDP.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E70AF0-80BB-4385-BBCC-3D0B4DBA8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9385" y="666953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D4C3B45-F1D5-4959-B82E-8F6E32B9C5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9385" y="22736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8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D81799-AB32-414E-A76E-B1DE8621B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Preventivní mechanismus-větev</a:t>
            </a:r>
            <a:br>
              <a:rPr lang="cs-CZ" dirty="0">
                <a:solidFill>
                  <a:schemeClr val="tx1"/>
                </a:solidFill>
              </a:rPr>
            </a:b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C242BA1-092A-45DA-B406-8130DFCC1B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442302"/>
            <a:ext cx="10363826" cy="4797182"/>
          </a:xfrm>
        </p:spPr>
        <p:txBody>
          <a:bodyPr>
            <a:normAutofit/>
          </a:bodyPr>
          <a:lstStyle/>
          <a:p>
            <a:r>
              <a:rPr lang="cs-CZ" sz="2400" dirty="0"/>
              <a:t>Při významné odchylce od trajektorie vedoucí ke střednědobému cíli a nereagování na výzvu k nápravě se člen eurozóny vystavuje peněžní </a:t>
            </a:r>
            <a:r>
              <a:rPr lang="cs-CZ" sz="2400" b="1" u="sng" dirty="0"/>
              <a:t>sankci</a:t>
            </a:r>
            <a:r>
              <a:rPr lang="cs-CZ" sz="2400" dirty="0"/>
              <a:t> v podobě povinnosti vytvoření úročeného vkladu ve výši 0,2 % HDP. </a:t>
            </a:r>
          </a:p>
          <a:p>
            <a:r>
              <a:rPr lang="cs-CZ" sz="2400" dirty="0"/>
              <a:t>Členské země eurozóny mají povinnost předkládat Komisi do 15. října každého roku návrhy svých rozpočtů na příští rok za účelem posouzení jejich slučitelnosti se závazky Paktu. </a:t>
            </a:r>
          </a:p>
          <a:p>
            <a:r>
              <a:rPr lang="cs-CZ" sz="2400" dirty="0"/>
              <a:t>Je-li zjištěno vážné porušení pravidel evropské rozpočtové politiky, Komise může požádat o přepracování rozpočtového návrhu. </a:t>
            </a:r>
            <a:br>
              <a:rPr lang="cs-CZ" sz="2400" dirty="0"/>
            </a:b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96413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FCDC2-487A-47C1-AF7D-D747A2195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315078" cy="13208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tx1"/>
                </a:solidFill>
              </a:rPr>
              <a:t>Programy stability a konvergenční programy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6A88E4-2FB2-497A-9C2D-922935E888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244339"/>
            <a:ext cx="10363826" cy="56136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br>
              <a:rPr lang="cs-CZ" dirty="0"/>
            </a:br>
            <a:r>
              <a:rPr lang="cs-CZ" sz="3300" b="1" i="1" u="sng" dirty="0"/>
              <a:t>Konvergenční programy </a:t>
            </a:r>
            <a:br>
              <a:rPr lang="cs-CZ" sz="2500" dirty="0"/>
            </a:br>
            <a:br>
              <a:rPr lang="cs-CZ" sz="2500" dirty="0"/>
            </a:br>
            <a:r>
              <a:rPr lang="cs-CZ" sz="2500" dirty="0"/>
              <a:t>Tyto programy vypracovávají země, které jako svou měnu nepoužívají euro. </a:t>
            </a:r>
          </a:p>
          <a:p>
            <a:pPr marL="0" indent="0">
              <a:buNone/>
            </a:pPr>
            <a:r>
              <a:rPr lang="cs-CZ" sz="2500" dirty="0"/>
              <a:t>Splnění požadavků paktu je významnou podmínkou pro dosažení udržitelnosti veřejných financí, která je požadována u každé země před tím, než je jí umožněno připojit se k eurozóně (proto se těmto programům říká „konvergenční“). Tento požadavek se vztahuje na všechny členské státy, které nemají trvalou výjimku z povinnosti přijmout euro. </a:t>
            </a:r>
            <a:br>
              <a:rPr lang="cs-CZ" sz="2500" dirty="0"/>
            </a:br>
            <a:br>
              <a:rPr lang="cs-CZ" sz="2500" dirty="0"/>
            </a:br>
            <a:r>
              <a:rPr lang="cs-CZ" sz="2900" b="1" i="1" u="sng" dirty="0"/>
              <a:t>Programy stability </a:t>
            </a:r>
            <a:br>
              <a:rPr lang="cs-CZ" sz="2500" dirty="0"/>
            </a:br>
            <a:br>
              <a:rPr lang="cs-CZ" sz="2500" dirty="0"/>
            </a:br>
            <a:r>
              <a:rPr lang="cs-CZ" sz="2500" dirty="0"/>
              <a:t>Tyto programy vypracovávají země, jejichž měnou je euro. Splnění uvedených požadavků je minimem nezbytným pro zajištění fiskální stability v rámci prostoru s jednotnou měnou (odtud název „programy stability“). </a:t>
            </a:r>
            <a:br>
              <a:rPr lang="cs-CZ" sz="2500" dirty="0"/>
            </a:br>
            <a:br>
              <a:rPr lang="cs-CZ" sz="2500" dirty="0"/>
            </a:b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8F812A-F0BB-43D5-86B2-8D23AC86D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8812" y="1604390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5E3931-4184-467E-8A01-17E9671B7D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8812" y="37819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3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2D2DE-1ADF-462C-BA68-1AEE5DC96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3847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Nápravná větev (</a:t>
            </a:r>
            <a:r>
              <a:rPr lang="cs-CZ" i="1" dirty="0" err="1">
                <a:solidFill>
                  <a:schemeClr val="tx1"/>
                </a:solidFill>
              </a:rPr>
              <a:t>corrective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arm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77B2AA-D02B-46CB-BEEC-8D3C9C1560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2804" y="1423448"/>
            <a:ext cx="10994796" cy="4367752"/>
          </a:xfrm>
        </p:spPr>
        <p:txBody>
          <a:bodyPr>
            <a:normAutofit fontScale="92500" lnSpcReduction="20000"/>
          </a:bodyPr>
          <a:lstStyle/>
          <a:p>
            <a:r>
              <a:rPr lang="cs-CZ" sz="2800" dirty="0"/>
              <a:t>obsahuje postupy pro případ, kdy členská země sleduje </a:t>
            </a:r>
            <a:r>
              <a:rPr lang="cs-CZ" sz="2800" b="1" dirty="0"/>
              <a:t>dlouhodobě neudržitelnou fiskální politiku, kvůli čemuž s ní byla zahájena procedura při nadměrném schodku </a:t>
            </a:r>
            <a:r>
              <a:rPr lang="cs-CZ" sz="2800" dirty="0"/>
              <a:t>(</a:t>
            </a:r>
            <a:r>
              <a:rPr lang="cs-CZ" sz="2800" i="1" dirty="0" err="1"/>
              <a:t>Excessive</a:t>
            </a:r>
            <a:r>
              <a:rPr lang="cs-CZ" sz="2800" i="1" dirty="0"/>
              <a:t> Deficit </a:t>
            </a:r>
            <a:r>
              <a:rPr lang="cs-CZ" sz="2800" i="1" dirty="0" err="1"/>
              <a:t>Procedure</a:t>
            </a:r>
            <a:r>
              <a:rPr lang="cs-CZ" sz="2800" dirty="0"/>
              <a:t>,</a:t>
            </a:r>
            <a:r>
              <a:rPr lang="cs-CZ" sz="2800" b="1" dirty="0"/>
              <a:t> EDP).</a:t>
            </a:r>
          </a:p>
          <a:p>
            <a:pPr marL="0" indent="0">
              <a:buNone/>
            </a:pPr>
            <a:endParaRPr lang="cs-CZ" sz="2800" b="1" dirty="0"/>
          </a:p>
          <a:p>
            <a:r>
              <a:rPr lang="cs-CZ" sz="2800" dirty="0"/>
              <a:t> včetně zpřesňujících podmínek ohledně nedosahování referenčních hodnot. Specifické numerické pravidlo upravuje požadavek na přibližování se k referenční hodnotě zadluženosti uspokojivým tempem. Brány jsou v úvahu další relevantní faktory, zejména neovlivnitelné mimořádné okolnosti.</a:t>
            </a:r>
          </a:p>
          <a:p>
            <a:r>
              <a:rPr lang="cs-CZ" sz="2800" dirty="0"/>
              <a:t>Na členskou zemi, s níž je zahájena procedura při nadměrném schodku, mohou být aplikována následující nápravná opatření: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513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C12CC-6C1A-4F8B-AA4A-191A9C74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96225" cy="71957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Nápravná větev - Sankční-procedura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4FD6A3-1220-4F11-9183-423FA9CC98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3377" y="1329180"/>
            <a:ext cx="11004223" cy="5033914"/>
          </a:xfrm>
        </p:spPr>
        <p:txBody>
          <a:bodyPr>
            <a:normAutofit/>
          </a:bodyPr>
          <a:lstStyle/>
          <a:p>
            <a:r>
              <a:rPr lang="cs-CZ" sz="2000" dirty="0"/>
              <a:t>Pokud hrozí, že nějaká země nedodrží tyto podmínky, může být Evropskou komisí napomenuta.</a:t>
            </a:r>
          </a:p>
          <a:p>
            <a:r>
              <a:rPr lang="cs-CZ" sz="2000" dirty="0"/>
              <a:t>Pokud tyto podmínky ani poté nedodrží, musí vypracovat plán, jakým způsobem je chce v budoucnu zase dosáhnout. </a:t>
            </a:r>
          </a:p>
          <a:p>
            <a:r>
              <a:rPr lang="cs-CZ" sz="2000" dirty="0"/>
              <a:t>Jestliže ani poté nepostupuje podle tohoto plánu, </a:t>
            </a:r>
            <a:r>
              <a:rPr lang="cs-CZ" sz="2000" b="1" i="1" u="sng" dirty="0"/>
              <a:t>mohou z toho vyplývat následující sankce</a:t>
            </a:r>
            <a:r>
              <a:rPr lang="cs-CZ" sz="2000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peněžní sankce ve výši 0,2–0,5 % HDP země v závislosti na závažnosti porušení dohody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Rada může požadovat složení určité peněžní částky, která se zemi vrátí, až bude zase splňovat kritéria Paktu stability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země může být vyzvána, aby před vydáním dluhopisů zveřejnila veškeré údaje o této emisi 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Evropská investiční banka může být vyzvána, aby změnila svoji výpůjční politiku vůči této zemi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31D1DE-9B00-41FD-B6D0-F7CFBB2A3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7093" y="6185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8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999453-4762-4A23-AD94-A91FA8225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Doporučení pro jednotlivé země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E4C731-15FD-4F7F-84A3-6DDE59AE63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15678"/>
            <a:ext cx="10363826" cy="4798244"/>
          </a:xfrm>
        </p:spPr>
        <p:txBody>
          <a:bodyPr>
            <a:normAutofit/>
          </a:bodyPr>
          <a:lstStyle/>
          <a:p>
            <a:r>
              <a:rPr lang="cs-CZ" dirty="0"/>
              <a:t>Doporučení pro jednotlivé země jsou dokumenty obsahující analýzu hospodářské situace jednotlivých států a doporučená opatření, která by jednotlivé země měly během nadcházejících 12 měsíců přijmout.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Doporučení pro každý členský stát vypracuje Evropská komise, poté je v červnu potvrzuje Evropská rada a nakonec v červenci přijímá Rada EU. Doporučení pro jednotlivé země se mohou zabývat oblastmi, jako je stav veřejných financí, reformy důchodových systémů, výzvy v oblasti vzdělávání a inovací, opatření pro vytváření pracovních míst a pro boj proti nezaměstnanosti atd.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Komise tato doporučení vydává v květnu, tedy poté co dokončí vyhodnocování plánů politik členských států, tj. národních programů reforem a programů stability či konvergenčních programů. 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4266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91E9D7-9688-45E8-A00E-6CF2F45D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192530" cy="1320800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Vyrovnané rozpočty v České republice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>Dodržování Paktu .. V podmínkách ČR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C4B717-57F6-4BDC-B8BF-0D554B2D4EA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sz="2800" b="1" dirty="0"/>
              <a:t>Vyrovnanost SR</a:t>
            </a:r>
          </a:p>
          <a:p>
            <a:r>
              <a:rPr lang="cs-CZ" sz="2800" b="1" dirty="0"/>
              <a:t>Vyrovnanost rozpočtů ÚSC</a:t>
            </a:r>
          </a:p>
          <a:p>
            <a:r>
              <a:rPr lang="cs-CZ" sz="2800" b="1" dirty="0"/>
              <a:t>Zákonná úprava z. č. 23ú2017 Sb., o pravidlech rozpočtové odpovědnosti</a:t>
            </a:r>
          </a:p>
          <a:p>
            <a:r>
              <a:rPr lang="cs-CZ" sz="2800" b="1" dirty="0"/>
              <a:t>Dříve :</a:t>
            </a:r>
          </a:p>
          <a:p>
            <a:r>
              <a:rPr lang="cs-CZ" sz="2800" b="1" dirty="0"/>
              <a:t>Rozpočtová pravidla z. č. 218/2000 Sb.</a:t>
            </a:r>
          </a:p>
          <a:p>
            <a:r>
              <a:rPr lang="cs-CZ" sz="2800" b="1" dirty="0"/>
              <a:t>Rozpočtová pravidla ÚSC z. č. 250/2000 Sb.</a:t>
            </a:r>
          </a:p>
          <a:p>
            <a:pPr marL="0" indent="0">
              <a:buNone/>
            </a:pPr>
            <a:endParaRPr lang="cs-CZ" sz="2800" b="1" dirty="0"/>
          </a:p>
          <a:p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353749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398835-F250-4AA1-9338-82C10CB6C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Pravidla rozpočtové odpovědnosti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A92EAA-4A11-4612-BBCD-2B685B7166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19373"/>
            <a:ext cx="10363826" cy="4685121"/>
          </a:xfrm>
        </p:spPr>
        <p:txBody>
          <a:bodyPr>
            <a:normAutofit/>
          </a:bodyPr>
          <a:lstStyle/>
          <a:p>
            <a:r>
              <a:rPr lang="cs-CZ" sz="3600" dirty="0"/>
              <a:t>s cílem podporovat rozpočtovou kázeň </a:t>
            </a:r>
          </a:p>
          <a:p>
            <a:r>
              <a:rPr lang="cs-CZ" sz="3600" dirty="0"/>
              <a:t>udržitelnost veřejných financí se týkají</a:t>
            </a:r>
            <a:r>
              <a:rPr lang="cs-CZ" sz="3600" b="1" dirty="0"/>
              <a:t> jednotlivých skupin sektoru veřejných institucí</a:t>
            </a:r>
            <a:r>
              <a:rPr lang="cs-CZ" sz="3600" dirty="0"/>
              <a:t>.</a:t>
            </a:r>
          </a:p>
          <a:p>
            <a:r>
              <a:rPr lang="cs-CZ" sz="2400" dirty="0"/>
              <a:t>Cílem zákona o pravidlech rozpočtové odpovědnosti je zlepšení celkového </a:t>
            </a:r>
            <a:r>
              <a:rPr lang="cs-CZ" sz="2400" u="sng" dirty="0"/>
              <a:t>hospodaření sektoru veřejných institucí </a:t>
            </a:r>
            <a:r>
              <a:rPr lang="cs-CZ" sz="2400" dirty="0"/>
              <a:t>v České republice, </a:t>
            </a:r>
          </a:p>
          <a:p>
            <a:r>
              <a:rPr lang="cs-CZ" sz="2400" dirty="0"/>
              <a:t>posílení </a:t>
            </a:r>
            <a:r>
              <a:rPr lang="cs-CZ" sz="2400" u="sng" dirty="0"/>
              <a:t>transparentnosti a efektivnosti veřejných financí </a:t>
            </a:r>
            <a:r>
              <a:rPr lang="cs-CZ" sz="2400" dirty="0"/>
              <a:t>a ve výsledku také podpora konkurenceschopnosti české ekonomiky.</a:t>
            </a:r>
          </a:p>
          <a:p>
            <a:r>
              <a:rPr lang="cs-CZ" sz="2400" dirty="0"/>
              <a:t>Toto opatření bylo přijato, i pro hospodaření </a:t>
            </a:r>
            <a:r>
              <a:rPr lang="cs-CZ" sz="2400" u="sng" dirty="0"/>
              <a:t>územních samospráv</a:t>
            </a:r>
            <a:endParaRPr lang="cs-CZ" sz="3600" u="sng" dirty="0"/>
          </a:p>
        </p:txBody>
      </p:sp>
    </p:spTree>
    <p:extLst>
      <p:ext uri="{BB962C8B-B14F-4D97-AF65-F5344CB8AC3E}">
        <p14:creationId xmlns:p14="http://schemas.microsoft.com/office/powerpoint/2010/main" val="4041327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96B906-E835-460F-A073-2F142D7F7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39" y="0"/>
            <a:ext cx="8596668" cy="1320800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Veřejná instituce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E610A1-AE83-43E5-ADC3-E52531DF3A2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9885" y="631596"/>
            <a:ext cx="10363826" cy="596716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Veřejnou institucí v sektoru veřejných institucí pro účely rozpočtové odpovědnosti je</a:t>
            </a:r>
          </a:p>
          <a:p>
            <a:r>
              <a:rPr lang="cs-CZ" b="1" dirty="0"/>
              <a:t>a)</a:t>
            </a:r>
            <a:r>
              <a:rPr lang="cs-CZ" dirty="0"/>
              <a:t> stát, organizační složka státu a zařízení státu, které má obdobné postavení jako organizační složka státu,</a:t>
            </a:r>
          </a:p>
          <a:p>
            <a:r>
              <a:rPr lang="cs-CZ" b="1" dirty="0"/>
              <a:t>b)</a:t>
            </a:r>
            <a:r>
              <a:rPr lang="cs-CZ" dirty="0"/>
              <a:t> státní příspěvková organizace,</a:t>
            </a:r>
          </a:p>
          <a:p>
            <a:r>
              <a:rPr lang="cs-CZ" b="1" dirty="0"/>
              <a:t>c)</a:t>
            </a:r>
            <a:r>
              <a:rPr lang="cs-CZ" dirty="0"/>
              <a:t> státní fond,</a:t>
            </a:r>
          </a:p>
          <a:p>
            <a:r>
              <a:rPr lang="cs-CZ" b="1" dirty="0"/>
              <a:t>d)</a:t>
            </a:r>
            <a:r>
              <a:rPr lang="cs-CZ" dirty="0"/>
              <a:t> veřejná výzkumná instituce,</a:t>
            </a:r>
          </a:p>
          <a:p>
            <a:r>
              <a:rPr lang="cs-CZ" b="1" dirty="0"/>
              <a:t>e)</a:t>
            </a:r>
            <a:r>
              <a:rPr lang="cs-CZ" dirty="0"/>
              <a:t> veřejná vysoká škola,</a:t>
            </a:r>
          </a:p>
          <a:p>
            <a:r>
              <a:rPr lang="cs-CZ" b="1" dirty="0"/>
              <a:t>f)</a:t>
            </a:r>
            <a:r>
              <a:rPr lang="cs-CZ" dirty="0"/>
              <a:t> právnická osoba, jejímž zakladatelem nebo zřizovatelem je veřejná instituce</a:t>
            </a:r>
          </a:p>
          <a:p>
            <a:r>
              <a:rPr lang="cs-CZ" b="1" dirty="0"/>
              <a:t>g)</a:t>
            </a:r>
            <a:r>
              <a:rPr lang="cs-CZ" dirty="0"/>
              <a:t> zdravotní pojišťovna,</a:t>
            </a:r>
          </a:p>
          <a:p>
            <a:r>
              <a:rPr lang="cs-CZ" b="1" dirty="0"/>
              <a:t>h)</a:t>
            </a:r>
            <a:r>
              <a:rPr lang="cs-CZ" dirty="0"/>
              <a:t> územní samosprávný celek,</a:t>
            </a:r>
          </a:p>
          <a:p>
            <a:r>
              <a:rPr lang="cs-CZ" b="1" dirty="0"/>
              <a:t>i)</a:t>
            </a:r>
            <a:r>
              <a:rPr lang="cs-CZ" dirty="0"/>
              <a:t> dobrovolný svazek obcí,</a:t>
            </a:r>
          </a:p>
          <a:p>
            <a:r>
              <a:rPr lang="cs-CZ" b="1" dirty="0"/>
              <a:t>j)</a:t>
            </a:r>
            <a:r>
              <a:rPr lang="cs-CZ" dirty="0"/>
              <a:t> příspěvková organizace zřízená územním samosprávným celkem, dobrovolným svazkem obcí, nebo městskou částí hlavního města Prahy,</a:t>
            </a:r>
          </a:p>
          <a:p>
            <a:r>
              <a:rPr lang="cs-CZ" b="1" dirty="0"/>
              <a:t>k)</a:t>
            </a:r>
            <a:r>
              <a:rPr lang="cs-CZ" dirty="0"/>
              <a:t> právnická osoba, jejímž zakladatelem nebo zřizovatelem je územní samosprávný celek, dobrovolný svazek obcí nebo městská část hlavního města Prahy, a</a:t>
            </a:r>
          </a:p>
          <a:p>
            <a:r>
              <a:rPr lang="cs-CZ" b="1" dirty="0"/>
              <a:t>l)</a:t>
            </a:r>
            <a:r>
              <a:rPr lang="cs-CZ" dirty="0"/>
              <a:t> jiný ekonomický subjekt, který splňuje znaky instituce sektoru vládních institucí podle přímo použitelného předpisu Evropské unie upravujícího Evropský systém národních a regionálních účtů v Evropské unii</a:t>
            </a:r>
            <a:r>
              <a:rPr lang="cs-CZ" b="1" baseline="30000" dirty="0"/>
              <a:t>3</a:t>
            </a:r>
            <a:endParaRPr lang="cs-CZ" dirty="0"/>
          </a:p>
          <a:p>
            <a:r>
              <a:rPr lang="cs-CZ" dirty="0"/>
              <a:t>pokud je zároveň zapsána jako jednotka sektoru vládních institucí podle přímo použitelného předpisu Evropské unie upravujícího Evropský systém národních</a:t>
            </a:r>
          </a:p>
        </p:txBody>
      </p:sp>
    </p:spTree>
    <p:extLst>
      <p:ext uri="{BB962C8B-B14F-4D97-AF65-F5344CB8AC3E}">
        <p14:creationId xmlns:p14="http://schemas.microsoft.com/office/powerpoint/2010/main" val="3311221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182A4-D296-4AB6-9102-37EA46BD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843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PRAVIDLA ROZPOČTOVÉ ODPOVĚDNOSTI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795DE36-085F-40D3-9530-D8F750572A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432874"/>
            <a:ext cx="10363826" cy="4358325"/>
          </a:xfrm>
        </p:spPr>
        <p:txBody>
          <a:bodyPr>
            <a:normAutofit lnSpcReduction="10000"/>
          </a:bodyPr>
          <a:lstStyle/>
          <a:p>
            <a:r>
              <a:rPr lang="cs-CZ" sz="2000" b="1" dirty="0"/>
              <a:t>Rozpočet a střednědobý výhled veřejné instituce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b="1" i="1" u="sng" dirty="0"/>
              <a:t>Rozpočtem</a:t>
            </a:r>
            <a:r>
              <a:rPr lang="cs-CZ" dirty="0"/>
              <a:t> veřejné instituce je plán, jímž se řídí financování činnosti veřejné instituce.</a:t>
            </a:r>
          </a:p>
          <a:p>
            <a:pPr marL="0" indent="0">
              <a:buNone/>
            </a:pPr>
            <a:r>
              <a:rPr lang="cs-CZ" dirty="0"/>
              <a:t>Rozpočet obsahuje plán příjmů a výdajů a financování vzniklého salda, nebo plán výnosů a nákladů.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b="1" i="1" u="sng" dirty="0"/>
              <a:t>Střednědobým výhledem rozpočtu </a:t>
            </a:r>
            <a:r>
              <a:rPr lang="cs-CZ" dirty="0"/>
              <a:t>veřejné instituce je plán příjmů a výdajů, nebo plán výnosů a nákladů, na každý z rozpočtových roků, na který je střednědobý výhled rozpočtu sestavován.</a:t>
            </a:r>
            <a:br>
              <a:rPr lang="cs-CZ" dirty="0"/>
            </a:br>
            <a:endParaRPr lang="cs-CZ" dirty="0"/>
          </a:p>
          <a:p>
            <a:r>
              <a:rPr lang="cs-CZ" dirty="0"/>
              <a:t>Veřejná instituce sestavuje návrh rozpočtu na rozpočtový rok a střednědobý výhled rozpočtu na nejméně 2 další následující rozpočtové roky, při tom zohledňuje veškeré hospodářské skutečnosti, včetně své ekonomické a finanční situace.</a:t>
            </a:r>
          </a:p>
        </p:txBody>
      </p:sp>
    </p:spTree>
    <p:extLst>
      <p:ext uri="{BB962C8B-B14F-4D97-AF65-F5344CB8AC3E}">
        <p14:creationId xmlns:p14="http://schemas.microsoft.com/office/powerpoint/2010/main" val="906693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7067" y="2404533"/>
            <a:ext cx="7766936" cy="2949891"/>
          </a:xfrm>
        </p:spPr>
        <p:txBody>
          <a:bodyPr/>
          <a:lstStyle/>
          <a:p>
            <a:pPr algn="ctr" eaLnBrk="1" hangingPunct="1"/>
            <a:br>
              <a:rPr lang="cs-CZ" altLang="cs-CZ" sz="4400" b="1" dirty="0">
                <a:latin typeface="Arial" panose="020B0604020202020204" pitchFamily="34" charset="0"/>
              </a:rPr>
            </a:br>
            <a:br>
              <a:rPr lang="cs-CZ" altLang="cs-CZ" sz="4400" b="1" dirty="0">
                <a:latin typeface="Arial" panose="020B0604020202020204" pitchFamily="34" charset="0"/>
              </a:rPr>
            </a:br>
            <a:br>
              <a:rPr lang="cs-CZ" altLang="cs-CZ" sz="4400" b="1" dirty="0">
                <a:latin typeface="Arial" panose="020B0604020202020204" pitchFamily="34" charset="0"/>
              </a:rPr>
            </a:br>
            <a:r>
              <a:rPr lang="cs-CZ" altLang="cs-CZ" sz="4400" b="1" dirty="0">
                <a:solidFill>
                  <a:schemeClr val="tx1"/>
                </a:solidFill>
                <a:latin typeface="Arial" panose="020B0604020202020204" pitchFamily="34" charset="0"/>
              </a:rPr>
              <a:t>Fiskální zřízení </a:t>
            </a:r>
            <a:br>
              <a:rPr lang="cs-CZ" altLang="cs-CZ" sz="44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cs-CZ" altLang="cs-CZ" sz="4400" b="1" dirty="0">
                <a:solidFill>
                  <a:schemeClr val="tx1"/>
                </a:solidFill>
                <a:latin typeface="Arial" panose="020B0604020202020204" pitchFamily="34" charset="0"/>
              </a:rPr>
              <a:t>České republiky</a:t>
            </a:r>
            <a:br>
              <a:rPr lang="cs-CZ" altLang="cs-CZ" sz="44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br>
              <a:rPr lang="cs-CZ" altLang="cs-CZ" sz="44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cs-CZ" altLang="cs-CZ" sz="4400" b="1" dirty="0">
                <a:solidFill>
                  <a:schemeClr val="tx1"/>
                </a:solidFill>
              </a:rPr>
              <a:t>Rozpočtové právo</a:t>
            </a:r>
          </a:p>
        </p:txBody>
      </p:sp>
    </p:spTree>
    <p:extLst>
      <p:ext uri="{BB962C8B-B14F-4D97-AF65-F5344CB8AC3E}">
        <p14:creationId xmlns:p14="http://schemas.microsoft.com/office/powerpoint/2010/main" val="620755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A8E420-2255-49A1-8097-3FE69E61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2549"/>
            <a:ext cx="8596668" cy="65045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100" b="1" dirty="0">
                <a:solidFill>
                  <a:schemeClr val="tx1"/>
                </a:solidFill>
              </a:rPr>
              <a:t>Rozpočtová strategie sektoru veřejných institucí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DD94FB-A535-4856-8712-F1466CFEE4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84841" y="622168"/>
            <a:ext cx="12396247" cy="6235831"/>
          </a:xfrm>
        </p:spPr>
        <p:txBody>
          <a:bodyPr>
            <a:normAutofit/>
          </a:bodyPr>
          <a:lstStyle/>
          <a:p>
            <a:r>
              <a:rPr lang="cs-CZ" dirty="0"/>
              <a:t>Rozpočtová strategie sektoru veřejných institucí (dále jen „strategie“) vychází z makroekonomické prognózy a fiskální prognózy sektoru veřejných institucí. Součástí strategie je konvergenční program</a:t>
            </a:r>
            <a:endParaRPr lang="cs-CZ" b="1" baseline="30000" dirty="0"/>
          </a:p>
          <a:p>
            <a:r>
              <a:rPr lang="cs-CZ" dirty="0"/>
              <a:t> Strategii vypracuje každoročně ministerstvo nejméně na období následujících 3 let.</a:t>
            </a:r>
          </a:p>
          <a:p>
            <a:r>
              <a:rPr lang="cs-CZ" b="1" i="1" u="sng" dirty="0"/>
              <a:t>Strategie obsahuje</a:t>
            </a:r>
          </a:p>
          <a:p>
            <a:r>
              <a:rPr lang="cs-CZ" b="1" dirty="0"/>
              <a:t>a)</a:t>
            </a:r>
            <a:r>
              <a:rPr lang="cs-CZ" dirty="0"/>
              <a:t> celkové výdaje sektoru veřejných institucí,</a:t>
            </a:r>
          </a:p>
          <a:p>
            <a:r>
              <a:rPr lang="cs-CZ" b="1" dirty="0"/>
              <a:t>b)</a:t>
            </a:r>
            <a:r>
              <a:rPr lang="cs-CZ" dirty="0"/>
              <a:t> výdajové rámce státního rozpočtu a státních fondů</a:t>
            </a:r>
          </a:p>
          <a:p>
            <a:r>
              <a:rPr lang="cs-CZ" b="1" dirty="0"/>
              <a:t>c)</a:t>
            </a:r>
            <a:r>
              <a:rPr lang="cs-CZ" dirty="0"/>
              <a:t> postup stanovení celkových výdajů sektoru veřejných</a:t>
            </a:r>
          </a:p>
          <a:p>
            <a:r>
              <a:rPr lang="cs-CZ" b="1" dirty="0"/>
              <a:t>d)</a:t>
            </a:r>
            <a:r>
              <a:rPr lang="cs-CZ" dirty="0"/>
              <a:t> prognózy hlavních položek příjmů a výdajů sektoru veřejných institucí při nezměněných hospodářských politikách, a to jednou částkou na každý z rozpočtových roků,</a:t>
            </a:r>
          </a:p>
          <a:p>
            <a:r>
              <a:rPr lang="cs-CZ" b="1" dirty="0"/>
              <a:t>e)</a:t>
            </a:r>
            <a:r>
              <a:rPr lang="cs-CZ" dirty="0"/>
              <a:t> popis dopadů plánovaných střednědobých hospodářských politik</a:t>
            </a:r>
            <a:r>
              <a:rPr lang="cs-CZ" b="1" baseline="30000" dirty="0"/>
              <a:t> </a:t>
            </a:r>
            <a:r>
              <a:rPr lang="cs-CZ" dirty="0"/>
              <a:t>na sektor veřejných institucí v členění podle hlavních položek příjmů a výdajů, z něhož je zřejmý postup dosažení střednědobého rozpočtového cíle stanoveného podle přímo použitelného předpisu Evropské unie ve srovnání s prognózami při nezměněných hospodářských politikách,</a:t>
            </a:r>
          </a:p>
          <a:p>
            <a:r>
              <a:rPr lang="cs-CZ" b="1" dirty="0"/>
              <a:t>f)</a:t>
            </a:r>
            <a:r>
              <a:rPr lang="cs-CZ" dirty="0"/>
              <a:t> hodnocení dopadů plánovaných hospodářských politik na udržitelnost veřejných financí,</a:t>
            </a:r>
          </a:p>
          <a:p>
            <a:r>
              <a:rPr lang="cs-CZ" b="1" dirty="0"/>
              <a:t>g)</a:t>
            </a:r>
            <a:r>
              <a:rPr lang="cs-CZ" dirty="0"/>
              <a:t> finanční vztahy státního rozpočtu k rozpočtům územních samosprávných celků,</a:t>
            </a:r>
          </a:p>
          <a:p>
            <a:r>
              <a:rPr lang="cs-CZ" b="1" dirty="0"/>
              <a:t>h)</a:t>
            </a:r>
            <a:r>
              <a:rPr lang="cs-CZ" dirty="0"/>
              <a:t> finanční vztahy státního rozpočtu k rozpočtům veřejných institucí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3266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54BC88-14F7-4170-A05F-4ABB7830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645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100" b="1" dirty="0">
                <a:solidFill>
                  <a:schemeClr val="tx1"/>
                </a:solidFill>
              </a:rPr>
              <a:t>Nápravná složka</a:t>
            </a:r>
            <a:br>
              <a:rPr lang="cs-CZ" b="1" dirty="0"/>
            </a:b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E599AE-B32D-4AAB-92E5-B8A7C63F8F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5097" y="1216058"/>
            <a:ext cx="11032503" cy="5392132"/>
          </a:xfrm>
        </p:spPr>
        <p:txBody>
          <a:bodyPr>
            <a:normAutofit/>
          </a:bodyPr>
          <a:lstStyle/>
          <a:p>
            <a:r>
              <a:rPr lang="cs-CZ" sz="3200" dirty="0"/>
              <a:t>Nápravná složka slouží k úpravě odchylky skutečného výsledku hospodaření sektoru veřejných institucí od výsledku předpokládaného.</a:t>
            </a:r>
          </a:p>
          <a:p>
            <a:r>
              <a:rPr lang="cs-CZ" sz="3200" dirty="0"/>
              <a:t>Nápravnou složku v běžném rozpočtovém roce tvoří součet nápravné složky z předchozího roku a rozdílu skutečných celkových výdajů sektoru veřejných institucí za předchozí rok a celkových výdajů sektoru veřejných institucí, </a:t>
            </a:r>
          </a:p>
        </p:txBody>
      </p:sp>
    </p:spTree>
    <p:extLst>
      <p:ext uri="{BB962C8B-B14F-4D97-AF65-F5344CB8AC3E}">
        <p14:creationId xmlns:p14="http://schemas.microsoft.com/office/powerpoint/2010/main" val="3307850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585913-6F39-4246-B842-761ECCAF0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cap="none" dirty="0">
                <a:latin typeface="Arial" panose="020B0604020202020204" pitchFamily="34" charset="0"/>
              </a:rPr>
              <a:t>Kritika Paktu stability a růstu</a:t>
            </a:r>
            <a:endParaRPr lang="cs-CZ" b="1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C26D99D-5FB2-4144-A34E-E90ABF8A885E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1" y="2217101"/>
            <a:ext cx="12192000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Pakt stability a růstu se používá pro všechny země bez rozdílů.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cs-CZ" altLang="cs-CZ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ednostrannosti pravidel.  </a:t>
            </a:r>
            <a:endParaRPr lang="cs-CZ" altLang="cs-CZ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Nedostatečné zohlednění dlouhého období.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Problém s prodlužování přechodného období.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Někteří ekonomové tvrdí, že dlouhodobá aplikace vyrovnaného, či přebytkového rozpočtu nevede k nejlepším výsledkům.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Metodika ESA 95, ve které jsou fiskální operace zachyceny, fakticky znevýhodňuje systémovou penzijní reformu.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Problém konfliktu mezi fiskální disciplínou a stabilizační funkcí fiskální politiky. </a:t>
            </a:r>
            <a:br>
              <a:rPr lang="cs-CZ" sz="1800" dirty="0"/>
            </a:br>
            <a:r>
              <a:rPr lang="cs-CZ" sz="1800" dirty="0"/>
              <a:t> 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EE0F56-DD99-4616-9E53-63EF8B42E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4967" y="2114755"/>
            <a:ext cx="406400" cy="4064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996B08-74FD-4C4E-A2B0-E73BE074BE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4967" y="31176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6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A0B9B8-7E99-4532-A6DD-49E87DA69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b="1" dirty="0"/>
              <a:t>Děkuji za pozornost a pěkný večer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7E4B0B-529C-4AF1-AB44-E4F435AD20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85213" y="3173489"/>
            <a:ext cx="11362813" cy="3293298"/>
          </a:xfrm>
        </p:spPr>
        <p:txBody>
          <a:bodyPr/>
          <a:lstStyle/>
          <a:p>
            <a:pPr marL="0" indent="0" algn="ctr">
              <a:buNone/>
            </a:pPr>
            <a:endParaRPr lang="cs-CZ" sz="3200" b="1" dirty="0"/>
          </a:p>
          <a:p>
            <a:pPr marL="0" indent="0" algn="ctr">
              <a:buNone/>
            </a:pPr>
            <a:endParaRPr lang="cs-CZ" sz="3200" b="1" dirty="0"/>
          </a:p>
        </p:txBody>
      </p:sp>
      <p:pic>
        <p:nvPicPr>
          <p:cNvPr id="2052" name="Picture 4" descr="Kreslený vtip: Přísahejte, že budete mluvit pravdu, nebo alespoň alternativní pravdu, případně se připouští ještě post pravda. Autor: Marek Simon">
            <a:extLst>
              <a:ext uri="{FF2B5EF4-FFF2-40B4-BE49-F238E27FC236}">
                <a16:creationId xmlns:a16="http://schemas.microsoft.com/office/drawing/2014/main" id="{08E1627E-FEC7-4969-8759-A90795A04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06" y="2828042"/>
            <a:ext cx="5307291" cy="30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602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762AB-9EFE-4CB6-A124-3AD2B9985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Rozpočtové právo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8025F2-87BC-491D-9A11-895840568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u="sng" dirty="0"/>
              <a:t>Rozpočtové právo nadnárodní</a:t>
            </a:r>
          </a:p>
          <a:p>
            <a:r>
              <a:rPr lang="cs-CZ" sz="2800" dirty="0"/>
              <a:t>Rozpočtové právo celostátní</a:t>
            </a:r>
          </a:p>
          <a:p>
            <a:r>
              <a:rPr lang="cs-CZ" sz="2800" dirty="0"/>
              <a:t>Rozpočtové právo územní samospráv - FÚS</a:t>
            </a:r>
          </a:p>
        </p:txBody>
      </p:sp>
    </p:spTree>
    <p:extLst>
      <p:ext uri="{BB962C8B-B14F-4D97-AF65-F5344CB8AC3E}">
        <p14:creationId xmlns:p14="http://schemas.microsoft.com/office/powerpoint/2010/main" val="2544585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7334" y="609600"/>
            <a:ext cx="9305652" cy="1320800"/>
          </a:xfrm>
        </p:spPr>
        <p:txBody>
          <a:bodyPr>
            <a:normAutofit/>
          </a:bodyPr>
          <a:lstStyle/>
          <a:p>
            <a:pPr algn="ctr"/>
            <a:r>
              <a:rPr lang="cs-CZ" altLang="cs-CZ" b="1" dirty="0">
                <a:solidFill>
                  <a:schemeClr val="tx1"/>
                </a:solidFill>
                <a:latin typeface="Arial" panose="020B0604020202020204" pitchFamily="34" charset="0"/>
              </a:rPr>
              <a:t>Fiskální – rozpočtová politika státu</a:t>
            </a:r>
            <a:endParaRPr lang="cs-CZ" altLang="cs-CZ" sz="28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77333" y="1300900"/>
            <a:ext cx="9692151" cy="5288436"/>
          </a:xfrm>
        </p:spPr>
        <p:txBody>
          <a:bodyPr>
            <a:normAutofit lnSpcReduction="10000"/>
          </a:bodyPr>
          <a:lstStyle/>
          <a:p>
            <a:r>
              <a:rPr lang="cs-CZ" sz="3100" dirty="0">
                <a:solidFill>
                  <a:schemeClr val="tx1"/>
                </a:solidFill>
              </a:rPr>
              <a:t>je</a:t>
            </a:r>
            <a:r>
              <a:rPr lang="cs-CZ" sz="3100" b="1" dirty="0">
                <a:solidFill>
                  <a:schemeClr val="tx1"/>
                </a:solidFill>
              </a:rPr>
              <a:t> nástroj hospodářské politiky vlády, která takto ovlivňuje ekonomiku prostřednictvím vládních výdajů a daní</a:t>
            </a:r>
            <a:r>
              <a:rPr lang="cs-CZ" sz="3100" dirty="0">
                <a:solidFill>
                  <a:schemeClr val="tx1"/>
                </a:solidFill>
              </a:rPr>
              <a:t>. </a:t>
            </a:r>
            <a:endParaRPr lang="cs-CZ" altLang="cs-CZ" sz="3100" b="1" dirty="0">
              <a:latin typeface="Arial" panose="020B0604020202020204" pitchFamily="34" charset="0"/>
            </a:endParaRPr>
          </a:p>
          <a:p>
            <a:r>
              <a:rPr lang="cs-CZ" altLang="cs-CZ" sz="2800" b="1" dirty="0">
                <a:solidFill>
                  <a:schemeClr val="tx1"/>
                </a:solidFill>
                <a:latin typeface="Arial" panose="020B0604020202020204" pitchFamily="34" charset="0"/>
              </a:rPr>
              <a:t>Fiskální politika</a:t>
            </a:r>
            <a:r>
              <a:rPr lang="cs-CZ" altLang="cs-CZ" sz="2800" dirty="0">
                <a:solidFill>
                  <a:schemeClr val="tx1"/>
                </a:solidFill>
                <a:latin typeface="Arial" panose="020B0604020202020204" pitchFamily="34" charset="0"/>
              </a:rPr>
              <a:t> je součást </a:t>
            </a:r>
            <a:r>
              <a:rPr lang="cs-CZ" altLang="cs-CZ" sz="2800" dirty="0">
                <a:solidFill>
                  <a:schemeClr val="tx1"/>
                </a:solidFill>
                <a:latin typeface="Arial" panose="020B0604020202020204" pitchFamily="34" charset="0"/>
                <a:hlinkClick r:id="rId2" tooltip="Hospodářská politik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hospodářské politiky</a:t>
            </a:r>
            <a:r>
              <a:rPr lang="cs-CZ" altLang="cs-CZ" sz="2800" dirty="0">
                <a:solidFill>
                  <a:schemeClr val="tx1"/>
                </a:solidFill>
                <a:latin typeface="Arial" panose="020B0604020202020204" pitchFamily="34" charset="0"/>
              </a:rPr>
              <a:t> státu, která se snaží ovlivnit vývoj </a:t>
            </a:r>
            <a:r>
              <a:rPr lang="cs-CZ" altLang="cs-CZ" sz="2800" dirty="0">
                <a:solidFill>
                  <a:schemeClr val="tx1"/>
                </a:solidFill>
                <a:latin typeface="Arial" panose="020B0604020202020204" pitchFamily="34" charset="0"/>
                <a:hlinkClick r:id="rId3" tooltip="Ekonomik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ekonomiky</a:t>
            </a:r>
            <a:r>
              <a:rPr lang="cs-CZ" altLang="cs-CZ" sz="2800" dirty="0">
                <a:solidFill>
                  <a:schemeClr val="tx1"/>
                </a:solidFill>
                <a:latin typeface="Arial" panose="020B0604020202020204" pitchFamily="34" charset="0"/>
              </a:rPr>
              <a:t> změnami výše a </a:t>
            </a:r>
            <a:r>
              <a:rPr lang="cs-CZ" altLang="cs-CZ" sz="2800" dirty="0">
                <a:solidFill>
                  <a:schemeClr val="tx1"/>
                </a:solidFill>
                <a:latin typeface="Arial" panose="020B0604020202020204" pitchFamily="34" charset="0"/>
                <a:hlinkClick r:id="rId4" tooltip="Struktur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struktury</a:t>
            </a:r>
            <a:r>
              <a:rPr lang="cs-CZ" altLang="cs-CZ" sz="28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dirty="0">
                <a:solidFill>
                  <a:schemeClr val="tx1"/>
                </a:solidFill>
                <a:latin typeface="Arial" panose="020B0604020202020204" pitchFamily="34" charset="0"/>
                <a:hlinkClick r:id="rId5" tooltip="Veřejné výdaj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veřejných výdajů</a:t>
            </a:r>
            <a:r>
              <a:rPr lang="cs-CZ" altLang="cs-CZ" sz="2800" dirty="0">
                <a:solidFill>
                  <a:schemeClr val="tx1"/>
                </a:solidFill>
                <a:latin typeface="Arial" panose="020B0604020202020204" pitchFamily="34" charset="0"/>
              </a:rPr>
              <a:t> a </a:t>
            </a:r>
            <a:r>
              <a:rPr lang="cs-CZ" altLang="cs-CZ" sz="2800" dirty="0">
                <a:solidFill>
                  <a:schemeClr val="tx1"/>
                </a:solidFill>
                <a:latin typeface="Arial" panose="020B0604020202020204" pitchFamily="34" charset="0"/>
                <a:hlinkClick r:id="rId6" tooltip="Daně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daní</a:t>
            </a:r>
            <a:r>
              <a:rPr lang="cs-CZ" altLang="cs-CZ" sz="2800" dirty="0">
                <a:solidFill>
                  <a:schemeClr val="tx1"/>
                </a:solidFill>
                <a:latin typeface="Arial" panose="020B0604020202020204" pitchFamily="34" charset="0"/>
              </a:rPr>
              <a:t>. </a:t>
            </a:r>
          </a:p>
          <a:p>
            <a:r>
              <a:rPr lang="cs-CZ" altLang="cs-CZ" sz="2800" dirty="0">
                <a:solidFill>
                  <a:schemeClr val="tx1"/>
                </a:solidFill>
                <a:latin typeface="Arial" panose="020B0604020202020204" pitchFamily="34" charset="0"/>
              </a:rPr>
              <a:t>Na rozdíl od </a:t>
            </a:r>
            <a:r>
              <a:rPr lang="cs-CZ" altLang="cs-CZ" sz="2800" dirty="0">
                <a:solidFill>
                  <a:schemeClr val="tx1"/>
                </a:solidFill>
                <a:latin typeface="Arial" panose="020B0604020202020204" pitchFamily="34" charset="0"/>
                <a:hlinkClick r:id="rId7" tooltip="Monetární politik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monetární politiky</a:t>
            </a:r>
            <a:r>
              <a:rPr lang="cs-CZ" altLang="cs-CZ" sz="2800" dirty="0">
                <a:solidFill>
                  <a:schemeClr val="tx1"/>
                </a:solidFill>
                <a:latin typeface="Arial" panose="020B0604020202020204" pitchFamily="34" charset="0"/>
              </a:rPr>
              <a:t>, která pečuje o stabilitu měny, je fiskální politika nástrojem aktivního zasahování státu do hospodářství.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r>
              <a:rPr lang="cs-CZ" sz="2800" b="1" i="1" dirty="0">
                <a:solidFill>
                  <a:schemeClr val="tx1"/>
                </a:solidFill>
              </a:rPr>
              <a:t>Tato politika může být, stejně jako monetární politika, expanzivní nebo restriktivní.</a:t>
            </a:r>
            <a:endParaRPr lang="cs-CZ" altLang="cs-CZ" sz="2800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cs-CZ" altLang="cs-CZ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206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9468B6-2B83-446B-98EA-E477145D6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Fiskální politika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8A7351-EFBD-4F74-858D-DE222C3B1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70" y="1206631"/>
            <a:ext cx="10605155" cy="5184742"/>
          </a:xfrm>
        </p:spPr>
        <p:txBody>
          <a:bodyPr>
            <a:normAutofit fontScale="92500"/>
          </a:bodyPr>
          <a:lstStyle/>
          <a:p>
            <a:pPr fontAlgn="base"/>
            <a:r>
              <a:rPr lang="cs-CZ" sz="2400" dirty="0"/>
              <a:t>Fiskální politika se zabývá utvářením jak </a:t>
            </a:r>
            <a:r>
              <a:rPr lang="cs-CZ" sz="2400" b="1" i="1" dirty="0"/>
              <a:t>příjmové stránky rozpočtu </a:t>
            </a:r>
            <a:r>
              <a:rPr lang="cs-CZ" sz="2400" dirty="0"/>
              <a:t>(</a:t>
            </a:r>
            <a:r>
              <a:rPr lang="cs-CZ" sz="2400" b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daně</a:t>
            </a:r>
            <a:r>
              <a:rPr lang="cs-CZ" sz="2400" b="1" dirty="0">
                <a:solidFill>
                  <a:schemeClr val="tx1"/>
                </a:solidFill>
              </a:rPr>
              <a:t>, cla, </a:t>
            </a:r>
            <a:r>
              <a:rPr lang="cs-CZ" sz="2400" b="1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sociální pojištění</a:t>
            </a:r>
            <a:r>
              <a:rPr lang="cs-CZ" sz="2400" dirty="0"/>
              <a:t>), tak </a:t>
            </a:r>
            <a:r>
              <a:rPr lang="cs-CZ" sz="2400" b="1" i="1" dirty="0"/>
              <a:t>výdajovou stránkou</a:t>
            </a:r>
            <a:r>
              <a:rPr lang="cs-CZ" sz="2400" dirty="0"/>
              <a:t>. </a:t>
            </a:r>
          </a:p>
          <a:p>
            <a:pPr fontAlgn="base"/>
            <a:r>
              <a:rPr lang="cs-CZ" sz="2400" b="1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Rozpočet</a:t>
            </a:r>
            <a:r>
              <a:rPr lang="cs-CZ" sz="2400" dirty="0"/>
              <a:t> je schvalován ve formě zákona a musí být schválen Parlamentem.</a:t>
            </a:r>
          </a:p>
          <a:p>
            <a:pPr marL="0" indent="0" fontAlgn="base">
              <a:buNone/>
            </a:pPr>
            <a:br>
              <a:rPr lang="cs-CZ" sz="2400" dirty="0"/>
            </a:br>
            <a:r>
              <a:rPr lang="cs-CZ" sz="2400" b="1" u="sng" dirty="0"/>
              <a:t>Cíle fiskální politiky:</a:t>
            </a:r>
          </a:p>
          <a:p>
            <a:pPr fontAlgn="base"/>
            <a:r>
              <a:rPr lang="cs-CZ" sz="2400" dirty="0"/>
              <a:t>udržovat ekonomický růst a vysokou zaměstnanost,</a:t>
            </a:r>
          </a:p>
          <a:p>
            <a:pPr fontAlgn="base"/>
            <a:r>
              <a:rPr lang="cs-CZ" sz="2400" dirty="0"/>
              <a:t>napomáhat zachování cenové stability,</a:t>
            </a:r>
          </a:p>
          <a:p>
            <a:pPr fontAlgn="base"/>
            <a:r>
              <a:rPr lang="cs-CZ" sz="2400" dirty="0"/>
              <a:t>utlumit výkyvy hospodářského cyklu.</a:t>
            </a:r>
          </a:p>
          <a:p>
            <a:pPr marL="0" indent="0" fontAlgn="base">
              <a:buNone/>
            </a:pPr>
            <a:br>
              <a:rPr lang="cs-CZ" sz="2400" dirty="0"/>
            </a:br>
            <a:r>
              <a:rPr lang="cs-CZ" sz="2400" b="1" u="sng" dirty="0"/>
              <a:t>Nástroje fiskální politiky</a:t>
            </a:r>
          </a:p>
          <a:p>
            <a:pPr fontAlgn="base"/>
            <a:r>
              <a:rPr lang="cs-CZ" sz="2400" b="1" dirty="0"/>
              <a:t>Jedno z možných členění rozlišuje nástroje podle toho, zda je k jejich použití potřebné jednorázové schválení parlamentem či nikoliv.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8056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23DDB4-8871-4A26-93AD-69DD06019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91473"/>
            <a:ext cx="8596668" cy="474989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7030A0"/>
                </a:solidFill>
              </a:rPr>
              <a:t>Termíny fiskální politika a rozpočtová politika se velmi často užívají jako synonyma (zejména u nás), </a:t>
            </a:r>
          </a:p>
          <a:p>
            <a:pPr marL="0" indent="0">
              <a:buNone/>
            </a:pPr>
            <a:endParaRPr lang="cs-CZ" sz="3200" b="1" dirty="0">
              <a:solidFill>
                <a:srgbClr val="7030A0"/>
              </a:solidFill>
            </a:endParaRPr>
          </a:p>
          <a:p>
            <a:r>
              <a:rPr lang="cs-CZ" sz="3200" b="1" dirty="0">
                <a:solidFill>
                  <a:srgbClr val="7030A0"/>
                </a:solidFill>
              </a:rPr>
              <a:t>což není zcela správně. </a:t>
            </a:r>
            <a:br>
              <a:rPr lang="cs-CZ" sz="3200" b="1" dirty="0">
                <a:solidFill>
                  <a:srgbClr val="7030A0"/>
                </a:solidFill>
              </a:rPr>
            </a:br>
            <a:endParaRPr lang="cs-CZ" sz="3200" b="1" dirty="0">
              <a:solidFill>
                <a:srgbClr val="7030A0"/>
              </a:solidFill>
            </a:endParaRPr>
          </a:p>
          <a:p>
            <a:r>
              <a:rPr lang="cs-CZ" sz="3200" b="1" dirty="0">
                <a:solidFill>
                  <a:srgbClr val="7030A0"/>
                </a:solidFill>
              </a:rPr>
              <a:t>Rozpočtová a fiskální politika mají mnoho společného, ale </a:t>
            </a:r>
            <a:r>
              <a:rPr lang="cs-CZ" sz="3200" b="1" dirty="0">
                <a:solidFill>
                  <a:srgbClr val="FF0000"/>
                </a:solidFill>
              </a:rPr>
              <a:t>existují rozdíly: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53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D43FF3-DAA1-46AB-8499-E61500ACB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73" y="443060"/>
            <a:ext cx="10935092" cy="6033155"/>
          </a:xfrm>
        </p:spPr>
        <p:txBody>
          <a:bodyPr>
            <a:normAutofit/>
          </a:bodyPr>
          <a:lstStyle/>
          <a:p>
            <a:pPr fontAlgn="base"/>
            <a:r>
              <a:rPr lang="cs-CZ" sz="2400" b="1" dirty="0"/>
              <a:t>Rozpočtová politika </a:t>
            </a:r>
            <a:r>
              <a:rPr lang="cs-CZ" sz="2400" dirty="0"/>
              <a:t>vyjadřuje logiku veřejných financí v jejich tradičním, finančním pojetí. </a:t>
            </a:r>
            <a:r>
              <a:rPr lang="cs-CZ" sz="2400" b="1" dirty="0"/>
              <a:t>Prioritou je alokační, případně redistribuční funkce </a:t>
            </a:r>
            <a:r>
              <a:rPr lang="cs-CZ" sz="2400" dirty="0"/>
              <a:t>veřejných financí. </a:t>
            </a:r>
          </a:p>
          <a:p>
            <a:pPr fontAlgn="base"/>
            <a:r>
              <a:rPr lang="cs-CZ" sz="2400" b="1" dirty="0"/>
              <a:t>Státní rozpočet soustřeďuje veřejné zdroje</a:t>
            </a:r>
            <a:r>
              <a:rPr lang="cs-CZ" sz="2400" dirty="0"/>
              <a:t>, a potom z nich financuje produkci veřejných statků, neklade si ale za primární cíl ovlivňovat makroekonomické reálné proměnné. Z tohoto hlediska je potom vyrovnaný státní rozpočet známkou úspěšné rozpočtové politiky.</a:t>
            </a:r>
          </a:p>
          <a:p>
            <a:pPr fontAlgn="base"/>
            <a:r>
              <a:rPr lang="cs-CZ" sz="2000" b="1" u="sng" dirty="0"/>
              <a:t>Rozpočtová politika řeší následující problémy:</a:t>
            </a:r>
            <a:br>
              <a:rPr lang="cs-CZ" sz="2000" b="1" u="sng" dirty="0"/>
            </a:br>
            <a:r>
              <a:rPr lang="cs-CZ" sz="2200" dirty="0"/>
              <a:t>1. jaký objem peněžních prostředků soustředit ve veřejných rozpočtech a v jaké struktuře </a:t>
            </a:r>
          </a:p>
          <a:p>
            <a:pPr fontAlgn="base"/>
            <a:r>
              <a:rPr lang="cs-CZ" sz="2200" dirty="0"/>
              <a:t>2. kde tyto prostředky vzít </a:t>
            </a:r>
          </a:p>
          <a:p>
            <a:pPr fontAlgn="base"/>
            <a:r>
              <a:rPr lang="cs-CZ" sz="2200" dirty="0"/>
              <a:t>3. pokrýt veřejné výdaje plně veřejnými příjmy daného období, či použít deficitního financování </a:t>
            </a:r>
          </a:p>
          <a:p>
            <a:pPr fontAlgn="base"/>
            <a:r>
              <a:rPr lang="cs-CZ" sz="2200" dirty="0"/>
              <a:t>4. jak krýt případný rozpočtový deficit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8248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4707CE-3EF2-4E97-B181-8409EC5C2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763571"/>
            <a:ext cx="9899540" cy="5674936"/>
          </a:xfrm>
        </p:spPr>
        <p:txBody>
          <a:bodyPr>
            <a:normAutofit/>
          </a:bodyPr>
          <a:lstStyle/>
          <a:p>
            <a:pPr fontAlgn="base"/>
            <a:r>
              <a:rPr lang="cs-CZ" sz="2400" b="1" i="1" u="sng" dirty="0">
                <a:solidFill>
                  <a:schemeClr val="tx1"/>
                </a:solidFill>
              </a:rPr>
              <a:t>Fiskální politika</a:t>
            </a:r>
            <a:r>
              <a:rPr lang="cs-CZ" sz="2400" dirty="0">
                <a:solidFill>
                  <a:schemeClr val="tx1"/>
                </a:solidFill>
              </a:rPr>
              <a:t> vyjadřuje aktivní pojetí veřejných financí, prioritou je funkce stabilizační. Za rozhodující se považuje vliv na reálné proměnné.</a:t>
            </a:r>
            <a:br>
              <a:rPr lang="cs-CZ" sz="2400" dirty="0">
                <a:solidFill>
                  <a:schemeClr val="tx1"/>
                </a:solidFill>
              </a:rPr>
            </a:br>
            <a:r>
              <a:rPr lang="cs-CZ" sz="2400" dirty="0">
                <a:solidFill>
                  <a:schemeClr val="tx1"/>
                </a:solidFill>
              </a:rPr>
              <a:t>Státní rozpočet je jedním z nástrojů státní hospodářské politiky.</a:t>
            </a:r>
            <a:br>
              <a:rPr lang="cs-CZ" sz="2400" dirty="0">
                <a:solidFill>
                  <a:schemeClr val="tx1"/>
                </a:solidFill>
              </a:rPr>
            </a:br>
            <a:r>
              <a:rPr lang="cs-CZ" sz="2400" dirty="0">
                <a:solidFill>
                  <a:schemeClr val="tx1"/>
                </a:solidFill>
              </a:rPr>
              <a:t>Vyrovnanost (deficit, přebytek) státního rozpočtu nemusí být konečný cíl, ale jeden z množiny ekonomických cílů.</a:t>
            </a:r>
          </a:p>
          <a:p>
            <a:pPr fontAlgn="base"/>
            <a:r>
              <a:rPr lang="cs-CZ" sz="2400" b="1" u="sng" dirty="0">
                <a:solidFill>
                  <a:schemeClr val="tx1"/>
                </a:solidFill>
              </a:rPr>
              <a:t>Fiskální politika řeší následující problémy:</a:t>
            </a:r>
            <a:br>
              <a:rPr lang="cs-CZ" sz="2400" b="1" u="sng" dirty="0">
                <a:solidFill>
                  <a:schemeClr val="tx1"/>
                </a:solidFill>
              </a:rPr>
            </a:br>
            <a:r>
              <a:rPr lang="cs-CZ" sz="2400" dirty="0">
                <a:solidFill>
                  <a:schemeClr val="tx1"/>
                </a:solidFill>
              </a:rPr>
              <a:t>1. prioritou se stává snaha oživit nebo potlačit soukromou a vládní spotřebu s ohledem na celkovou makroekonomickou situaci </a:t>
            </a:r>
          </a:p>
          <a:p>
            <a:pPr fontAlgn="base"/>
            <a:r>
              <a:rPr lang="cs-CZ" sz="2400" dirty="0">
                <a:solidFill>
                  <a:schemeClr val="tx1"/>
                </a:solidFill>
              </a:rPr>
              <a:t>2. vyrovnanost státního rozpočtu je méně důležitá než stabilní vývoj makroekonomických reálných proměnných </a:t>
            </a:r>
          </a:p>
          <a:p>
            <a:pPr fontAlgn="base"/>
            <a:r>
              <a:rPr lang="cs-CZ" sz="2400" dirty="0">
                <a:solidFill>
                  <a:schemeClr val="tx1"/>
                </a:solidFill>
              </a:rPr>
              <a:t>3. státní rozpočet je sesazen z postu vrcholového kritéria hodnocení zdraví veřejných financí na jeden z nástrojů hospodářské politiky vlády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3207357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2801</Words>
  <Application>Microsoft Office PowerPoint</Application>
  <PresentationFormat>Širokoúhlá obrazovka</PresentationFormat>
  <Paragraphs>183</Paragraphs>
  <Slides>33</Slides>
  <Notes>0</Notes>
  <HiddenSlides>0</HiddenSlides>
  <MMClips>25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9" baseType="lpstr">
      <vt:lpstr>Arial</vt:lpstr>
      <vt:lpstr>Times New Roman</vt:lpstr>
      <vt:lpstr>Trebuchet MS</vt:lpstr>
      <vt:lpstr>Wingdings</vt:lpstr>
      <vt:lpstr>Wingdings 3</vt:lpstr>
      <vt:lpstr>Fazeta</vt:lpstr>
      <vt:lpstr>Pakt stability a růstu …zdravá rozpočtová politika,  blízko vyrovnané, nebo v přebytku!  Vyrovnané rozpočty v České republice</vt:lpstr>
      <vt:lpstr>         </vt:lpstr>
      <vt:lpstr>   Fiskální zřízení  České republiky  Rozpočtové právo</vt:lpstr>
      <vt:lpstr>Rozpočtové právo</vt:lpstr>
      <vt:lpstr>Fiskální – rozpočtová politika státu</vt:lpstr>
      <vt:lpstr>Fiskální politika </vt:lpstr>
      <vt:lpstr>Prezentace aplikace PowerPoint</vt:lpstr>
      <vt:lpstr>Prezentace aplikace PowerPoint</vt:lpstr>
      <vt:lpstr>Prezentace aplikace PowerPoint</vt:lpstr>
      <vt:lpstr>Pakt stability a růstu</vt:lpstr>
      <vt:lpstr>Pakt stability a růstu  (Stability and Growth Pact)</vt:lpstr>
      <vt:lpstr>Z právního hlediska</vt:lpstr>
      <vt:lpstr>Pakt stability a růstu-pojem</vt:lpstr>
      <vt:lpstr>Vznik Paktu</vt:lpstr>
      <vt:lpstr>Vznik paktu</vt:lpstr>
      <vt:lpstr>Samotný návrh paktu stability se týkal těchto bodů</vt:lpstr>
      <vt:lpstr>Legislativní úprava SGP - Tři části</vt:lpstr>
      <vt:lpstr>Pakt stability a růstu</vt:lpstr>
      <vt:lpstr>Zásady Paktu stability a růstu</vt:lpstr>
      <vt:lpstr>Preventivní mechanismus-větev </vt:lpstr>
      <vt:lpstr>Preventivní mechanismus-větev </vt:lpstr>
      <vt:lpstr>Programy stability a konvergenční programy</vt:lpstr>
      <vt:lpstr>Nápravná větev (corrective arm)</vt:lpstr>
      <vt:lpstr>Nápravná větev - Sankční-procedura  </vt:lpstr>
      <vt:lpstr>Doporučení pro jednotlivé země</vt:lpstr>
      <vt:lpstr>Vyrovnané rozpočty v České republice Dodržování Paktu .. V podmínkách ČR</vt:lpstr>
      <vt:lpstr>Pravidla rozpočtové odpovědnosti</vt:lpstr>
      <vt:lpstr>Veřejná instituce </vt:lpstr>
      <vt:lpstr>PRAVIDLA ROZPOČTOVÉ ODPOVĚDNOSTI </vt:lpstr>
      <vt:lpstr>Rozpočtová strategie sektoru veřejných institucí </vt:lpstr>
      <vt:lpstr>Nápravná složka  </vt:lpstr>
      <vt:lpstr>Kritika Paktu stability a růstu</vt:lpstr>
      <vt:lpstr> Děkuji za pozornost a pěkný večer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Ivana Pařízková</dc:creator>
  <cp:lastModifiedBy>Ivana Pařízková</cp:lastModifiedBy>
  <cp:revision>20</cp:revision>
  <dcterms:created xsi:type="dcterms:W3CDTF">2023-04-18T10:08:58Z</dcterms:created>
  <dcterms:modified xsi:type="dcterms:W3CDTF">2023-04-18T14:29:29Z</dcterms:modified>
</cp:coreProperties>
</file>