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409" r:id="rId4"/>
    <p:sldId id="363" r:id="rId5"/>
    <p:sldId id="480" r:id="rId6"/>
    <p:sldId id="276" r:id="rId7"/>
    <p:sldId id="509" r:id="rId8"/>
    <p:sldId id="510" r:id="rId9"/>
    <p:sldId id="482" r:id="rId10"/>
    <p:sldId id="518" r:id="rId11"/>
    <p:sldId id="519" r:id="rId12"/>
    <p:sldId id="262" r:id="rId13"/>
    <p:sldId id="512" r:id="rId14"/>
    <p:sldId id="517" r:id="rId15"/>
    <p:sldId id="522" r:id="rId16"/>
    <p:sldId id="515" r:id="rId17"/>
    <p:sldId id="511" r:id="rId18"/>
    <p:sldId id="481" r:id="rId19"/>
    <p:sldId id="498" r:id="rId20"/>
    <p:sldId id="264" r:id="rId21"/>
    <p:sldId id="364" r:id="rId22"/>
    <p:sldId id="514" r:id="rId23"/>
    <p:sldId id="507" r:id="rId24"/>
    <p:sldId id="499" r:id="rId25"/>
    <p:sldId id="508" r:id="rId26"/>
    <p:sldId id="281" r:id="rId27"/>
    <p:sldId id="279" r:id="rId28"/>
    <p:sldId id="258" r:id="rId29"/>
    <p:sldId id="268" r:id="rId30"/>
    <p:sldId id="270" r:id="rId31"/>
    <p:sldId id="269" r:id="rId32"/>
    <p:sldId id="261" r:id="rId33"/>
    <p:sldId id="520" r:id="rId34"/>
    <p:sldId id="266" r:id="rId35"/>
    <p:sldId id="259" r:id="rId36"/>
    <p:sldId id="260" r:id="rId37"/>
    <p:sldId id="267" r:id="rId38"/>
    <p:sldId id="278" r:id="rId39"/>
    <p:sldId id="271" r:id="rId40"/>
    <p:sldId id="275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31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8946B3-FCAC-417D-BDA5-E4E975700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CAE035-1079-4AB1-8B31-ABA30DFCA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5C3FE3-FD8A-4BBD-9238-8124F7FF6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2D57-C9A2-4D96-92E1-B5512C9FD7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171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iweb.cz/123542" TargetMode="External"/><Relationship Id="rId2" Type="http://schemas.openxmlformats.org/officeDocument/2006/relationships/hyperlink" Target="https://euroskop.cz/2023/01/25/nejnovejsi-vyvoj-pomoci-eu-ukrajin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s/zahranicni-sektor/hospodareni-eu/prostredky-alokovane-pro-cr/programove-obdobi-2014-2020" TargetMode="External"/><Relationship Id="rId2" Type="http://schemas.openxmlformats.org/officeDocument/2006/relationships/hyperlink" Target="http://www.strukturalni-fondy.cz/getmedia/fe43f9e7-ff58-4a20-91bc-9556c92847b5/Abeceda_nahled-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fcr.cz/cs/aktualne/tiskove-zpravy/2017/cr-ziskala-v-roce-2016-o-79-mld-vice-2739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eu-budget/long-term-eu-budget/2021-2027_cs" TargetMode="External"/><Relationship Id="rId7" Type="http://schemas.openxmlformats.org/officeDocument/2006/relationships/hyperlink" Target="https://www.dotaceeu.cz/cs/uvod" TargetMode="External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regional_policy/cs/" TargetMode="External"/><Relationship Id="rId5" Type="http://schemas.openxmlformats.org/officeDocument/2006/relationships/hyperlink" Target="https://www.planobnovycr.cz/" TargetMode="External"/><Relationship Id="rId4" Type="http://schemas.openxmlformats.org/officeDocument/2006/relationships/hyperlink" Target="https://ec.europa.eu/info/strategy/recovery-plan-europe_c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Evropské unie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Eva Tomášková</a:t>
            </a:r>
          </a:p>
          <a:p>
            <a:r>
              <a:rPr lang="cs-CZ" dirty="0"/>
              <a:t>Romana Buzková</a:t>
            </a:r>
          </a:p>
          <a:p>
            <a:pPr algn="r"/>
            <a:r>
              <a:rPr lang="cs-CZ" i="1" dirty="0"/>
              <a:t>Eva.Tomaskova@law.muni.cz</a:t>
            </a:r>
          </a:p>
          <a:p>
            <a:pPr algn="r"/>
            <a:r>
              <a:rPr lang="cs-CZ" i="1" dirty="0"/>
              <a:t>buzkova.romana@gmail.com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1798A183-A7F0-422D-8A79-2E01472E5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Vývoj příjmů rozpočtu</a:t>
            </a:r>
          </a:p>
        </p:txBody>
      </p:sp>
      <p:pic>
        <p:nvPicPr>
          <p:cNvPr id="14339" name="Obrázek 3">
            <a:extLst>
              <a:ext uri="{FF2B5EF4-FFF2-40B4-BE49-F238E27FC236}">
                <a16:creationId xmlns:a16="http://schemas.microsoft.com/office/drawing/2014/main" id="{8BB46CFC-7324-4323-A715-61FCCE6D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00213"/>
            <a:ext cx="54594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ázek 4">
            <a:extLst>
              <a:ext uri="{FF2B5EF4-FFF2-40B4-BE49-F238E27FC236}">
                <a16:creationId xmlns:a16="http://schemas.microsoft.com/office/drawing/2014/main" id="{8D685CAA-C856-42FC-A5B9-8D2FB639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278438"/>
            <a:ext cx="46085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9">
            <a:extLst>
              <a:ext uri="{FF2B5EF4-FFF2-40B4-BE49-F238E27FC236}">
                <a16:creationId xmlns:a16="http://schemas.microsoft.com/office/drawing/2014/main" id="{1C28CADC-9D6F-4541-A165-15358FB02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27776"/>
            <a:ext cx="60150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Times New Roman" panose="02020603050405020304" pitchFamily="18" charset="0"/>
              </a:rPr>
              <a:t>Zdroj: https://ec.europa.eu/info/sites/info/files/modernising-revenue-sources-eu-budget_cs.pdf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ázek 3">
            <a:extLst>
              <a:ext uri="{FF2B5EF4-FFF2-40B4-BE49-F238E27FC236}">
                <a16:creationId xmlns:a16="http://schemas.microsoft.com/office/drawing/2014/main" id="{02A400CE-5F7A-496D-9A06-4F41840B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9">
            <a:extLst>
              <a:ext uri="{FF2B5EF4-FFF2-40B4-BE49-F238E27FC236}">
                <a16:creationId xmlns:a16="http://schemas.microsoft.com/office/drawing/2014/main" id="{05D3B1F3-7A47-4182-8227-A932B830C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973764"/>
            <a:ext cx="72659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400">
                <a:latin typeface="Times New Roman" panose="02020603050405020304" pitchFamily="18" charset="0"/>
              </a:rPr>
              <a:t>Zdroj: https://ec.europa.eu/info/sites/info/files/modernising-revenue-sources-eu-budget_cs.pdf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nové zdroje? </a:t>
            </a:r>
            <a:br>
              <a:rPr lang="cs-CZ" dirty="0"/>
            </a:b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pPr lvl="1"/>
            <a:r>
              <a:rPr lang="cs-CZ" i="1" dirty="0"/>
              <a:t>Mechanismus uhlíkového vyrovnání na hranicích, </a:t>
            </a:r>
          </a:p>
          <a:p>
            <a:pPr lvl="1"/>
            <a:r>
              <a:rPr lang="cs-CZ" i="1" dirty="0"/>
              <a:t>vlastní zdroj ze systému EU pro obchodování s emisemi, </a:t>
            </a:r>
          </a:p>
          <a:p>
            <a:pPr lvl="1"/>
            <a:r>
              <a:rPr lang="cs-CZ" i="1" dirty="0"/>
              <a:t>digitální daň, </a:t>
            </a:r>
          </a:p>
          <a:p>
            <a:pPr lvl="1"/>
            <a:r>
              <a:rPr lang="cs-CZ" i="1" dirty="0"/>
              <a:t>daň z finančních transakcí, </a:t>
            </a:r>
          </a:p>
          <a:p>
            <a:pPr lvl="1"/>
            <a:r>
              <a:rPr lang="cs-CZ" i="1" dirty="0"/>
              <a:t>společný základ daně z příjmů právnických osob   </a:t>
            </a:r>
            <a:endParaRPr lang="pl-PL" i="1" dirty="0"/>
          </a:p>
          <a:p>
            <a:pPr lvl="1"/>
            <a:endParaRPr lang="cs-CZ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361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4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9898B48A-1258-4C5D-9E72-389A6CA30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2133601"/>
            <a:ext cx="6840537" cy="3846513"/>
          </a:xfrm>
        </p:spPr>
      </p:pic>
      <p:sp>
        <p:nvSpPr>
          <p:cNvPr id="8195" name="Nadpis 2">
            <a:extLst>
              <a:ext uri="{FF2B5EF4-FFF2-40B4-BE49-F238E27FC236}">
                <a16:creationId xmlns:a16="http://schemas.microsoft.com/office/drawing/2014/main" id="{D7B1C77B-E013-4050-8352-F31B39322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ym typeface="Wingdings" panose="05000000000000000000" pitchFamily="2" charset="2"/>
              </a:rPr>
              <a:t></a:t>
            </a:r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0DF29264-76CC-43F1-95F4-53977C1D7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EU a reakce na COVID-19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BDFDF46E-0ACE-47EF-8061-5CFCB97F8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Rozhodnutí (EU, Euratom) 2020/2053 také Komisi opravňuje, aby si výjimečně na kapitálových trzích dočasně vypůjčila až 750 miliard EUR v cenách roku 2018 za účelem řešení důsledků krize způsobené onemocněním COVID-19. V souvislosti s tím se výjimečně a dočasně sníží strop vlastních zdrojů o dalších 0,6 procentního bodu, aby se pokryly veškeré závazky EU vyplývající z této půjčky, dokud nebudou veškeré půjčené prostředky splaceny.</a:t>
            </a:r>
          </a:p>
          <a:p>
            <a:endParaRPr lang="cs-CZ" altLang="cs-CZ" sz="2000"/>
          </a:p>
          <a:p>
            <a:r>
              <a:rPr lang="cs-CZ" altLang="cs-CZ" sz="1600"/>
              <a:t>Zdroj: https://eur-lex.europa.eu/summary/glossary/community_own_resources.html?locale=cs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D7DC1CB9-8C1C-4337-9152-60E1ACB38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EU a reakce na dění na Ukrajině</a:t>
            </a:r>
          </a:p>
        </p:txBody>
      </p:sp>
      <p:sp>
        <p:nvSpPr>
          <p:cNvPr id="12291" name="Zástupný obsah 2">
            <a:extLst>
              <a:ext uri="{FF2B5EF4-FFF2-40B4-BE49-F238E27FC236}">
                <a16:creationId xmlns:a16="http://schemas.microsoft.com/office/drawing/2014/main" id="{1C7E49FF-A9E7-416A-9982-045FBAEC6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hlinkClick r:id="rId2"/>
              </a:rPr>
              <a:t>https://euroskop.cz/2023/01/25/nejnovejsi-vyvoj-pomoci-eu-ukrajine/</a:t>
            </a:r>
            <a:endParaRPr lang="cs-CZ" altLang="cs-CZ" sz="2400" dirty="0"/>
          </a:p>
          <a:p>
            <a:endParaRPr lang="cs-CZ" altLang="cs-CZ" sz="2400" dirty="0"/>
          </a:p>
          <a:p>
            <a:r>
              <a:rPr lang="cs-CZ" altLang="cs-CZ" sz="2400" dirty="0">
                <a:hlinkClick r:id="rId3"/>
              </a:rPr>
              <a:t>https://www.enviweb.cz/123542</a:t>
            </a:r>
            <a:r>
              <a:rPr lang="cs-CZ" altLang="cs-CZ" sz="24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21E69EC1-DC95-470F-9B5F-E498A7DD3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ym typeface="Wingdings" panose="05000000000000000000" pitchFamily="2" charset="2"/>
              </a:rPr>
              <a:t></a:t>
            </a:r>
            <a:endParaRPr lang="cs-CZ" altLang="cs-CZ" dirty="0"/>
          </a:p>
        </p:txBody>
      </p:sp>
      <p:pic>
        <p:nvPicPr>
          <p:cNvPr id="16387" name="Zástupný symbol pro obsah 4" descr="Obsah obrázku text, mapa&#10;&#10;Popis vygenerován s vysokou mírou spolehlivosti">
            <a:extLst>
              <a:ext uri="{FF2B5EF4-FFF2-40B4-BE49-F238E27FC236}">
                <a16:creationId xmlns:a16="http://schemas.microsoft.com/office/drawing/2014/main" id="{CD9623B8-308A-4772-8F89-C18672342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850" y="2001839"/>
            <a:ext cx="6286500" cy="42957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1C7078F-C5AA-4FE2-A7DF-21F3EC8CC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Výdaje rozpočtu EU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052281C5-9167-4B35-AE41-93F9CAC76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Výdaje všech evropských institucí</a:t>
            </a:r>
          </a:p>
          <a:p>
            <a:pPr lvl="1"/>
            <a:r>
              <a:rPr lang="cs-CZ" altLang="cs-CZ"/>
              <a:t>Největší část – výdaje Komise</a:t>
            </a:r>
          </a:p>
          <a:p>
            <a:pPr lvl="1"/>
            <a:r>
              <a:rPr lang="cs-CZ" altLang="cs-CZ"/>
              <a:t>Za rok průměrně pouze 1 % HND EU</a:t>
            </a:r>
          </a:p>
          <a:p>
            <a:r>
              <a:rPr lang="cs-CZ" altLang="cs-CZ"/>
              <a:t>Výdaje na politiku EU</a:t>
            </a:r>
          </a:p>
          <a:p>
            <a:pPr lvl="1"/>
            <a:r>
              <a:rPr lang="cs-CZ" altLang="cs-CZ"/>
              <a:t>Na zemědělství a rozvoj venkova</a:t>
            </a:r>
          </a:p>
          <a:p>
            <a:pPr lvl="1"/>
            <a:r>
              <a:rPr lang="cs-CZ" altLang="cs-CZ"/>
              <a:t>Politiku soudržnosti</a:t>
            </a:r>
          </a:p>
          <a:p>
            <a:pPr lvl="1"/>
            <a:r>
              <a:rPr lang="cs-CZ" altLang="cs-CZ"/>
              <a:t>Vnější vztahy</a:t>
            </a:r>
          </a:p>
          <a:p>
            <a:pPr lvl="1"/>
            <a:r>
              <a:rPr lang="cs-CZ" altLang="cs-CZ"/>
              <a:t>Výzkum</a:t>
            </a:r>
          </a:p>
          <a:p>
            <a:pPr lvl="1"/>
            <a:r>
              <a:rPr lang="cs-CZ" altLang="cs-CZ"/>
              <a:t>Životní prostředí, atd.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69B01AE-66DF-4D39-B6F1-142240C39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69461"/>
              </p:ext>
            </p:extLst>
          </p:nvPr>
        </p:nvGraphicFramePr>
        <p:xfrm>
          <a:off x="2351088" y="1"/>
          <a:ext cx="7489824" cy="6480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9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Položky na závazky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, mil. EUR, ceny roku 2011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2014-2020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1. Inteligentní růst podporující začlenění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60 283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61 725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62 771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64 238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65 528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67 214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69 004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450 763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</a:rPr>
                        <a:t>1a Konkurenceschopnost pro růst a zaměstnanost</a:t>
                      </a: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15 605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16 321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16 726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17 693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18 490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19 700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21 079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125 614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</a:rPr>
                        <a:t>1b Hospodářská, sociální a územní soudržnost</a:t>
                      </a: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44 678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45 404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46 045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46 545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47 038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47 514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47 925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325 149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2. Udržitelný růst: Přírodní zdroje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55 883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55 060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54 261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53 448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52 466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51 503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50 558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373 179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</a:rPr>
                        <a:t>z toho: výdaje související s trhem a přímé platby</a:t>
                      </a: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41 585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40 989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40 421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39 837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39 079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38 335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37 605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277 851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3. Bezpečnost a občanství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2 053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2 075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2 154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2 232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2 312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2 391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2 469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15 686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4. Globální Evropa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7 854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8 083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8 281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8 375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8 553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8 764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8 794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58 704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5. Správa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8 218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8 385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8 589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8 807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9 007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9 206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9 417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61 629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="0" dirty="0">
                          <a:solidFill>
                            <a:schemeClr val="bg1"/>
                          </a:solidFill>
                          <a:effectLst/>
                        </a:rPr>
                        <a:t>z toho: správní výdaje orgánů</a:t>
                      </a:r>
                      <a:endParaRPr lang="cs-CZ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6 649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6 791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6 955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7 110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7 278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7 425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7 590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49 798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6. Náhrady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Položky na </a:t>
                      </a:r>
                      <a:b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závazky celkem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134 318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135 328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136 056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137 100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137 866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139 087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140 242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959 988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Jako % HND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1,03 %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1,02 %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1,00 %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1,00 %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0,99 %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0,98 %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0,98 %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1,00 %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Položky na platby celkem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128 030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131 095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131 046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126 777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129 778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130 893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130 781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908 400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Jako % HND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0,98 %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0,98 %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0,97 %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0,92 %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0,93 %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0,91 %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0,95 %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Dostupné rozpětí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0,25 %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0,25 %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0,26 %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0,31 %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0,30 %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0,30 %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0,32 %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0,28 %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bg1"/>
                          </a:solidFill>
                          <a:effectLst/>
                        </a:rPr>
                        <a:t>Strop vlastních zdrojů jako % HND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effectLst/>
                        </a:rPr>
                        <a:t>1,23 %</a:t>
                      </a:r>
                      <a:endParaRPr lang="cs-CZ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53" marR="19853" marT="26467" marB="26467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616" name="Rectangle 9">
            <a:extLst>
              <a:ext uri="{FF2B5EF4-FFF2-40B4-BE49-F238E27FC236}">
                <a16:creationId xmlns:a16="http://schemas.microsoft.com/office/drawing/2014/main" id="{2FC9C91E-0E67-40DE-8D7A-0864382C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6480176"/>
            <a:ext cx="46751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Zdroj:</a:t>
            </a:r>
            <a:r>
              <a:rPr kumimoji="0" lang="cs-CZ" altLang="cs-CZ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Euroskop [cit. 10. 10. 2016] Dostupné z: http://www.euroskop.cz</a:t>
            </a:r>
            <a:endParaRPr kumimoji="0" lang="cs-CZ" altLang="cs-CZ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B01DB-F760-42FE-871A-741B19B1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Programové období </a:t>
            </a:r>
            <a:br>
              <a:rPr lang="cs-CZ" dirty="0"/>
            </a:br>
            <a:r>
              <a:rPr lang="cs-CZ" dirty="0"/>
              <a:t>2014 - 2020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23AEFEBA-763C-4F89-9047-A50278B642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1238" y="1628775"/>
            <a:ext cx="7696200" cy="4751388"/>
          </a:xfrm>
        </p:spPr>
        <p:txBody>
          <a:bodyPr/>
          <a:lstStyle/>
          <a:p>
            <a:endParaRPr lang="cs-CZ" altLang="cs-CZ" sz="1000" dirty="0">
              <a:hlinkClick r:id="rId2"/>
            </a:endParaRPr>
          </a:p>
          <a:p>
            <a:r>
              <a:rPr lang="cs-CZ" altLang="cs-CZ" sz="1800" dirty="0"/>
              <a:t>ČR mohlo čerpat prostředky ve výši téměř 24 miliard eur. </a:t>
            </a:r>
          </a:p>
          <a:p>
            <a:r>
              <a:rPr lang="cs-CZ" altLang="cs-CZ" sz="1800" dirty="0">
                <a:hlinkClick r:id="rId2"/>
              </a:rPr>
              <a:t>http://www.strukturalni-fondy.cz/getmedia/fe43f9e7-ff58-4a20-91bc-9556c92847b5/Abeceda_nahled-3.png</a:t>
            </a:r>
            <a:endParaRPr lang="cs-CZ" altLang="cs-CZ" sz="1800" dirty="0"/>
          </a:p>
          <a:p>
            <a:r>
              <a:rPr lang="cs-CZ" altLang="cs-CZ" sz="1800" dirty="0">
                <a:hlinkClick r:id="rId3"/>
              </a:rPr>
              <a:t>http://www.mfcr.cz/cs/zahranicni-sektor/hospodareni-eu/prostredky-alokovane-pro-cr/programove-obdobi-2014-2020</a:t>
            </a:r>
            <a:r>
              <a:rPr lang="cs-CZ" altLang="cs-CZ" sz="1800" dirty="0"/>
              <a:t> </a:t>
            </a:r>
          </a:p>
          <a:p>
            <a:r>
              <a:rPr lang="cs-CZ" altLang="cs-CZ" sz="1800" dirty="0">
                <a:hlinkClick r:id="rId4"/>
              </a:rPr>
              <a:t>https://www.mfcr.cz/cs/aktualne/tiskove-zpravy/2021/cista-pozice-cr-vuci-eu-loni-dosahla-857-40792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přednášky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Opakování: unijní rozpočet a víceletý finanční rámec</a:t>
            </a:r>
          </a:p>
          <a:p>
            <a:r>
              <a:rPr lang="cs-CZ" dirty="0"/>
              <a:t>Unijní fondy a programy</a:t>
            </a:r>
          </a:p>
          <a:p>
            <a:r>
              <a:rPr lang="cs-CZ" dirty="0"/>
              <a:t>Správa finančních prostředků EU (typy řízení)</a:t>
            </a:r>
          </a:p>
          <a:p>
            <a:r>
              <a:rPr lang="cs-CZ" dirty="0"/>
              <a:t>Období 2021-2027</a:t>
            </a:r>
          </a:p>
          <a:p>
            <a:r>
              <a:rPr lang="cs-CZ" dirty="0"/>
              <a:t>Plán obnovy</a:t>
            </a:r>
          </a:p>
          <a:p>
            <a:r>
              <a:rPr lang="cs-CZ" dirty="0"/>
              <a:t>Charakteristika vybraných fondů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872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(v miliardách EUR)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792" y="1418463"/>
            <a:ext cx="8850416" cy="46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CA74B98-8FF5-4AE1-8D8D-0C0F0438D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Specifika rozpočtu EU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E52F679-6EA8-4716-BE1A-1FC7E3EB2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Největší příjmy:</a:t>
            </a:r>
          </a:p>
          <a:p>
            <a:pPr lvl="1"/>
            <a:r>
              <a:rPr lang="cs-CZ" altLang="cs-CZ"/>
              <a:t>příspěvky, </a:t>
            </a:r>
          </a:p>
          <a:p>
            <a:pPr lvl="1"/>
            <a:r>
              <a:rPr lang="cs-CZ" altLang="cs-CZ"/>
              <a:t>část výnosu DPH,</a:t>
            </a:r>
          </a:p>
          <a:p>
            <a:pPr lvl="1"/>
            <a:r>
              <a:rPr lang="cs-CZ" altLang="cs-CZ"/>
              <a:t>clo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/>
              <a:t>(Zcela zde chybí příjmy z ostatních daní a z odvodů sociálního pojištění.)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/>
              <a:t>Největší výdaje:</a:t>
            </a:r>
          </a:p>
          <a:p>
            <a:pPr lvl="1"/>
            <a:r>
              <a:rPr lang="cs-CZ" altLang="cs-CZ"/>
              <a:t>zemědělská politika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DA405B1-E041-4B0D-BE57-7F154E59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ym typeface="Wingdings" panose="05000000000000000000" pitchFamily="2" charset="2"/>
              </a:rPr>
              <a:t></a:t>
            </a:r>
            <a:endParaRPr lang="cs-CZ" altLang="cs-CZ" dirty="0"/>
          </a:p>
        </p:txBody>
      </p:sp>
      <p:pic>
        <p:nvPicPr>
          <p:cNvPr id="21507" name="Picture 2" descr="Výsledek obrázku pro EU kemel">
            <a:extLst>
              <a:ext uri="{FF2B5EF4-FFF2-40B4-BE49-F238E27FC236}">
                <a16:creationId xmlns:a16="http://schemas.microsoft.com/office/drawing/2014/main" id="{95EFEE49-EFFC-4D5D-BEC9-1BC2C2B8E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1773238"/>
            <a:ext cx="39338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ovéPole 3">
            <a:extLst>
              <a:ext uri="{FF2B5EF4-FFF2-40B4-BE49-F238E27FC236}">
                <a16:creationId xmlns:a16="http://schemas.microsoft.com/office/drawing/2014/main" id="{C1AE2F1D-3E21-4431-BD1E-E9DE6DBC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1" y="6219826"/>
            <a:ext cx="584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Times New Roman" panose="02020603050405020304" pitchFamily="18" charset="0"/>
              </a:rPr>
              <a:t>Zdroj: Kemel, M. Rozpad EU [cit. 2017-03-25]. Dostupné z: https://kreslenyvtip.cz/miroslav-kemel/3609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92ECB1EA-0980-4A01-B8C1-AFF2F2920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Schvalovací proces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52B4FB-C0D4-4C2E-A076-39FC5BB2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51" y="1773239"/>
            <a:ext cx="7991475" cy="4751387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Upraveno v čl. 314 SFEU </a:t>
            </a:r>
          </a:p>
          <a:p>
            <a:pPr marL="457200" lvl="1" indent="0">
              <a:buNone/>
              <a:defRPr/>
            </a:pPr>
            <a:r>
              <a:rPr lang="cs-CZ" sz="1600" dirty="0"/>
              <a:t>Nařízení č. 966/2012 EP a Rady ze dne 25. 10. 2012 (rozpočtové zásady) + </a:t>
            </a:r>
            <a:r>
              <a:rPr lang="pl-PL" sz="1600" dirty="0"/>
              <a:t>2015/1929 ze dne 28. 10. 2015</a:t>
            </a:r>
            <a:endParaRPr lang="cs-CZ" sz="1600" dirty="0"/>
          </a:p>
          <a:p>
            <a:pPr>
              <a:defRPr/>
            </a:pPr>
            <a:r>
              <a:rPr lang="cs-CZ" sz="2000" b="1" dirty="0"/>
              <a:t>1. fáze – návrh rozpočtu vypracovaný Komisí </a:t>
            </a:r>
            <a:r>
              <a:rPr lang="cs-CZ" sz="2000" dirty="0"/>
              <a:t>(</a:t>
            </a:r>
            <a:r>
              <a:rPr lang="cs-CZ" sz="2000" dirty="0" err="1"/>
              <a:t>nejp</a:t>
            </a:r>
            <a:r>
              <a:rPr lang="cs-CZ" sz="2000" dirty="0"/>
              <a:t>. 1. září)</a:t>
            </a:r>
          </a:p>
          <a:p>
            <a:pPr lvl="1">
              <a:defRPr/>
            </a:pPr>
            <a:r>
              <a:rPr lang="cs-CZ" sz="1600" i="1" dirty="0"/>
              <a:t>EP a Rada stanoví pokyny k prioritám</a:t>
            </a:r>
          </a:p>
          <a:p>
            <a:pPr>
              <a:defRPr/>
            </a:pPr>
            <a:r>
              <a:rPr lang="cs-CZ" sz="2000" b="1" dirty="0"/>
              <a:t>2. fáze – postoj Rady </a:t>
            </a:r>
            <a:r>
              <a:rPr lang="cs-CZ" sz="2000" dirty="0"/>
              <a:t>(</a:t>
            </a:r>
            <a:r>
              <a:rPr lang="cs-CZ" sz="2000" dirty="0" err="1"/>
              <a:t>nejp</a:t>
            </a:r>
            <a:r>
              <a:rPr lang="cs-CZ" sz="2000" dirty="0"/>
              <a:t>. 1. října)</a:t>
            </a:r>
          </a:p>
          <a:p>
            <a:pPr lvl="1">
              <a:defRPr/>
            </a:pPr>
            <a:r>
              <a:rPr lang="cs-CZ" sz="1600" i="1" dirty="0"/>
              <a:t>Parlamentní výbory předkládají stanoviska rozpočtovému výboru</a:t>
            </a:r>
          </a:p>
          <a:p>
            <a:pPr>
              <a:defRPr/>
            </a:pPr>
            <a:r>
              <a:rPr lang="cs-CZ" sz="2000" b="1" dirty="0"/>
              <a:t>3. fáze – postoj Parlamentu </a:t>
            </a:r>
            <a:r>
              <a:rPr lang="cs-CZ" sz="2000" dirty="0"/>
              <a:t>(42 dnů)</a:t>
            </a:r>
          </a:p>
          <a:p>
            <a:pPr lvl="1">
              <a:defRPr/>
            </a:pPr>
            <a:r>
              <a:rPr lang="cs-CZ" sz="1600" i="1" dirty="0"/>
              <a:t>Schválení/žádný postoj; pozměnění -</a:t>
            </a:r>
            <a:r>
              <a:rPr lang="en-GB" sz="1600" i="1" dirty="0"/>
              <a:t>&gt;</a:t>
            </a:r>
            <a:r>
              <a:rPr lang="cs-CZ" sz="1600" i="1" dirty="0"/>
              <a:t> Radě -</a:t>
            </a:r>
            <a:r>
              <a:rPr lang="en-GB" sz="1600" i="1" dirty="0"/>
              <a:t>&gt;</a:t>
            </a:r>
            <a:r>
              <a:rPr lang="cs-CZ" sz="1600" i="1" dirty="0"/>
              <a:t> schůze dohodovacího výboru X Rada do 10 dnů přijme pozměňovací návrhy</a:t>
            </a:r>
          </a:p>
          <a:p>
            <a:pPr>
              <a:defRPr/>
            </a:pPr>
            <a:r>
              <a:rPr lang="cs-CZ" sz="2000" b="1" dirty="0"/>
              <a:t>4. fáze – dohodovací řízení + schválení rozpočtu</a:t>
            </a:r>
          </a:p>
          <a:p>
            <a:pPr lvl="1">
              <a:defRPr/>
            </a:pPr>
            <a:r>
              <a:rPr lang="cs-CZ" sz="1600" i="1" dirty="0"/>
              <a:t>Dohodovací výbor má za úkol dospět k dohodě o společném návrhu ve lhůtě 21 dnů</a:t>
            </a:r>
          </a:p>
          <a:p>
            <a:pPr lvl="2">
              <a:defRPr/>
            </a:pPr>
            <a:r>
              <a:rPr lang="cs-CZ" sz="1400" i="1" dirty="0"/>
              <a:t>X nový návrh Komise</a:t>
            </a:r>
          </a:p>
          <a:p>
            <a:pPr lvl="1">
              <a:defRPr/>
            </a:pPr>
            <a:r>
              <a:rPr lang="cs-CZ" sz="1600" i="1" dirty="0"/>
              <a:t>Parlament a Rada - 14 dní na chválení</a:t>
            </a:r>
          </a:p>
          <a:p>
            <a:pPr>
              <a:defRPr/>
            </a:pPr>
            <a:r>
              <a:rPr lang="cs-CZ" sz="2000" b="1" dirty="0"/>
              <a:t>5. fáze – dodatečné a opravné rozpočty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héma schvalování ropočtu EU, zdroj: Evropská komise">
            <a:extLst>
              <a:ext uri="{FF2B5EF4-FFF2-40B4-BE49-F238E27FC236}">
                <a16:creationId xmlns:a16="http://schemas.microsoft.com/office/drawing/2014/main" id="{10FF2FA6-D4D3-40E8-8E4D-0E093305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88914"/>
            <a:ext cx="8058150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C1C8241-DD6F-43E8-9E46-DB3CE9D08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Kontrola rozpočtu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B30C84B-095C-4BCA-A88B-226C61364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1628775"/>
            <a:ext cx="7696200" cy="4751388"/>
          </a:xfrm>
        </p:spPr>
        <p:txBody>
          <a:bodyPr/>
          <a:lstStyle/>
          <a:p>
            <a:r>
              <a:rPr lang="cs-CZ" altLang="cs-CZ" sz="2400"/>
              <a:t>Vnitřní</a:t>
            </a:r>
          </a:p>
          <a:p>
            <a:pPr lvl="1"/>
            <a:r>
              <a:rPr lang="cs-CZ" altLang="cs-CZ" sz="1800"/>
              <a:t>Ex post jednotlivými institucemi EU, členskými státy</a:t>
            </a:r>
          </a:p>
          <a:p>
            <a:r>
              <a:rPr lang="cs-CZ" altLang="cs-CZ" sz="2400"/>
              <a:t>Vnější</a:t>
            </a:r>
          </a:p>
          <a:p>
            <a:pPr lvl="1"/>
            <a:r>
              <a:rPr lang="cs-CZ" altLang="cs-CZ" sz="1800"/>
              <a:t>Zprávy o plnění rozpočtu – měsíční zprávy, každoroční hodnotící zpráva</a:t>
            </a:r>
          </a:p>
          <a:p>
            <a:pPr lvl="1"/>
            <a:r>
              <a:rPr lang="cs-CZ" altLang="cs-CZ" sz="1800"/>
              <a:t>Roční účetní závěrka </a:t>
            </a:r>
          </a:p>
          <a:p>
            <a:pPr lvl="2"/>
            <a:r>
              <a:rPr lang="cs-CZ" altLang="cs-CZ" sz="1400"/>
              <a:t>předběžný audit Evropského účetního dvora </a:t>
            </a:r>
          </a:p>
          <a:p>
            <a:pPr lvl="2"/>
            <a:r>
              <a:rPr lang="cs-CZ" altLang="cs-CZ" sz="1400"/>
              <a:t>konečná závěrka zasílaná EP a Radě pro udělení absolutoria</a:t>
            </a:r>
          </a:p>
          <a:p>
            <a:pPr lvl="1"/>
            <a:r>
              <a:rPr lang="cs-CZ" altLang="cs-CZ" sz="1800"/>
              <a:t>Externí audit a „prohlášení o věrohodnosti“ EÚD</a:t>
            </a:r>
          </a:p>
          <a:p>
            <a:pPr lvl="1"/>
            <a:r>
              <a:rPr lang="cs-CZ" altLang="cs-CZ" sz="1800"/>
              <a:t>Politická odpovědnost vůči EP – „absolutorium“ + doporučení Rady</a:t>
            </a:r>
          </a:p>
          <a:p>
            <a:pPr lvl="1"/>
            <a:endParaRPr lang="cs-CZ" altLang="cs-CZ" sz="1800"/>
          </a:p>
          <a:p>
            <a:r>
              <a:rPr lang="cs-CZ" altLang="cs-CZ" sz="2400"/>
              <a:t>Evropský semestr</a:t>
            </a:r>
          </a:p>
          <a:p>
            <a:pPr lvl="1"/>
            <a:r>
              <a:rPr lang="cs-CZ" altLang="cs-CZ" sz="1800"/>
              <a:t>Pro dosažení cílů strategie Evropa 2020</a:t>
            </a:r>
          </a:p>
          <a:p>
            <a:pPr lvl="1"/>
            <a:r>
              <a:rPr lang="cs-CZ" altLang="cs-CZ" sz="1800"/>
              <a:t>6-ti měsíční období analýz rozpočtové a strukturální politiky členských států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Přehled fondů a programů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29"/>
          </p:nvPr>
        </p:nvSpPr>
        <p:spPr>
          <a:xfrm>
            <a:off x="720000" y="1701505"/>
            <a:ext cx="5531280" cy="4139998"/>
          </a:xfrm>
        </p:spPr>
        <p:txBody>
          <a:bodyPr/>
          <a:lstStyle/>
          <a:p>
            <a:r>
              <a:rPr lang="cs-CZ" u="sng" dirty="0"/>
              <a:t>Fondy:</a:t>
            </a:r>
          </a:p>
          <a:p>
            <a:pPr lvl="1"/>
            <a:r>
              <a:rPr lang="cs-CZ" dirty="0"/>
              <a:t>Evropský fond pro regionální rozvoj</a:t>
            </a:r>
            <a:endParaRPr lang="en-IE" dirty="0"/>
          </a:p>
          <a:p>
            <a:pPr lvl="1"/>
            <a:r>
              <a:rPr lang="cs-CZ" dirty="0"/>
              <a:t>Evropský sociální fond+</a:t>
            </a:r>
          </a:p>
          <a:p>
            <a:pPr lvl="1"/>
            <a:r>
              <a:rPr lang="cs-CZ" dirty="0"/>
              <a:t>Fond soudržnosti</a:t>
            </a:r>
            <a:endParaRPr lang="en-IE" dirty="0"/>
          </a:p>
          <a:p>
            <a:pPr lvl="1"/>
            <a:r>
              <a:rPr lang="en-IE" dirty="0"/>
              <a:t>Fond pro </a:t>
            </a:r>
            <a:r>
              <a:rPr lang="en-IE" dirty="0" err="1"/>
              <a:t>spravedlivou</a:t>
            </a:r>
            <a:r>
              <a:rPr lang="en-IE" dirty="0"/>
              <a:t> </a:t>
            </a:r>
            <a:r>
              <a:rPr lang="en-IE" dirty="0" err="1"/>
              <a:t>transformaci</a:t>
            </a:r>
            <a:endParaRPr lang="cs-CZ" dirty="0"/>
          </a:p>
          <a:p>
            <a:pPr lvl="1"/>
            <a:r>
              <a:rPr lang="cs-CZ" dirty="0"/>
              <a:t>Evropský zemědělský fond pro rozvoj venkova</a:t>
            </a:r>
          </a:p>
          <a:p>
            <a:pPr lvl="1"/>
            <a:r>
              <a:rPr lang="cs-CZ" dirty="0"/>
              <a:t>Evropský námořní, rybářský a akvakulturní fond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 err="1"/>
              <a:t>InvestEU</a:t>
            </a:r>
            <a:r>
              <a:rPr lang="cs-CZ" dirty="0"/>
              <a:t>, Azylový a migrační fond, Fond solidarity Evropské unie, </a:t>
            </a:r>
            <a:r>
              <a:rPr lang="en-IE" dirty="0"/>
              <a:t>N</a:t>
            </a:r>
            <a:r>
              <a:rPr lang="cs-CZ" dirty="0" err="1"/>
              <a:t>ástroj</a:t>
            </a:r>
            <a:r>
              <a:rPr lang="cs-CZ" dirty="0"/>
              <a:t> předvstupní pomoci a další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u="sng" dirty="0"/>
              <a:t>Programy:</a:t>
            </a:r>
          </a:p>
          <a:p>
            <a:pPr lvl="1"/>
            <a:r>
              <a:rPr lang="cs-CZ" dirty="0"/>
              <a:t>Horizont Evropa (výzkum a inovace)</a:t>
            </a:r>
            <a:endParaRPr lang="en-IE" dirty="0"/>
          </a:p>
          <a:p>
            <a:pPr lvl="1"/>
            <a:r>
              <a:rPr lang="en-IE" dirty="0"/>
              <a:t>Digit</a:t>
            </a:r>
            <a:r>
              <a:rPr lang="cs-CZ" dirty="0" err="1"/>
              <a:t>ální</a:t>
            </a:r>
            <a:r>
              <a:rPr lang="cs-CZ" dirty="0"/>
              <a:t> Evropa (nové technologie, digitalizace)</a:t>
            </a:r>
          </a:p>
          <a:p>
            <a:pPr lvl="1"/>
            <a:r>
              <a:rPr lang="cs-CZ" dirty="0"/>
              <a:t>Erasmus+ (vzdělávání a mobilita)</a:t>
            </a:r>
          </a:p>
          <a:p>
            <a:pPr lvl="1"/>
            <a:r>
              <a:rPr lang="cs-CZ" dirty="0"/>
              <a:t>Nástroj pro propojení Evropy CEF2 (doprava, energetika)</a:t>
            </a:r>
          </a:p>
          <a:p>
            <a:pPr lvl="1"/>
            <a:r>
              <a:rPr lang="cs-CZ" dirty="0"/>
              <a:t>EU4Health (zdraví)</a:t>
            </a:r>
          </a:p>
          <a:p>
            <a:pPr lvl="1"/>
            <a:r>
              <a:rPr lang="cs-CZ" dirty="0"/>
              <a:t>Kreativní Evropa (kulturní a kreativní odvětví)</a:t>
            </a:r>
          </a:p>
          <a:p>
            <a:pPr lvl="1"/>
            <a:r>
              <a:rPr lang="cs-CZ" dirty="0"/>
              <a:t>LIFE (životní prostředí a klima)</a:t>
            </a:r>
          </a:p>
          <a:p>
            <a:pPr lvl="1"/>
            <a:r>
              <a:rPr lang="cs-CZ" dirty="0"/>
              <a:t>A další</a:t>
            </a:r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958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Spolufinancování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Míra spolufinancování z EU se liší (fondy x programy, kategorie regionů, atd.)</a:t>
            </a:r>
          </a:p>
          <a:p>
            <a:r>
              <a:rPr lang="cs-CZ" dirty="0"/>
              <a:t>5 priorit politiky soudržnosti (hlavní investiční politika EU): </a:t>
            </a:r>
          </a:p>
          <a:p>
            <a:pPr lvl="1"/>
            <a:r>
              <a:rPr lang="cs-CZ" dirty="0"/>
              <a:t>Inteligentnější Evropa, Zelenější Evropa, Propojenější Evropa, Sociálnější Evropa, Evropa bližší občanům</a:t>
            </a:r>
          </a:p>
          <a:p>
            <a:r>
              <a:rPr lang="cs-CZ" dirty="0"/>
              <a:t>Regiony jsou rozděleny do 3 kategorií podle HDP na hlavu:</a:t>
            </a:r>
            <a:r>
              <a:rPr lang="en-IE" dirty="0"/>
              <a:t> m</a:t>
            </a:r>
            <a:r>
              <a:rPr lang="cs-CZ" dirty="0" err="1"/>
              <a:t>éně</a:t>
            </a:r>
            <a:r>
              <a:rPr lang="cs-CZ" dirty="0"/>
              <a:t> rozvinuté (</a:t>
            </a:r>
            <a:r>
              <a:rPr lang="en-IE" dirty="0"/>
              <a:t>&lt;75%</a:t>
            </a:r>
            <a:r>
              <a:rPr lang="cs-CZ" dirty="0"/>
              <a:t> průměru EU), přechodové (</a:t>
            </a:r>
            <a:r>
              <a:rPr lang="en-IE" dirty="0"/>
              <a:t>75% a</a:t>
            </a:r>
            <a:r>
              <a:rPr lang="cs-CZ" dirty="0"/>
              <a:t>ž</a:t>
            </a:r>
            <a:r>
              <a:rPr lang="en-IE" dirty="0"/>
              <a:t> 100%</a:t>
            </a:r>
            <a:r>
              <a:rPr lang="cs-CZ" dirty="0"/>
              <a:t> průměru EU) a více rozvinuté (</a:t>
            </a:r>
            <a:r>
              <a:rPr lang="en-IE" dirty="0"/>
              <a:t>&gt;100%</a:t>
            </a:r>
            <a:r>
              <a:rPr lang="cs-CZ" dirty="0"/>
              <a:t> průměru EU)</a:t>
            </a:r>
          </a:p>
          <a:p>
            <a:r>
              <a:rPr lang="cs-CZ" dirty="0"/>
              <a:t>Spolufinancování 40-85</a:t>
            </a:r>
            <a:r>
              <a:rPr lang="en-IE" dirty="0"/>
              <a:t>%</a:t>
            </a:r>
            <a:r>
              <a:rPr lang="cs-CZ" dirty="0"/>
              <a:t> (během pandemie až 100</a:t>
            </a:r>
            <a:r>
              <a:rPr lang="en-IE" dirty="0"/>
              <a:t>%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73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Plnění unijního rozpočtu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81" y="3237041"/>
            <a:ext cx="3326085" cy="33260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Komise je pověřena plněním rozpočtu ve spolupráci s členským</a:t>
            </a:r>
            <a:r>
              <a:rPr lang="en-IE" dirty="0" err="1"/>
              <a:t>i</a:t>
            </a:r>
            <a:r>
              <a:rPr lang="cs-CZ" dirty="0"/>
              <a:t> státy (viz Smlouvy a Finanční nařízení)</a:t>
            </a:r>
          </a:p>
          <a:p>
            <a:r>
              <a:rPr lang="cs-CZ" dirty="0"/>
              <a:t>V souladu se zásadami řádného finančního řízení:</a:t>
            </a:r>
          </a:p>
          <a:p>
            <a:pPr lvl="1"/>
            <a:r>
              <a:rPr lang="cs-CZ" dirty="0"/>
              <a:t>Zásada hospodárnosti </a:t>
            </a:r>
          </a:p>
          <a:p>
            <a:pPr lvl="1"/>
            <a:r>
              <a:rPr lang="cs-CZ" dirty="0"/>
              <a:t>Zásada efektivnosti </a:t>
            </a:r>
          </a:p>
          <a:p>
            <a:pPr lvl="1"/>
            <a:r>
              <a:rPr lang="cs-CZ" dirty="0"/>
              <a:t>Zásada účelnosti</a:t>
            </a:r>
          </a:p>
          <a:p>
            <a:r>
              <a:rPr lang="cs-CZ" dirty="0"/>
              <a:t>Existují 3 způsoby provádění:</a:t>
            </a:r>
          </a:p>
          <a:p>
            <a:pPr lvl="1"/>
            <a:r>
              <a:rPr lang="cs-CZ" dirty="0"/>
              <a:t>Přímé řízení </a:t>
            </a:r>
          </a:p>
          <a:p>
            <a:pPr lvl="1"/>
            <a:r>
              <a:rPr lang="cs-CZ" dirty="0"/>
              <a:t>Sdílené řízení</a:t>
            </a:r>
          </a:p>
          <a:p>
            <a:pPr lvl="1"/>
            <a:r>
              <a:rPr lang="cs-CZ" dirty="0"/>
              <a:t>Nepřímé řízení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925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řízení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Direct management</a:t>
            </a:r>
          </a:p>
          <a:p>
            <a:r>
              <a:rPr lang="cs-CZ" dirty="0"/>
              <a:t>Financování řídí přímo Evropská komise</a:t>
            </a:r>
          </a:p>
          <a:p>
            <a:pPr lvl="1"/>
            <a:r>
              <a:rPr lang="cs-CZ" dirty="0"/>
              <a:t>Útvary Komise nebo výkonné agentury</a:t>
            </a:r>
          </a:p>
          <a:p>
            <a:r>
              <a:rPr lang="cs-CZ" dirty="0"/>
              <a:t>Cca 20</a:t>
            </a:r>
            <a:r>
              <a:rPr lang="en-IE" dirty="0"/>
              <a:t>% </a:t>
            </a:r>
            <a:r>
              <a:rPr lang="en-IE" dirty="0" err="1"/>
              <a:t>unijn</a:t>
            </a:r>
            <a:r>
              <a:rPr lang="cs-CZ" dirty="0" err="1"/>
              <a:t>ího</a:t>
            </a:r>
            <a:r>
              <a:rPr lang="cs-CZ" dirty="0"/>
              <a:t> rozpočtu</a:t>
            </a:r>
          </a:p>
          <a:p>
            <a:r>
              <a:rPr lang="cs-CZ" dirty="0"/>
              <a:t>Přímo řízené programy, někdy nazývané také jako komunitární programy (např. Horizont Evropa, Digitální Evropa)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21" y="4710545"/>
            <a:ext cx="2754624" cy="19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9C6C546-87B3-40D1-B1D5-A46C5AF11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Struktura </a:t>
            </a:r>
            <a:br>
              <a:rPr lang="cs-CZ" altLang="cs-CZ" dirty="0"/>
            </a:br>
            <a:r>
              <a:rPr lang="cs-CZ" altLang="cs-CZ" dirty="0"/>
              <a:t>veřejných rozpočtů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F6879ED-0EA4-4BC5-A841-D266AD7C4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Soustava veřejných rozpočtů </a:t>
            </a:r>
          </a:p>
          <a:p>
            <a:pPr lvl="1"/>
            <a:r>
              <a:rPr lang="cs-CZ" altLang="cs-CZ" sz="2400" dirty="0"/>
              <a:t>nadnárodní rozpočet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lvl="1"/>
            <a:r>
              <a:rPr lang="cs-CZ" altLang="cs-CZ" sz="2400" dirty="0"/>
              <a:t>ústřední rozpočet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lvl="1"/>
            <a:r>
              <a:rPr lang="cs-CZ" altLang="cs-CZ" sz="2400" dirty="0"/>
              <a:t>rozpočty jednotlivých celků územní samosprávy 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lvl="1"/>
            <a:r>
              <a:rPr lang="cs-CZ" altLang="cs-CZ" sz="2400" dirty="0"/>
              <a:t>rozpočty neziskových organizací působících ve veřejném sektoru 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000" dirty="0"/>
          </a:p>
          <a:p>
            <a:r>
              <a:rPr lang="cs-CZ" altLang="cs-CZ" dirty="0"/>
              <a:t>Mimorozpočtové fondy (státní fondy a tzv. mimorozpočtové </a:t>
            </a:r>
            <a:r>
              <a:rPr lang="cs-CZ" altLang="cs-CZ" dirty="0" err="1"/>
              <a:t>parafiskální</a:t>
            </a:r>
            <a:r>
              <a:rPr lang="cs-CZ" altLang="cs-CZ" dirty="0"/>
              <a:t> fondy)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Sdílené řízení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Shared</a:t>
            </a:r>
            <a:r>
              <a:rPr lang="cs-CZ" dirty="0"/>
              <a:t> management</a:t>
            </a:r>
          </a:p>
          <a:p>
            <a:r>
              <a:rPr lang="cs-CZ" dirty="0"/>
              <a:t>Financování řídí Evropská komise společně </a:t>
            </a:r>
            <a:r>
              <a:rPr lang="cs-CZ" b="1" dirty="0"/>
              <a:t>s členskými státy</a:t>
            </a:r>
            <a:r>
              <a:rPr lang="en-IE" b="1" dirty="0"/>
              <a:t>, </a:t>
            </a:r>
            <a:r>
              <a:rPr lang="en-IE" b="1" dirty="0" err="1"/>
              <a:t>kter</a:t>
            </a:r>
            <a:r>
              <a:rPr lang="cs-CZ" b="1" dirty="0" err="1"/>
              <a:t>ým</a:t>
            </a:r>
            <a:r>
              <a:rPr lang="cs-CZ" b="1" dirty="0"/>
              <a:t> je svěřena realizace na národní úrovni</a:t>
            </a:r>
          </a:p>
          <a:p>
            <a:r>
              <a:rPr lang="cs-CZ" dirty="0"/>
              <a:t>Cca 70</a:t>
            </a:r>
            <a:r>
              <a:rPr lang="en-IE" dirty="0"/>
              <a:t>% </a:t>
            </a:r>
            <a:r>
              <a:rPr lang="cs-CZ" dirty="0"/>
              <a:t>unijního rozpočtu</a:t>
            </a:r>
          </a:p>
          <a:p>
            <a:r>
              <a:rPr lang="cs-CZ" dirty="0"/>
              <a:t>Orgány členských států vybírají úspěšné projekty a nesou primární zodpovědnost za vytvoření systému řízení a kontroly</a:t>
            </a:r>
          </a:p>
          <a:p>
            <a:r>
              <a:rPr lang="cs-CZ" dirty="0"/>
              <a:t>Komise hraje úlohu dohledu </a:t>
            </a:r>
          </a:p>
          <a:p>
            <a:r>
              <a:rPr lang="cs-CZ" dirty="0"/>
              <a:t>Fondy politiky soudržnosti (např. Evropský fond pro regionální rozvoj) a další (viz obecné nařízení 2021</a:t>
            </a:r>
            <a:r>
              <a:rPr lang="en-IE" dirty="0"/>
              <a:t>/1060)</a:t>
            </a:r>
            <a:endParaRPr lang="cs-CZ" dirty="0"/>
          </a:p>
          <a:p>
            <a:endParaRPr lang="cs-CZ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8922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Nepřímé řízení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Indirect</a:t>
            </a:r>
            <a:r>
              <a:rPr lang="cs-CZ" dirty="0"/>
              <a:t> management</a:t>
            </a:r>
          </a:p>
          <a:p>
            <a:r>
              <a:rPr lang="cs-CZ" dirty="0"/>
              <a:t>Financování řídí partnerské organizace nebo jiné subjekty v EU či třetích zemích</a:t>
            </a:r>
          </a:p>
          <a:p>
            <a:r>
              <a:rPr lang="cs-CZ" dirty="0"/>
              <a:t>Cca 10</a:t>
            </a:r>
            <a:r>
              <a:rPr lang="en-IE" dirty="0"/>
              <a:t>% </a:t>
            </a:r>
            <a:r>
              <a:rPr lang="en-IE" dirty="0" err="1"/>
              <a:t>unijn</a:t>
            </a:r>
            <a:r>
              <a:rPr lang="cs-CZ" dirty="0" err="1"/>
              <a:t>ího</a:t>
            </a:r>
            <a:r>
              <a:rPr lang="cs-CZ" dirty="0"/>
              <a:t> rozpočtu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6811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2021-2027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Vyjednávání VFR nebylo snadné</a:t>
            </a:r>
          </a:p>
          <a:p>
            <a:pPr lvl="1"/>
            <a:r>
              <a:rPr lang="cs-CZ" dirty="0"/>
              <a:t>Brexit, návrhy právních předpisů představeny již v roce 2018, volby do EP v roce 2019, Zelená dohoda pro Evropu (zelený přechod a digitalizace), pandemie Covid-19 (ekonomická obnova)</a:t>
            </a:r>
          </a:p>
          <a:p>
            <a:r>
              <a:rPr lang="cs-CZ" dirty="0"/>
              <a:t>Dosud největší dlouhodobý rozpočet v historii </a:t>
            </a:r>
            <a:r>
              <a:rPr lang="en-IE" dirty="0"/>
              <a:t>EU</a:t>
            </a:r>
            <a:endParaRPr lang="cs-CZ" dirty="0"/>
          </a:p>
          <a:p>
            <a:pPr lvl="1"/>
            <a:r>
              <a:rPr lang="cs-CZ" dirty="0"/>
              <a:t>VFR + NGEU</a:t>
            </a:r>
          </a:p>
          <a:p>
            <a:r>
              <a:rPr lang="cs-CZ" dirty="0"/>
              <a:t>Nové výzvy a priority, nový vlastní zdroj</a:t>
            </a:r>
          </a:p>
          <a:p>
            <a:r>
              <a:rPr lang="cs-CZ" dirty="0"/>
              <a:t>Půjčování na finančních trzích → zadlužení</a:t>
            </a:r>
          </a:p>
        </p:txBody>
      </p:sp>
    </p:spTree>
    <p:extLst>
      <p:ext uri="{BB962C8B-B14F-4D97-AF65-F5344CB8AC3E}">
        <p14:creationId xmlns:p14="http://schemas.microsoft.com/office/powerpoint/2010/main" val="2851090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3B19970E-8A01-4358-B56B-7CF20FBCA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333375"/>
            <a:ext cx="8148637" cy="1066800"/>
          </a:xfrm>
        </p:spPr>
        <p:txBody>
          <a:bodyPr/>
          <a:lstStyle/>
          <a:p>
            <a:r>
              <a:rPr lang="cs-CZ" altLang="cs-CZ" dirty="0"/>
              <a:t>Víceletý finanční rámec 2021-2027 (prvotní návrh)</a:t>
            </a:r>
          </a:p>
        </p:txBody>
      </p:sp>
      <p:pic>
        <p:nvPicPr>
          <p:cNvPr id="19459" name="Picture 2" descr="Graf">
            <a:extLst>
              <a:ext uri="{FF2B5EF4-FFF2-40B4-BE49-F238E27FC236}">
                <a16:creationId xmlns:a16="http://schemas.microsoft.com/office/drawing/2014/main" id="{53423A2C-D0AF-4B30-BFB3-1B3EEEA0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1603376"/>
            <a:ext cx="76247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9">
            <a:extLst>
              <a:ext uri="{FF2B5EF4-FFF2-40B4-BE49-F238E27FC236}">
                <a16:creationId xmlns:a16="http://schemas.microsoft.com/office/drawing/2014/main" id="{669C767D-9EB3-4AC9-8964-A1FDB4465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550026"/>
            <a:ext cx="72659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400">
                <a:latin typeface="Times New Roman" panose="02020603050405020304" pitchFamily="18" charset="0"/>
              </a:rPr>
              <a:t>Zdroj: https://www.euroskop.cz/9336/sekce/vicelety-financni-ramec-2021-27/?ulozit=1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VFR 2021-2027 a NGEU</a:t>
            </a:r>
          </a:p>
        </p:txBody>
      </p:sp>
      <p:pic>
        <p:nvPicPr>
          <p:cNvPr id="6" name="Zástupný obsah 8">
            <a:extLst>
              <a:ext uri="{FF2B5EF4-FFF2-40B4-BE49-F238E27FC236}">
                <a16:creationId xmlns:a16="http://schemas.microsoft.com/office/drawing/2014/main" id="{ACF6F041-DDC5-4A34-B62B-E8E97A3A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67" y="1418853"/>
            <a:ext cx="8802267" cy="4547838"/>
          </a:xfrm>
        </p:spPr>
      </p:pic>
    </p:spTree>
    <p:extLst>
      <p:ext uri="{BB962C8B-B14F-4D97-AF65-F5344CB8AC3E}">
        <p14:creationId xmlns:p14="http://schemas.microsoft.com/office/powerpoint/2010/main" val="105193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 </a:t>
            </a:r>
            <a:r>
              <a:rPr lang="cs-CZ" dirty="0" err="1"/>
              <a:t>NextGenerationEU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Unijní plán na podporu oživení</a:t>
            </a:r>
          </a:p>
          <a:p>
            <a:r>
              <a:rPr lang="cs-CZ" dirty="0"/>
              <a:t>Dočasný instrument</a:t>
            </a:r>
          </a:p>
          <a:p>
            <a:r>
              <a:rPr lang="cs-CZ" dirty="0"/>
              <a:t>Příjmy z nových vlastních zdrojů zavedených po roce 2021 budou použity na předčasné splacení půjček</a:t>
            </a:r>
          </a:p>
          <a:p>
            <a:pPr lvl="1"/>
            <a:r>
              <a:rPr lang="cs-CZ" dirty="0"/>
              <a:t>Musí být splaceny do roku 2058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en-IE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01" y="4055288"/>
            <a:ext cx="4906302" cy="25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69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 pro oživení a odolnost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Recovery</a:t>
            </a:r>
            <a:r>
              <a:rPr lang="cs-CZ" dirty="0"/>
              <a:t> and </a:t>
            </a:r>
            <a:r>
              <a:rPr lang="cs-CZ" dirty="0" err="1"/>
              <a:t>Resilience</a:t>
            </a:r>
            <a:r>
              <a:rPr lang="cs-CZ" dirty="0"/>
              <a:t> </a:t>
            </a:r>
            <a:r>
              <a:rPr lang="cs-CZ" dirty="0" err="1"/>
              <a:t>Facility</a:t>
            </a:r>
            <a:r>
              <a:rPr lang="cs-CZ" dirty="0"/>
              <a:t> (RRF)</a:t>
            </a:r>
          </a:p>
          <a:p>
            <a:r>
              <a:rPr lang="cs-CZ" dirty="0"/>
              <a:t>Hlavní prvek </a:t>
            </a:r>
            <a:r>
              <a:rPr lang="cs-CZ" dirty="0" err="1"/>
              <a:t>NextGenerationEU</a:t>
            </a:r>
            <a:r>
              <a:rPr lang="cs-CZ" dirty="0"/>
              <a:t>, který poskytuje finanční podporu ve formě grantů a půjček</a:t>
            </a:r>
          </a:p>
          <a:p>
            <a:r>
              <a:rPr lang="cs-CZ" dirty="0"/>
              <a:t>Členské státy musí vypracovat své národní plány obnovy</a:t>
            </a:r>
          </a:p>
          <a:p>
            <a:pPr lvl="1"/>
            <a:r>
              <a:rPr lang="cs-CZ" dirty="0"/>
              <a:t>Minimálně 37</a:t>
            </a:r>
            <a:r>
              <a:rPr lang="en-IE" dirty="0"/>
              <a:t>%</a:t>
            </a:r>
            <a:r>
              <a:rPr lang="cs-CZ" dirty="0"/>
              <a:t> zdrojů musí jít na zelenou a 20</a:t>
            </a:r>
            <a:r>
              <a:rPr lang="en-IE" dirty="0"/>
              <a:t>%</a:t>
            </a:r>
            <a:r>
              <a:rPr lang="cs-CZ" dirty="0"/>
              <a:t> zdrojů na digitální transformaci</a:t>
            </a:r>
          </a:p>
          <a:p>
            <a:r>
              <a:rPr lang="cs-CZ" dirty="0"/>
              <a:t>Plány schvaluje Rada na základě doporučení Evropské komise</a:t>
            </a:r>
          </a:p>
          <a:p>
            <a:r>
              <a:rPr lang="cs-CZ" dirty="0"/>
              <a:t>Český plán obnovy ve výši </a:t>
            </a:r>
            <a:r>
              <a:rPr lang="en-IE" dirty="0"/>
              <a:t>180 milliard K</a:t>
            </a:r>
            <a:r>
              <a:rPr lang="cs-CZ" dirty="0"/>
              <a:t>č schválen v září 2021</a:t>
            </a:r>
          </a:p>
          <a:p>
            <a:pPr lvl="1"/>
            <a:r>
              <a:rPr lang="cs-CZ" dirty="0"/>
              <a:t>Evropská komise již také vyplatila předběžnou platbu 915 milionů EUR, což odpovídá 13</a:t>
            </a:r>
            <a:r>
              <a:rPr lang="en-IE" dirty="0"/>
              <a:t>% </a:t>
            </a:r>
            <a:r>
              <a:rPr lang="en-IE" dirty="0" err="1"/>
              <a:t>celkov</a:t>
            </a:r>
            <a:r>
              <a:rPr lang="cs-CZ" dirty="0" err="1"/>
              <a:t>ého</a:t>
            </a:r>
            <a:r>
              <a:rPr lang="cs-CZ" dirty="0"/>
              <a:t> finančního přídělu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9534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vybraných fondů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období 2014-2020 tvořily EFRR, ESF, FS, EZFRV a ENRF tzv. Evropské strukturální a investiční fondy (ESIF)</a:t>
            </a:r>
          </a:p>
          <a:p>
            <a:r>
              <a:rPr lang="cs-CZ" dirty="0"/>
              <a:t>Podporují jednotlivé </a:t>
            </a:r>
            <a:r>
              <a:rPr lang="cs-CZ"/>
              <a:t>politiky EU</a:t>
            </a:r>
            <a:endParaRPr lang="en-IE" dirty="0"/>
          </a:p>
          <a:p>
            <a:r>
              <a:rPr lang="cs-CZ" dirty="0"/>
              <a:t>Pro ČR je v období 2021-2027 v rámci politiky soudržnosti vyčleněno více než 21 miliard EUR</a:t>
            </a:r>
          </a:p>
          <a:p>
            <a:r>
              <a:rPr lang="cs-CZ" dirty="0"/>
              <a:t>Operační programy nově: </a:t>
            </a:r>
          </a:p>
          <a:p>
            <a:pPr lvl="1"/>
            <a:r>
              <a:rPr lang="cs-CZ" dirty="0"/>
              <a:t>Doprava, Integrovaný regionální operační program, Technologie a aplikace pro konkurenceschopnost, Jan Amos Komenský, Životní prostředí, Spravedlivá transformace, Zaměstnanost+, Technická pomoc, Rybářství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2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Získání dotace krok za krokem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Vytvoření projektového záměru, nalezení vhodné výzvy</a:t>
            </a:r>
          </a:p>
          <a:p>
            <a:r>
              <a:rPr lang="cs-CZ" dirty="0"/>
              <a:t>Podání žádosti o podporu (elektronicky)</a:t>
            </a:r>
          </a:p>
          <a:p>
            <a:r>
              <a:rPr lang="cs-CZ" dirty="0"/>
              <a:t>Hodnocení a výběr žádostí (na dotaci není právní nárok!)</a:t>
            </a:r>
          </a:p>
          <a:p>
            <a:r>
              <a:rPr lang="cs-CZ" dirty="0"/>
              <a:t>Realizace projektu a monitorování</a:t>
            </a:r>
          </a:p>
          <a:p>
            <a:r>
              <a:rPr lang="cs-CZ" dirty="0"/>
              <a:t>Žádost o platbu </a:t>
            </a:r>
          </a:p>
          <a:p>
            <a:r>
              <a:rPr lang="cs-CZ" dirty="0"/>
              <a:t>Vyhodnocení a vyúčtování</a:t>
            </a:r>
          </a:p>
          <a:p>
            <a:r>
              <a:rPr lang="cs-CZ" dirty="0"/>
              <a:t>Kontrola a publicita projektu</a:t>
            </a:r>
          </a:p>
          <a:p>
            <a:r>
              <a:rPr lang="cs-CZ" dirty="0"/>
              <a:t>Udržitelnost projektu</a:t>
            </a:r>
          </a:p>
        </p:txBody>
      </p:sp>
    </p:spTree>
    <p:extLst>
      <p:ext uri="{BB962C8B-B14F-4D97-AF65-F5344CB8AC3E}">
        <p14:creationId xmlns:p14="http://schemas.microsoft.com/office/powerpoint/2010/main" val="51910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Charakterizujte vybraný fond </a:t>
            </a:r>
          </a:p>
          <a:p>
            <a:pPr lvl="1"/>
            <a:r>
              <a:rPr lang="cs-CZ" dirty="0"/>
              <a:t>Včetně jeho cílů, oblastí podpory, financovaných programů atd. 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Uveďte příklad projektu, který byl z daného fondu podpořen ve vaší obci nebo kraji</a:t>
            </a:r>
          </a:p>
          <a:p>
            <a:endParaRPr lang="cs-CZ" dirty="0"/>
          </a:p>
          <a:p>
            <a:r>
              <a:rPr lang="cs-CZ" dirty="0"/>
              <a:t>Byly dle Vašeho názoru finanční prostředky smysluplně využity?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1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BACF0BB-C561-4545-87DF-8B34F5190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Rozpočet EU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782BEFD-8B6D-44CA-8E90-6D915A58B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Rozpočet  EU se horizontálně člení do osmi institucionálních sekcí: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I: Evropský parlament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II: Rada EU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III: Evropská komise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IV: Evropský soudní dvůr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V: Evropský účetní dvůr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VI: Hospodářský a sociální výbor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VII: Výbor regionů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Sekce VIII: Evropský ombudsman a Evropský úřad pro dohled nad ochranou dat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Zákon č. 218/2000 Sb., o rozpočtových pravidlech, zejména § 37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/>
        </p:blipFill>
        <p:spPr>
          <a:xfrm>
            <a:off x="6096600" y="3925438"/>
            <a:ext cx="3906982" cy="275600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>
                <a:hlinkClick r:id="rId3"/>
              </a:rPr>
              <a:t>Dlouhodobý</a:t>
            </a:r>
            <a:r>
              <a:rPr lang="en-IE" dirty="0">
                <a:hlinkClick r:id="rId3"/>
              </a:rPr>
              <a:t> </a:t>
            </a:r>
            <a:r>
              <a:rPr lang="en-IE" dirty="0" err="1">
                <a:hlinkClick r:id="rId3"/>
              </a:rPr>
              <a:t>rozpočet</a:t>
            </a:r>
            <a:r>
              <a:rPr lang="en-IE" dirty="0">
                <a:hlinkClick r:id="rId3"/>
              </a:rPr>
              <a:t> EU </a:t>
            </a:r>
            <a:r>
              <a:rPr lang="en-IE" dirty="0" err="1">
                <a:hlinkClick r:id="rId3"/>
              </a:rPr>
              <a:t>na</a:t>
            </a:r>
            <a:r>
              <a:rPr lang="en-IE" dirty="0">
                <a:hlinkClick r:id="rId3"/>
              </a:rPr>
              <a:t> </a:t>
            </a:r>
            <a:r>
              <a:rPr lang="en-IE" dirty="0" err="1">
                <a:hlinkClick r:id="rId3"/>
              </a:rPr>
              <a:t>období</a:t>
            </a:r>
            <a:r>
              <a:rPr lang="en-IE" dirty="0">
                <a:hlinkClick r:id="rId3"/>
              </a:rPr>
              <a:t> 2021–2027 | </a:t>
            </a:r>
            <a:r>
              <a:rPr lang="en-IE" dirty="0" err="1">
                <a:hlinkClick r:id="rId3"/>
              </a:rPr>
              <a:t>Evropská</a:t>
            </a:r>
            <a:r>
              <a:rPr lang="en-IE" dirty="0">
                <a:hlinkClick r:id="rId3"/>
              </a:rPr>
              <a:t> </a:t>
            </a:r>
            <a:r>
              <a:rPr lang="en-IE" dirty="0" err="1">
                <a:hlinkClick r:id="rId3"/>
              </a:rPr>
              <a:t>komise</a:t>
            </a:r>
            <a:r>
              <a:rPr lang="en-IE" dirty="0">
                <a:hlinkClick r:id="rId3"/>
              </a:rPr>
              <a:t> (europa.eu)</a:t>
            </a:r>
            <a:endParaRPr lang="en-IE" dirty="0">
              <a:hlinkClick r:id="rId4"/>
            </a:endParaRPr>
          </a:p>
          <a:p>
            <a:r>
              <a:rPr lang="en-IE" dirty="0" err="1">
                <a:hlinkClick r:id="rId4"/>
              </a:rPr>
              <a:t>Plán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na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podporu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oživení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Evropy</a:t>
            </a:r>
            <a:r>
              <a:rPr lang="en-IE" dirty="0">
                <a:hlinkClick r:id="rId4"/>
              </a:rPr>
              <a:t> | </a:t>
            </a:r>
            <a:r>
              <a:rPr lang="en-IE" dirty="0" err="1">
                <a:hlinkClick r:id="rId4"/>
              </a:rPr>
              <a:t>Evropská</a:t>
            </a:r>
            <a:r>
              <a:rPr lang="en-IE" dirty="0">
                <a:hlinkClick r:id="rId4"/>
              </a:rPr>
              <a:t> </a:t>
            </a:r>
            <a:r>
              <a:rPr lang="en-IE" dirty="0" err="1">
                <a:hlinkClick r:id="rId4"/>
              </a:rPr>
              <a:t>komise</a:t>
            </a:r>
            <a:r>
              <a:rPr lang="en-IE" dirty="0">
                <a:hlinkClick r:id="rId4"/>
              </a:rPr>
              <a:t> (europa.eu)</a:t>
            </a:r>
            <a:endParaRPr lang="cs-CZ" dirty="0"/>
          </a:p>
          <a:p>
            <a:r>
              <a:rPr lang="en-IE" dirty="0" err="1">
                <a:hlinkClick r:id="rId5"/>
              </a:rPr>
              <a:t>Národní</a:t>
            </a:r>
            <a:r>
              <a:rPr lang="en-IE" dirty="0">
                <a:hlinkClick r:id="rId5"/>
              </a:rPr>
              <a:t> </a:t>
            </a:r>
            <a:r>
              <a:rPr lang="en-IE" dirty="0" err="1">
                <a:hlinkClick r:id="rId5"/>
              </a:rPr>
              <a:t>plán</a:t>
            </a:r>
            <a:r>
              <a:rPr lang="en-IE" dirty="0">
                <a:hlinkClick r:id="rId5"/>
              </a:rPr>
              <a:t> </a:t>
            </a:r>
            <a:r>
              <a:rPr lang="en-IE" dirty="0" err="1">
                <a:hlinkClick r:id="rId5"/>
              </a:rPr>
              <a:t>obnovy</a:t>
            </a:r>
            <a:r>
              <a:rPr lang="en-IE" dirty="0">
                <a:hlinkClick r:id="rId5"/>
              </a:rPr>
              <a:t> (planobnovycr.cz)</a:t>
            </a:r>
            <a:endParaRPr lang="cs-CZ" dirty="0"/>
          </a:p>
          <a:p>
            <a:r>
              <a:rPr lang="en-IE" dirty="0" err="1">
                <a:hlinkClick r:id="rId6"/>
              </a:rPr>
              <a:t>Inforegio</a:t>
            </a:r>
            <a:r>
              <a:rPr lang="en-IE" dirty="0">
                <a:hlinkClick r:id="rId6"/>
              </a:rPr>
              <a:t> - </a:t>
            </a:r>
            <a:r>
              <a:rPr lang="en-IE" dirty="0" err="1">
                <a:hlinkClick r:id="rId6"/>
              </a:rPr>
              <a:t>Regionální</a:t>
            </a:r>
            <a:r>
              <a:rPr lang="en-IE" dirty="0">
                <a:hlinkClick r:id="rId6"/>
              </a:rPr>
              <a:t> </a:t>
            </a:r>
            <a:r>
              <a:rPr lang="en-IE" dirty="0" err="1">
                <a:hlinkClick r:id="rId6"/>
              </a:rPr>
              <a:t>politika</a:t>
            </a:r>
            <a:r>
              <a:rPr lang="en-IE" dirty="0">
                <a:hlinkClick r:id="rId6"/>
              </a:rPr>
              <a:t> EU - </a:t>
            </a:r>
            <a:r>
              <a:rPr lang="en-IE" dirty="0" err="1">
                <a:hlinkClick r:id="rId6"/>
              </a:rPr>
              <a:t>Regionální</a:t>
            </a:r>
            <a:r>
              <a:rPr lang="en-IE" dirty="0">
                <a:hlinkClick r:id="rId6"/>
              </a:rPr>
              <a:t> </a:t>
            </a:r>
            <a:r>
              <a:rPr lang="en-IE" dirty="0" err="1">
                <a:hlinkClick r:id="rId6"/>
              </a:rPr>
              <a:t>politika</a:t>
            </a:r>
            <a:r>
              <a:rPr lang="en-IE" dirty="0">
                <a:hlinkClick r:id="rId6"/>
              </a:rPr>
              <a:t> - </a:t>
            </a:r>
            <a:r>
              <a:rPr lang="en-IE" dirty="0" err="1">
                <a:hlinkClick r:id="rId6"/>
              </a:rPr>
              <a:t>Evropská</a:t>
            </a:r>
            <a:r>
              <a:rPr lang="en-IE" dirty="0">
                <a:hlinkClick r:id="rId6"/>
              </a:rPr>
              <a:t> </a:t>
            </a:r>
            <a:r>
              <a:rPr lang="en-IE" dirty="0" err="1">
                <a:hlinkClick r:id="rId6"/>
              </a:rPr>
              <a:t>komise</a:t>
            </a:r>
            <a:r>
              <a:rPr lang="en-IE" dirty="0">
                <a:hlinkClick r:id="rId6"/>
              </a:rPr>
              <a:t> (europa.eu)</a:t>
            </a:r>
            <a:endParaRPr lang="cs-CZ" dirty="0"/>
          </a:p>
          <a:p>
            <a:r>
              <a:rPr lang="en-IE" dirty="0" err="1">
                <a:hlinkClick r:id="rId7"/>
              </a:rPr>
              <a:t>DotaceEU</a:t>
            </a:r>
            <a:r>
              <a:rPr lang="en-IE" dirty="0">
                <a:hlinkClick r:id="rId7"/>
              </a:rPr>
              <a:t> - </a:t>
            </a:r>
            <a:r>
              <a:rPr lang="en-IE" dirty="0" err="1">
                <a:hlinkClick r:id="rId7"/>
              </a:rPr>
              <a:t>Úvod</a:t>
            </a:r>
            <a:endParaRPr lang="cs-CZ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433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BCAD7A90-DAC1-4D88-8B52-8989636B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Zásady rozpočtu EU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95EEFC80-2729-4D89-BE35-64451DCA56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484314"/>
            <a:ext cx="9262200" cy="4751387"/>
          </a:xfrm>
        </p:spPr>
        <p:txBody>
          <a:bodyPr/>
          <a:lstStyle/>
          <a:p>
            <a:r>
              <a:rPr lang="cs-CZ" altLang="cs-CZ" sz="1800" b="1" dirty="0"/>
              <a:t>zásada jednotnosti a správnosti rozpočtu</a:t>
            </a:r>
          </a:p>
          <a:p>
            <a:r>
              <a:rPr lang="cs-CZ" altLang="cs-CZ" sz="1800" b="1" dirty="0"/>
              <a:t>zásada ročního rozpočtu</a:t>
            </a:r>
          </a:p>
          <a:p>
            <a:r>
              <a:rPr lang="cs-CZ" altLang="cs-CZ" sz="1800" b="1" dirty="0"/>
              <a:t>zásada vyrovnanosti</a:t>
            </a:r>
            <a:endParaRPr lang="cs-CZ" altLang="cs-CZ" sz="1800" dirty="0"/>
          </a:p>
          <a:p>
            <a:pPr lvl="1"/>
            <a:r>
              <a:rPr lang="cs-CZ" altLang="cs-CZ" sz="1600" dirty="0"/>
              <a:t>příjmy a výdaje rozpočtu EU musí být vždy vyrovnané, přebytek (je převeden do dalšího finančního období), deficit (v následujícím roce je započítán do výdajů rozpočtu)</a:t>
            </a:r>
          </a:p>
          <a:p>
            <a:r>
              <a:rPr lang="cs-CZ" altLang="cs-CZ" sz="1800" b="1" dirty="0"/>
              <a:t>zásada zúčtovací jednotky</a:t>
            </a:r>
          </a:p>
          <a:p>
            <a:pPr lvl="1"/>
            <a:r>
              <a:rPr lang="cs-CZ" altLang="cs-CZ" sz="1600" dirty="0"/>
              <a:t>rozpočet se sestavuje, plní i vyúčtovává v eurech;</a:t>
            </a:r>
          </a:p>
          <a:p>
            <a:r>
              <a:rPr lang="cs-CZ" altLang="cs-CZ" sz="1800" b="1" dirty="0"/>
              <a:t>zásada obecnosti</a:t>
            </a:r>
          </a:p>
          <a:p>
            <a:pPr lvl="1"/>
            <a:r>
              <a:rPr lang="cs-CZ" altLang="cs-CZ" sz="1600" dirty="0"/>
              <a:t>celkové příjmy musí pokrývat celkové položky na platby. Až na výjimky uvedené ve finančním nařízení se všechny příjmy a výdaje vykazují v plné výši bez jakýchkoli vzájemných zápočtů;</a:t>
            </a:r>
          </a:p>
          <a:p>
            <a:r>
              <a:rPr lang="cs-CZ" altLang="cs-CZ" sz="1800" b="1" dirty="0"/>
              <a:t>zásada specifikace</a:t>
            </a:r>
          </a:p>
          <a:p>
            <a:pPr lvl="1"/>
            <a:r>
              <a:rPr lang="cs-CZ" altLang="cs-CZ" sz="1600" dirty="0"/>
              <a:t>výdaje rozpočtu jsou přiřazeny do jednotlivých hlav a kapitol;</a:t>
            </a:r>
          </a:p>
          <a:p>
            <a:r>
              <a:rPr lang="cs-CZ" altLang="cs-CZ" sz="1800" b="1" dirty="0"/>
              <a:t>zásada řádného řízení</a:t>
            </a:r>
            <a:endParaRPr lang="cs-CZ" altLang="cs-CZ" sz="2000" dirty="0"/>
          </a:p>
          <a:p>
            <a:pPr lvl="1"/>
            <a:r>
              <a:rPr lang="cs-CZ" altLang="cs-CZ" sz="1600" dirty="0"/>
              <a:t>použití položek rozpočtu musí být v souladu se zásadami hospodárnosti, účinnosti a efektivity;</a:t>
            </a:r>
          </a:p>
          <a:p>
            <a:r>
              <a:rPr lang="cs-CZ" altLang="cs-CZ" sz="1800" b="1" dirty="0"/>
              <a:t>zásada transparentnosti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Evropské finanční právo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a víceletý finanční rámec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Víceletý finanční rámec = sedmiletý finanční plán EU</a:t>
            </a:r>
          </a:p>
          <a:p>
            <a:r>
              <a:rPr lang="cs-CZ" dirty="0"/>
              <a:t>Jednotlivé roční rozpočty s ním musí být v souladu</a:t>
            </a:r>
          </a:p>
          <a:p>
            <a:r>
              <a:rPr lang="cs-CZ" dirty="0"/>
              <a:t>Nutná shoda všech členských států </a:t>
            </a:r>
          </a:p>
          <a:p>
            <a:pPr lvl="1"/>
            <a:r>
              <a:rPr lang="cs-CZ" dirty="0"/>
              <a:t>VFR má formu nařízení Rady (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)</a:t>
            </a:r>
          </a:p>
          <a:p>
            <a:r>
              <a:rPr lang="cs-CZ" dirty="0"/>
              <a:t>Pokud není schválen včas, čerpání finančních prostředků se zpozdí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4112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B5422B5E-391C-4722-8430-7C74F1E3F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Příjmy EU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D3578D85-EC95-44A3-A28B-1374C8AB8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000" b="1" dirty="0"/>
              <a:t>tradiční vlastní zdroje</a:t>
            </a:r>
            <a:endParaRPr lang="cs-CZ" altLang="cs-CZ" sz="2000" dirty="0"/>
          </a:p>
          <a:p>
            <a:pPr lvl="1">
              <a:defRPr/>
            </a:pPr>
            <a:r>
              <a:rPr lang="cs-CZ" altLang="cs-CZ" sz="1600" dirty="0"/>
              <a:t>zemědělské dávky (tj. cla uvalená na dovoz zemědělských produktů)</a:t>
            </a:r>
          </a:p>
          <a:p>
            <a:pPr lvl="1">
              <a:defRPr/>
            </a:pPr>
            <a:r>
              <a:rPr lang="cs-CZ" altLang="cs-CZ" sz="1600" dirty="0"/>
              <a:t>dávky z cukru a </a:t>
            </a:r>
            <a:r>
              <a:rPr lang="cs-CZ" altLang="cs-CZ" sz="1600" dirty="0" err="1"/>
              <a:t>izoglukózy</a:t>
            </a: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cla z obchodu se třetími zeměmi vybraná podle společného celního tarifu </a:t>
            </a:r>
          </a:p>
          <a:p>
            <a:pPr>
              <a:defRPr/>
            </a:pPr>
            <a:r>
              <a:rPr lang="cs-CZ" altLang="cs-CZ" sz="2000" b="1" dirty="0"/>
              <a:t>podíl na dani z přidané hodnoty (DPH)</a:t>
            </a:r>
          </a:p>
          <a:p>
            <a:pPr>
              <a:defRPr/>
            </a:pPr>
            <a:r>
              <a:rPr lang="cs-CZ" altLang="cs-CZ" sz="2000" b="1" dirty="0"/>
              <a:t>podíl z hrubého národního důchodu (HND) členských států</a:t>
            </a:r>
          </a:p>
          <a:p>
            <a:pPr marL="0" indent="0">
              <a:buNone/>
              <a:defRPr/>
            </a:pPr>
            <a:r>
              <a:rPr lang="cs-CZ" sz="2000" dirty="0"/>
              <a:t>   (95-99 % celkových příjmů)</a:t>
            </a:r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Ostatní </a:t>
            </a:r>
            <a:r>
              <a:rPr lang="cs-CZ" sz="2000" dirty="0"/>
              <a:t>(1-6 %)</a:t>
            </a:r>
            <a:endParaRPr lang="cs-CZ" altLang="cs-CZ" sz="2000" b="1" dirty="0"/>
          </a:p>
          <a:p>
            <a:pPr lvl="1">
              <a:defRPr/>
            </a:pPr>
            <a:r>
              <a:rPr lang="cs-CZ" altLang="cs-CZ" sz="1600" dirty="0"/>
              <a:t>poplatky vztahující se k fungování Evropského hospodářského prostoru, poplatky za administrativní činnost institucí, daně z příjmu zaměstnanců institucí ES, pokuty, přebytek rozpočtu z předchozího roku, ú</a:t>
            </a:r>
            <a:r>
              <a:rPr lang="cs-CZ" sz="1600" dirty="0"/>
              <a:t>roky z opožděných splátek, pokuty firem za porušení soutěžního práva</a:t>
            </a:r>
            <a:r>
              <a:rPr lang="cs-CZ" altLang="cs-CZ" sz="1600" dirty="0"/>
              <a:t> atd.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D4C9AAB-DE89-46F8-A903-C89E67A08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Složení vlastních zdrojů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FE756-F481-4BC2-B097-E7F7A4DC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700214"/>
            <a:ext cx="7696200" cy="4751387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Tzv. tradiční vlastní zdroje</a:t>
            </a:r>
          </a:p>
          <a:p>
            <a:pPr lvl="1">
              <a:defRPr/>
            </a:pPr>
            <a:r>
              <a:rPr lang="cs-CZ" sz="1400" dirty="0"/>
              <a:t>Cla na dovoz ze třetích zemí a dávky na trhu s cukrem</a:t>
            </a:r>
          </a:p>
          <a:p>
            <a:pPr lvl="1">
              <a:defRPr/>
            </a:pPr>
            <a:r>
              <a:rPr lang="cs-CZ" sz="1400" dirty="0"/>
              <a:t>Cca 10-12 %</a:t>
            </a:r>
          </a:p>
          <a:p>
            <a:pPr lvl="1">
              <a:defRPr/>
            </a:pPr>
            <a:r>
              <a:rPr lang="cs-CZ" sz="1400" dirty="0"/>
              <a:t>Země si od 1. ledna 2021 nechávají 25 % z vybraného cla na pokrytí nákladů na výběr.</a:t>
            </a:r>
          </a:p>
          <a:p>
            <a:pPr>
              <a:defRPr/>
            </a:pPr>
            <a:r>
              <a:rPr lang="cs-CZ" sz="2000" dirty="0"/>
              <a:t> Zdroj založený na DPH</a:t>
            </a:r>
          </a:p>
          <a:p>
            <a:pPr lvl="1">
              <a:defRPr/>
            </a:pPr>
            <a:r>
              <a:rPr lang="cs-CZ" sz="1400" dirty="0"/>
              <a:t>Násobek jednotné sazby 0.30 % na harmonizovaný vyměřovací základ DPH (složitý statistický proces)</a:t>
            </a:r>
          </a:p>
          <a:p>
            <a:pPr lvl="1">
              <a:defRPr/>
            </a:pPr>
            <a:r>
              <a:rPr lang="cs-CZ" sz="1400" dirty="0"/>
              <a:t>Vyměřovací základ – limit 50 % HND</a:t>
            </a:r>
          </a:p>
          <a:p>
            <a:pPr lvl="1">
              <a:defRPr/>
            </a:pPr>
            <a:r>
              <a:rPr lang="cs-CZ" sz="1400" dirty="0"/>
              <a:t>Cca 10-13 %</a:t>
            </a:r>
          </a:p>
          <a:p>
            <a:pPr>
              <a:defRPr/>
            </a:pPr>
            <a:r>
              <a:rPr lang="cs-CZ" sz="2000" dirty="0"/>
              <a:t> Zdroj založený na HNP</a:t>
            </a:r>
          </a:p>
          <a:p>
            <a:pPr lvl="1">
              <a:defRPr/>
            </a:pPr>
            <a:r>
              <a:rPr lang="cs-CZ" sz="1400" dirty="0"/>
              <a:t>Zdroj k vyrovnávání rozpočtu</a:t>
            </a:r>
          </a:p>
          <a:p>
            <a:pPr lvl="1">
              <a:defRPr/>
            </a:pPr>
            <a:r>
              <a:rPr lang="cs-CZ" sz="1400" dirty="0"/>
              <a:t>Určité procento z HND</a:t>
            </a:r>
          </a:p>
          <a:p>
            <a:pPr lvl="1">
              <a:defRPr/>
            </a:pPr>
            <a:r>
              <a:rPr lang="cs-CZ" sz="1400" dirty="0"/>
              <a:t>Cca 70-74 %</a:t>
            </a:r>
          </a:p>
          <a:p>
            <a:pPr lvl="1">
              <a:defRPr/>
            </a:pPr>
            <a:r>
              <a:rPr lang="cs-CZ" sz="1400" dirty="0"/>
              <a:t>Každá země EU do EU převede jednotný procentní podíl svého HND. Tento procentní podíl se nastavuje tak, aby celkové příjmy odpovídaly dohodnuté úrovni plateb. </a:t>
            </a:r>
          </a:p>
          <a:p>
            <a:pPr>
              <a:defRPr/>
            </a:pPr>
            <a:r>
              <a:rPr lang="cs-CZ" sz="2000" dirty="0"/>
              <a:t>Nový </a:t>
            </a:r>
          </a:p>
          <a:p>
            <a:pPr lvl="1">
              <a:defRPr/>
            </a:pPr>
            <a:r>
              <a:rPr lang="cs-CZ" sz="1400" dirty="0"/>
              <a:t>Od 1. ledna 2021 je novým vlastním zdrojem EU příspěvek zemí EU založený na množství nerecyklovaného plastového obalového odpadu.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3F3D2DB3-4D25-4FA1-9E3A-256955F01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Vývoj příjmů rozpočtu</a:t>
            </a:r>
          </a:p>
        </p:txBody>
      </p:sp>
      <p:pic>
        <p:nvPicPr>
          <p:cNvPr id="13315" name="Picture 2" descr="Vývoj příjmů EU">
            <a:extLst>
              <a:ext uri="{FF2B5EF4-FFF2-40B4-BE49-F238E27FC236}">
                <a16:creationId xmlns:a16="http://schemas.microsoft.com/office/drawing/2014/main" id="{011227C7-22F6-42F5-B0B2-BC37F5AD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6"/>
            <a:ext cx="91328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>
            <a:extLst>
              <a:ext uri="{FF2B5EF4-FFF2-40B4-BE49-F238E27FC236}">
                <a16:creationId xmlns:a16="http://schemas.microsoft.com/office/drawing/2014/main" id="{76B3496C-FAAE-4030-84EC-E034D769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27776"/>
            <a:ext cx="4673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Times New Roman" panose="02020603050405020304" pitchFamily="18" charset="0"/>
              </a:rPr>
              <a:t>Zdroj:</a:t>
            </a:r>
            <a:r>
              <a:rPr kumimoji="0"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 Euroskop [cit. 10. 10. 2016] Dostupné z: http://www.euroskop.cz</a:t>
            </a:r>
            <a:endParaRPr kumimoji="0" lang="cs-CZ" altLang="cs-CZ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</Template>
  <TotalTime>671</TotalTime>
  <Words>2468</Words>
  <Application>Microsoft Office PowerPoint</Application>
  <PresentationFormat>Širokoúhlá obrazovka</PresentationFormat>
  <Paragraphs>464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Tahoma</vt:lpstr>
      <vt:lpstr>Times New Roman</vt:lpstr>
      <vt:lpstr>Wingdings</vt:lpstr>
      <vt:lpstr>Prezentace_MU_CZ</vt:lpstr>
      <vt:lpstr>Fondy Evropské unie</vt:lpstr>
      <vt:lpstr>Osnova přednášky</vt:lpstr>
      <vt:lpstr>Struktura  veřejných rozpočtů</vt:lpstr>
      <vt:lpstr>Rozpočet EU</vt:lpstr>
      <vt:lpstr>Zásady rozpočtu EU</vt:lpstr>
      <vt:lpstr>Rozpočet a víceletý finanční rámec</vt:lpstr>
      <vt:lpstr>Příjmy EU</vt:lpstr>
      <vt:lpstr>Složení vlastních zdrojů</vt:lpstr>
      <vt:lpstr>Vývoj příjmů rozpočtu</vt:lpstr>
      <vt:lpstr>Vývoj příjmů rozpočtu</vt:lpstr>
      <vt:lpstr>Prezentace aplikace PowerPoint</vt:lpstr>
      <vt:lpstr>Potenciální nové zdroje?  </vt:lpstr>
      <vt:lpstr></vt:lpstr>
      <vt:lpstr>EU a reakce na COVID-19</vt:lpstr>
      <vt:lpstr>EU a reakce na dění na Ukrajině</vt:lpstr>
      <vt:lpstr></vt:lpstr>
      <vt:lpstr>Výdaje rozpočtu EU</vt:lpstr>
      <vt:lpstr>Prezentace aplikace PowerPoint</vt:lpstr>
      <vt:lpstr>Programové období  2014 - 2020</vt:lpstr>
      <vt:lpstr>Výdaje (v miliardách EUR)</vt:lpstr>
      <vt:lpstr>Specifika rozpočtu EU</vt:lpstr>
      <vt:lpstr></vt:lpstr>
      <vt:lpstr>Schvalovací proces</vt:lpstr>
      <vt:lpstr>Prezentace aplikace PowerPoint</vt:lpstr>
      <vt:lpstr>Kontrola rozpočtu</vt:lpstr>
      <vt:lpstr>Přehled fondů a programů</vt:lpstr>
      <vt:lpstr>Spolufinancování</vt:lpstr>
      <vt:lpstr>Plnění unijního rozpočtu</vt:lpstr>
      <vt:lpstr>Přímé řízení</vt:lpstr>
      <vt:lpstr>Sdílené řízení</vt:lpstr>
      <vt:lpstr>Nepřímé řízení</vt:lpstr>
      <vt:lpstr>Období 2021-2027</vt:lpstr>
      <vt:lpstr>Víceletý finanční rámec 2021-2027 (prvotní návrh)</vt:lpstr>
      <vt:lpstr>VFR 2021-2027 a NGEU</vt:lpstr>
      <vt:lpstr>Nástroj NextGenerationEU</vt:lpstr>
      <vt:lpstr>Nástroj pro oživení a odolnost</vt:lpstr>
      <vt:lpstr>Charakteristika vybraných fondů</vt:lpstr>
      <vt:lpstr>Získání dotace krok za krokem</vt:lpstr>
      <vt:lpstr>Úkol</vt:lpstr>
      <vt:lpstr>Užitečné odkazy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Fondy Evropské unie</dc:title>
  <dc:creator>BUZKOVA Romana (BUDG)</dc:creator>
  <cp:lastModifiedBy>Eva Tomášková</cp:lastModifiedBy>
  <cp:revision>174</cp:revision>
  <cp:lastPrinted>1601-01-01T00:00:00Z</cp:lastPrinted>
  <dcterms:created xsi:type="dcterms:W3CDTF">2022-04-18T19:33:59Z</dcterms:created>
  <dcterms:modified xsi:type="dcterms:W3CDTF">2023-03-28T11:41:37Z</dcterms:modified>
</cp:coreProperties>
</file>