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4" r:id="rId3"/>
    <p:sldId id="257" r:id="rId4"/>
    <p:sldId id="258" r:id="rId5"/>
    <p:sldId id="259" r:id="rId6"/>
    <p:sldId id="260" r:id="rId7"/>
    <p:sldId id="286" r:id="rId8"/>
    <p:sldId id="267" r:id="rId9"/>
    <p:sldId id="268" r:id="rId10"/>
    <p:sldId id="262" r:id="rId11"/>
    <p:sldId id="271" r:id="rId12"/>
    <p:sldId id="272" r:id="rId13"/>
    <p:sldId id="273" r:id="rId14"/>
    <p:sldId id="282" r:id="rId15"/>
    <p:sldId id="276" r:id="rId16"/>
    <p:sldId id="287" r:id="rId17"/>
    <p:sldId id="28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25" d="100"/>
          <a:sy n="125" d="100"/>
        </p:scale>
        <p:origin x="96" y="1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5" Type="http://schemas.microsoft.com/office/2007/relationships/media" Target="../media/media33.m4a"/><Relationship Id="rId4" Type="http://schemas.openxmlformats.org/officeDocument/2006/relationships/audio" Target="../media/media3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audio" Target="../media/media36.m4a"/><Relationship Id="rId5" Type="http://schemas.microsoft.com/office/2007/relationships/media" Target="../media/media36.m4a"/><Relationship Id="rId4" Type="http://schemas.openxmlformats.org/officeDocument/2006/relationships/audio" Target="../media/media35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4" Type="http://schemas.openxmlformats.org/officeDocument/2006/relationships/audio" Target="../media/media43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m4a"/><Relationship Id="rId13" Type="http://schemas.microsoft.com/office/2007/relationships/media" Target="../media/media51.m4a"/><Relationship Id="rId18" Type="http://schemas.openxmlformats.org/officeDocument/2006/relationships/image" Target="../media/image5.png"/><Relationship Id="rId3" Type="http://schemas.microsoft.com/office/2007/relationships/media" Target="../media/media46.m4a"/><Relationship Id="rId7" Type="http://schemas.microsoft.com/office/2007/relationships/media" Target="../media/media48.m4a"/><Relationship Id="rId12" Type="http://schemas.openxmlformats.org/officeDocument/2006/relationships/audio" Target="../media/media50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6" Type="http://schemas.openxmlformats.org/officeDocument/2006/relationships/audio" Target="../media/media52.m4a"/><Relationship Id="rId1" Type="http://schemas.microsoft.com/office/2007/relationships/media" Target="../media/media45.m4a"/><Relationship Id="rId6" Type="http://schemas.openxmlformats.org/officeDocument/2006/relationships/audio" Target="../media/media47.m4a"/><Relationship Id="rId11" Type="http://schemas.microsoft.com/office/2007/relationships/media" Target="../media/media50.m4a"/><Relationship Id="rId5" Type="http://schemas.microsoft.com/office/2007/relationships/media" Target="../media/media47.m4a"/><Relationship Id="rId15" Type="http://schemas.microsoft.com/office/2007/relationships/media" Target="../media/media52.m4a"/><Relationship Id="rId10" Type="http://schemas.openxmlformats.org/officeDocument/2006/relationships/audio" Target="../media/media49.m4a"/><Relationship Id="rId4" Type="http://schemas.openxmlformats.org/officeDocument/2006/relationships/audio" Target="../media/media46.m4a"/><Relationship Id="rId9" Type="http://schemas.microsoft.com/office/2007/relationships/media" Target="../media/media49.m4a"/><Relationship Id="rId14" Type="http://schemas.openxmlformats.org/officeDocument/2006/relationships/audio" Target="../media/media51.m4a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microsoft.com/office/2007/relationships/media" Target="../media/media13.m4a"/><Relationship Id="rId1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audio" Target="../media/media1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6" Type="http://schemas.openxmlformats.org/officeDocument/2006/relationships/audio" Target="../media/media14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microsoft.com/office/2007/relationships/media" Target="../media/media12.m4a"/><Relationship Id="rId5" Type="http://schemas.microsoft.com/office/2007/relationships/media" Target="../media/media9.m4a"/><Relationship Id="rId15" Type="http://schemas.microsoft.com/office/2007/relationships/media" Target="../media/media14.m4a"/><Relationship Id="rId10" Type="http://schemas.openxmlformats.org/officeDocument/2006/relationships/audio" Target="../media/media11.m4a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audio" Target="../media/media13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slideLayout" Target="../slideLayouts/slideLayout2.xml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audio" Target="../media/media20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microsoft.com/office/2007/relationships/media" Target="../media/media20.m4a"/><Relationship Id="rId5" Type="http://schemas.microsoft.com/office/2007/relationships/media" Target="../media/media17.m4a"/><Relationship Id="rId10" Type="http://schemas.openxmlformats.org/officeDocument/2006/relationships/audio" Target="../media/media19.m4a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3" Type="http://schemas.microsoft.com/office/2007/relationships/media" Target="../media/media24.m4a"/><Relationship Id="rId7" Type="http://schemas.microsoft.com/office/2007/relationships/media" Target="../media/media26.m4a"/><Relationship Id="rId12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slideLayout" Target="../slideLayouts/slideLayout2.xml"/><Relationship Id="rId5" Type="http://schemas.microsoft.com/office/2007/relationships/media" Target="../media/media25.m4a"/><Relationship Id="rId10" Type="http://schemas.openxmlformats.org/officeDocument/2006/relationships/audio" Target="../media/media27.m4a"/><Relationship Id="rId4" Type="http://schemas.openxmlformats.org/officeDocument/2006/relationships/audio" Target="../media/media24.m4a"/><Relationship Id="rId9" Type="http://schemas.microsoft.com/office/2007/relationships/media" Target="../media/media2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1628" y="1685217"/>
            <a:ext cx="10549748" cy="259474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cs-CZ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  <a:cs typeface="Arial Unicode MS"/>
              </a:rPr>
              <a:t>Realizace činnosti veřejné správy </a:t>
            </a:r>
            <a:br>
              <a:rPr lang="cs-CZ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  <a:cs typeface="Arial Unicode MS"/>
              </a:rPr>
            </a:br>
            <a:r>
              <a:rPr lang="cs-CZ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  <a:cs typeface="Arial Unicode MS"/>
              </a:rPr>
              <a:t>Záruky zákonnosti ve veřejné správě </a:t>
            </a:r>
            <a:br>
              <a:rPr lang="cs-CZ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  <a:cs typeface="Arial Unicode MS"/>
              </a:rPr>
            </a:br>
            <a:r>
              <a:rPr lang="cs-CZ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  <a:cs typeface="Arial Unicode MS"/>
              </a:rPr>
              <a:t>Správně právní odpovědnost</a:t>
            </a:r>
            <a:br>
              <a:rPr lang="cs-CZ" sz="2800" u="sng" dirty="0">
                <a:solidFill>
                  <a:schemeClr val="tx1"/>
                </a:solidFill>
                <a:ea typeface="Times New Roman" panose="02020603050405020304" pitchFamily="18" charset="0"/>
              </a:rPr>
            </a:br>
            <a:br>
              <a:rPr lang="cs-CZ" sz="4000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cs-CZ" sz="4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72893" y="3249521"/>
            <a:ext cx="11361600" cy="234341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pPr algn="ctr"/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  <a:cs typeface="Arial Unicode MS"/>
              </a:rPr>
              <a:t>BZ210 Zk  Základy správního práva</a:t>
            </a: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</a:b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</a:b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altLang="cs-CZ" sz="2000" b="1" dirty="0">
                <a:solidFill>
                  <a:schemeClr val="tx1"/>
                </a:solidFill>
                <a:effectLst/>
              </a:rPr>
              <a:t>IV. blok 24. 3. 2023</a:t>
            </a: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b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</a:b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 </a:t>
            </a:r>
            <a:r>
              <a:rPr lang="cs-CZ" altLang="cs-CZ" sz="1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Havlan</a:t>
            </a:r>
            <a:br>
              <a:rPr lang="cs-CZ" altLang="cs-CZ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altLang="cs-CZ" b="1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D5270D-9272-429D-B773-A41B017EE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EE426C-C2D4-4FF6-90B0-430C9484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činnosti veřejné správy</a:t>
            </a:r>
            <a:endParaRPr lang="cs-CZ" sz="3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6A9A27-809E-4A29-8C60-3DF0DB3E0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08" y="1707242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>
                <a:solidFill>
                  <a:srgbClr val="C00000"/>
                </a:solidFill>
              </a:rPr>
              <a:t>struktura forem činnosti </a:t>
            </a:r>
            <a:r>
              <a:rPr lang="cs-CZ" sz="2400" dirty="0"/>
              <a:t>(shrnutí)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právní formy činnosti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normativní 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externí normativní 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interní normativní správní akty (</a:t>
            </a:r>
            <a:r>
              <a:rPr lang="cs-CZ" sz="1400" dirty="0"/>
              <a:t>interní normativní instrukce</a:t>
            </a:r>
            <a:r>
              <a:rPr lang="cs-CZ" dirty="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individuální 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externí individuální 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interní individuální správní akty (</a:t>
            </a:r>
            <a:r>
              <a:rPr lang="cs-CZ" sz="1400" dirty="0"/>
              <a:t>individuální služební pokyny</a:t>
            </a:r>
            <a:r>
              <a:rPr lang="cs-CZ" dirty="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smíšené správní akty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správní dohody (veřejnoprávní smlouvy)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faktické úkony s přímými právními důsledky</a:t>
            </a:r>
            <a:br>
              <a:rPr lang="cs-CZ" dirty="0"/>
            </a:b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neprávní (organizační) formy činnosti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operativně organizační činnosti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materiálně technické operace</a:t>
            </a:r>
          </a:p>
          <a:p>
            <a:pPr lvl="2"/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6C24B2-F079-4C24-BBE6-EC3DFFA99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897381"/>
            <a:ext cx="617220" cy="46200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633AC4-E355-4B66-A414-07F0627B6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9125" y="1953621"/>
            <a:ext cx="614670" cy="40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D69CD82-8B0B-4576-A2B2-61EDCDDCB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</a:rPr>
              <a:t>Záruky zákonnosti ve veřejné správě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14F4005-9037-437E-929F-B1AC076E8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400" y="1511027"/>
            <a:ext cx="10753200" cy="4139998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b="1" dirty="0"/>
              <a:t>právní prostředky či „mechanismy“ k zajištění zákonnosti VS </a:t>
            </a:r>
          </a:p>
          <a:p>
            <a:pPr marL="324000" lvl="1" indent="0" eaLnBrk="1" hangingPunct="1">
              <a:buNone/>
            </a:pPr>
            <a:endParaRPr lang="cs-CZ" altLang="cs-CZ" sz="1800" b="1" dirty="0"/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dirty="0"/>
              <a:t>tvoří určitý vzájemně </a:t>
            </a:r>
            <a:r>
              <a:rPr lang="cs-CZ" altLang="cs-CZ" sz="1800" b="1" dirty="0"/>
              <a:t>provázaný systém </a:t>
            </a:r>
          </a:p>
          <a:p>
            <a:pPr marL="324000" lvl="1" indent="0" eaLnBrk="1" hangingPunct="1">
              <a:buNone/>
            </a:pPr>
            <a:endParaRPr lang="cs-CZ" altLang="cs-CZ" sz="18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00B050"/>
                </a:solidFill>
              </a:rPr>
              <a:t>systém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záruk zákonnosti bývá vymezován různě, </a:t>
            </a:r>
            <a:r>
              <a:rPr lang="cs-CZ" altLang="cs-CZ" sz="1800" b="1" dirty="0"/>
              <a:t>např.: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kontrola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rušení, změna a sistace </a:t>
            </a:r>
            <a:r>
              <a:rPr lang="cs-CZ" altLang="cs-CZ" sz="1800" dirty="0"/>
              <a:t>vadných správních aktů a jiných opatření VS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uplatňování </a:t>
            </a:r>
            <a:r>
              <a:rPr lang="cs-CZ" altLang="cs-CZ" sz="1600" i="1" dirty="0">
                <a:solidFill>
                  <a:srgbClr val="00287D"/>
                </a:solidFill>
              </a:rPr>
              <a:t>(právní)</a:t>
            </a:r>
            <a:r>
              <a:rPr lang="cs-CZ" altLang="cs-CZ" sz="1800" i="1" dirty="0">
                <a:solidFill>
                  <a:srgbClr val="00287D"/>
                </a:solidFill>
              </a:rPr>
              <a:t> odpovědnosti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přímé donucení (exekuce)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287D"/>
                </a:solidFill>
              </a:rPr>
              <a:t>právo na informace + uplatnění petic a stížností ve VS </a:t>
            </a:r>
            <a:r>
              <a:rPr lang="cs-CZ" altLang="cs-CZ" sz="1400" i="1" dirty="0"/>
              <a:t>(posléze uvedené bývá mnohdy řazeno pod kontrolu)</a:t>
            </a:r>
            <a:endParaRPr lang="cs-CZ" altLang="cs-CZ" sz="1400" dirty="0"/>
          </a:p>
          <a:p>
            <a:pPr marL="72000" indent="0" eaLnBrk="1" hangingPunct="1">
              <a:buNone/>
            </a:pPr>
            <a:endParaRPr lang="cs-CZ" altLang="cs-CZ" sz="20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EF7934-B84D-42D2-8A53-0A7F8AB84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8912" y="1475103"/>
            <a:ext cx="547863" cy="38037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9F22AB-02B5-43D6-9C5C-E54BF30B23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4435" y="3581026"/>
            <a:ext cx="530505" cy="337802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0537EC-93F4-47D8-B21C-2D5B19F1A8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83816" y="3034664"/>
            <a:ext cx="487934" cy="31286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4045302-C9FA-E138-D447-32195BE46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1645913-1C01-411E-BD81-72C91BBDB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799" y="441324"/>
            <a:ext cx="9929049" cy="782913"/>
          </a:xfrm>
        </p:spPr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</a:rPr>
              <a:t>Záruky zákonnosti ve veřejné správě</a:t>
            </a:r>
            <a:endParaRPr lang="cs-CZ" altLang="cs-CZ" sz="30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C6E65FF-2ACC-408D-80EE-D5F7147C9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104900"/>
            <a:ext cx="10753200" cy="47271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7030A0"/>
                </a:solidFill>
              </a:rPr>
              <a:t>zásada zákonnosti (legality) ve VS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dirty="0"/>
              <a:t>má dvě základní dimenze: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600" dirty="0"/>
              <a:t>obecný požadavek na </a:t>
            </a:r>
            <a:r>
              <a:rPr lang="cs-CZ" altLang="cs-CZ" sz="1600" dirty="0">
                <a:solidFill>
                  <a:srgbClr val="00B050"/>
                </a:solidFill>
              </a:rPr>
              <a:t>dodržování obsahu právních norem </a:t>
            </a:r>
            <a:r>
              <a:rPr lang="cs-CZ" altLang="cs-CZ" sz="1600" dirty="0"/>
              <a:t>subjekty správního práva    </a:t>
            </a:r>
            <a:r>
              <a:rPr lang="cs-CZ" altLang="cs-CZ" sz="1300" dirty="0"/>
              <a:t>  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B050"/>
                </a:solidFill>
              </a:rPr>
              <a:t>respektování zákonných práv a svobod občanů</a:t>
            </a:r>
            <a:r>
              <a:rPr lang="cs-CZ" altLang="cs-CZ" sz="1600" dirty="0"/>
              <a:t> v rámci VS + </a:t>
            </a:r>
            <a:r>
              <a:rPr lang="cs-CZ" altLang="cs-CZ" sz="1600" dirty="0">
                <a:solidFill>
                  <a:srgbClr val="00B050"/>
                </a:solidFill>
              </a:rPr>
              <a:t>poskytování ochrany</a:t>
            </a:r>
            <a:r>
              <a:rPr lang="cs-CZ" altLang="cs-CZ" sz="16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těmto právům</a:t>
            </a:r>
            <a:br>
              <a:rPr lang="cs-CZ" altLang="cs-CZ" sz="1600" dirty="0"/>
            </a:br>
            <a:r>
              <a:rPr lang="cs-CZ" altLang="cs-CZ" sz="1600" dirty="0"/>
              <a:t>  a svobodám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dirty="0"/>
              <a:t>vyjádřena v </a:t>
            </a:r>
            <a:r>
              <a:rPr lang="cs-CZ" altLang="cs-CZ" sz="1800" b="1" dirty="0"/>
              <a:t>§ 2 odst. 1 správního řádu </a:t>
            </a:r>
            <a:br>
              <a:rPr lang="cs-CZ" altLang="cs-CZ" sz="1800" b="1" dirty="0"/>
            </a:br>
            <a:endParaRPr lang="cs-CZ" altLang="cs-CZ" sz="1800" b="1" dirty="0"/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b="1" dirty="0"/>
              <a:t>„dosah“: </a:t>
            </a:r>
            <a:r>
              <a:rPr lang="cs-CZ" altLang="cs-CZ" sz="1800" dirty="0"/>
              <a:t>jde o respektování jak </a:t>
            </a:r>
            <a:r>
              <a:rPr lang="cs-CZ" altLang="cs-CZ" sz="1800" i="1" dirty="0">
                <a:solidFill>
                  <a:srgbClr val="00287D"/>
                </a:solidFill>
              </a:rPr>
              <a:t>právních předpisů</a:t>
            </a:r>
            <a:r>
              <a:rPr lang="cs-CZ" altLang="cs-CZ" sz="1800" dirty="0"/>
              <a:t>, tak také </a:t>
            </a:r>
            <a:r>
              <a:rPr lang="cs-CZ" altLang="cs-CZ" sz="1800" i="1" dirty="0">
                <a:solidFill>
                  <a:srgbClr val="002060"/>
                </a:solidFill>
              </a:rPr>
              <a:t>správních </a:t>
            </a:r>
            <a:r>
              <a:rPr lang="cs-CZ" altLang="cs-CZ" sz="1800" i="1" dirty="0">
                <a:solidFill>
                  <a:srgbClr val="00287D"/>
                </a:solidFill>
              </a:rPr>
              <a:t>rozhodnutí a judikatury </a:t>
            </a:r>
          </a:p>
          <a:p>
            <a:pPr lvl="1" eaLnBrk="1" hangingPunct="1"/>
            <a:endParaRPr lang="cs-CZ" altLang="cs-CZ" sz="1800" b="1" i="1" dirty="0">
              <a:solidFill>
                <a:srgbClr val="00287D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sz="1800" dirty="0"/>
              <a:t>v praxi není předpoklad zákonnosti vždy naplňován 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/>
          </a:p>
          <a:p>
            <a:pPr marL="72000" indent="0">
              <a:buNone/>
            </a:pPr>
            <a:endParaRPr lang="cs-CZ" altLang="cs-CZ" sz="22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58FC54-1FE3-4518-99FA-0EC89D321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9948" y="2708910"/>
            <a:ext cx="553647" cy="415033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08E318-42A7-4934-80D0-B20FD75AE5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0455" y="3910012"/>
            <a:ext cx="431628" cy="25267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2C75F2-FA05-4F97-A6D1-F6B97960F0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8482" y="3853815"/>
            <a:ext cx="585333" cy="36506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FAEBCA2-7A17-0FDF-F4DB-A10422B88F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B1E3020-3277-4B1C-AA6A-552C303AB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b="1" dirty="0" err="1">
                <a:solidFill>
                  <a:srgbClr val="0070C0"/>
                </a:solidFill>
                <a:ea typeface="Arial Unicode MS"/>
                <a:cs typeface="Arial Unicode MS"/>
              </a:rPr>
              <a:t>Správněprávní</a:t>
            </a:r>
            <a:r>
              <a:rPr lang="cs-CZ" sz="3000" b="1" dirty="0">
                <a:solidFill>
                  <a:srgbClr val="0070C0"/>
                </a:solidFill>
                <a:ea typeface="Arial Unicode MS"/>
                <a:cs typeface="Arial Unicode MS"/>
              </a:rPr>
              <a:t> odpovědnost - obecně</a:t>
            </a:r>
            <a:br>
              <a:rPr lang="cs-CZ" altLang="cs-CZ" sz="3200" b="1" i="1" dirty="0">
                <a:solidFill>
                  <a:srgbClr val="7030A0"/>
                </a:solidFill>
              </a:rPr>
            </a:br>
            <a:endParaRPr lang="cs-CZ" altLang="cs-CZ" sz="32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63AACD7-C1E1-45C3-96D6-40A2A9AAE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odpovědnost  </a:t>
            </a:r>
            <a:r>
              <a:rPr lang="cs-CZ" sz="2000" i="1" dirty="0">
                <a:solidFill>
                  <a:srgbClr val="00B050"/>
                </a:solidFill>
              </a:rPr>
              <a:t>za správní delikty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specifický druh </a:t>
            </a:r>
            <a:r>
              <a:rPr lang="cs-CZ" sz="1800" i="1" dirty="0"/>
              <a:t>odvětvové právní odpovědnosti </a:t>
            </a:r>
            <a:r>
              <a:rPr lang="cs-CZ" sz="1800" dirty="0"/>
              <a:t>– jde o právní odpovědnost </a:t>
            </a:r>
            <a:r>
              <a:rPr lang="cs-CZ" sz="1800" i="1" dirty="0"/>
              <a:t>realizovanou správními orgány </a:t>
            </a:r>
            <a:r>
              <a:rPr lang="cs-CZ" sz="1800" dirty="0"/>
              <a:t>a </a:t>
            </a:r>
            <a:r>
              <a:rPr lang="cs-CZ" sz="1800" i="1" dirty="0"/>
              <a:t>aplikovanou na podmínky a potřeby veřejné správy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pokrývá případy narušení společenských vztahů chráněných správním právem </a:t>
            </a:r>
          </a:p>
          <a:p>
            <a:pPr marL="324000" lvl="1" indent="0">
              <a:buNone/>
            </a:pPr>
            <a:endParaRPr lang="cs-CZ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i="1" dirty="0">
                <a:solidFill>
                  <a:srgbClr val="00B050"/>
                </a:solidFill>
              </a:rPr>
              <a:t>sankční koncepce </a:t>
            </a:r>
            <a:r>
              <a:rPr lang="cs-CZ" sz="2000" dirty="0"/>
              <a:t>- odpovědnost vzniká a nastupuje teprve v důsledku porušení právní  povinnosti</a:t>
            </a:r>
            <a:br>
              <a:rPr lang="cs-CZ" sz="2000" dirty="0"/>
            </a:b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dvě skupiny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správněprávních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sankcí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effectLst/>
                <a:ea typeface="Times New Roman" panose="02020603050405020304" pitchFamily="18" charset="0"/>
              </a:rPr>
              <a:t>správní tresty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ea typeface="Times New Roman" panose="02020603050405020304" pitchFamily="18" charset="0"/>
              </a:rPr>
              <a:t>sankce </a:t>
            </a:r>
            <a:r>
              <a:rPr lang="cs-CZ" sz="1800" i="1" dirty="0">
                <a:effectLst/>
                <a:ea typeface="Times New Roman" panose="02020603050405020304" pitchFamily="18" charset="0"/>
              </a:rPr>
              <a:t>obnovující povahy</a:t>
            </a:r>
          </a:p>
          <a:p>
            <a:pPr marL="324000" lvl="1" indent="0">
              <a:buNone/>
            </a:pPr>
            <a:endParaRPr lang="cs-CZ" sz="1000" i="1" dirty="0"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cs-CZ" sz="1000" dirty="0">
              <a:effectLst/>
              <a:ea typeface="Times New Roman" panose="02020603050405020304" pitchFamily="18" charset="0"/>
            </a:endParaRPr>
          </a:p>
          <a:p>
            <a:pPr marL="72000" indent="0">
              <a:buNone/>
              <a:tabLst>
                <a:tab pos="450215" algn="l"/>
                <a:tab pos="540385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							</a:t>
            </a:r>
            <a:endParaRPr lang="cs-CZ" sz="1100" dirty="0"/>
          </a:p>
          <a:p>
            <a:pPr>
              <a:buFont typeface="Wingdings" panose="05000000000000000000" pitchFamily="2" charset="2"/>
              <a:buChar char="§"/>
            </a:pP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endParaRPr lang="cs-CZ" alt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C538DC-D2C6-4BE7-A5FB-6020DE074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8260" y="3779520"/>
            <a:ext cx="550655" cy="41708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4A45EC-8D5E-4EA3-916E-C82679BB3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9262" y="5082178"/>
            <a:ext cx="271273" cy="6096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1E2EBA2-D108-9951-2145-342A0AC246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27A92-94C4-483A-A410-DB5971C793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A8F034-375F-4874-8878-839BC1FB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sz="3000" b="1" dirty="0" err="1">
                <a:solidFill>
                  <a:srgbClr val="0070C0"/>
                </a:solidFill>
                <a:ea typeface="Arial Unicode MS"/>
                <a:cs typeface="Arial Unicode MS"/>
              </a:rPr>
              <a:t>Správněprávní</a:t>
            </a:r>
            <a:r>
              <a:rPr lang="cs-CZ" sz="3000" b="1" dirty="0">
                <a:solidFill>
                  <a:srgbClr val="0070C0"/>
                </a:solidFill>
                <a:ea typeface="Arial Unicode MS"/>
                <a:cs typeface="Arial Unicode MS"/>
              </a:rPr>
              <a:t> odpovědnost - obecně</a:t>
            </a:r>
            <a:br>
              <a:rPr lang="cs-CZ" altLang="cs-CZ" sz="3200" b="1" i="1" dirty="0">
                <a:solidFill>
                  <a:srgbClr val="7030A0"/>
                </a:solidFill>
              </a:rPr>
            </a:b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D2B9BB-E387-4946-9E8C-FA05FBC4D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  <a:tabLst>
                <a:tab pos="450215" algn="l"/>
              </a:tabLst>
            </a:pPr>
            <a:r>
              <a:rPr lang="cs-CZ" sz="20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funkce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správněprávní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odpovědnosti: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</a:tabLst>
            </a:pPr>
            <a:r>
              <a:rPr lang="cs-CZ" sz="1800" i="1" dirty="0">
                <a:effectLst/>
                <a:ea typeface="Times New Roman" panose="02020603050405020304" pitchFamily="18" charset="0"/>
              </a:rPr>
              <a:t>signalizační 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</a:tabLst>
            </a:pPr>
            <a:r>
              <a:rPr lang="cs-CZ" sz="1800" i="1" dirty="0">
                <a:effectLst/>
                <a:ea typeface="Times New Roman" panose="02020603050405020304" pitchFamily="18" charset="0"/>
              </a:rPr>
              <a:t>dozorová a ochranná 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</a:tabLst>
            </a:pPr>
            <a:r>
              <a:rPr lang="cs-CZ" sz="1800" i="1" dirty="0">
                <a:effectLst/>
                <a:ea typeface="Times New Roman" panose="02020603050405020304" pitchFamily="18" charset="0"/>
              </a:rPr>
              <a:t>preventivně výchovnou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</a:tabLst>
            </a:pPr>
            <a:r>
              <a:rPr lang="cs-CZ" sz="1800" i="1" dirty="0">
                <a:effectLst/>
                <a:ea typeface="Times New Roman" panose="02020603050405020304" pitchFamily="18" charset="0"/>
              </a:rPr>
              <a:t>reparační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</a:tabLst>
            </a:pPr>
            <a:r>
              <a:rPr lang="cs-CZ" sz="1800" i="1" dirty="0">
                <a:effectLst/>
                <a:ea typeface="Times New Roman" panose="02020603050405020304" pitchFamily="18" charset="0"/>
              </a:rPr>
              <a:t>represivní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porušení norem správního práva nemusí být spojeno jen se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správněprávní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odpovědností, ale může nastoupit (typicky) i odpovědnost 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trestněprávní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nebo 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majetková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(občanskoprávní)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také pro </a:t>
            </a:r>
            <a:r>
              <a:rPr lang="cs-CZ" sz="2000" i="1" dirty="0"/>
              <a:t>odpovědnostní </a:t>
            </a:r>
            <a:r>
              <a:rPr lang="cs-CZ" sz="2000" dirty="0" err="1"/>
              <a:t>správněprávní</a:t>
            </a:r>
            <a:r>
              <a:rPr lang="cs-CZ" sz="2000" dirty="0"/>
              <a:t> </a:t>
            </a:r>
            <a:r>
              <a:rPr lang="cs-CZ" sz="2000" i="1" dirty="0"/>
              <a:t>vztah</a:t>
            </a:r>
            <a:r>
              <a:rPr lang="cs-CZ" sz="2000" dirty="0"/>
              <a:t> je příznačné </a:t>
            </a:r>
            <a:r>
              <a:rPr lang="cs-CZ" sz="2000" i="1" dirty="0"/>
              <a:t>nerovné postavení subjektů</a:t>
            </a:r>
            <a:r>
              <a:rPr lang="cs-CZ" sz="2000" dirty="0"/>
              <a:t> tohoto vztahu </a:t>
            </a:r>
          </a:p>
          <a:p>
            <a:pPr marL="324000" lvl="1" indent="0">
              <a:buNone/>
            </a:pPr>
            <a:endParaRPr lang="cs-CZ" sz="19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CE3637-37E4-4C24-A621-88C590DE8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9410" y="2486025"/>
            <a:ext cx="282570" cy="76653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15A750-28F6-4433-A0C7-A2FE64BA58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500" y="4086225"/>
            <a:ext cx="520065" cy="350737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6CFFAC-E90E-458A-94B4-887F969E7D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3002" y="5000625"/>
            <a:ext cx="508714" cy="3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5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4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4D4B7B-41FF-4486-B1D2-B26CD01FA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b="1" dirty="0" err="1">
                <a:solidFill>
                  <a:srgbClr val="0070C0"/>
                </a:solidFill>
                <a:ea typeface="Arial Unicode MS"/>
                <a:cs typeface="Arial Unicode MS"/>
              </a:rPr>
              <a:t>Správněprávní</a:t>
            </a:r>
            <a:r>
              <a:rPr lang="cs-CZ" sz="3000" b="1" dirty="0">
                <a:solidFill>
                  <a:srgbClr val="0070C0"/>
                </a:solidFill>
                <a:ea typeface="Arial Unicode MS"/>
                <a:cs typeface="Arial Unicode MS"/>
              </a:rPr>
              <a:t> odpovědnost - předpoklady</a:t>
            </a:r>
            <a:br>
              <a:rPr lang="cs-CZ" altLang="cs-CZ" sz="3200" b="1" i="1" dirty="0">
                <a:solidFill>
                  <a:srgbClr val="7030A0"/>
                </a:solidFill>
              </a:rPr>
            </a:br>
            <a:endParaRPr lang="cs-CZ" altLang="cs-CZ" sz="32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81C0FD7-A5DF-4ACE-98BC-8AF78268B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707116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i="1" dirty="0"/>
              <a:t> </a:t>
            </a:r>
            <a:r>
              <a:rPr lang="cs-CZ" sz="2000" b="1" i="1" dirty="0"/>
              <a:t>předpoklady</a:t>
            </a:r>
            <a:r>
              <a:rPr lang="cs-CZ" sz="2000" b="1" dirty="0"/>
              <a:t> </a:t>
            </a:r>
            <a:r>
              <a:rPr lang="cs-CZ" sz="2000" dirty="0"/>
              <a:t>správně právní odpovědnosti</a:t>
            </a:r>
            <a:br>
              <a:rPr lang="cs-CZ" sz="2000" dirty="0"/>
            </a:br>
            <a:endParaRPr lang="cs-CZ" sz="20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00B050"/>
                </a:solidFill>
              </a:rPr>
              <a:t>objektivní</a:t>
            </a:r>
            <a:r>
              <a:rPr lang="cs-CZ" sz="1800" dirty="0"/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/>
              <a:t>protiprávní jednání,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/>
              <a:t>škodlivé následky tohoto jednání a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/>
              <a:t>příčinný vztah mezi jednáním a následky</a:t>
            </a:r>
          </a:p>
          <a:p>
            <a:pPr lvl="2"/>
            <a:endParaRPr lang="cs-CZ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00B050"/>
                </a:solidFill>
              </a:rPr>
              <a:t>subjektivní</a:t>
            </a:r>
            <a:r>
              <a:rPr lang="cs-CZ" sz="1800" dirty="0"/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/>
              <a:t>zavinění </a:t>
            </a:r>
          </a:p>
          <a:p>
            <a:pPr lvl="2">
              <a:tabLst>
                <a:tab pos="450215" algn="l"/>
                <a:tab pos="1710690" algn="l"/>
              </a:tabLst>
            </a:pPr>
            <a:endParaRPr lang="cs-CZ" sz="1300" dirty="0">
              <a:effectLst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endParaRPr lang="cs-CZ" sz="1200" dirty="0">
              <a:effectLst/>
              <a:ea typeface="Times New Roman" panose="02020603050405020304" pitchFamily="18" charset="0"/>
            </a:endParaRPr>
          </a:p>
          <a:p>
            <a:pPr marL="72000" indent="0">
              <a:buNone/>
              <a:tabLst>
                <a:tab pos="450215" algn="l"/>
                <a:tab pos="171069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72000" indent="0" eaLnBrk="1" hangingPunct="1"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E5CD8E-AB16-4FA8-A4C1-BA13434DC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3885" y="2840355"/>
            <a:ext cx="242570" cy="80581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A60355-D219-4D27-AF4A-F8AC0D765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07895" y="4023360"/>
            <a:ext cx="569670" cy="39952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8F8A3C-4528-45BB-8354-AF781261E8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245" y="4766309"/>
            <a:ext cx="609600" cy="519749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30F08-3AFF-89DB-DEF0-72FD6B374B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923936-06A0-4881-A2DB-08549B61E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45463C-83DF-4AAD-80C1-97CFB803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b="1" dirty="0" err="1">
                <a:solidFill>
                  <a:srgbClr val="0070C0"/>
                </a:solidFill>
                <a:ea typeface="Arial Unicode MS"/>
                <a:cs typeface="Arial Unicode MS"/>
              </a:rPr>
              <a:t>Správněprávní</a:t>
            </a:r>
            <a:r>
              <a:rPr lang="cs-CZ" sz="3000" b="1" dirty="0">
                <a:solidFill>
                  <a:srgbClr val="0070C0"/>
                </a:solidFill>
                <a:ea typeface="Arial Unicode MS"/>
                <a:cs typeface="Arial Unicode MS"/>
              </a:rPr>
              <a:t> odpovědnost - sytém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756AA-5980-4590-BF32-432F73A4E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22230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r>
              <a:rPr lang="cs-CZ" sz="2000" b="1" i="1" dirty="0">
                <a:effectLst/>
                <a:ea typeface="Times New Roman" panose="02020603050405020304" pitchFamily="18" charset="0"/>
              </a:rPr>
              <a:t>systém</a:t>
            </a:r>
            <a:r>
              <a:rPr lang="cs-CZ" sz="20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dirty="0" err="1"/>
              <a:t>správněprávní</a:t>
            </a:r>
            <a:r>
              <a:rPr lang="cs-CZ" sz="2000" dirty="0"/>
              <a:t> odpovědnosti (</a:t>
            </a:r>
            <a:r>
              <a:rPr lang="cs-CZ" sz="1800" dirty="0"/>
              <a:t>SPO</a:t>
            </a:r>
            <a:r>
              <a:rPr lang="cs-CZ" sz="2000" dirty="0"/>
              <a:t>)</a:t>
            </a:r>
          </a:p>
          <a:p>
            <a:pPr marL="72000" indent="0">
              <a:buNone/>
              <a:tabLst>
                <a:tab pos="450215" algn="l"/>
                <a:tab pos="1710690" algn="l"/>
              </a:tabLst>
            </a:pPr>
            <a:endParaRPr lang="cs-CZ" sz="2000" dirty="0"/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r>
              <a:rPr lang="cs-CZ" sz="18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SPO za</a:t>
            </a:r>
            <a:r>
              <a:rPr lang="cs-CZ" sz="18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přestupky</a:t>
            </a:r>
          </a:p>
          <a:p>
            <a:pPr marL="324000" lvl="1" indent="0">
              <a:buNone/>
              <a:tabLst>
                <a:tab pos="450215" algn="l"/>
                <a:tab pos="1710690" algn="l"/>
              </a:tabLst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r>
              <a:rPr lang="cs-CZ" sz="18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SPO za</a:t>
            </a:r>
            <a:r>
              <a:rPr lang="cs-CZ" sz="18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tzv. jiné správní delikty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a to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endParaRPr lang="cs-CZ" sz="1600" dirty="0">
              <a:effectLst/>
              <a:ea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r>
              <a:rPr lang="cs-CZ" sz="16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disciplinární delikty</a:t>
            </a:r>
          </a:p>
          <a:p>
            <a:pPr lvl="2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endParaRPr lang="cs-CZ" sz="16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r>
              <a:rPr lang="cs-CZ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pořádkové delikty</a:t>
            </a:r>
          </a:p>
          <a:p>
            <a:pPr lvl="2">
              <a:tabLst>
                <a:tab pos="450215" algn="l"/>
                <a:tab pos="1710690" algn="l"/>
              </a:tabLst>
            </a:pPr>
            <a:endParaRPr lang="cs-CZ" sz="1600" dirty="0">
              <a:effectLst/>
              <a:ea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§"/>
              <a:tabLst>
                <a:tab pos="450215" algn="l"/>
                <a:tab pos="1710690" algn="l"/>
              </a:tabLst>
            </a:pPr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FE3E63-B3E2-4207-9919-E3DB32610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97629" y="2597699"/>
            <a:ext cx="609600" cy="43397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D0F593-5212-42AE-8B8E-949C5D4A52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02377" y="2620328"/>
            <a:ext cx="523088" cy="43397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95517C-900B-45AD-AD0F-99A410FCEA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86353" y="2728071"/>
            <a:ext cx="448384" cy="30360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F84E38-9596-4B34-86F4-282A6EB188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44518" y="2672032"/>
            <a:ext cx="609600" cy="415681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D69C21-E1E6-4C0C-A00E-7334DD6EA15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2501" y="3657736"/>
            <a:ext cx="609599" cy="382452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B241FC-B817-4160-94DC-5C62F44BDE8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34306" y="4103924"/>
            <a:ext cx="609600" cy="382452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20361C-8E46-4A2D-8526-C6722CAE7D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30748" y="4165976"/>
            <a:ext cx="523088" cy="303606"/>
          </a:xfrm>
          <a:prstGeom prst="rect">
            <a:avLst/>
          </a:prstGeom>
        </p:spPr>
      </p:pic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9E1A5F-F34E-4C83-9E45-F4EBD11F3E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40678" y="4120537"/>
            <a:ext cx="523088" cy="3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9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3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4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9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E24B1F-939D-4A5B-A379-2DF595A6E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43B32E-197E-4613-9E24-E8E3A3A3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Prameny ke studiu</a:t>
            </a:r>
            <a:endParaRPr lang="cs-CZ" sz="3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0C6FC6-38A7-4C36-BC20-057DA31DA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dirty="0"/>
              <a:t>•</a:t>
            </a:r>
            <a:r>
              <a:rPr lang="cs-CZ" sz="2400" dirty="0"/>
              <a:t> </a:t>
            </a:r>
            <a:r>
              <a:rPr lang="cs-CZ" sz="2000" dirty="0"/>
              <a:t>Průcha, P. </a:t>
            </a:r>
            <a:r>
              <a:rPr lang="cs-CZ" sz="2000" i="1" dirty="0"/>
              <a:t>Správní právo, obecná část.</a:t>
            </a:r>
            <a:r>
              <a:rPr lang="cs-CZ" sz="2000" dirty="0"/>
              <a:t> 8. vydání. Brno: MU a Doplněk, 2012, s. 253 – 270, </a:t>
            </a:r>
          </a:p>
          <a:p>
            <a:pPr marL="72000" indent="0">
              <a:buNone/>
            </a:pPr>
            <a:r>
              <a:rPr lang="cs-CZ" sz="2000" dirty="0"/>
              <a:t>   s. 323 – 325, s. 385 – 393 a s. 409 – 414</a:t>
            </a:r>
          </a:p>
          <a:p>
            <a:pPr marL="72000" indent="0">
              <a:buNone/>
            </a:pPr>
            <a:r>
              <a:rPr lang="cs-CZ" sz="2000" dirty="0"/>
              <a:t>•  Sládeček, V. </a:t>
            </a:r>
            <a:r>
              <a:rPr lang="cs-CZ" sz="2000" i="1" dirty="0"/>
              <a:t>Obecné správní právo. </a:t>
            </a:r>
            <a:r>
              <a:rPr lang="cs-CZ" sz="2000" dirty="0"/>
              <a:t>4. vydání. Praha: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, 2019 s. 195 – 224 </a:t>
            </a:r>
          </a:p>
          <a:p>
            <a:pPr marL="72000" indent="0">
              <a:buNone/>
            </a:pPr>
            <a:r>
              <a:rPr lang="cs-CZ" sz="2000" dirty="0"/>
              <a:t>•  Kadečka, S., Průcha, P.: Správní právo - obecná část. Multimediální učební text. </a:t>
            </a:r>
            <a:br>
              <a:rPr lang="cs-CZ" sz="2000" dirty="0"/>
            </a:br>
            <a:r>
              <a:rPr lang="cs-CZ" sz="2000" dirty="0"/>
              <a:t>   2. vydání.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Brno : Masarykova univerzita, 2008, s. 36 a násl.</a:t>
            </a:r>
            <a:endParaRPr lang="cs-CZ" sz="2000" dirty="0"/>
          </a:p>
          <a:p>
            <a:pPr marL="72000" indent="0">
              <a:buNone/>
            </a:pPr>
            <a:r>
              <a:rPr lang="cs-CZ" sz="2000" dirty="0"/>
              <a:t> </a:t>
            </a:r>
          </a:p>
          <a:p>
            <a:pPr marL="72000" indent="0">
              <a:buNone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580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A9E9D6-9B4E-4ED6-8A75-5E8974136F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EB8D6D-87CA-4BEC-BDF0-EDB959C6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000" dirty="0">
                <a:solidFill>
                  <a:srgbClr val="0070C0"/>
                </a:solidFill>
              </a:rPr>
              <a:t>Osnova přednášky a její cíl</a:t>
            </a:r>
            <a:endParaRPr lang="cs-CZ" sz="3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05E609-79EC-4962-8D46-DA10A9849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cs-CZ" sz="2000" b="1" i="1" dirty="0">
                <a:solidFill>
                  <a:srgbClr val="7030A0"/>
                </a:solidFill>
              </a:rPr>
              <a:t>realizace činnosti veřejné správy</a:t>
            </a:r>
          </a:p>
          <a:p>
            <a:pPr lvl="1">
              <a:buFontTx/>
              <a:buChar char="-"/>
            </a:pPr>
            <a:r>
              <a:rPr lang="cs-CZ" sz="1800" b="1" i="1" dirty="0">
                <a:solidFill>
                  <a:srgbClr val="7030A0"/>
                </a:solidFill>
              </a:rPr>
              <a:t>cíle a úkoly veřejné správy</a:t>
            </a:r>
          </a:p>
          <a:p>
            <a:pPr lvl="1">
              <a:buFontTx/>
              <a:buChar char="-"/>
            </a:pPr>
            <a:r>
              <a:rPr lang="cs-CZ" sz="1800" b="1" i="1" dirty="0">
                <a:solidFill>
                  <a:srgbClr val="7030A0"/>
                </a:solidFill>
              </a:rPr>
              <a:t>funkce veřejné správy</a:t>
            </a:r>
          </a:p>
          <a:p>
            <a:pPr lvl="1">
              <a:buFontTx/>
              <a:buChar char="-"/>
            </a:pPr>
            <a:r>
              <a:rPr lang="cs-CZ" sz="1800" b="1" i="1" dirty="0">
                <a:solidFill>
                  <a:srgbClr val="7030A0"/>
                </a:solidFill>
              </a:rPr>
              <a:t>metody působení veřejné správy</a:t>
            </a:r>
          </a:p>
          <a:p>
            <a:pPr lvl="1">
              <a:buFontTx/>
              <a:buChar char="-"/>
            </a:pPr>
            <a:r>
              <a:rPr lang="cs-CZ" sz="1800" b="1" i="1" dirty="0">
                <a:solidFill>
                  <a:srgbClr val="7030A0"/>
                </a:solidFill>
              </a:rPr>
              <a:t>formy činnosti veřejné správy </a:t>
            </a:r>
          </a:p>
          <a:p>
            <a:pPr eaLnBrk="1" hangingPunct="1">
              <a:buFontTx/>
              <a:buChar char="-"/>
            </a:pPr>
            <a:r>
              <a:rPr lang="cs-CZ" altLang="cs-CZ" sz="2000" b="1" i="1" dirty="0">
                <a:solidFill>
                  <a:srgbClr val="7030A0"/>
                </a:solidFill>
              </a:rPr>
              <a:t>záruky zákonnosti ve veřejné správě</a:t>
            </a:r>
          </a:p>
          <a:p>
            <a:pPr eaLnBrk="1" hangingPunct="1">
              <a:buFontTx/>
              <a:buChar char="-"/>
            </a:pPr>
            <a:r>
              <a:rPr lang="cs-CZ" sz="2000" b="1" i="1" dirty="0">
                <a:solidFill>
                  <a:srgbClr val="7030A0"/>
                </a:solidFill>
                <a:ea typeface="Arial Unicode MS"/>
                <a:cs typeface="Arial Unicode MS"/>
              </a:rPr>
              <a:t>správně právní odpovědnost</a:t>
            </a:r>
            <a:endParaRPr lang="cs-CZ" altLang="cs-CZ" sz="2000" b="1" i="1" dirty="0">
              <a:solidFill>
                <a:srgbClr val="7030A0"/>
              </a:solidFill>
            </a:endParaRPr>
          </a:p>
          <a:p>
            <a:pPr lvl="1">
              <a:buFontTx/>
              <a:buChar char="-"/>
            </a:pPr>
            <a:r>
              <a:rPr lang="cs-CZ" sz="1800" b="1" i="1" dirty="0">
                <a:solidFill>
                  <a:srgbClr val="7030A0"/>
                </a:solidFill>
              </a:rPr>
              <a:t>obecně</a:t>
            </a:r>
          </a:p>
          <a:p>
            <a:pPr lvl="1">
              <a:buFontTx/>
              <a:buChar char="-"/>
            </a:pPr>
            <a:r>
              <a:rPr lang="cs-CZ" sz="1800" b="1" i="1" dirty="0">
                <a:solidFill>
                  <a:srgbClr val="7030A0"/>
                </a:solidFill>
              </a:rPr>
              <a:t>předpoklady</a:t>
            </a:r>
          </a:p>
          <a:p>
            <a:pPr lvl="1">
              <a:buFontTx/>
              <a:buChar char="-"/>
            </a:pPr>
            <a:r>
              <a:rPr lang="cs-CZ" sz="1800" b="1" i="1" dirty="0">
                <a:solidFill>
                  <a:srgbClr val="7030A0"/>
                </a:solidFill>
              </a:rPr>
              <a:t>systém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Cíl: </a:t>
            </a:r>
            <a:r>
              <a:rPr lang="cs-CZ" sz="1800" dirty="0">
                <a:solidFill>
                  <a:schemeClr val="tx1"/>
                </a:solidFill>
              </a:rPr>
              <a:t>cílem této přednášky je, aby studenti byli s to vymezit a v tom podstatném přiblížit realizaci činnosti veřejné správy, </a:t>
            </a:r>
            <a:r>
              <a:rPr lang="cs-CZ" altLang="cs-CZ" sz="1800" dirty="0"/>
              <a:t>záruky zákonnosti ve veřejné správě a </a:t>
            </a:r>
            <a:r>
              <a:rPr lang="cs-CZ" sz="1800" dirty="0">
                <a:ea typeface="Arial Unicode MS"/>
                <a:cs typeface="Arial Unicode MS"/>
              </a:rPr>
              <a:t>správně právní odpovědnost.</a:t>
            </a: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 </a:t>
            </a:r>
            <a:endParaRPr lang="cs-CZ" sz="2000" b="1" i="1" dirty="0">
              <a:solidFill>
                <a:srgbClr val="7030A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93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745D54-1EA5-4391-BA21-770DCCC03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24214F-E951-4D99-ABEF-20030FF5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b="1" dirty="0">
                <a:solidFill>
                  <a:srgbClr val="0070C0"/>
                </a:solidFill>
              </a:rPr>
              <a:t>Realizace činnost veřejné správy</a:t>
            </a:r>
            <a:br>
              <a:rPr lang="cs-CZ" sz="3200" b="1" i="1" dirty="0">
                <a:solidFill>
                  <a:srgbClr val="7030A0"/>
                </a:solidFill>
              </a:rPr>
            </a:b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2B7947-0962-4469-93E9-EEB4C7D55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činnost veřejné správy - </a:t>
            </a:r>
            <a:r>
              <a:rPr lang="cs-CZ" dirty="0">
                <a:solidFill>
                  <a:srgbClr val="C00000"/>
                </a:solidFill>
              </a:rPr>
              <a:t>funkčním pojetí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cíle a úkoly veřejné správy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funkce veřejné správy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metody působení veřejné správy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formy realizace veřejné správy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233D21-A57D-4912-AD81-2826A7160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56145" y="1844084"/>
            <a:ext cx="609600" cy="473075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841048-1EBE-4F8C-8539-44CECF09A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61407" y="1939469"/>
            <a:ext cx="426555" cy="28230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2B9541-5228-4608-A048-540C1F509B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67401" y="2453640"/>
            <a:ext cx="334124" cy="140208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076408-8AC3-49B7-AB6D-2FE20490854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3041" y="1891775"/>
            <a:ext cx="550215" cy="377689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CB1C60-E782-41E3-8B22-605A267C12E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8161" y="2904172"/>
            <a:ext cx="334124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3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12C4AD-114C-4563-A570-B131DD9CB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9167B9-6B2E-4CB7-AF52-3746D6C0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97140"/>
            <a:ext cx="10753200" cy="451576"/>
          </a:xfrm>
        </p:spPr>
        <p:txBody>
          <a:bodyPr/>
          <a:lstStyle/>
          <a:p>
            <a:pPr lvl="1" algn="ctr"/>
            <a:r>
              <a:rPr lang="cs-CZ" sz="3000" dirty="0">
                <a:solidFill>
                  <a:srgbClr val="0070C0"/>
                </a:solidFill>
                <a:latin typeface="+mj-lt"/>
              </a:rPr>
              <a:t>Cíle a úkoly veřejné správy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5BF299-E2EC-4170-AA1B-106EFFE71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cíle a úkoly VS jsou vymezovány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zákony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podzákonnými akty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v rámci výkonu samosprávy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8B8EAD-3FA4-4723-9B77-049D24828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472690"/>
            <a:ext cx="459105" cy="9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93DF6A-110D-48EE-A29A-08DB13DA9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FB1C89-574F-4781-AD5E-DF84A88A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Funkce veřejné správy</a:t>
            </a:r>
            <a:br>
              <a:rPr lang="cs-CZ" sz="4000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166607-D2B5-4175-B645-2269721F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02322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obecné funkce </a:t>
            </a:r>
            <a:r>
              <a:rPr lang="cs-CZ" sz="1600" dirty="0"/>
              <a:t>(funkce vlastní veřejné správě jako celku)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funkce organizující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funkce mocenské ochrany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/>
              <a:t>funkce řízení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/>
              <a:t>funkce regulace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specifické, dílčí funkce </a:t>
            </a:r>
            <a:r>
              <a:rPr lang="cs-CZ" sz="1600" dirty="0"/>
              <a:t>(funkce organizačních subsystémů i jednotlivých orgánů veřejné správy)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plánovací či programovací, </a:t>
            </a:r>
            <a:r>
              <a:rPr lang="cs-CZ" sz="1800" dirty="0" err="1"/>
              <a:t>ovlivňovací</a:t>
            </a:r>
            <a:r>
              <a:rPr lang="cs-CZ" sz="1800" dirty="0"/>
              <a:t>, rozhodovací, kontrolní, koordinační, operační, registrační, evidenční, atd.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EE9FEF-74CE-4819-90B2-DCABC1539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01684" y="1935290"/>
            <a:ext cx="609600" cy="41130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2DB0C3-037B-4AED-BB70-14829CE1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31148" y="2363696"/>
            <a:ext cx="525780" cy="35104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155BAA-5EFA-4535-B4AE-FA0CE538E4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0458" y="2668496"/>
            <a:ext cx="525780" cy="339218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18CF58-C4A4-4AAB-AB43-59F8A9276B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49850" y="2363696"/>
            <a:ext cx="319405" cy="60960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B3F8E8-E54B-48AA-B4F2-B30C5B0E305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69920" y="2973296"/>
            <a:ext cx="304800" cy="609600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335163-C7FC-4A17-943E-C9D91EE7979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46120" y="4514634"/>
            <a:ext cx="609600" cy="395948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66D826-F017-4145-BB36-6A3531E0A70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97568" y="4571364"/>
            <a:ext cx="525780" cy="339218"/>
          </a:xfrm>
          <a:prstGeom prst="rect">
            <a:avLst/>
          </a:prstGeom>
        </p:spPr>
      </p:pic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A008D8-C9E9-4DB6-9DD8-8B2FF8787A2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8303" y="5155678"/>
            <a:ext cx="541887" cy="4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3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7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1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EBC8D8-F0F5-48EC-9FD0-4E9A15E932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EEB92E-6396-4818-9C49-27EF46E9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b="1" dirty="0">
                <a:solidFill>
                  <a:srgbClr val="0070C0"/>
                </a:solidFill>
              </a:rPr>
              <a:t>Metody působení veřejné správy</a:t>
            </a:r>
            <a:br>
              <a:rPr lang="cs-CZ" sz="4000" b="1" i="1" dirty="0">
                <a:solidFill>
                  <a:srgbClr val="7030A0"/>
                </a:solidFill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A5ACC8-27F2-42F9-8865-70B95EE6F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500" y="1815827"/>
            <a:ext cx="10753200" cy="413999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cs-CZ" dirty="0"/>
              <a:t>metody působení: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obecné</a:t>
            </a:r>
            <a:r>
              <a:rPr lang="cs-CZ" dirty="0"/>
              <a:t> </a:t>
            </a:r>
            <a:r>
              <a:rPr lang="cs-CZ" sz="2000" dirty="0"/>
              <a:t>(přesvědčování, motivování, donucování)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konkrétní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administrativní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ekonomické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organizační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C32C3D-F991-4DF1-8A3B-A35DB5CBE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46001" y="2019300"/>
            <a:ext cx="609600" cy="43089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694F85-D898-4D59-95B8-5416D380D9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52314" y="2666598"/>
            <a:ext cx="581025" cy="40195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2428E0-6949-4D16-9C9A-3B2F711240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82762" y="3789046"/>
            <a:ext cx="479116" cy="27984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D08E0B-6CF0-4561-B91F-6489B6CA0C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43204" y="4090527"/>
            <a:ext cx="479116" cy="27984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AB9C77-624C-4CB4-A0F3-955CC844D5C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10583" y="4392008"/>
            <a:ext cx="544358" cy="279847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A46FC8-F677-457B-801C-6BCD168CD66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05519" y="3798209"/>
            <a:ext cx="28096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7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5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8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2684D9-1148-446F-ACF1-592DDEA9B5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323A82-264F-471F-A2CC-DCD528F1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činnosti veřejné správy </a:t>
            </a:r>
            <a:br>
              <a:rPr lang="cs-CZ" sz="4800" b="1" i="1" dirty="0">
                <a:solidFill>
                  <a:srgbClr val="7030A0"/>
                </a:solidFill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B16441-A645-42AB-B63C-5126BFA2C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formy (realizace)</a:t>
            </a:r>
            <a:r>
              <a:rPr lang="cs-CZ" sz="2400" dirty="0"/>
              <a:t> </a:t>
            </a:r>
            <a:r>
              <a:rPr lang="cs-CZ" dirty="0"/>
              <a:t>činnosti VS </a:t>
            </a:r>
            <a:r>
              <a:rPr lang="cs-CZ" sz="2400" dirty="0"/>
              <a:t>jsou finálním, </a:t>
            </a:r>
            <a:r>
              <a:rPr lang="cs-CZ" sz="2400" b="1" dirty="0"/>
              <a:t>vnějším</a:t>
            </a:r>
            <a:r>
              <a:rPr lang="cs-CZ" sz="2400" dirty="0"/>
              <a:t> výrazem činnosti</a:t>
            </a:r>
          </a:p>
          <a:p>
            <a:pPr marL="72000" indent="0">
              <a:buNone/>
            </a:pPr>
            <a:r>
              <a:rPr lang="cs-CZ" sz="2400" dirty="0"/>
              <a:t>   správních orgánů </a:t>
            </a:r>
          </a:p>
          <a:p>
            <a:pPr marL="72000" indent="0">
              <a:buNone/>
            </a:pP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dirty="0"/>
              <a:t>členění forem činnosti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právní formy činnosti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neprávní (organizační) formy činnosti  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C1A9F9-F9EE-49FC-8176-0B6045257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8059" y="2480310"/>
            <a:ext cx="638175" cy="4191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09100B-8405-468C-9716-3604D78ACE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5956" y="4099560"/>
            <a:ext cx="31623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57254C-C7B3-4E3F-BB07-1967309B9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3BC69F-5EF6-43B4-A938-AFB90FA9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činnosti veřejné správy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79D3FF5-AAF3-4369-BE8B-35B45411D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právní formy činnosti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jednostranné: správní akty (vnější, vnitřní)</a:t>
            </a:r>
            <a:br>
              <a:rPr lang="cs-CZ" dirty="0"/>
            </a:b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dvou- a vícestranné: správní dohody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faktické úkony s přímými právními důsledky</a:t>
            </a:r>
            <a:br>
              <a:rPr lang="cs-CZ" dirty="0"/>
            </a:b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4542C9-806D-404E-923B-521DD599D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920" y="1868805"/>
            <a:ext cx="585985" cy="44792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2E67A2-01F0-4E7C-B04F-B0CAACC3D4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75985" y="2954867"/>
            <a:ext cx="536596" cy="39507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30D2A4-C79E-4F44-9D19-8C0A09C6F3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78579" y="2977621"/>
            <a:ext cx="473731" cy="349562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61DEFC-F9FE-40C4-8047-C2FEFE02F3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2105" y="3569694"/>
            <a:ext cx="609600" cy="39507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D94AD1-4FBF-4756-AAF5-B0AFB1C336B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05844" y="4184521"/>
            <a:ext cx="600721" cy="3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3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1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5A24BB-DE61-4ACC-A434-9C65E888F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AAEF4E-AC3B-4472-B49D-54B9A1C2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činnosti veřejné správy</a:t>
            </a:r>
            <a:endParaRPr lang="cs-CZ" sz="3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0FFD9E1-D81F-4816-8F9B-EF0FDF2F5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50"/>
                </a:solidFill>
              </a:rPr>
              <a:t>neprávní (organizační) formy činnosti</a:t>
            </a:r>
          </a:p>
          <a:p>
            <a:pPr marL="72000" indent="0">
              <a:buNone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operativně organizační činnosti</a:t>
            </a:r>
          </a:p>
          <a:p>
            <a:pPr marL="324000" lvl="1" indent="0">
              <a:buNone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materiálně technické operace</a:t>
            </a:r>
          </a:p>
          <a:p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9EA8C9-4165-4F81-B3D3-F0442D330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8196" y="3057526"/>
            <a:ext cx="385454" cy="63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ablona prezentace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prezentace</Template>
  <TotalTime>0</TotalTime>
  <Words>869</Words>
  <Application>Microsoft Office PowerPoint</Application>
  <PresentationFormat>Širokoúhlá obrazovka</PresentationFormat>
  <Paragraphs>173</Paragraphs>
  <Slides>17</Slides>
  <Notes>0</Notes>
  <HiddenSlides>0</HiddenSlides>
  <MMClips>52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Courier New</vt:lpstr>
      <vt:lpstr>Garamond</vt:lpstr>
      <vt:lpstr>Tahoma</vt:lpstr>
      <vt:lpstr>Times New Roman</vt:lpstr>
      <vt:lpstr>Wingdings</vt:lpstr>
      <vt:lpstr>šablona prezentace</vt:lpstr>
      <vt:lpstr>Realizace činnosti veřejné správy  Záruky zákonnosti ve veřejné správě  Správně právní odpovědnost       </vt:lpstr>
      <vt:lpstr>Osnova přednášky a její cíl</vt:lpstr>
      <vt:lpstr>Realizace činnost veřejné správy </vt:lpstr>
      <vt:lpstr>Cíle a úkoly veřejné správy</vt:lpstr>
      <vt:lpstr>Funkce veřejné správy  </vt:lpstr>
      <vt:lpstr>Metody působení veřejné správy  </vt:lpstr>
      <vt:lpstr>Formy činnosti veřejné správy   </vt:lpstr>
      <vt:lpstr>Formy činnosti veřejné správy </vt:lpstr>
      <vt:lpstr>Formy činnosti veřejné správy</vt:lpstr>
      <vt:lpstr>Formy činnosti veřejné správy</vt:lpstr>
      <vt:lpstr>Záruky zákonnosti ve veřejné správě</vt:lpstr>
      <vt:lpstr>Záruky zákonnosti ve veřejné správě</vt:lpstr>
      <vt:lpstr>Správněprávní odpovědnost - obecně </vt:lpstr>
      <vt:lpstr>Správněprávní odpovědnost - obecně </vt:lpstr>
      <vt:lpstr>Správněprávní odpovědnost - předpoklady </vt:lpstr>
      <vt:lpstr>Správněprávní odpovědnost - sytém 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právo procesní 1. seminář</dc:title>
  <dc:creator>Radislav Bražina</dc:creator>
  <cp:lastModifiedBy>32806</cp:lastModifiedBy>
  <cp:revision>203</cp:revision>
  <cp:lastPrinted>1601-01-01T00:00:00Z</cp:lastPrinted>
  <dcterms:created xsi:type="dcterms:W3CDTF">2019-10-07T08:10:51Z</dcterms:created>
  <dcterms:modified xsi:type="dcterms:W3CDTF">2023-03-24T20:18:23Z</dcterms:modified>
</cp:coreProperties>
</file>