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4"/>
  </p:notesMasterIdLst>
  <p:handoutMasterIdLst>
    <p:handoutMasterId r:id="rId35"/>
  </p:handoutMasterIdLst>
  <p:sldIdLst>
    <p:sldId id="258" r:id="rId5"/>
    <p:sldId id="325" r:id="rId6"/>
    <p:sldId id="326" r:id="rId7"/>
    <p:sldId id="328" r:id="rId8"/>
    <p:sldId id="327" r:id="rId9"/>
    <p:sldId id="323" r:id="rId10"/>
    <p:sldId id="259" r:id="rId11"/>
    <p:sldId id="331" r:id="rId12"/>
    <p:sldId id="260" r:id="rId13"/>
    <p:sldId id="302" r:id="rId14"/>
    <p:sldId id="303" r:id="rId15"/>
    <p:sldId id="270" r:id="rId16"/>
    <p:sldId id="332" r:id="rId17"/>
    <p:sldId id="329" r:id="rId18"/>
    <p:sldId id="330" r:id="rId19"/>
    <p:sldId id="321" r:id="rId20"/>
    <p:sldId id="322" r:id="rId21"/>
    <p:sldId id="261" r:id="rId22"/>
    <p:sldId id="262" r:id="rId23"/>
    <p:sldId id="301" r:id="rId24"/>
    <p:sldId id="271" r:id="rId25"/>
    <p:sldId id="324" r:id="rId26"/>
    <p:sldId id="263" r:id="rId27"/>
    <p:sldId id="265" r:id="rId28"/>
    <p:sldId id="264" r:id="rId29"/>
    <p:sldId id="266" r:id="rId30"/>
    <p:sldId id="267" r:id="rId31"/>
    <p:sldId id="268" r:id="rId32"/>
    <p:sldId id="269" r:id="rId3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8" autoAdjust="0"/>
    <p:restoredTop sz="37845" autoAdjust="0"/>
  </p:normalViewPr>
  <p:slideViewPr>
    <p:cSldViewPr snapToGrid="0">
      <p:cViewPr varScale="1">
        <p:scale>
          <a:sx n="43" d="100"/>
          <a:sy n="43" d="100"/>
        </p:scale>
        <p:origin x="3186" y="4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ehnálek" userId="2ce7b5c7-3631-4ee2-941c-1425ba8ffe45" providerId="ADAL" clId="{C20139C9-7C73-4942-BA52-699070353A4B}"/>
    <pc:docChg chg="modSld">
      <pc:chgData name="David Sehnálek" userId="2ce7b5c7-3631-4ee2-941c-1425ba8ffe45" providerId="ADAL" clId="{C20139C9-7C73-4942-BA52-699070353A4B}" dt="2023-05-25T06:07:07.526" v="17" actId="6549"/>
      <pc:docMkLst>
        <pc:docMk/>
      </pc:docMkLst>
      <pc:sldChg chg="modNotesTx">
        <pc:chgData name="David Sehnálek" userId="2ce7b5c7-3631-4ee2-941c-1425ba8ffe45" providerId="ADAL" clId="{C20139C9-7C73-4942-BA52-699070353A4B}" dt="2023-05-25T06:06:48.429" v="7" actId="6549"/>
        <pc:sldMkLst>
          <pc:docMk/>
          <pc:sldMk cId="0" sldId="262"/>
        </pc:sldMkLst>
      </pc:sldChg>
      <pc:sldChg chg="modNotesTx">
        <pc:chgData name="David Sehnálek" userId="2ce7b5c7-3631-4ee2-941c-1425ba8ffe45" providerId="ADAL" clId="{C20139C9-7C73-4942-BA52-699070353A4B}" dt="2023-05-25T06:06:55.999" v="11" actId="6549"/>
        <pc:sldMkLst>
          <pc:docMk/>
          <pc:sldMk cId="0" sldId="263"/>
        </pc:sldMkLst>
      </pc:sldChg>
      <pc:sldChg chg="modNotesTx">
        <pc:chgData name="David Sehnálek" userId="2ce7b5c7-3631-4ee2-941c-1425ba8ffe45" providerId="ADAL" clId="{C20139C9-7C73-4942-BA52-699070353A4B}" dt="2023-05-25T06:06:59.956" v="13" actId="6549"/>
        <pc:sldMkLst>
          <pc:docMk/>
          <pc:sldMk cId="0" sldId="264"/>
        </pc:sldMkLst>
      </pc:sldChg>
      <pc:sldChg chg="modNotesTx">
        <pc:chgData name="David Sehnálek" userId="2ce7b5c7-3631-4ee2-941c-1425ba8ffe45" providerId="ADAL" clId="{C20139C9-7C73-4942-BA52-699070353A4B}" dt="2023-05-25T06:06:57.855" v="12" actId="6549"/>
        <pc:sldMkLst>
          <pc:docMk/>
          <pc:sldMk cId="0" sldId="265"/>
        </pc:sldMkLst>
      </pc:sldChg>
      <pc:sldChg chg="modNotesTx">
        <pc:chgData name="David Sehnálek" userId="2ce7b5c7-3631-4ee2-941c-1425ba8ffe45" providerId="ADAL" clId="{C20139C9-7C73-4942-BA52-699070353A4B}" dt="2023-05-25T06:07:02.142" v="14" actId="6549"/>
        <pc:sldMkLst>
          <pc:docMk/>
          <pc:sldMk cId="0" sldId="266"/>
        </pc:sldMkLst>
      </pc:sldChg>
      <pc:sldChg chg="modNotesTx">
        <pc:chgData name="David Sehnálek" userId="2ce7b5c7-3631-4ee2-941c-1425ba8ffe45" providerId="ADAL" clId="{C20139C9-7C73-4942-BA52-699070353A4B}" dt="2023-05-25T06:07:03.885" v="15" actId="6549"/>
        <pc:sldMkLst>
          <pc:docMk/>
          <pc:sldMk cId="0" sldId="267"/>
        </pc:sldMkLst>
      </pc:sldChg>
      <pc:sldChg chg="modNotesTx">
        <pc:chgData name="David Sehnálek" userId="2ce7b5c7-3631-4ee2-941c-1425ba8ffe45" providerId="ADAL" clId="{C20139C9-7C73-4942-BA52-699070353A4B}" dt="2023-05-25T06:07:05.749" v="16" actId="6549"/>
        <pc:sldMkLst>
          <pc:docMk/>
          <pc:sldMk cId="0" sldId="268"/>
        </pc:sldMkLst>
      </pc:sldChg>
      <pc:sldChg chg="modNotesTx">
        <pc:chgData name="David Sehnálek" userId="2ce7b5c7-3631-4ee2-941c-1425ba8ffe45" providerId="ADAL" clId="{C20139C9-7C73-4942-BA52-699070353A4B}" dt="2023-05-25T06:07:07.526" v="17" actId="6549"/>
        <pc:sldMkLst>
          <pc:docMk/>
          <pc:sldMk cId="0" sldId="269"/>
        </pc:sldMkLst>
      </pc:sldChg>
      <pc:sldChg chg="modNotesTx">
        <pc:chgData name="David Sehnálek" userId="2ce7b5c7-3631-4ee2-941c-1425ba8ffe45" providerId="ADAL" clId="{C20139C9-7C73-4942-BA52-699070353A4B}" dt="2023-05-25T06:06:36.821" v="2" actId="6549"/>
        <pc:sldMkLst>
          <pc:docMk/>
          <pc:sldMk cId="0" sldId="270"/>
        </pc:sldMkLst>
      </pc:sldChg>
      <pc:sldChg chg="modNotesTx">
        <pc:chgData name="David Sehnálek" userId="2ce7b5c7-3631-4ee2-941c-1425ba8ffe45" providerId="ADAL" clId="{C20139C9-7C73-4942-BA52-699070353A4B}" dt="2023-05-25T06:06:52.349" v="9" actId="6549"/>
        <pc:sldMkLst>
          <pc:docMk/>
          <pc:sldMk cId="0" sldId="271"/>
        </pc:sldMkLst>
      </pc:sldChg>
      <pc:sldChg chg="modNotesTx">
        <pc:chgData name="David Sehnálek" userId="2ce7b5c7-3631-4ee2-941c-1425ba8ffe45" providerId="ADAL" clId="{C20139C9-7C73-4942-BA52-699070353A4B}" dt="2023-05-25T06:06:50.461" v="8" actId="6549"/>
        <pc:sldMkLst>
          <pc:docMk/>
          <pc:sldMk cId="0" sldId="301"/>
        </pc:sldMkLst>
      </pc:sldChg>
      <pc:sldChg chg="modNotesTx">
        <pc:chgData name="David Sehnálek" userId="2ce7b5c7-3631-4ee2-941c-1425ba8ffe45" providerId="ADAL" clId="{C20139C9-7C73-4942-BA52-699070353A4B}" dt="2023-05-25T06:06:33.365" v="0" actId="6549"/>
        <pc:sldMkLst>
          <pc:docMk/>
          <pc:sldMk cId="0" sldId="302"/>
        </pc:sldMkLst>
      </pc:sldChg>
      <pc:sldChg chg="modNotesTx">
        <pc:chgData name="David Sehnálek" userId="2ce7b5c7-3631-4ee2-941c-1425ba8ffe45" providerId="ADAL" clId="{C20139C9-7C73-4942-BA52-699070353A4B}" dt="2023-05-25T06:06:35.109" v="1" actId="6549"/>
        <pc:sldMkLst>
          <pc:docMk/>
          <pc:sldMk cId="0" sldId="303"/>
        </pc:sldMkLst>
      </pc:sldChg>
      <pc:sldChg chg="modNotesTx">
        <pc:chgData name="David Sehnálek" userId="2ce7b5c7-3631-4ee2-941c-1425ba8ffe45" providerId="ADAL" clId="{C20139C9-7C73-4942-BA52-699070353A4B}" dt="2023-05-25T06:06:45.477" v="6" actId="6549"/>
        <pc:sldMkLst>
          <pc:docMk/>
          <pc:sldMk cId="320446644" sldId="322"/>
        </pc:sldMkLst>
      </pc:sldChg>
      <pc:sldChg chg="modNotesTx">
        <pc:chgData name="David Sehnálek" userId="2ce7b5c7-3631-4ee2-941c-1425ba8ffe45" providerId="ADAL" clId="{C20139C9-7C73-4942-BA52-699070353A4B}" dt="2023-05-25T06:06:54.117" v="10" actId="6549"/>
        <pc:sldMkLst>
          <pc:docMk/>
          <pc:sldMk cId="2571671781" sldId="324"/>
        </pc:sldMkLst>
      </pc:sldChg>
      <pc:sldChg chg="modNotesTx">
        <pc:chgData name="David Sehnálek" userId="2ce7b5c7-3631-4ee2-941c-1425ba8ffe45" providerId="ADAL" clId="{C20139C9-7C73-4942-BA52-699070353A4B}" dt="2023-05-25T06:06:40.407" v="4" actId="6549"/>
        <pc:sldMkLst>
          <pc:docMk/>
          <pc:sldMk cId="526741378" sldId="329"/>
        </pc:sldMkLst>
      </pc:sldChg>
      <pc:sldChg chg="modNotesTx">
        <pc:chgData name="David Sehnálek" userId="2ce7b5c7-3631-4ee2-941c-1425ba8ffe45" providerId="ADAL" clId="{C20139C9-7C73-4942-BA52-699070353A4B}" dt="2023-05-25T06:06:42.591" v="5" actId="6549"/>
        <pc:sldMkLst>
          <pc:docMk/>
          <pc:sldMk cId="1582756054" sldId="330"/>
        </pc:sldMkLst>
      </pc:sldChg>
      <pc:sldChg chg="modNotesTx">
        <pc:chgData name="David Sehnálek" userId="2ce7b5c7-3631-4ee2-941c-1425ba8ffe45" providerId="ADAL" clId="{C20139C9-7C73-4942-BA52-699070353A4B}" dt="2023-05-25T06:06:38.536" v="3" actId="6549"/>
        <pc:sldMkLst>
          <pc:docMk/>
          <pc:sldMk cId="3020536712" sldId="33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67A39E0-9ACD-4C08-B2CE-34B0A84B4B12}" type="slidenum">
              <a:rPr lang="cs-CZ" altLang="cs-CZ" smtClean="0"/>
              <a:pPr eaLnBrk="1" hangingPunct="1"/>
              <a:t>1</a:t>
            </a:fld>
            <a:endParaRPr lang="cs-CZ" altLang="cs-CZ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3838" y="673100"/>
            <a:ext cx="7185026" cy="4041775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513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718F4-5588-4BD8-8F1D-69ED8B1518F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0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46718F4-5588-4BD8-8F1D-69ED8B1518F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9126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1FC4125-6CE0-4B3E-A083-13A9F0A5BFE1}" type="slidenum">
              <a:rPr lang="cs-CZ" altLang="cs-CZ" smtClean="0"/>
              <a:pPr eaLnBrk="1" hangingPunct="1"/>
              <a:t>18</a:t>
            </a:fld>
            <a:endParaRPr lang="cs-CZ" altLang="cs-CZ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22250" y="758825"/>
            <a:ext cx="7181850" cy="4040188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0454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D60BABA-F2AF-4BB8-A7F6-9A14F70D4C8E}" type="slidenum">
              <a:rPr lang="cs-CZ" altLang="cs-CZ" smtClean="0"/>
              <a:pPr eaLnBrk="1" hangingPunct="1"/>
              <a:t>19</a:t>
            </a:fld>
            <a:endParaRPr lang="cs-CZ" altLang="cs-CZ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8788" y="212725"/>
            <a:ext cx="4668837" cy="2627313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487" y="3012459"/>
            <a:ext cx="6224908" cy="74673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3821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CE2E2FC-4ED8-4D42-8DCA-B04E5ACD9C00}" type="slidenum">
              <a:rPr lang="cs-CZ" altLang="cs-CZ" smtClean="0"/>
              <a:pPr eaLnBrk="1" hangingPunct="1"/>
              <a:t>20</a:t>
            </a:fld>
            <a:endParaRPr lang="cs-CZ" altLang="cs-CZ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8" y="296863"/>
            <a:ext cx="5129212" cy="2886075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488" y="3350242"/>
            <a:ext cx="6295717" cy="7129601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3882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E42CE7A-AA3E-4866-8444-2661DFB4D5B7}" type="slidenum">
              <a:rPr lang="cs-CZ" altLang="cs-CZ" smtClean="0"/>
              <a:pPr eaLnBrk="1" hangingPunct="1"/>
              <a:t>21</a:t>
            </a:fld>
            <a:endParaRPr lang="cs-CZ" altLang="cs-CZ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8" y="296863"/>
            <a:ext cx="5129212" cy="2886075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488" y="3350242"/>
            <a:ext cx="6295717" cy="7129601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9308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>
              <a:latin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58047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BBF26C-D42A-4777-9F41-3B19E51678DB}" type="slidenum">
              <a:rPr lang="cs-CZ" altLang="cs-CZ" smtClean="0"/>
              <a:pPr eaLnBrk="1" hangingPunct="1"/>
              <a:t>23</a:t>
            </a:fld>
            <a:endParaRPr lang="cs-CZ" alt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753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A1E5CA5-4F21-464D-AFC1-98BE082152FC}" type="slidenum">
              <a:rPr lang="cs-CZ" altLang="cs-CZ" smtClean="0"/>
              <a:pPr eaLnBrk="1" hangingPunct="1"/>
              <a:t>24</a:t>
            </a:fld>
            <a:endParaRPr lang="cs-CZ" altLang="cs-CZ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3625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FFA1454-E549-4B0E-A297-97CC70FCCE48}" type="slidenum">
              <a:rPr lang="cs-CZ" altLang="cs-CZ" smtClean="0"/>
              <a:pPr eaLnBrk="1" hangingPunct="1"/>
              <a:t>25</a:t>
            </a:fld>
            <a:endParaRPr lang="cs-CZ" altLang="cs-CZ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7463" y="296863"/>
            <a:ext cx="5426076" cy="3052762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679" y="3520855"/>
            <a:ext cx="6366526" cy="6958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359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E816BE2-93CB-4221-9E34-11EC6532ECAA}" type="slidenum">
              <a:rPr lang="cs-CZ" altLang="cs-CZ" smtClean="0"/>
              <a:pPr eaLnBrk="1" hangingPunct="1"/>
              <a:t>7</a:t>
            </a:fld>
            <a:endParaRPr lang="cs-CZ" altLang="cs-CZ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2613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F76B778-E392-42F7-9348-E5F263CC1B09}" type="slidenum">
              <a:rPr lang="cs-CZ" altLang="cs-CZ" smtClean="0"/>
              <a:pPr eaLnBrk="1" hangingPunct="1"/>
              <a:t>26</a:t>
            </a:fld>
            <a:endParaRPr lang="cs-CZ" altLang="cs-CZ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549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0361732-49A3-4FF1-9385-4A56C23BB4D9}" type="slidenum">
              <a:rPr lang="cs-CZ" altLang="cs-CZ" smtClean="0"/>
              <a:pPr eaLnBrk="1" hangingPunct="1"/>
              <a:t>27</a:t>
            </a:fld>
            <a:endParaRPr lang="cs-CZ" altLang="cs-CZ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2801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62E2E94-8F68-416C-894D-F75F49630DC2}" type="slidenum">
              <a:rPr lang="cs-CZ" altLang="cs-CZ" smtClean="0"/>
              <a:pPr eaLnBrk="1" hangingPunct="1"/>
              <a:t>28</a:t>
            </a:fld>
            <a:endParaRPr lang="cs-CZ" altLang="cs-CZ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92125" y="0"/>
            <a:ext cx="4673600" cy="26289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487" y="2672955"/>
            <a:ext cx="6224908" cy="789133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1484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B38EB89E-A369-4FAA-A6F9-278387A5254A}" type="slidenum">
              <a:rPr lang="cs-CZ" altLang="cs-CZ" smtClean="0"/>
              <a:pPr eaLnBrk="1" hangingPunct="1"/>
              <a:t>29</a:t>
            </a:fld>
            <a:endParaRPr lang="cs-CZ" altLang="cs-CZ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109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itchFamily="34" charset="0"/>
            </a:endParaRPr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5B971FC-BE04-42EF-8B1A-65B75A4899D5}" type="slidenum">
              <a:rPr lang="cs-CZ" altLang="cs-CZ" smtClean="0"/>
              <a:pPr eaLnBrk="1" hangingPunct="1"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5477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972A9-CF80-497D-BE03-5F389783EFD7}" type="slidenum">
              <a:rPr lang="cs-CZ" altLang="cs-CZ" smtClean="0"/>
              <a:pPr eaLnBrk="1" hangingPunct="1"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090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E9ADFE9-E315-4520-B5BE-74AE605C8114}" type="slidenum">
              <a:rPr lang="cs-CZ" altLang="cs-CZ" smtClean="0"/>
              <a:pPr eaLnBrk="1" hangingPunct="1"/>
              <a:t>11</a:t>
            </a:fld>
            <a:endParaRPr lang="cs-CZ" altLang="cs-CZ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77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873" indent="-285721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2882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035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189" indent="-228577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342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494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8647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5801" indent="-22857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3F66474D-5DC3-4683-B792-8801C34A9755}" type="slidenum">
              <a:rPr lang="cs-CZ" altLang="cs-CZ" smtClean="0"/>
              <a:pPr eaLnBrk="1" hangingPunct="1"/>
              <a:t>12</a:t>
            </a:fld>
            <a:endParaRPr lang="cs-CZ" altLang="cs-CZ"/>
          </a:p>
        </p:txBody>
      </p:sp>
      <p:sp>
        <p:nvSpPr>
          <p:cNvPr id="7" name="Rectangle 7"/>
          <p:cNvSpPr txBox="1">
            <a:spLocks noGrp="1" noChangeArrowheads="1"/>
          </p:cNvSpPr>
          <p:nvPr/>
        </p:nvSpPr>
        <p:spPr>
          <a:xfrm>
            <a:off x="3815825" y="10235124"/>
            <a:ext cx="2920483" cy="539416"/>
          </a:xfrm>
          <a:prstGeom prst="rect">
            <a:avLst/>
          </a:prstGeom>
          <a:noFill/>
        </p:spPr>
        <p:txBody>
          <a:bodyPr lIns="91431" tIns="45715" rIns="91431" bIns="45715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86F4E0A-BBAC-4D2D-AC52-483247635BD5}" type="slidenum">
              <a:rPr lang="cs-CZ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cs-CZ" sz="1200">
              <a:latin typeface="+mn-lt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6415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cs-CZ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8776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842234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1996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F62AE-4000-40D5-9A8E-C40B3EC110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256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410D3-1839-40DD-AF30-FCC0C53720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862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Vnější ekonomické vztahy EU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Zaměřeno na společnou obchodní politiku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59"/>
    </mc:Choice>
    <mc:Fallback xmlns="">
      <p:transition spd="slow" advTm="7795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Vnější činnost Evropské unie</a:t>
            </a:r>
            <a:endParaRPr lang="cs-CZ" dirty="0"/>
          </a:p>
        </p:txBody>
      </p:sp>
      <p:sp>
        <p:nvSpPr>
          <p:cNvPr id="9219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B050"/>
                </a:solidFill>
              </a:rPr>
              <a:t>společná zahraniční a bezpečnostní politika, včetně politiky obranné;</a:t>
            </a:r>
          </a:p>
          <a:p>
            <a:r>
              <a:rPr lang="cs-CZ" altLang="cs-CZ" dirty="0">
                <a:solidFill>
                  <a:srgbClr val="FFC000"/>
                </a:solidFill>
              </a:rPr>
              <a:t>politika rozvojové spolupráce a humanitární politika; </a:t>
            </a:r>
          </a:p>
          <a:p>
            <a:r>
              <a:rPr lang="cs-CZ" altLang="cs-CZ" dirty="0">
                <a:solidFill>
                  <a:srgbClr val="FFC000"/>
                </a:solidFill>
              </a:rPr>
              <a:t>otázky týkající se ochrany a prosazování lidských práv na mezinárodní úrovni; </a:t>
            </a:r>
          </a:p>
          <a:p>
            <a:r>
              <a:rPr lang="cs-CZ" altLang="cs-CZ" dirty="0">
                <a:solidFill>
                  <a:srgbClr val="FF0000"/>
                </a:solidFill>
              </a:rPr>
              <a:t>společná obchodní politika;</a:t>
            </a:r>
          </a:p>
          <a:p>
            <a:r>
              <a:rPr lang="cs-CZ" altLang="cs-CZ" dirty="0">
                <a:solidFill>
                  <a:srgbClr val="FF0000"/>
                </a:solidFill>
              </a:rPr>
              <a:t>a další politiky (doktrína AETR)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854"/>
    </mc:Choice>
    <mc:Fallback xmlns="">
      <p:transition spd="slow" advTm="193854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Právní zakotvení obchodu EU (srovnání „dovnitř“ a „vně“)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vnitřní obchod</a:t>
            </a:r>
          </a:p>
          <a:p>
            <a:r>
              <a:rPr lang="cs-CZ" dirty="0"/>
              <a:t>čl. 28 (23) SFEU : EU = CU </a:t>
            </a:r>
            <a:r>
              <a:rPr lang="cs-CZ" dirty="0">
                <a:sym typeface="Wingdings" pitchFamily="2" charset="2"/>
              </a:rPr>
              <a:t> zákaz cel a poplatků mezi čl. st.</a:t>
            </a:r>
          </a:p>
          <a:p>
            <a:r>
              <a:rPr lang="cs-CZ" dirty="0">
                <a:sym typeface="Wingdings" pitchFamily="2" charset="2"/>
              </a:rPr>
              <a:t>čl. 30 (25) </a:t>
            </a:r>
            <a:r>
              <a:rPr lang="cs-CZ" dirty="0"/>
              <a:t>SFEU </a:t>
            </a:r>
            <a:r>
              <a:rPr lang="cs-CZ" dirty="0">
                <a:sym typeface="Wingdings" pitchFamily="2" charset="2"/>
              </a:rPr>
              <a:t>: zákaz cel</a:t>
            </a:r>
          </a:p>
          <a:p>
            <a:r>
              <a:rPr lang="cs-CZ" dirty="0">
                <a:sym typeface="Wingdings" pitchFamily="2" charset="2"/>
              </a:rPr>
              <a:t>čl. 34 (28) </a:t>
            </a:r>
            <a:r>
              <a:rPr lang="cs-CZ" dirty="0"/>
              <a:t>SFEU </a:t>
            </a:r>
            <a:r>
              <a:rPr lang="cs-CZ" dirty="0">
                <a:sym typeface="Wingdings" pitchFamily="2" charset="2"/>
              </a:rPr>
              <a:t>: zákaz kvót</a:t>
            </a:r>
          </a:p>
          <a:p>
            <a:r>
              <a:rPr lang="cs-CZ" dirty="0">
                <a:sym typeface="Wingdings" pitchFamily="2" charset="2"/>
              </a:rPr>
              <a:t>čl. 45 (39) </a:t>
            </a:r>
            <a:r>
              <a:rPr lang="cs-CZ" dirty="0"/>
              <a:t>SFEU </a:t>
            </a:r>
            <a:r>
              <a:rPr lang="cs-CZ" dirty="0">
                <a:sym typeface="Wingdings" pitchFamily="2" charset="2"/>
              </a:rPr>
              <a:t>: pracovníci</a:t>
            </a:r>
          </a:p>
          <a:p>
            <a:r>
              <a:rPr lang="cs-CZ" dirty="0">
                <a:sym typeface="Wingdings" pitchFamily="2" charset="2"/>
              </a:rPr>
              <a:t>čl. 49 (43) </a:t>
            </a:r>
            <a:r>
              <a:rPr lang="cs-CZ" dirty="0"/>
              <a:t>SFEU </a:t>
            </a:r>
            <a:r>
              <a:rPr lang="cs-CZ" dirty="0">
                <a:sym typeface="Wingdings" pitchFamily="2" charset="2"/>
              </a:rPr>
              <a:t>: usazování</a:t>
            </a:r>
          </a:p>
          <a:p>
            <a:r>
              <a:rPr lang="cs-CZ" dirty="0">
                <a:sym typeface="Wingdings" pitchFamily="2" charset="2"/>
              </a:rPr>
              <a:t>čl. 56 (49) </a:t>
            </a:r>
            <a:r>
              <a:rPr lang="cs-CZ" dirty="0"/>
              <a:t>SFEU </a:t>
            </a:r>
            <a:r>
              <a:rPr lang="cs-CZ" dirty="0">
                <a:sym typeface="Wingdings" pitchFamily="2" charset="2"/>
              </a:rPr>
              <a:t>: služby</a:t>
            </a:r>
          </a:p>
          <a:p>
            <a:r>
              <a:rPr lang="cs-CZ" dirty="0">
                <a:sym typeface="Wingdings" pitchFamily="2" charset="2"/>
              </a:rPr>
              <a:t>čl. 63 (56) </a:t>
            </a:r>
            <a:r>
              <a:rPr lang="cs-CZ" dirty="0"/>
              <a:t>SFEU </a:t>
            </a:r>
            <a:r>
              <a:rPr lang="cs-CZ" dirty="0">
                <a:sym typeface="Wingdings" pitchFamily="2" charset="2"/>
              </a:rPr>
              <a:t>: kapitál</a:t>
            </a:r>
          </a:p>
          <a:p>
            <a:r>
              <a:rPr lang="cs-CZ" dirty="0">
                <a:sym typeface="Wingdings" pitchFamily="2" charset="2"/>
              </a:rPr>
              <a:t>čl. 110 (90) </a:t>
            </a:r>
            <a:r>
              <a:rPr lang="cs-CZ" dirty="0"/>
              <a:t>SFEU </a:t>
            </a:r>
            <a:r>
              <a:rPr lang="cs-CZ" dirty="0">
                <a:sym typeface="Wingdings" pitchFamily="2" charset="2"/>
              </a:rPr>
              <a:t>: daňová nediskriminace</a:t>
            </a:r>
          </a:p>
          <a:p>
            <a:r>
              <a:rPr lang="cs-CZ" dirty="0">
                <a:sym typeface="Wingdings" pitchFamily="2" charset="2"/>
              </a:rPr>
              <a:t>atd.</a:t>
            </a:r>
          </a:p>
          <a:p>
            <a:pPr lvl="1"/>
            <a:endParaRPr lang="cs-CZ" dirty="0"/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vnější obchod</a:t>
            </a:r>
          </a:p>
          <a:p>
            <a:pPr lvl="1"/>
            <a:r>
              <a:rPr lang="cs-CZ" altLang="cs-CZ" dirty="0"/>
              <a:t>čl. 28 (23) SFEU: EU = CU </a:t>
            </a:r>
            <a:r>
              <a:rPr lang="cs-CZ" altLang="cs-CZ" dirty="0">
                <a:sym typeface="Wingdings" pitchFamily="2" charset="2"/>
              </a:rPr>
              <a:t> </a:t>
            </a:r>
            <a:r>
              <a:rPr lang="cs-CZ" altLang="cs-CZ" dirty="0"/>
              <a:t>přijetí spol. cel. sazebníku ve vztahu ke 3. zemím</a:t>
            </a:r>
          </a:p>
          <a:p>
            <a:pPr lvl="1"/>
            <a:r>
              <a:rPr lang="cs-CZ" altLang="cs-CZ" dirty="0"/>
              <a:t>čl.  206 (131) SFEU : cíle SOP</a:t>
            </a:r>
          </a:p>
          <a:p>
            <a:pPr lvl="1"/>
            <a:r>
              <a:rPr lang="cs-CZ" altLang="cs-CZ" dirty="0"/>
              <a:t>čl. 207 (133) SFEU : </a:t>
            </a:r>
          </a:p>
          <a:p>
            <a:pPr lvl="2"/>
            <a:r>
              <a:rPr lang="cs-CZ" altLang="cs-CZ" dirty="0"/>
              <a:t>zásady SOP</a:t>
            </a:r>
          </a:p>
          <a:p>
            <a:pPr lvl="2"/>
            <a:r>
              <a:rPr lang="cs-CZ" altLang="cs-CZ" dirty="0"/>
              <a:t>pravomoci EU v oblasti SOP</a:t>
            </a:r>
          </a:p>
          <a:p>
            <a:pPr lvl="2"/>
            <a:r>
              <a:rPr lang="cs-CZ" altLang="cs-CZ" dirty="0"/>
              <a:t>postup sjednávání smluv v oblasti SOP</a:t>
            </a:r>
          </a:p>
          <a:p>
            <a:pPr lvl="2"/>
            <a:r>
              <a:rPr lang="cs-CZ" altLang="cs-CZ" dirty="0"/>
              <a:t>atd.</a:t>
            </a:r>
          </a:p>
          <a:p>
            <a:pPr lvl="1"/>
            <a:r>
              <a:rPr lang="cs-CZ" altLang="cs-CZ" dirty="0"/>
              <a:t>zásady:</a:t>
            </a:r>
          </a:p>
          <a:p>
            <a:pPr lvl="2"/>
            <a:r>
              <a:rPr lang="cs-CZ" altLang="cs-CZ" dirty="0"/>
              <a:t>Asimilace (čl. 28/2 SFEU )</a:t>
            </a:r>
          </a:p>
          <a:p>
            <a:pPr lvl="2"/>
            <a:r>
              <a:rPr lang="cs-CZ" altLang="cs-CZ" dirty="0"/>
              <a:t>Jednoty (čl. 207/1 SFEU )</a:t>
            </a:r>
          </a:p>
          <a:p>
            <a:pPr lvl="1"/>
            <a:r>
              <a:rPr lang="cs-CZ" altLang="cs-CZ" dirty="0"/>
              <a:t>Význam má i SEU o vnější činnosti EU - (čl. 21 SEU)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768"/>
    </mc:Choice>
    <mc:Fallback xmlns="">
      <p:transition spd="slow" advTm="19876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9DDC3C33-E1AF-4ADC-9602-E18A5E802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Článek 28 SFEU</a:t>
            </a:r>
          </a:p>
        </p:txBody>
      </p:sp>
      <p:sp>
        <p:nvSpPr>
          <p:cNvPr id="11266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dirty="0"/>
              <a:t>1. Unie zahrnuje </a:t>
            </a:r>
            <a:r>
              <a:rPr lang="cs-CZ" altLang="cs-CZ" b="1" dirty="0">
                <a:solidFill>
                  <a:srgbClr val="FF0000"/>
                </a:solidFill>
              </a:rPr>
              <a:t>celní unii</a:t>
            </a:r>
            <a:r>
              <a:rPr lang="cs-CZ" altLang="cs-CZ" dirty="0"/>
              <a:t>, která pokrývá veškerý obchod </a:t>
            </a:r>
            <a:r>
              <a:rPr lang="cs-CZ" altLang="cs-CZ" b="1" dirty="0">
                <a:solidFill>
                  <a:srgbClr val="FF0000"/>
                </a:solidFill>
              </a:rPr>
              <a:t>zbožím</a:t>
            </a:r>
            <a:r>
              <a:rPr lang="cs-CZ" altLang="cs-CZ" dirty="0"/>
              <a:t> a která zahrnuje jak zákaz vývozních a dovozních cel a všech poplatků s rovnocenným účinkem mezi členskými státy, tak i přijetí společného celního sazebníku ve vztahu ke třetím zemím.</a:t>
            </a:r>
          </a:p>
          <a:p>
            <a:r>
              <a:rPr lang="cs-CZ" altLang="cs-CZ" dirty="0"/>
              <a:t>2. Článek 30 a kapitola 3 této hlavy se týkají výrobků, které pocházejí </a:t>
            </a:r>
            <a:r>
              <a:rPr lang="cs-CZ" altLang="cs-CZ" dirty="0">
                <a:solidFill>
                  <a:schemeClr val="tx2"/>
                </a:solidFill>
              </a:rPr>
              <a:t>z členských států</a:t>
            </a:r>
            <a:r>
              <a:rPr lang="cs-CZ" altLang="cs-CZ" dirty="0"/>
              <a:t>, jakož i těch výrobků pocházejících </a:t>
            </a:r>
            <a:r>
              <a:rPr lang="cs-CZ" altLang="cs-CZ" dirty="0">
                <a:solidFill>
                  <a:schemeClr val="tx2"/>
                </a:solidFill>
              </a:rPr>
              <a:t>ze třetích zemí, které jsou v členských státech </a:t>
            </a:r>
            <a:r>
              <a:rPr lang="cs-CZ" altLang="cs-CZ" b="1" dirty="0">
                <a:solidFill>
                  <a:srgbClr val="FF0000"/>
                </a:solidFill>
              </a:rPr>
              <a:t>ve volném oběhu </a:t>
            </a:r>
            <a:r>
              <a:rPr lang="cs-CZ" altLang="cs-CZ" i="1" dirty="0">
                <a:solidFill>
                  <a:srgbClr val="00B050"/>
                </a:solidFill>
              </a:rPr>
              <a:t>(zásada asimilace)</a:t>
            </a:r>
          </a:p>
          <a:p>
            <a:endParaRPr lang="cs-CZ" altLang="cs-CZ" dirty="0"/>
          </a:p>
          <a:p>
            <a:r>
              <a:rPr lang="cs-CZ" altLang="cs-CZ" dirty="0"/>
              <a:t>Pozn. 1 - viz </a:t>
            </a:r>
            <a:r>
              <a:rPr kumimoji="1" lang="cs-CZ" sz="2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článek XXIV Všeobecné dohody o clech a obchodu</a:t>
            </a:r>
          </a:p>
          <a:p>
            <a:r>
              <a:rPr kumimoji="1" lang="cs-CZ" altLang="cs-CZ" kern="1200" dirty="0">
                <a:latin typeface="Arial" charset="0"/>
              </a:rPr>
              <a:t>Pozn. 2 – viz též </a:t>
            </a:r>
            <a:r>
              <a:rPr kumimoji="1" lang="cs-CZ" sz="28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commerce</a:t>
            </a:r>
            <a:r>
              <a:rPr kumimoji="1" lang="cs-CZ" sz="2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28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clause</a:t>
            </a:r>
            <a:r>
              <a:rPr kumimoji="1" lang="cs-CZ" sz="2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“ obsaženou v článku I. odst. 8 Ústavy USA. </a:t>
            </a:r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B08916-607C-CBB5-825C-E08A27F0FE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7AF8528-B8D7-33AA-DF35-5C7761A502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9333A3-2B72-2E4D-82FC-EDB1A67D6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pojmu zboží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13242F-5085-02DA-9B95-D1614CCFC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kumimoji="1" lang="cs-CZ" sz="2800" kern="1200" dirty="0">
                <a:solidFill>
                  <a:srgbClr val="FF0000"/>
                </a:solidFill>
                <a:effectLst/>
                <a:latin typeface="Arial" charset="0"/>
                <a:ea typeface="+mn-ea"/>
                <a:cs typeface="+mn-cs"/>
              </a:rPr>
              <a:t>výrobky, jejichž hodnota je vyjádřitelná v penězích a které mohou být předmětem obchodních transakci</a:t>
            </a:r>
            <a:r>
              <a:rPr kumimoji="1" lang="cs-CZ" sz="2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(7/68 </a:t>
            </a:r>
            <a:r>
              <a:rPr kumimoji="1" lang="cs-CZ" sz="28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Komise v. Itálie</a:t>
            </a:r>
            <a:r>
              <a:rPr kumimoji="1" lang="cs-CZ" sz="2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). </a:t>
            </a:r>
          </a:p>
          <a:p>
            <a:pPr>
              <a:lnSpc>
                <a:spcPct val="120000"/>
              </a:lnSpc>
            </a:pPr>
            <a:r>
              <a:rPr kumimoji="1" lang="cs-CZ" sz="2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povaha transakce není rozhodná, podstatné je to, zda se jedná o předměty přepravované přes hranice pro účely obchodních transakcí (C-2/90 </a:t>
            </a:r>
            <a:r>
              <a:rPr kumimoji="1" lang="cs-CZ" sz="28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Komise v. Belgie</a:t>
            </a:r>
            <a:r>
              <a:rPr kumimoji="1" lang="cs-CZ" sz="2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). </a:t>
            </a:r>
          </a:p>
          <a:p>
            <a:pPr>
              <a:lnSpc>
                <a:spcPct val="120000"/>
              </a:lnSpc>
            </a:pPr>
            <a:r>
              <a:rPr kumimoji="1" lang="cs-CZ" sz="2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Nerozlišuje, zda je zboží přes hranice převáženo za účelem prodeje či dalšího prodeje, nebo pro osobní užití či spotřebu (215/87 </a:t>
            </a:r>
            <a:r>
              <a:rPr kumimoji="1" lang="cs-CZ" sz="28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Heinz Schumacher v. </a:t>
            </a:r>
            <a:r>
              <a:rPr kumimoji="1" lang="cs-CZ" sz="2800" i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Hauptzollamt</a:t>
            </a:r>
            <a:r>
              <a:rPr kumimoji="1" lang="cs-CZ" sz="28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Frankfurt </a:t>
            </a:r>
            <a:r>
              <a:rPr kumimoji="1" lang="cs-CZ" sz="2800" i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am</a:t>
            </a:r>
            <a:r>
              <a:rPr kumimoji="1" lang="cs-CZ" sz="28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r>
              <a:rPr kumimoji="1" lang="cs-CZ" sz="2800" i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Main-Ost</a:t>
            </a:r>
            <a:r>
              <a:rPr kumimoji="1" lang="cs-CZ" sz="2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). </a:t>
            </a:r>
          </a:p>
          <a:p>
            <a:pPr>
              <a:lnSpc>
                <a:spcPct val="120000"/>
              </a:lnSpc>
            </a:pPr>
            <a:r>
              <a:rPr kumimoji="1" lang="cs-CZ" kern="1200" dirty="0">
                <a:latin typeface="Arial" charset="0"/>
              </a:rPr>
              <a:t>Charakteristika zboží:</a:t>
            </a:r>
          </a:p>
          <a:p>
            <a:pPr marL="529200" indent="-457200">
              <a:lnSpc>
                <a:spcPct val="120000"/>
              </a:lnSpc>
              <a:buFont typeface="+mj-lt"/>
              <a:buAutoNum type="arabicPeriod"/>
            </a:pPr>
            <a:r>
              <a:rPr kumimoji="1" lang="cs-CZ" sz="20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hmotná povaha</a:t>
            </a:r>
            <a:r>
              <a:rPr kumimoji="1" lang="cs-CZ" sz="20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. </a:t>
            </a:r>
          </a:p>
          <a:p>
            <a:pPr marL="529200" indent="-457200">
              <a:lnSpc>
                <a:spcPct val="120000"/>
              </a:lnSpc>
              <a:buFont typeface="+mj-lt"/>
              <a:buAutoNum type="arabicPeriod"/>
            </a:pPr>
            <a:r>
              <a:rPr kumimoji="1" lang="cs-CZ" sz="20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způsobilost k pohybu</a:t>
            </a:r>
            <a:r>
              <a:rPr kumimoji="1" lang="cs-CZ" sz="20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přes hranice. </a:t>
            </a:r>
          </a:p>
          <a:p>
            <a:pPr marL="529200" indent="-457200">
              <a:lnSpc>
                <a:spcPct val="120000"/>
              </a:lnSpc>
              <a:buFont typeface="+mj-lt"/>
              <a:buAutoNum type="arabicPeriod"/>
            </a:pPr>
            <a:r>
              <a:rPr kumimoji="1" lang="cs-CZ" sz="20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ekonomická hodnota</a:t>
            </a:r>
            <a:r>
              <a:rPr kumimoji="1" lang="cs-CZ" sz="20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536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D06780D-7F86-4B8A-A128-6E71CE1441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7B9D02-9F11-4AC0-8AAD-2424C8CFC3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05410D3-1839-40DD-AF30-FCC0C537202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4CB655F5-4F7C-4060-8D35-B3A28D1EFC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236044B4-2378-4AF9-9F6D-2ECFC1C49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Článek 29</a:t>
            </a:r>
            <a:br>
              <a:rPr lang="cs-CZ" dirty="0"/>
            </a:br>
            <a:endParaRPr lang="cs-CZ" dirty="0"/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BF0E2FB3-534F-4433-86B1-0404B704F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 Za výrobky </a:t>
            </a:r>
            <a:r>
              <a:rPr lang="cs-CZ" sz="2400" b="1" dirty="0">
                <a:solidFill>
                  <a:srgbClr val="FF0000"/>
                </a:solidFill>
              </a:rPr>
              <a:t>ve volném oběhu </a:t>
            </a:r>
            <a:r>
              <a:rPr lang="cs-CZ" sz="2400" dirty="0"/>
              <a:t>v členském státě se pokládají ty výrobky, které </a:t>
            </a:r>
            <a:r>
              <a:rPr lang="cs-CZ" sz="2400" dirty="0">
                <a:solidFill>
                  <a:srgbClr val="00B050"/>
                </a:solidFill>
              </a:rPr>
              <a:t>(1) </a:t>
            </a:r>
            <a:r>
              <a:rPr lang="cs-CZ" sz="2400" dirty="0"/>
              <a:t>pocházejí ze třetích zemí, </a:t>
            </a:r>
            <a:r>
              <a:rPr lang="cs-CZ" sz="2400" dirty="0">
                <a:solidFill>
                  <a:srgbClr val="00B050"/>
                </a:solidFill>
              </a:rPr>
              <a:t>(2) </a:t>
            </a:r>
            <a:r>
              <a:rPr lang="cs-CZ" sz="2400" dirty="0"/>
              <a:t>u kterých byly v tomto členském státě splněny dovozní náležitosti a zaplacena cla a poplatky s rovnocenným účinkem a </a:t>
            </a:r>
            <a:r>
              <a:rPr lang="cs-CZ" sz="2400" dirty="0">
                <a:solidFill>
                  <a:srgbClr val="00B050"/>
                </a:solidFill>
              </a:rPr>
              <a:t>(3) </a:t>
            </a:r>
            <a:r>
              <a:rPr lang="cs-CZ" sz="2400" dirty="0"/>
              <a:t>u kterých nedošlo k plnému ani částečnému navrácení těchto cel a poplatků.</a:t>
            </a:r>
          </a:p>
          <a:p>
            <a:r>
              <a:rPr kumimoji="1" lang="cs-CZ" sz="24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clo musí být nejen vyměřeno, ale také zcela zaplaceno (C-66/99 </a:t>
            </a:r>
            <a:r>
              <a:rPr kumimoji="1" lang="cs-CZ" sz="2400" i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Wandel</a:t>
            </a:r>
            <a:r>
              <a:rPr kumimoji="1" lang="cs-CZ" sz="24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). </a:t>
            </a:r>
          </a:p>
          <a:p>
            <a:r>
              <a:rPr kumimoji="1" lang="cs-CZ" sz="24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C‑525/14 </a:t>
            </a:r>
            <a:r>
              <a:rPr kumimoji="1" lang="cs-CZ" sz="2400" i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Evropská komise proti České </a:t>
            </a:r>
            <a:r>
              <a:rPr kumimoji="1" lang="cs-CZ" sz="2400" i="1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republic</a:t>
            </a:r>
            <a:endParaRPr lang="cs-CZ" sz="2400" dirty="0"/>
          </a:p>
          <a:p>
            <a:pPr lvl="1"/>
            <a:r>
              <a:rPr lang="cs-CZ" sz="1800" dirty="0"/>
              <a:t>drahé kovy opuncovány v souladu s NL předpisy, ale ve třetím státě - nebyly uvedeny na trh na nizozemském území.</a:t>
            </a:r>
          </a:p>
          <a:p>
            <a:pPr lvl="1"/>
            <a:r>
              <a:rPr kumimoji="1" lang="cs-CZ" sz="18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zboží ze třetí země může být v určitém členském státě ve volném oběhu, aniž by zde </a:t>
            </a:r>
            <a:r>
              <a:rPr kumimoji="1" lang="cs-CZ" sz="1800" b="1" kern="1200" dirty="0">
                <a:solidFill>
                  <a:srgbClr val="FF0000"/>
                </a:solidFill>
                <a:effectLst/>
                <a:latin typeface="Arial" charset="0"/>
                <a:ea typeface="+mn-ea"/>
                <a:cs typeface="+mn-cs"/>
              </a:rPr>
              <a:t>bylo uvedeno na trh. </a:t>
            </a:r>
            <a:endParaRPr lang="cs-CZ" sz="1800" b="1" dirty="0">
              <a:solidFill>
                <a:srgbClr val="FF0000"/>
              </a:solidFill>
            </a:endParaRPr>
          </a:p>
          <a:p>
            <a:pPr lvl="1"/>
            <a:endParaRPr lang="cs-CZ" sz="18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26741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B2D268B-1155-4A57-8776-C9A3FBEA1BE9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/>
              <a:t>čl. 206 SFEU (131 SES) </a:t>
            </a:r>
          </a:p>
          <a:p>
            <a:r>
              <a:rPr lang="cs-CZ" altLang="cs-CZ" dirty="0"/>
              <a:t>Vytvořením celní unie v souladu s články 28 až 32 přispívá Unie ve společném zájmu k harmonickému rozvoji světového obchodu, k postupnému odstranění omezení mezinárodního obchodu a přímých zahraničních investic a ke snižování celních a jiných překážek.</a:t>
            </a:r>
          </a:p>
          <a:p>
            <a:r>
              <a:rPr lang="cs-CZ" altLang="cs-CZ" dirty="0"/>
              <a:t>čl. 207 SFEU (133 SES) </a:t>
            </a:r>
          </a:p>
          <a:p>
            <a:r>
              <a:rPr lang="cs-CZ" altLang="cs-CZ" dirty="0"/>
              <a:t>1. Společná obchodní politika se zakládá na jednotných zásadách, zejména pokud jde o úpravy celních sazeb, uzavírání celních a obchodních dohod týkajících se obchodu zbožím a službami, obchodní aspekty duševního vlastnictví, přímé zahraniční investice, sjednocování liberalizačních opatření, vývozní politiku a opatření na ochranu obchodu, jako jsou opatření pro případ dumpingu a subvencování. Společná obchodní politika je prováděna v rámci zásad a cílů vnější činnosti Unie.</a:t>
            </a:r>
          </a:p>
          <a:p>
            <a:r>
              <a:rPr lang="cs-CZ" altLang="cs-CZ" dirty="0"/>
              <a:t>…</a:t>
            </a:r>
          </a:p>
          <a:p>
            <a:endParaRPr 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307FAD-D62E-4486-B42F-66E388416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73DA59-C2BE-4B76-8B9F-FD2742B31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2756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čl. 21 SEU - zásady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požadavek demokracie, právního státu, univerzálnosti a nedělitelnosti lidských práv a základních svobod, úcty k lidské důstojnosti, zásady rovnosti a solidarity a dodržování zásad Charty Organizace spojených národů a mezinárodního práva</a:t>
            </a:r>
          </a:p>
        </p:txBody>
      </p:sp>
    </p:spTree>
    <p:extLst>
      <p:ext uri="{BB962C8B-B14F-4D97-AF65-F5344CB8AC3E}">
        <p14:creationId xmlns:p14="http://schemas.microsoft.com/office/powerpoint/2010/main" val="328983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76"/>
    </mc:Choice>
    <mc:Fallback xmlns="">
      <p:transition spd="slow" advTm="31076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Článek 21 SEU -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4000" dirty="0"/>
              <a:t>Činnost EU by měla směřovat k: </a:t>
            </a:r>
          </a:p>
          <a:p>
            <a:pPr lvl="1"/>
            <a:r>
              <a:rPr lang="cs-CZ" sz="3200" dirty="0"/>
              <a:t>ochraně svých hodnot, základních zájmů, bezpečnosti, nezávislosti a celistvosti; </a:t>
            </a:r>
          </a:p>
          <a:p>
            <a:pPr lvl="1"/>
            <a:r>
              <a:rPr lang="cs-CZ" sz="3200" dirty="0"/>
              <a:t>upevnění a podpoře demokracie, právního státu, lidských práv a zásad mezinárodního práva;</a:t>
            </a:r>
          </a:p>
          <a:p>
            <a:pPr lvl="1"/>
            <a:r>
              <a:rPr lang="cs-CZ" sz="3200" dirty="0"/>
              <a:t>zachování míru, předcházení konfliktů a posilování mezinárodní bezpečnosti v souladu s cíli a zásadami Charty Organizace spojených národů, jakož i v souladu se zásadami Helsinského závěrečného aktu a s cíli Pařížské charty, včetně těch, které se týkají vnějších hranic;</a:t>
            </a:r>
          </a:p>
          <a:p>
            <a:pPr lvl="1"/>
            <a:r>
              <a:rPr lang="cs-CZ" sz="3200" dirty="0"/>
              <a:t>podpoře udržitelného rozvoje v hospodářské a sociální oblasti a v oblasti životního prostředí v rozvojových zemích s hlavním cílem vymýcení chudoby;</a:t>
            </a:r>
          </a:p>
          <a:p>
            <a:pPr lvl="1"/>
            <a:r>
              <a:rPr lang="cs-CZ" sz="3200" dirty="0"/>
              <a:t>povzbuzování zapojení všech zemí do světové ekonomiky, včetně postupného odstraňování překážek mezinárodnímu obchodu;</a:t>
            </a:r>
          </a:p>
          <a:p>
            <a:pPr lvl="1"/>
            <a:r>
              <a:rPr lang="cs-CZ" sz="3200" dirty="0"/>
              <a:t>k vypracování mezinárodních opatření pro ochranu a zlepšení kvality životního prostředí a udržitelné hospodaření se světovými přírodními zdroji, aby se zajistil udržitelný rozvoj;</a:t>
            </a:r>
          </a:p>
          <a:p>
            <a:pPr lvl="1"/>
            <a:r>
              <a:rPr lang="cs-CZ" sz="3200" dirty="0"/>
              <a:t>pomoci lidem, zemím a regionům čelícím přírodním nebo člověkem způsobeným pohromám; a</a:t>
            </a:r>
          </a:p>
          <a:p>
            <a:pPr lvl="1"/>
            <a:r>
              <a:rPr lang="cs-CZ" sz="3200" dirty="0"/>
              <a:t>podpoře mezinárodního systému založeného na posílené mnohostranné spolupráci a na řádné správě věcí veřejných v celosvětovém měřítku.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4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42"/>
    </mc:Choice>
    <mc:Fallback xmlns="">
      <p:transition spd="slow" advTm="3242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členské státy a vnější obchod (z jejich pohledu)</a:t>
            </a:r>
            <a:endParaRPr lang="cs-CZ" dirty="0"/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72000">
              <a:lnSpc>
                <a:spcPts val="3600"/>
              </a:lnSpc>
            </a:pPr>
            <a:endParaRPr lang="cs-CZ" altLang="cs-CZ" dirty="0"/>
          </a:p>
          <a:p>
            <a:pPr marL="72000">
              <a:lnSpc>
                <a:spcPts val="3600"/>
              </a:lnSpc>
            </a:pPr>
            <a:r>
              <a:rPr lang="cs-CZ" altLang="cs-CZ" b="1" dirty="0"/>
              <a:t>obchod v rámci EU</a:t>
            </a:r>
          </a:p>
          <a:p>
            <a:pPr marL="252000" lvl="1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sz="2800" dirty="0">
                <a:ea typeface="+mn-ea"/>
                <a:cs typeface="+mn-cs"/>
              </a:rPr>
              <a:t>pravidla JVT </a:t>
            </a:r>
            <a:r>
              <a:rPr lang="cs-CZ" altLang="cs-CZ" sz="2800" dirty="0">
                <a:ea typeface="+mn-ea"/>
                <a:cs typeface="+mn-cs"/>
                <a:sym typeface="Wingdings" pitchFamily="2" charset="2"/>
              </a:rPr>
              <a:t> nadstátnost</a:t>
            </a:r>
            <a:endParaRPr lang="cs-CZ" altLang="cs-CZ" sz="2800" dirty="0">
              <a:ea typeface="+mn-ea"/>
              <a:cs typeface="+mn-cs"/>
            </a:endParaRPr>
          </a:p>
          <a:p>
            <a:pPr marL="252000" lvl="1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sz="2800" dirty="0" err="1">
                <a:ea typeface="+mn-ea"/>
                <a:cs typeface="+mn-cs"/>
              </a:rPr>
              <a:t>Intraunijní</a:t>
            </a:r>
            <a:r>
              <a:rPr lang="cs-CZ" altLang="cs-CZ" sz="2800" dirty="0">
                <a:ea typeface="+mn-ea"/>
                <a:cs typeface="+mn-cs"/>
              </a:rPr>
              <a:t> (intrakomunitární) pohyb - fakticky se nejedná o mezinárodní obchod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72000">
              <a:lnSpc>
                <a:spcPts val="3600"/>
              </a:lnSpc>
            </a:pPr>
            <a:endParaRPr lang="cs-CZ" altLang="cs-CZ" b="1" dirty="0"/>
          </a:p>
          <a:p>
            <a:pPr marL="72000">
              <a:lnSpc>
                <a:spcPts val="3600"/>
              </a:lnSpc>
            </a:pPr>
            <a:r>
              <a:rPr lang="cs-CZ" altLang="cs-CZ" b="1" dirty="0"/>
              <a:t>obchod s 3. státy</a:t>
            </a:r>
          </a:p>
          <a:p>
            <a:pPr marL="252000" lvl="1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sz="2800" dirty="0">
                <a:ea typeface="+mn-ea"/>
                <a:cs typeface="+mn-cs"/>
              </a:rPr>
              <a:t>pravidla společné obchodní politiky </a:t>
            </a:r>
            <a:r>
              <a:rPr lang="cs-CZ" altLang="cs-CZ" sz="2800" dirty="0">
                <a:ea typeface="+mn-ea"/>
                <a:cs typeface="+mn-cs"/>
                <a:sym typeface="Wingdings" pitchFamily="2" charset="2"/>
              </a:rPr>
              <a:t> nadstátnost</a:t>
            </a:r>
            <a:endParaRPr lang="cs-CZ" altLang="cs-CZ" sz="2800" dirty="0">
              <a:ea typeface="+mn-ea"/>
              <a:cs typeface="+mn-cs"/>
            </a:endParaRPr>
          </a:p>
          <a:p>
            <a:pPr marL="252000" lvl="1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sz="2800" dirty="0">
                <a:ea typeface="+mn-ea"/>
                <a:cs typeface="+mn-cs"/>
              </a:rPr>
              <a:t>výlučnost pravomocí EU</a:t>
            </a:r>
          </a:p>
          <a:p>
            <a:pPr marL="252000" lvl="1" indent="-180000">
              <a:lnSpc>
                <a:spcPts val="3600"/>
              </a:lnSpc>
              <a:buFont typeface="Arial" panose="020B0604020202020204" pitchFamily="34" charset="0"/>
              <a:buChar char="̶"/>
            </a:pPr>
            <a:r>
              <a:rPr lang="cs-CZ" altLang="cs-CZ" sz="2800" dirty="0">
                <a:ea typeface="+mn-ea"/>
                <a:cs typeface="+mn-cs"/>
              </a:rPr>
              <a:t>aktérem SOP nikoliv čl. st., ale EU!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957"/>
    </mc:Choice>
    <mc:Fallback xmlns="">
      <p:transition spd="slow" advTm="153957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Vztahy EU vs. čl. státy v oblasti MO</a:t>
            </a:r>
            <a:endParaRPr 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dirty="0"/>
              <a:t>Výlučná pravomoc v oblasti SOP</a:t>
            </a:r>
          </a:p>
          <a:p>
            <a:r>
              <a:rPr lang="cs-CZ" altLang="cs-CZ" dirty="0"/>
              <a:t>z povahy věci nezbytná – projev např. v členství EU (má právní subjektivitu!) v MO a hlasování</a:t>
            </a:r>
          </a:p>
          <a:p>
            <a:r>
              <a:rPr lang="cs-CZ" altLang="cs-CZ" dirty="0"/>
              <a:t>Limity:</a:t>
            </a:r>
          </a:p>
          <a:p>
            <a:pPr lvl="1"/>
            <a:r>
              <a:rPr lang="cs-CZ" altLang="cs-CZ" dirty="0"/>
              <a:t>v oblasti administrace – EU hlava bez těla a údů</a:t>
            </a:r>
          </a:p>
          <a:p>
            <a:r>
              <a:rPr lang="cs-CZ" altLang="cs-CZ" dirty="0"/>
              <a:t>kde konkrétně tedy EU má výlučnou pravomoc? </a:t>
            </a:r>
            <a:r>
              <a:rPr lang="cs-CZ" altLang="cs-CZ" dirty="0" err="1"/>
              <a:t>Např</a:t>
            </a:r>
            <a:r>
              <a:rPr lang="cs-CZ" altLang="cs-CZ" dirty="0"/>
              <a:t>:</a:t>
            </a:r>
          </a:p>
          <a:p>
            <a:pPr lvl="1"/>
            <a:r>
              <a:rPr lang="cs-CZ" altLang="cs-CZ" dirty="0"/>
              <a:t>Stanovení celních sazeb;</a:t>
            </a:r>
          </a:p>
          <a:p>
            <a:pPr lvl="1"/>
            <a:r>
              <a:rPr lang="cs-CZ" altLang="cs-CZ" dirty="0"/>
              <a:t>Uzavírání dohod týkajících se obchodu </a:t>
            </a:r>
          </a:p>
          <a:p>
            <a:pPr lvl="2"/>
            <a:r>
              <a:rPr lang="cs-CZ" altLang="cs-CZ" dirty="0"/>
              <a:t>zbožím a službami;</a:t>
            </a:r>
          </a:p>
          <a:p>
            <a:pPr lvl="2"/>
            <a:r>
              <a:rPr lang="cs-CZ" altLang="cs-CZ" dirty="0"/>
              <a:t>obchodních aspektů duševního vlastnictví; </a:t>
            </a:r>
          </a:p>
          <a:p>
            <a:pPr lvl="2"/>
            <a:r>
              <a:rPr lang="cs-CZ" altLang="cs-CZ" dirty="0">
                <a:solidFill>
                  <a:srgbClr val="FF0000"/>
                </a:solidFill>
              </a:rPr>
              <a:t>přímých zahraničních investic;</a:t>
            </a:r>
          </a:p>
          <a:p>
            <a:pPr lvl="1"/>
            <a:r>
              <a:rPr lang="cs-CZ" altLang="cs-CZ" dirty="0"/>
              <a:t>Určování vývozní politiky </a:t>
            </a:r>
          </a:p>
          <a:p>
            <a:pPr lvl="1"/>
            <a:r>
              <a:rPr lang="cs-CZ" altLang="cs-CZ" dirty="0"/>
              <a:t>Realizace opatření na ochranu obchodu (antidumpingu a </a:t>
            </a:r>
            <a:r>
              <a:rPr lang="cs-CZ" altLang="cs-CZ" dirty="0" err="1"/>
              <a:t>antisubvence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Závěr: EU do značné míry nahrazuje stát v oblasti mezinárodního obchodu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0854"/>
    </mc:Choice>
    <mc:Fallback xmlns="">
      <p:transition spd="slow" advTm="33085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B44E8A8-55EB-421E-A518-ED5FB60CE6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D605C8-9FB8-4DE1-A771-D543AE918F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A5AC1D-0CEB-4AB2-A6C5-8DB2EB908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 ke studiu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AAEF1D9-E757-4D8F-A4BF-0C8E0FC49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FF0000"/>
                </a:solidFill>
              </a:rPr>
              <a:t>Studijní materiály v IS</a:t>
            </a:r>
          </a:p>
          <a:p>
            <a:endParaRPr lang="cs-CZ" altLang="cs-CZ" dirty="0"/>
          </a:p>
          <a:p>
            <a:r>
              <a:rPr lang="cs-CZ" altLang="cs-CZ" dirty="0"/>
              <a:t>Obecná literatura:</a:t>
            </a:r>
          </a:p>
          <a:p>
            <a:pPr lvl="1"/>
            <a:r>
              <a:rPr lang="cs-CZ" altLang="cs-CZ" b="1" dirty="0"/>
              <a:t>SEHNÁLEK, David. </a:t>
            </a:r>
            <a:r>
              <a:rPr lang="cs-CZ" altLang="cs-CZ" b="1" i="1" dirty="0"/>
              <a:t>Vnější činnost Evropské unie perspektivou práva unijního a mezinárodního práva. </a:t>
            </a:r>
            <a:r>
              <a:rPr lang="cs-CZ" altLang="cs-CZ" b="1" dirty="0"/>
              <a:t>Brno: Masarykova univerzita, 2016. </a:t>
            </a:r>
          </a:p>
          <a:p>
            <a:r>
              <a:rPr lang="cs-CZ" altLang="cs-CZ" dirty="0"/>
              <a:t>Náhradní literatura:</a:t>
            </a:r>
          </a:p>
          <a:p>
            <a:pPr lvl="1"/>
            <a:r>
              <a:rPr lang="cs-CZ" altLang="cs-CZ" dirty="0"/>
              <a:t>ROZEHNALOVÁ, Naděžda a Vladimír TÝČ. </a:t>
            </a:r>
            <a:r>
              <a:rPr lang="cs-CZ" altLang="cs-CZ" i="1" dirty="0"/>
              <a:t>Vnější obchodní vztahy Evropské unie</a:t>
            </a:r>
            <a:r>
              <a:rPr lang="cs-CZ" altLang="cs-CZ" dirty="0"/>
              <a:t>. 1. vyd. Brno: Masarykova univerzita, 2006. 207 s. (Spisy </a:t>
            </a:r>
            <a:r>
              <a:rPr lang="cs-CZ" altLang="cs-CZ" dirty="0" err="1"/>
              <a:t>PrF</a:t>
            </a:r>
            <a:r>
              <a:rPr lang="cs-CZ" altLang="cs-CZ" dirty="0"/>
              <a:t> MU v Brně. Řada teoretická ; 299). ISBN 80-210-4073-4.</a:t>
            </a:r>
          </a:p>
          <a:p>
            <a:pPr lvl="1"/>
            <a:r>
              <a:rPr lang="cs-CZ" altLang="cs-CZ" dirty="0"/>
              <a:t>SVOBODA, Pavel. </a:t>
            </a:r>
            <a:r>
              <a:rPr lang="cs-CZ" altLang="cs-CZ" i="1" dirty="0"/>
              <a:t>Právo vnějších vztahů EU</a:t>
            </a:r>
            <a:r>
              <a:rPr lang="cs-CZ" altLang="cs-CZ" dirty="0"/>
              <a:t>. Praha: </a:t>
            </a:r>
            <a:r>
              <a:rPr lang="cs-CZ" altLang="cs-CZ" dirty="0" err="1"/>
              <a:t>C.H.Beck</a:t>
            </a:r>
            <a:r>
              <a:rPr lang="cs-CZ" altLang="cs-CZ" dirty="0"/>
              <a:t>, 2010, 3.vydání, 220 s. ISBN 978-80-7400-352-3</a:t>
            </a:r>
          </a:p>
          <a:p>
            <a:r>
              <a:rPr lang="cs-CZ" altLang="cs-CZ" dirty="0" err="1"/>
              <a:t>Eurlex</a:t>
            </a:r>
            <a:r>
              <a:rPr lang="cs-CZ" altLang="cs-CZ" dirty="0"/>
              <a:t> – shrnutí právních předpisů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684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Ochrana práv jednotlivce</a:t>
            </a:r>
            <a:endParaRPr lang="cs-CZ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Právo EU reguluje také situace, kdy se s ním obchodník dostane do rozporu</a:t>
            </a:r>
          </a:p>
          <a:p>
            <a:pPr marL="586350" indent="-514350">
              <a:buFont typeface="+mj-lt"/>
              <a:buAutoNum type="arabicPeriod"/>
            </a:pPr>
            <a:r>
              <a:rPr lang="cs-CZ" altLang="cs-CZ" dirty="0"/>
              <a:t>Žaloba na neplatnost</a:t>
            </a:r>
          </a:p>
          <a:p>
            <a:pPr marL="586350" indent="-514350">
              <a:buFont typeface="+mj-lt"/>
              <a:buAutoNum type="arabicPeriod"/>
            </a:pPr>
            <a:r>
              <a:rPr lang="cs-CZ" altLang="cs-CZ" dirty="0"/>
              <a:t>Řízení o předběžné otázce (SKOMA-Lux)</a:t>
            </a:r>
          </a:p>
          <a:p>
            <a:pPr marL="586350" indent="-514350">
              <a:buFont typeface="+mj-lt"/>
              <a:buAutoNum type="arabicPeriod"/>
            </a:pPr>
            <a:r>
              <a:rPr lang="cs-CZ" altLang="cs-CZ" dirty="0"/>
              <a:t>Náhrada škody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- sjednávání dohod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dirty="0"/>
              <a:t>Oblasti, kde lze MS uzavírat: </a:t>
            </a:r>
            <a:r>
              <a:rPr lang="cs-CZ" i="1" dirty="0"/>
              <a:t>Měnová politika, Společná obchodní politika a celní unie, Účasti na výzkumných a rozvojových programech, Životní prostředí, Rozvojová spolupráce, Dohody o přidružení, tzv. asociační dohody, Limitované pravomoci má i v jiných oblastech (oblasti školství  či odborného vzdělávání)</a:t>
            </a:r>
          </a:p>
          <a:p>
            <a:pPr lvl="1"/>
            <a:r>
              <a:rPr lang="cs-CZ" altLang="cs-CZ" dirty="0"/>
              <a:t>Možné je členství v MO – vzniká na základě MS</a:t>
            </a:r>
          </a:p>
          <a:p>
            <a:pPr lvl="1"/>
            <a:r>
              <a:rPr lang="cs-CZ" altLang="cs-CZ" dirty="0"/>
              <a:t>úprava v čl. 218 SFEU (300 SES)</a:t>
            </a:r>
          </a:p>
          <a:p>
            <a:pPr lvl="2"/>
            <a:r>
              <a:rPr lang="cs-CZ" altLang="cs-CZ" dirty="0"/>
              <a:t>Komise (doporučení) </a:t>
            </a:r>
            <a:r>
              <a:rPr lang="en-US" altLang="cs-CZ" dirty="0">
                <a:sym typeface="Wingdings" pitchFamily="2" charset="2"/>
              </a:rPr>
              <a:t></a:t>
            </a:r>
            <a:r>
              <a:rPr lang="cs-CZ" altLang="cs-CZ" dirty="0">
                <a:sym typeface="Wingdings" pitchFamily="2" charset="2"/>
              </a:rPr>
              <a:t> Rada (zmocnění + „výbor čl. 207“ (dříve 133)) </a:t>
            </a:r>
            <a:r>
              <a:rPr lang="en-US" altLang="cs-CZ" dirty="0">
                <a:sym typeface="Wingdings" pitchFamily="2" charset="2"/>
              </a:rPr>
              <a:t></a:t>
            </a:r>
            <a:r>
              <a:rPr lang="cs-CZ" altLang="cs-CZ" dirty="0">
                <a:sym typeface="Wingdings" pitchFamily="2" charset="2"/>
              </a:rPr>
              <a:t> Komise (jednání + konzultace s výborem) </a:t>
            </a:r>
            <a:r>
              <a:rPr lang="en-US" altLang="cs-CZ" dirty="0">
                <a:sym typeface="Wingdings" pitchFamily="2" charset="2"/>
              </a:rPr>
              <a:t></a:t>
            </a:r>
            <a:r>
              <a:rPr lang="cs-CZ" altLang="cs-CZ" dirty="0">
                <a:sym typeface="Wingdings" pitchFamily="2" charset="2"/>
              </a:rPr>
              <a:t> Rada (rozhodnutí o podpisu)</a:t>
            </a:r>
          </a:p>
          <a:p>
            <a:pPr lvl="2"/>
            <a:r>
              <a:rPr lang="cs-CZ" altLang="cs-CZ" dirty="0">
                <a:sym typeface="Wingdings" pitchFamily="2" charset="2"/>
              </a:rPr>
              <a:t>KV – pravidlo, 1myslně - </a:t>
            </a:r>
            <a:r>
              <a:rPr lang="cs-CZ" dirty="0"/>
              <a:t>investice, obchod kulturními a audiovizuálními službami, obchod sociálními, vzdělávacími a zdravotnickými službami</a:t>
            </a:r>
            <a:endParaRPr lang="cs-CZ" altLang="cs-CZ" dirty="0"/>
          </a:p>
          <a:p>
            <a:pPr lvl="2"/>
            <a:r>
              <a:rPr lang="cs-CZ" altLang="cs-CZ" dirty="0"/>
              <a:t>EP se přijímání MS z oblasti SOP účastní omezeně – formou konzultace (vyjma dohod o přidružení, kde je nutný jeho souhlas)</a:t>
            </a:r>
          </a:p>
          <a:p>
            <a:pPr lvl="1"/>
            <a:r>
              <a:rPr lang="cs-CZ" altLang="cs-CZ" dirty="0"/>
              <a:t>Posudky SD EU – značný význam, srov. roli čs. Ústavního soudu!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2182"/>
    </mc:Choice>
    <mc:Fallback xmlns="">
      <p:transition spd="slow" advTm="252182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0B0C74-D5C8-481E-B59C-C13C7EFCA3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7BD716-6FDF-4A44-BCAB-DA417D57CF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F359B5-A218-4952-B8CE-39CF2765C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Účinek Mezinárodních dohod v právu EU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F98FF29-D450-4674-BBA1-4D6359285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cs-CZ" altLang="cs-CZ" sz="2000" dirty="0" err="1"/>
              <a:t>dovolatelnost</a:t>
            </a:r>
            <a:r>
              <a:rPr lang="cs-CZ" altLang="cs-CZ" sz="2000" dirty="0"/>
              <a:t> mezinárodních smluv: </a:t>
            </a:r>
          </a:p>
          <a:p>
            <a:pPr marL="857250" lvl="1" indent="-457200">
              <a:lnSpc>
                <a:spcPct val="90000"/>
              </a:lnSpc>
              <a:buFontTx/>
              <a:buAutoNum type="arabicPeriod"/>
            </a:pPr>
            <a:r>
              <a:rPr lang="cs-CZ" altLang="cs-CZ" sz="1800" dirty="0"/>
              <a:t>možnost uplatnění nároku jednotlivce (PÚ)</a:t>
            </a:r>
          </a:p>
          <a:p>
            <a:pPr marL="857250" lvl="1" indent="-457200">
              <a:lnSpc>
                <a:spcPct val="90000"/>
              </a:lnSpc>
              <a:buFontTx/>
              <a:buAutoNum type="arabicPeriod"/>
            </a:pPr>
            <a:r>
              <a:rPr lang="cs-CZ" altLang="cs-CZ" sz="1800" dirty="0"/>
              <a:t>prohlášení neplatnosti aktu SP</a:t>
            </a:r>
          </a:p>
          <a:p>
            <a:pPr marL="457200" indent="-457200">
              <a:lnSpc>
                <a:spcPct val="90000"/>
              </a:lnSpc>
            </a:pPr>
            <a:r>
              <a:rPr lang="cs-CZ" altLang="cs-CZ" sz="2000" dirty="0"/>
              <a:t>PÚ? – obecně ano (</a:t>
            </a:r>
            <a:r>
              <a:rPr lang="cs-CZ" altLang="cs-CZ" sz="2000" i="1" dirty="0" err="1"/>
              <a:t>Bresciani</a:t>
            </a:r>
            <a:r>
              <a:rPr lang="cs-CZ" altLang="cs-CZ" sz="2000" i="1" dirty="0"/>
              <a:t> v. </a:t>
            </a:r>
            <a:r>
              <a:rPr lang="cs-CZ" altLang="cs-CZ" sz="2000" i="1" dirty="0" err="1"/>
              <a:t>Amministrazione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Italiana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delle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Finanze</a:t>
            </a:r>
            <a:r>
              <a:rPr lang="cs-CZ" altLang="cs-CZ" sz="2000" i="1" dirty="0"/>
              <a:t>, </a:t>
            </a:r>
            <a:r>
              <a:rPr lang="cs-CZ" altLang="cs-CZ" sz="2000" i="1" dirty="0" err="1"/>
              <a:t>Kupferberg</a:t>
            </a:r>
            <a:r>
              <a:rPr lang="cs-CZ" altLang="cs-CZ" sz="2000" i="1" dirty="0"/>
              <a:t>)</a:t>
            </a:r>
            <a:r>
              <a:rPr lang="cs-CZ" altLang="cs-CZ" sz="2000" dirty="0"/>
              <a:t>, ale…</a:t>
            </a:r>
          </a:p>
          <a:p>
            <a:pPr marL="857250" lvl="1" indent="-457200">
              <a:lnSpc>
                <a:spcPct val="90000"/>
              </a:lnSpc>
            </a:pPr>
            <a:r>
              <a:rPr lang="cs-CZ" altLang="cs-CZ" sz="1800" dirty="0"/>
              <a:t>závazné pro čl. stát i pro jednotlivce</a:t>
            </a:r>
          </a:p>
          <a:p>
            <a:pPr marL="857250" lvl="1" indent="-457200">
              <a:lnSpc>
                <a:spcPct val="90000"/>
              </a:lnSpc>
            </a:pPr>
            <a:r>
              <a:rPr lang="cs-CZ" altLang="cs-CZ" sz="1800" dirty="0"/>
              <a:t>součást práva EU, přednost před sek. </a:t>
            </a:r>
            <a:r>
              <a:rPr lang="cs-CZ" altLang="cs-CZ" sz="1800" dirty="0" err="1"/>
              <a:t>pr</a:t>
            </a:r>
            <a:r>
              <a:rPr lang="cs-CZ" altLang="cs-CZ" sz="1800" dirty="0"/>
              <a:t>.</a:t>
            </a:r>
          </a:p>
          <a:p>
            <a:pPr marL="857250" lvl="1" indent="-457200">
              <a:lnSpc>
                <a:spcPct val="90000"/>
              </a:lnSpc>
            </a:pPr>
            <a:r>
              <a:rPr lang="cs-CZ" altLang="cs-CZ" sz="1800" dirty="0"/>
              <a:t>ale - lze se jich dovolat, mají přímý účinek?</a:t>
            </a:r>
          </a:p>
          <a:p>
            <a:pPr marL="857250" lvl="1" indent="-457200">
              <a:lnSpc>
                <a:spcPct val="90000"/>
              </a:lnSpc>
            </a:pPr>
            <a:r>
              <a:rPr lang="cs-CZ" altLang="cs-CZ" sz="1800" dirty="0"/>
              <a:t>„</a:t>
            </a:r>
            <a:r>
              <a:rPr lang="cs-CZ" sz="1800" dirty="0"/>
              <a:t> </a:t>
            </a:r>
            <a:r>
              <a:rPr lang="cs-CZ" sz="1800" i="1" dirty="0"/>
              <a:t>Práva a povinnosti vyplývající z níže uvedeného seznamu nemají přímý účinek, a přímo proto nezakládají práva jednotlivých fyzických nebo právnických osob</a:t>
            </a:r>
            <a:r>
              <a:rPr lang="cs-CZ" sz="1800" dirty="0"/>
              <a:t>“</a:t>
            </a:r>
            <a:endParaRPr lang="cs-CZ" altLang="cs-CZ" sz="1800" dirty="0"/>
          </a:p>
          <a:p>
            <a:pPr marL="457200" indent="-457200">
              <a:lnSpc>
                <a:spcPct val="90000"/>
              </a:lnSpc>
            </a:pPr>
            <a:r>
              <a:rPr lang="cs-CZ" altLang="cs-CZ" sz="2000" dirty="0"/>
              <a:t>Co ale právo WTO: ESD:</a:t>
            </a:r>
          </a:p>
          <a:p>
            <a:pPr marL="857250" lvl="1" indent="-457200">
              <a:lnSpc>
                <a:spcPct val="90000"/>
              </a:lnSpc>
            </a:pPr>
            <a:r>
              <a:rPr lang="cs-CZ" altLang="cs-CZ" sz="1800" dirty="0"/>
              <a:t>International </a:t>
            </a:r>
            <a:r>
              <a:rPr lang="cs-CZ" altLang="cs-CZ" sz="1800" dirty="0" err="1"/>
              <a:t>Fruit</a:t>
            </a:r>
            <a:r>
              <a:rPr lang="cs-CZ" altLang="cs-CZ" sz="1800" dirty="0"/>
              <a:t>: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GATT do značné míry flexibilní, příliš výjimek, příliš obecná struktura, absence reciprocity = nezakládá práva jednotlivcům</a:t>
            </a:r>
          </a:p>
          <a:p>
            <a:pPr marL="857250" lvl="1" indent="-457200">
              <a:lnSpc>
                <a:spcPct val="90000"/>
              </a:lnSpc>
            </a:pPr>
            <a:r>
              <a:rPr lang="cs-CZ" altLang="cs-CZ" sz="1800" dirty="0"/>
              <a:t>Avšak…! </a:t>
            </a:r>
            <a:r>
              <a:rPr lang="cs-CZ" altLang="cs-CZ" sz="1800" dirty="0" err="1"/>
              <a:t>Fediol</a:t>
            </a:r>
            <a:r>
              <a:rPr lang="cs-CZ" altLang="cs-CZ" sz="1800" dirty="0"/>
              <a:t> vs. Komise</a:t>
            </a:r>
          </a:p>
          <a:p>
            <a:pPr lvl="2">
              <a:lnSpc>
                <a:spcPct val="90000"/>
              </a:lnSpc>
            </a:pPr>
            <a:r>
              <a:rPr lang="cs-CZ" altLang="cs-CZ" dirty="0" err="1"/>
              <a:t>Fediol</a:t>
            </a:r>
            <a:r>
              <a:rPr lang="cs-CZ" altLang="cs-CZ" dirty="0"/>
              <a:t> – žaloba na </a:t>
            </a:r>
            <a:r>
              <a:rPr lang="cs-CZ" altLang="cs-CZ" dirty="0" err="1"/>
              <a:t>nepl</a:t>
            </a:r>
            <a:r>
              <a:rPr lang="cs-CZ" altLang="cs-CZ" dirty="0"/>
              <a:t>. rozhodnutí Komise o výkladu pojmu nekalé obchodní praktiky obsaženému v nařízení ES – rozpor s GATT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v nařízení odkaz na GATT!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16717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EU a „okolí“</a:t>
            </a:r>
            <a:endParaRPr lang="cs-CZ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EU – neexistuje ve vakuu </a:t>
            </a:r>
            <a:r>
              <a:rPr lang="cs-CZ" altLang="cs-CZ">
                <a:sym typeface="Wingdings" pitchFamily="2" charset="2"/>
              </a:rPr>
              <a:t> interakce s jinými státy a jinými MO</a:t>
            </a:r>
          </a:p>
          <a:p>
            <a:r>
              <a:rPr lang="cs-CZ" altLang="cs-CZ">
                <a:sym typeface="Wingdings" pitchFamily="2" charset="2"/>
              </a:rPr>
              <a:t>EU – v globálním pohledu jsou jen „jedním z mnoha“</a:t>
            </a:r>
          </a:p>
          <a:p>
            <a:r>
              <a:rPr lang="cs-CZ" altLang="cs-CZ">
                <a:sym typeface="Wingdings" pitchFamily="2" charset="2"/>
              </a:rPr>
              <a:t>EU – nadstátnost jen vůči čl. státům – vůči 3. státům – právně rovné postavení*</a:t>
            </a:r>
          </a:p>
          <a:p>
            <a:r>
              <a:rPr lang="cs-CZ" altLang="cs-CZ">
                <a:sym typeface="Wingdings" pitchFamily="2" charset="2"/>
              </a:rPr>
              <a:t> nutnost reflexe existence jiných států a mezinárodních organizací</a:t>
            </a:r>
          </a:p>
          <a:p>
            <a:endParaRPr lang="cs-CZ" altLang="cs-CZ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474913" y="6400801"/>
            <a:ext cx="103428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altLang="cs-CZ"/>
              <a:t>* = při zohlednění skutečnosti, že jsou mezinárodní organizací a ne státem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4813"/>
    </mc:Choice>
    <mc:Fallback xmlns="">
      <p:transition spd="slow" advTm="84813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Příklady mezinárodních hospodářských organizací</a:t>
            </a:r>
            <a:endParaRPr 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regionální:</a:t>
            </a:r>
          </a:p>
          <a:p>
            <a:pPr lvl="1"/>
            <a:r>
              <a:rPr lang="cs-CZ" dirty="0"/>
              <a:t>EU (není tedy v tomto výlučné!)</a:t>
            </a:r>
          </a:p>
          <a:p>
            <a:pPr lvl="1"/>
            <a:r>
              <a:rPr lang="cs-CZ" dirty="0"/>
              <a:t>ESVO</a:t>
            </a:r>
          </a:p>
          <a:p>
            <a:pPr lvl="1"/>
            <a:r>
              <a:rPr lang="cs-CZ" dirty="0"/>
              <a:t>MERCOSUR</a:t>
            </a:r>
          </a:p>
          <a:p>
            <a:pPr lvl="1"/>
            <a:r>
              <a:rPr lang="cs-CZ" dirty="0"/>
              <a:t>ASEAN</a:t>
            </a:r>
          </a:p>
          <a:p>
            <a:pPr lvl="1"/>
            <a:r>
              <a:rPr lang="cs-CZ" dirty="0"/>
              <a:t>NAFTA (zanikla v roce 2020)</a:t>
            </a:r>
          </a:p>
          <a:p>
            <a:pPr lvl="1"/>
            <a:r>
              <a:rPr lang="cs-CZ" dirty="0"/>
              <a:t>CEFTA</a:t>
            </a:r>
          </a:p>
          <a:p>
            <a:r>
              <a:rPr lang="cs-CZ" dirty="0"/>
              <a:t>zájmové:</a:t>
            </a:r>
          </a:p>
          <a:p>
            <a:pPr lvl="1"/>
            <a:r>
              <a:rPr lang="cs-CZ" dirty="0"/>
              <a:t>OPEC</a:t>
            </a:r>
          </a:p>
          <a:p>
            <a:pPr lvl="1"/>
            <a:r>
              <a:rPr lang="cs-CZ" dirty="0"/>
              <a:t>OECD</a:t>
            </a:r>
          </a:p>
          <a:p>
            <a:pPr lvl="1"/>
            <a:r>
              <a:rPr lang="cs-CZ" dirty="0"/>
              <a:t>Mezinárodní organizace práce</a:t>
            </a:r>
          </a:p>
          <a:p>
            <a:pPr lvl="1"/>
            <a:r>
              <a:rPr lang="cs-CZ" dirty="0"/>
              <a:t>Rada Evropy</a:t>
            </a:r>
          </a:p>
          <a:p>
            <a:pPr lvl="1"/>
            <a:r>
              <a:rPr lang="cs-CZ" dirty="0"/>
              <a:t>WTO a další…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715"/>
    </mc:Choice>
    <mc:Fallback xmlns="">
      <p:transition spd="slow" advTm="35715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Globální rámec mezinárodního obchodu - historie</a:t>
            </a:r>
            <a:endParaRPr lang="cs-CZ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altLang="cs-CZ" dirty="0"/>
              <a:t>Nutné si uvědomit charakter MPV – státy rovné postavení – řešení možné jen dohodami </a:t>
            </a:r>
            <a:r>
              <a:rPr lang="cs-CZ" altLang="cs-CZ" dirty="0">
                <a:sym typeface="Wingdings" pitchFamily="2" charset="2"/>
              </a:rPr>
              <a:t></a:t>
            </a:r>
            <a:r>
              <a:rPr lang="en-US" altLang="cs-CZ" dirty="0">
                <a:sym typeface="Wingdings" pitchFamily="2" charset="2"/>
              </a:rPr>
              <a:t> </a:t>
            </a:r>
            <a:r>
              <a:rPr lang="cs-CZ" altLang="cs-CZ" dirty="0"/>
              <a:t>prostředek regulace - mez. smlouva </a:t>
            </a:r>
          </a:p>
          <a:p>
            <a:r>
              <a:rPr lang="cs-CZ" altLang="cs-CZ" dirty="0"/>
              <a:t>různá východiska: </a:t>
            </a:r>
          </a:p>
          <a:p>
            <a:pPr lvl="1"/>
            <a:r>
              <a:rPr lang="cs-CZ" altLang="cs-CZ" dirty="0"/>
              <a:t>bilaterální vs. multilaterální metoda  regulace?</a:t>
            </a:r>
          </a:p>
          <a:p>
            <a:pPr lvl="1"/>
            <a:r>
              <a:rPr lang="cs-CZ" altLang="cs-CZ" dirty="0"/>
              <a:t>protekcionistický vs. liberální přístup?</a:t>
            </a:r>
          </a:p>
          <a:p>
            <a:r>
              <a:rPr lang="cs-CZ" altLang="cs-CZ" dirty="0"/>
              <a:t>vybrané milníky vývoje - akcentován pohled  EU a ČR</a:t>
            </a:r>
          </a:p>
          <a:p>
            <a:pPr lvl="1"/>
            <a:r>
              <a:rPr lang="cs-CZ" altLang="cs-CZ" dirty="0"/>
              <a:t>do 2WW - konflikt protekcionistických vs. liberálních přístupů</a:t>
            </a:r>
          </a:p>
          <a:p>
            <a:pPr lvl="1"/>
            <a:r>
              <a:rPr lang="cs-CZ" altLang="cs-CZ" dirty="0"/>
              <a:t>po 2WW – převaha liberálních tendencí a multilaterální metody, </a:t>
            </a:r>
            <a:r>
              <a:rPr lang="cs-CZ" altLang="cs-CZ" dirty="0" err="1"/>
              <a:t>bilat</a:t>
            </a:r>
            <a:r>
              <a:rPr lang="cs-CZ" altLang="cs-CZ" dirty="0"/>
              <a:t>. stále významné (např. viz  ESVO a další)</a:t>
            </a:r>
          </a:p>
          <a:p>
            <a:pPr lvl="1"/>
            <a:r>
              <a:rPr lang="cs-CZ" altLang="cs-CZ" dirty="0"/>
              <a:t>1947 –  GATT</a:t>
            </a:r>
          </a:p>
          <a:p>
            <a:pPr lvl="1"/>
            <a:r>
              <a:rPr lang="cs-CZ" altLang="cs-CZ" dirty="0"/>
              <a:t>ES - 1952/1958</a:t>
            </a:r>
          </a:p>
          <a:p>
            <a:pPr lvl="1"/>
            <a:r>
              <a:rPr lang="cs-CZ" altLang="cs-CZ" dirty="0"/>
              <a:t>1994/1995 – WTO (GATT 1994, GATS, TRIPS) – ES člen</a:t>
            </a:r>
          </a:p>
          <a:p>
            <a:pPr lvl="1"/>
            <a:r>
              <a:rPr lang="cs-CZ" altLang="cs-CZ" dirty="0"/>
              <a:t>ČR – do 1990 – monopol MO</a:t>
            </a:r>
          </a:p>
          <a:p>
            <a:pPr lvl="1"/>
            <a:r>
              <a:rPr lang="cs-CZ" altLang="cs-CZ" dirty="0"/>
              <a:t>ČR – do 30.4.2004 – samostatná VOP</a:t>
            </a:r>
          </a:p>
          <a:p>
            <a:pPr lvl="1"/>
            <a:r>
              <a:rPr lang="cs-CZ" altLang="cs-CZ" dirty="0"/>
              <a:t>ČR – od 1.5.2004:</a:t>
            </a:r>
          </a:p>
          <a:p>
            <a:pPr lvl="2"/>
            <a:r>
              <a:rPr lang="cs-CZ" altLang="cs-CZ" dirty="0"/>
              <a:t>obchod s ES/EHP (JVT)</a:t>
            </a:r>
          </a:p>
          <a:p>
            <a:pPr lvl="2"/>
            <a:r>
              <a:rPr lang="cs-CZ" altLang="cs-CZ" dirty="0"/>
              <a:t>obchod s 3. zeměmi – součást SOP</a:t>
            </a:r>
          </a:p>
          <a:p>
            <a:r>
              <a:rPr lang="cs-CZ" altLang="cs-CZ" dirty="0"/>
              <a:t>Viz </a:t>
            </a:r>
            <a:r>
              <a:rPr lang="cs-CZ" altLang="cs-CZ" dirty="0" err="1"/>
              <a:t>aspi</a:t>
            </a:r>
            <a:r>
              <a:rPr lang="cs-CZ" altLang="cs-CZ" dirty="0"/>
              <a:t> 13/1993 Sb.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1391"/>
    </mc:Choice>
    <mc:Fallback xmlns="">
      <p:transition spd="slow" advTm="141391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Připomenutí WTO – úkoly, zásady, hlavní pilíře</a:t>
            </a:r>
            <a:endParaRPr lang="cs-CZ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dirty="0"/>
              <a:t>Cíle  zvyšování  životní úrovně, zaměstnanosti a příjmů atd. </a:t>
            </a:r>
          </a:p>
          <a:p>
            <a:r>
              <a:rPr lang="cs-CZ" altLang="cs-CZ" dirty="0"/>
              <a:t>úkoly WTO:</a:t>
            </a:r>
          </a:p>
          <a:p>
            <a:pPr lvl="1"/>
            <a:r>
              <a:rPr lang="cs-CZ" altLang="cs-CZ" dirty="0"/>
              <a:t>liberalizace mezinárodního obchodu</a:t>
            </a:r>
          </a:p>
          <a:p>
            <a:pPr lvl="1"/>
            <a:r>
              <a:rPr lang="cs-CZ" altLang="cs-CZ" dirty="0"/>
              <a:t>sledování dodržování pravidel MO</a:t>
            </a:r>
          </a:p>
          <a:p>
            <a:pPr lvl="1"/>
            <a:r>
              <a:rPr lang="cs-CZ" altLang="cs-CZ" dirty="0"/>
              <a:t>organizace obchodních jednání</a:t>
            </a:r>
          </a:p>
          <a:p>
            <a:pPr lvl="1"/>
            <a:r>
              <a:rPr lang="cs-CZ" altLang="cs-CZ" dirty="0"/>
              <a:t>urovnávání sporů mezi státy</a:t>
            </a:r>
          </a:p>
          <a:p>
            <a:pPr lvl="1"/>
            <a:r>
              <a:rPr lang="cs-CZ" altLang="cs-CZ" dirty="0"/>
              <a:t>spolupráce s ostatními mezinárodními organizacemi</a:t>
            </a:r>
          </a:p>
          <a:p>
            <a:r>
              <a:rPr lang="cs-CZ" altLang="cs-CZ" dirty="0"/>
              <a:t>principy WTO:</a:t>
            </a:r>
          </a:p>
          <a:p>
            <a:pPr lvl="1"/>
            <a:r>
              <a:rPr lang="cs-CZ" altLang="cs-CZ" dirty="0"/>
              <a:t>odstranění diskriminace</a:t>
            </a:r>
          </a:p>
          <a:p>
            <a:pPr lvl="1"/>
            <a:r>
              <a:rPr lang="cs-CZ" altLang="cs-CZ" dirty="0"/>
              <a:t>volnější obchodování bez bariér</a:t>
            </a:r>
          </a:p>
          <a:p>
            <a:pPr lvl="1"/>
            <a:r>
              <a:rPr lang="cs-CZ" altLang="cs-CZ" dirty="0"/>
              <a:t>předvídatelnost systému bariér</a:t>
            </a:r>
          </a:p>
          <a:p>
            <a:pPr lvl="1"/>
            <a:r>
              <a:rPr lang="cs-CZ" altLang="cs-CZ" dirty="0"/>
              <a:t>příznivější režim pro rozvojové státy</a:t>
            </a:r>
          </a:p>
          <a:p>
            <a:r>
              <a:rPr lang="cs-CZ" altLang="cs-CZ" dirty="0"/>
              <a:t>pilíře:</a:t>
            </a:r>
          </a:p>
          <a:p>
            <a:pPr lvl="1"/>
            <a:r>
              <a:rPr lang="cs-CZ" altLang="cs-CZ" dirty="0"/>
              <a:t>GATT</a:t>
            </a:r>
          </a:p>
          <a:p>
            <a:pPr lvl="1"/>
            <a:r>
              <a:rPr lang="cs-CZ" altLang="cs-CZ" dirty="0"/>
              <a:t>GATS</a:t>
            </a:r>
          </a:p>
          <a:p>
            <a:pPr lvl="1"/>
            <a:r>
              <a:rPr lang="cs-CZ" altLang="cs-CZ" dirty="0"/>
              <a:t>TRIPS</a:t>
            </a:r>
          </a:p>
          <a:p>
            <a:pPr lvl="1"/>
            <a:r>
              <a:rPr lang="cs-CZ" altLang="cs-CZ" dirty="0"/>
              <a:t>a další …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328"/>
    </mc:Choice>
    <mc:Fallback xmlns="">
      <p:transition spd="slow" advTm="61328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GATT - připomenutí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Úkol - liberalizace mezinárodního obchodu zbožím</a:t>
            </a:r>
          </a:p>
          <a:p>
            <a:r>
              <a:rPr lang="cs-CZ" altLang="cs-CZ"/>
              <a:t>Základní výstavbové principy viz. předchozí slide – uskutečňovány prostřednictvím doložek</a:t>
            </a:r>
          </a:p>
          <a:p>
            <a:pPr lvl="1"/>
            <a:r>
              <a:rPr lang="cs-CZ" altLang="cs-CZ"/>
              <a:t>nejvyšších výhod</a:t>
            </a:r>
          </a:p>
          <a:p>
            <a:pPr lvl="1"/>
            <a:r>
              <a:rPr lang="cs-CZ" altLang="cs-CZ"/>
              <a:t>národního zacházení</a:t>
            </a:r>
          </a:p>
          <a:p>
            <a:r>
              <a:rPr lang="cs-CZ" altLang="cs-CZ"/>
              <a:t>regulace:</a:t>
            </a:r>
          </a:p>
          <a:p>
            <a:pPr lvl="1"/>
            <a:r>
              <a:rPr lang="cs-CZ" altLang="cs-CZ"/>
              <a:t>výjimky z principu (zóny volného obchodu a celní unie, antidumping, rozv. státy, bezp.) ***</a:t>
            </a:r>
          </a:p>
          <a:p>
            <a:pPr lvl="1"/>
            <a:r>
              <a:rPr lang="cs-CZ" altLang="cs-CZ"/>
              <a:t>tarifikace a omezování tarifních sazeb,</a:t>
            </a:r>
          </a:p>
          <a:p>
            <a:pPr lvl="1"/>
            <a:r>
              <a:rPr lang="cs-CZ" altLang="cs-CZ"/>
              <a:t>zákaz kvantitativních restrikcí</a:t>
            </a:r>
          </a:p>
          <a:p>
            <a:r>
              <a:rPr lang="cs-CZ" altLang="cs-CZ"/>
              <a:t>*** EU je takovou výjimkou</a:t>
            </a:r>
            <a:endParaRPr lang="cs-CZ" alt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89"/>
    </mc:Choice>
    <mc:Fallback xmlns="">
      <p:transition spd="slow" advTm="2289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GATS + TRIPS - připomenutí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GATS</a:t>
            </a:r>
          </a:p>
          <a:p>
            <a:pPr lvl="1"/>
            <a:r>
              <a:rPr lang="cs-CZ" altLang="cs-CZ"/>
              <a:t>cíl - liberalizace mezinárodního obchodu</a:t>
            </a:r>
            <a:r>
              <a:rPr lang="en-US" altLang="cs-CZ"/>
              <a:t> </a:t>
            </a:r>
            <a:r>
              <a:rPr lang="cs-CZ" altLang="cs-CZ"/>
              <a:t>službami</a:t>
            </a:r>
          </a:p>
          <a:p>
            <a:pPr lvl="1"/>
            <a:r>
              <a:rPr lang="cs-CZ" altLang="cs-CZ"/>
              <a:t>pokrývá všechny služby</a:t>
            </a:r>
          </a:p>
          <a:p>
            <a:pPr lvl="1"/>
            <a:r>
              <a:rPr lang="cs-CZ" altLang="cs-CZ"/>
              <a:t>4 mody poskytování služeb: Obchod službami tak je definován jako dodávka služeb:</a:t>
            </a:r>
          </a:p>
          <a:p>
            <a:pPr lvl="2"/>
            <a:r>
              <a:rPr lang="cs-CZ" altLang="cs-CZ"/>
              <a:t>z území jednoho smluvního státu GATS (dále jen „člen“) na území kteréhokoli jiného člena = přeshraniční dodávka</a:t>
            </a:r>
          </a:p>
          <a:p>
            <a:pPr lvl="2"/>
            <a:r>
              <a:rPr lang="cs-CZ" altLang="cs-CZ"/>
              <a:t>na území jednoho člena spotřebiteli služby kteréhokoli jiného člena = spotřeba v zahraničí </a:t>
            </a:r>
          </a:p>
          <a:p>
            <a:pPr lvl="2"/>
            <a:r>
              <a:rPr lang="cs-CZ" altLang="cs-CZ"/>
              <a:t>dodavatelem služby jednoho člena prostřednictvím komerční přítomnosti na území kteréhokoli jiného člena = komerční přítomnost</a:t>
            </a:r>
          </a:p>
          <a:p>
            <a:pPr lvl="2"/>
            <a:r>
              <a:rPr lang="cs-CZ" altLang="cs-CZ"/>
              <a:t>dodavatelem služby jednoho člena prostřednictvím přítomnosti fyzických osob člena na území kteréhokoli jiného člena = přítomnost fyzické osoby</a:t>
            </a:r>
          </a:p>
          <a:p>
            <a:r>
              <a:rPr lang="cs-CZ" altLang="cs-CZ"/>
              <a:t>TRIPS</a:t>
            </a:r>
          </a:p>
          <a:p>
            <a:pPr lvl="1"/>
            <a:r>
              <a:rPr lang="cs-CZ" altLang="cs-CZ"/>
              <a:t>cíl - zajištění</a:t>
            </a:r>
            <a:r>
              <a:rPr lang="en-US" altLang="cs-CZ"/>
              <a:t> </a:t>
            </a:r>
            <a:r>
              <a:rPr lang="cs-CZ" altLang="cs-CZ"/>
              <a:t>ochrany duševního vlastnictví v mezinárodním obchodu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61"/>
    </mc:Choice>
    <mc:Fallback xmlns="">
      <p:transition spd="slow" advTm="1461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EU a WTO?</a:t>
            </a:r>
            <a:endParaRPr lang="cs-CZ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Ano</a:t>
            </a:r>
          </a:p>
          <a:p>
            <a:pPr lvl="1"/>
            <a:r>
              <a:rPr lang="cs-CZ" altLang="cs-CZ" dirty="0"/>
              <a:t>Do roku 1995 de facto</a:t>
            </a:r>
          </a:p>
          <a:p>
            <a:pPr lvl="1"/>
            <a:r>
              <a:rPr lang="cs-CZ" altLang="cs-CZ" dirty="0"/>
              <a:t>Od roku 1995 de iure</a:t>
            </a:r>
          </a:p>
          <a:p>
            <a:r>
              <a:rPr lang="cs-CZ" altLang="cs-CZ" dirty="0"/>
              <a:t>členem WTO:</a:t>
            </a:r>
          </a:p>
          <a:p>
            <a:pPr lvl="1"/>
            <a:r>
              <a:rPr lang="cs-CZ" altLang="cs-CZ" dirty="0"/>
              <a:t>EU (důsledek výlučnosti SOP)</a:t>
            </a:r>
          </a:p>
          <a:p>
            <a:pPr lvl="1"/>
            <a:r>
              <a:rPr lang="cs-CZ" altLang="cs-CZ" dirty="0"/>
              <a:t>členské státy EU také!</a:t>
            </a:r>
          </a:p>
          <a:p>
            <a:pPr lvl="1"/>
            <a:r>
              <a:rPr lang="cs-CZ" altLang="cs-CZ" dirty="0"/>
              <a:t>Stanovisko ESD č. 1/94</a:t>
            </a:r>
          </a:p>
          <a:p>
            <a:r>
              <a:rPr lang="cs-CZ" altLang="cs-CZ" dirty="0"/>
              <a:t>rozhodování na půdě WTO</a:t>
            </a:r>
          </a:p>
          <a:p>
            <a:pPr lvl="1"/>
            <a:r>
              <a:rPr lang="cs-CZ" altLang="cs-CZ" dirty="0"/>
              <a:t>oblast výlučných pravomocí – EU namísto čl. států</a:t>
            </a:r>
          </a:p>
          <a:p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20DEFF-AF8D-47C4-99AA-9C8205AF4D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B90F84-732B-4F48-A336-F4386FAD84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FA9F62-4E5E-4707-953D-780B9A62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– podoba, forma, termíny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AF0401C-136B-4786-B3F9-0A4A84689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Písemně</a:t>
            </a:r>
          </a:p>
          <a:p>
            <a:pPr lvl="1"/>
            <a:r>
              <a:rPr lang="cs-CZ" dirty="0" err="1"/>
              <a:t>multiple-choice</a:t>
            </a:r>
            <a:r>
              <a:rPr lang="cs-CZ" dirty="0"/>
              <a:t> test – 10 otázek</a:t>
            </a:r>
          </a:p>
          <a:p>
            <a:pPr lvl="1"/>
            <a:r>
              <a:rPr lang="cs-CZ" dirty="0"/>
              <a:t>1 otevřená otázka na smluvní vztahy</a:t>
            </a:r>
          </a:p>
          <a:p>
            <a:r>
              <a:rPr lang="cs-CZ" dirty="0"/>
              <a:t>hodnocení</a:t>
            </a:r>
          </a:p>
          <a:p>
            <a:pPr lvl="1"/>
            <a:r>
              <a:rPr lang="cs-CZ" dirty="0"/>
              <a:t>A – 14 až 15 bodů</a:t>
            </a:r>
          </a:p>
          <a:p>
            <a:pPr lvl="1"/>
            <a:r>
              <a:rPr lang="cs-CZ" dirty="0"/>
              <a:t>B – 12,5 až 13,5 bodů</a:t>
            </a:r>
          </a:p>
          <a:p>
            <a:pPr lvl="1"/>
            <a:r>
              <a:rPr lang="cs-CZ" dirty="0"/>
              <a:t>C -  11 až 12 bodů</a:t>
            </a:r>
          </a:p>
          <a:p>
            <a:pPr lvl="1"/>
            <a:r>
              <a:rPr lang="cs-CZ" dirty="0"/>
              <a:t>D – 9,5 až 10,5 bodů</a:t>
            </a:r>
          </a:p>
          <a:p>
            <a:pPr lvl="1"/>
            <a:r>
              <a:rPr lang="cs-CZ" dirty="0"/>
              <a:t>E – 8 až 9 bodů</a:t>
            </a:r>
          </a:p>
          <a:p>
            <a:pPr lvl="1"/>
            <a:r>
              <a:rPr lang="cs-CZ" dirty="0"/>
              <a:t>F - méně než 8 bodů</a:t>
            </a:r>
          </a:p>
        </p:txBody>
      </p:sp>
    </p:spTree>
    <p:extLst>
      <p:ext uri="{BB962C8B-B14F-4D97-AF65-F5344CB8AC3E}">
        <p14:creationId xmlns:p14="http://schemas.microsoft.com/office/powerpoint/2010/main" val="2007545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B5873A-7403-4C26-A306-71EFCA5CFD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E35021-6925-4CC8-B7D3-EC3DFC74C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4D069D6-986A-4959-833F-A1FF06B58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– obsah I.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3337C24-DB6F-4D04-9940-1C56FAF37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Společná obchodní politika EU: Vymezení, zásady společné obchodní politiky, rozdělení pravomocí mezi EU a členské státy;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Srovnání režimu obchodu na vnitřním trhu s režimem v rámci WTO;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Společná obchodní politika Evropské unie: Autonomní nástroje, problematika cel, dovoz a vývoz zboží do Evropské unie;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Společná obchodní politika Evropské unie: Smluvní nástroje, přehled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Společná obchodní politika Evropské unie: vztahy Evropské unie k nejvýznamnějším obchodním partnerům;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Evropský hospodářský prostor;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Vztahy k rozvojovým zemím, asociační a evropské dohody;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Dovolená omezení mezinárodního obchodu, ochranná opatření (ochrana proti obchodním překážkám;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Opatření proti dumpingu;</a:t>
            </a:r>
          </a:p>
          <a:p>
            <a:pPr>
              <a:lnSpc>
                <a:spcPct val="100000"/>
              </a:lnSpc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4205792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793AE6-846E-4852-8092-291A581858E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F27EAA-9C69-4208-977C-851142E1B9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86C2A8A-1D8D-4F73-97B6-D0B32E075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 – obsah II.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15E31E4-3162-4CB5-9D99-C9D3A1B46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Opatření proti státním podporám;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Právní postavení ČR před a po vstupu do EU. Srovnání právní úpravy obchodu s členskými státy Evropské unie (přehled) a regulace mezinárodního obchodu s nečlenskými státy, pravomoci ČR v oblasti mezinárodního obchodu. 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EU a WTO. EU a jiné mezinárodní organizace;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Celní unie. Zákaz cel a dávek s obdobným účinkem uvnitř EU. Jednotná vnější celní politika navenek. Její limity v právu WTO. Výkon celní politiky členskými státy. 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Mezinárodní smlouva jako pramen práva EU; Postup přijímání, role SD EU (posudky), závaznost pro EU a pro členské státy;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Účinky mezinárodních smluv uzavřených EU a pravidla jejich aplikace;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Společná zahraniční, bezpečnostní a obranná politika EU.</a:t>
            </a:r>
          </a:p>
          <a:p>
            <a:pPr>
              <a:lnSpc>
                <a:spcPct val="100000"/>
              </a:lnSpc>
            </a:pPr>
            <a:br>
              <a:rPr lang="cs-CZ" sz="4000" dirty="0"/>
            </a:b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32867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9AADC9-DB36-4D8E-BCE0-3675D2E645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E18B56-9C1C-4475-ABA6-716B47752E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1A82CEE-143E-46DF-8CA2-BAB8EB9FA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Obsah předmětu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4A4EF6-3FE1-4D49-A7CA-F016656B6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I. Obecná část:</a:t>
            </a:r>
          </a:p>
          <a:p>
            <a:pPr lvl="1"/>
            <a:r>
              <a:rPr lang="cs-CZ" altLang="cs-CZ" dirty="0"/>
              <a:t>EU jako celní unie - pohled „dovnitř“ (opakování, připomenutí úpravy jednotného vnitřního trhu) a pohled „ven“</a:t>
            </a:r>
          </a:p>
          <a:p>
            <a:pPr lvl="1"/>
            <a:r>
              <a:rPr lang="cs-CZ" altLang="cs-CZ" dirty="0"/>
              <a:t>Multilaterální regulace světového obchodu, historie, současný stav</a:t>
            </a:r>
          </a:p>
          <a:p>
            <a:pPr lvl="1"/>
            <a:r>
              <a:rPr lang="cs-CZ" altLang="cs-CZ" dirty="0"/>
              <a:t>EU – účastník světového obchodu </a:t>
            </a:r>
          </a:p>
          <a:p>
            <a:r>
              <a:rPr lang="cs-CZ" altLang="cs-CZ" dirty="0"/>
              <a:t>II. Zvláštní část:</a:t>
            </a:r>
          </a:p>
          <a:p>
            <a:pPr lvl="1"/>
            <a:r>
              <a:rPr lang="cs-CZ" altLang="cs-CZ" dirty="0"/>
              <a:t>II. A Autonomní nástroje SOP</a:t>
            </a:r>
          </a:p>
          <a:p>
            <a:pPr lvl="1"/>
            <a:r>
              <a:rPr lang="cs-CZ" altLang="cs-CZ" dirty="0"/>
              <a:t>II. B. Smluvní nástroje SOP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598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EU jako forma hospodářské integrace (opakování)</a:t>
            </a:r>
            <a:endParaRPr 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Vnitřní integrace EU:</a:t>
            </a:r>
          </a:p>
          <a:p>
            <a:pPr lvl="1"/>
            <a:r>
              <a:rPr lang="cs-CZ" altLang="cs-CZ" dirty="0"/>
              <a:t>Celní unie (S)</a:t>
            </a:r>
          </a:p>
          <a:p>
            <a:pPr lvl="1"/>
            <a:r>
              <a:rPr lang="cs-CZ" altLang="cs-CZ" dirty="0"/>
              <a:t>Společný trh (S)</a:t>
            </a:r>
          </a:p>
          <a:p>
            <a:pPr lvl="1"/>
            <a:r>
              <a:rPr lang="cs-CZ" altLang="cs-CZ" dirty="0"/>
              <a:t>Jednotný vnitřní trh (S)</a:t>
            </a:r>
          </a:p>
          <a:p>
            <a:pPr lvl="1"/>
            <a:r>
              <a:rPr lang="cs-CZ" altLang="cs-CZ" dirty="0"/>
              <a:t>Hospodářská a měnová unie (S)</a:t>
            </a:r>
          </a:p>
          <a:p>
            <a:endParaRPr lang="cs-CZ" altLang="cs-CZ" dirty="0"/>
          </a:p>
          <a:p>
            <a:r>
              <a:rPr lang="cs-CZ" altLang="cs-CZ" dirty="0"/>
              <a:t>Vnější integrace EU:</a:t>
            </a:r>
          </a:p>
          <a:p>
            <a:pPr lvl="1"/>
            <a:r>
              <a:rPr lang="cs-CZ" altLang="cs-CZ" dirty="0"/>
              <a:t>Preferenční režimy (A)</a:t>
            </a:r>
          </a:p>
          <a:p>
            <a:pPr lvl="1"/>
            <a:r>
              <a:rPr lang="cs-CZ" altLang="cs-CZ" dirty="0"/>
              <a:t>Zóny volného pohybu (S)</a:t>
            </a:r>
          </a:p>
          <a:p>
            <a:pPr lvl="1"/>
            <a:r>
              <a:rPr lang="cs-CZ" altLang="cs-CZ" dirty="0"/>
              <a:t>Celní unie (S)</a:t>
            </a:r>
          </a:p>
          <a:p>
            <a:pPr lvl="1"/>
            <a:r>
              <a:rPr lang="cs-CZ" altLang="cs-CZ" dirty="0"/>
              <a:t>Částečné rozšiřování JVT (S)</a:t>
            </a:r>
          </a:p>
          <a:p>
            <a:r>
              <a:rPr lang="cs-CZ" altLang="cs-CZ" dirty="0"/>
              <a:t>A pokud jde o vnější vztahy – v řadě případů k integraci nedochází vůbec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676"/>
    </mc:Choice>
    <mc:Fallback xmlns="">
      <p:transition spd="slow" advTm="20467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FA60C3-1F1C-CD35-6D48-F43B3F68EA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81E328-3763-455C-60E9-092DD44FF7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C7D836A-E874-7114-0469-67ECA895D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Výchozí otázka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C3B36A6-7EA8-C875-7C85-D25B1BD38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znáte již z předmětu </a:t>
            </a:r>
            <a:r>
              <a:rPr lang="cs-CZ" b="1" dirty="0">
                <a:solidFill>
                  <a:srgbClr val="0000DC"/>
                </a:solidFill>
              </a:rPr>
              <a:t>BO306Zk</a:t>
            </a:r>
            <a:r>
              <a:rPr lang="cs-CZ" dirty="0"/>
              <a:t> fungování </a:t>
            </a:r>
            <a:r>
              <a:rPr lang="cs-CZ" b="1" u="sng" dirty="0"/>
              <a:t>vnitřního trhu </a:t>
            </a:r>
            <a:r>
              <a:rPr lang="cs-CZ" dirty="0"/>
              <a:t>– </a:t>
            </a:r>
            <a:r>
              <a:rPr lang="cs-CZ" i="1" dirty="0"/>
              <a:t>co tento pojem znamená a jaké jsou základní principy jeho fungování?</a:t>
            </a:r>
          </a:p>
          <a:p>
            <a:endParaRPr lang="cs-CZ" dirty="0"/>
          </a:p>
          <a:p>
            <a:r>
              <a:rPr lang="cs-CZ" dirty="0"/>
              <a:t>Důležitý pro vás bude též předmět: </a:t>
            </a:r>
            <a:r>
              <a:rPr lang="cs-CZ" b="1" i="0" dirty="0">
                <a:solidFill>
                  <a:srgbClr val="0000DC"/>
                </a:solidFill>
                <a:effectLst/>
                <a:latin typeface="Roboto" panose="02000000000000000000" pitchFamily="2" charset="0"/>
              </a:rPr>
              <a:t>BO407Zk Mezinárodní ekonomické právo</a:t>
            </a:r>
            <a:r>
              <a:rPr lang="cs-CZ" b="0" i="0" dirty="0">
                <a:solidFill>
                  <a:srgbClr val="3A3A3A"/>
                </a:solidFill>
                <a:effectLst/>
                <a:latin typeface="Roboto" panose="02000000000000000000" pitchFamily="2" charset="0"/>
              </a:rPr>
              <a:t>. U něj se zaměřte na globální regulaci obchodu mezi státy a srovnávejte ji s tím, co znáte o vnitřním trhu.</a:t>
            </a:r>
          </a:p>
        </p:txBody>
      </p:sp>
    </p:spTree>
    <p:extLst>
      <p:ext uri="{BB962C8B-B14F-4D97-AF65-F5344CB8AC3E}">
        <p14:creationId xmlns:p14="http://schemas.microsoft.com/office/powerpoint/2010/main" val="2555856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Jednotný vnitřní trh</a:t>
            </a:r>
            <a:endParaRPr 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altLang="cs-CZ" dirty="0"/>
              <a:t>JVT = prostor, ve kterém platí tzv. čtyři základní svobody, a to volný pohyb:</a:t>
            </a:r>
          </a:p>
          <a:p>
            <a:pPr lvl="1"/>
            <a:r>
              <a:rPr lang="cs-CZ" altLang="cs-CZ" dirty="0"/>
              <a:t>Zboží; </a:t>
            </a:r>
          </a:p>
          <a:p>
            <a:pPr lvl="1"/>
            <a:r>
              <a:rPr lang="cs-CZ" altLang="cs-CZ" dirty="0"/>
              <a:t>Osob; </a:t>
            </a:r>
          </a:p>
          <a:p>
            <a:pPr lvl="1"/>
            <a:r>
              <a:rPr lang="cs-CZ" altLang="cs-CZ" dirty="0"/>
              <a:t>Služeb;</a:t>
            </a:r>
          </a:p>
          <a:p>
            <a:pPr lvl="1"/>
            <a:r>
              <a:rPr lang="cs-CZ" altLang="cs-CZ" dirty="0"/>
              <a:t>Kapitálu.</a:t>
            </a:r>
          </a:p>
          <a:p>
            <a:r>
              <a:rPr lang="cs-CZ" altLang="cs-CZ" dirty="0"/>
              <a:t>Tzv. konvergence svobod!</a:t>
            </a:r>
          </a:p>
          <a:p>
            <a:r>
              <a:rPr lang="cs-CZ" altLang="cs-CZ" dirty="0"/>
              <a:t>zajištěna ochrana hospodářské soutěže</a:t>
            </a:r>
          </a:p>
          <a:p>
            <a:r>
              <a:rPr lang="cs-CZ" altLang="cs-CZ" dirty="0"/>
              <a:t>regulována státní pomoc</a:t>
            </a:r>
          </a:p>
          <a:p>
            <a:r>
              <a:rPr lang="cs-CZ" altLang="cs-CZ" dirty="0"/>
              <a:t>Základní zásada JVT: zákaz diskriminace na základě původu nebo státní příslušnosti, adresátem – státy i jednotlivci</a:t>
            </a:r>
          </a:p>
          <a:p>
            <a:r>
              <a:rPr lang="cs-CZ" altLang="cs-CZ" dirty="0"/>
              <a:t>Zajištění volného obchodu:</a:t>
            </a:r>
          </a:p>
          <a:p>
            <a:pPr lvl="1"/>
            <a:r>
              <a:rPr lang="cs-CZ" altLang="cs-CZ" dirty="0"/>
              <a:t>Odstraněním překážek</a:t>
            </a:r>
          </a:p>
          <a:p>
            <a:pPr lvl="1"/>
            <a:r>
              <a:rPr lang="cs-CZ" altLang="cs-CZ" dirty="0"/>
              <a:t>Harmonizací standardů</a:t>
            </a:r>
          </a:p>
          <a:p>
            <a:pPr lvl="1"/>
            <a:r>
              <a:rPr lang="cs-CZ" altLang="cs-CZ" dirty="0"/>
              <a:t>Povinností uznávat cizí neharmonizované standardy</a:t>
            </a:r>
          </a:p>
          <a:p>
            <a:r>
              <a:rPr lang="cs-CZ" altLang="cs-CZ" dirty="0"/>
              <a:t>POZOR! shora uvedené vystihuje pouze </a:t>
            </a:r>
            <a:r>
              <a:rPr lang="cs-CZ" altLang="cs-CZ" b="1" dirty="0"/>
              <a:t>vnitřní obchod </a:t>
            </a:r>
            <a:r>
              <a:rPr lang="cs-CZ" altLang="cs-CZ" dirty="0"/>
              <a:t>v rámci EU!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33B550F8F34241A1C7C64536AF6931" ma:contentTypeVersion="14" ma:contentTypeDescription="Vytvoří nový dokument" ma:contentTypeScope="" ma:versionID="93299f25716978935da17c38c23804b3">
  <xsd:schema xmlns:xsd="http://www.w3.org/2001/XMLSchema" xmlns:xs="http://www.w3.org/2001/XMLSchema" xmlns:p="http://schemas.microsoft.com/office/2006/metadata/properties" xmlns:ns3="cf78f84f-7818-4b4d-b6ac-ba0cd8f40d53" xmlns:ns4="857e518f-e2fd-4de5-9649-7bf22525e9a0" targetNamespace="http://schemas.microsoft.com/office/2006/metadata/properties" ma:root="true" ma:fieldsID="128a9a6d9f98dce28c517c1457ec2c70" ns3:_="" ns4:_="">
    <xsd:import namespace="cf78f84f-7818-4b4d-b6ac-ba0cd8f40d53"/>
    <xsd:import namespace="857e518f-e2fd-4de5-9649-7bf22525e9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78f84f-7818-4b4d-b6ac-ba0cd8f40d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7e518f-e2fd-4de5-9649-7bf22525e9a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4ED4D6-834D-4DE6-A12D-17B5FD5315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A5FA5A-D73D-40AA-AA9E-6538593F9376}">
  <ds:schemaRefs>
    <ds:schemaRef ds:uri="http://purl.org/dc/dcmitype/"/>
    <ds:schemaRef ds:uri="857e518f-e2fd-4de5-9649-7bf22525e9a0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cf78f84f-7818-4b4d-b6ac-ba0cd8f40d53"/>
  </ds:schemaRefs>
</ds:datastoreItem>
</file>

<file path=customXml/itemProps3.xml><?xml version="1.0" encoding="utf-8"?>
<ds:datastoreItem xmlns:ds="http://schemas.openxmlformats.org/officeDocument/2006/customXml" ds:itemID="{3E351BA7-F1C6-4D2E-906F-C570E9E307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78f84f-7818-4b4d-b6ac-ba0cd8f40d53"/>
    <ds:schemaRef ds:uri="857e518f-e2fd-4de5-9649-7bf22525e9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746</TotalTime>
  <Words>2727</Words>
  <Application>Microsoft Office PowerPoint</Application>
  <PresentationFormat>Širokoúhlá obrazovka</PresentationFormat>
  <Paragraphs>328</Paragraphs>
  <Slides>29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Calibri</vt:lpstr>
      <vt:lpstr>Roboto</vt:lpstr>
      <vt:lpstr>Tahoma</vt:lpstr>
      <vt:lpstr>Wingdings</vt:lpstr>
      <vt:lpstr>Prezentace_MU_CZ</vt:lpstr>
      <vt:lpstr>Vnější ekonomické vztahy EU</vt:lpstr>
      <vt:lpstr>Literatura ke studiu</vt:lpstr>
      <vt:lpstr>Zkouška – podoba, forma, termíny</vt:lpstr>
      <vt:lpstr>Zkouška – obsah I.</vt:lpstr>
      <vt:lpstr>Zkouška – obsah II.</vt:lpstr>
      <vt:lpstr>Obsah předmětu</vt:lpstr>
      <vt:lpstr>EU jako forma hospodářské integrace (opakování)</vt:lpstr>
      <vt:lpstr>Výchozí otázka</vt:lpstr>
      <vt:lpstr>Jednotný vnitřní trh</vt:lpstr>
      <vt:lpstr>Vnější činnost Evropské unie</vt:lpstr>
      <vt:lpstr>Právní zakotvení obchodu EU (srovnání „dovnitř“ a „vně“)</vt:lpstr>
      <vt:lpstr>Článek 28 SFEU</vt:lpstr>
      <vt:lpstr>Definice pojmu zboží</vt:lpstr>
      <vt:lpstr>Článek 29 </vt:lpstr>
      <vt:lpstr>Prezentace aplikace PowerPoint</vt:lpstr>
      <vt:lpstr>čl. 21 SEU - zásady</vt:lpstr>
      <vt:lpstr>Článek 21 SEU - cíle</vt:lpstr>
      <vt:lpstr>členské státy a vnější obchod (z jejich pohledu)</vt:lpstr>
      <vt:lpstr>Vztahy EU vs. čl. státy v oblasti MO</vt:lpstr>
      <vt:lpstr>Ochrana práv jednotlivce</vt:lpstr>
      <vt:lpstr>EU - sjednávání dohod</vt:lpstr>
      <vt:lpstr>Účinek Mezinárodních dohod v právu EU</vt:lpstr>
      <vt:lpstr>EU a „okolí“</vt:lpstr>
      <vt:lpstr>Příklady mezinárodních hospodářských organizací</vt:lpstr>
      <vt:lpstr>Globální rámec mezinárodního obchodu - historie</vt:lpstr>
      <vt:lpstr>Připomenutí WTO – úkoly, zásady, hlavní pilíře</vt:lpstr>
      <vt:lpstr>GATT - připomenutí</vt:lpstr>
      <vt:lpstr>GATS + TRIPS - připomenutí</vt:lpstr>
      <vt:lpstr>EU a WTO?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Sehnálek</dc:creator>
  <cp:lastModifiedBy>David Sehnálek</cp:lastModifiedBy>
  <cp:revision>19</cp:revision>
  <cp:lastPrinted>2023-02-13T12:45:18Z</cp:lastPrinted>
  <dcterms:created xsi:type="dcterms:W3CDTF">2021-02-23T19:44:00Z</dcterms:created>
  <dcterms:modified xsi:type="dcterms:W3CDTF">2023-05-25T06:07:09Z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0x0101009933B550F8F34241A1C7C64536AF6931</vt:lpwstr>
  </property>
</Properties>
</file>