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6"/>
  </p:notesMasterIdLst>
  <p:handoutMasterIdLst>
    <p:handoutMasterId r:id="rId37"/>
  </p:handoutMasterIdLst>
  <p:sldIdLst>
    <p:sldId id="256" r:id="rId5"/>
    <p:sldId id="291" r:id="rId6"/>
    <p:sldId id="292" r:id="rId7"/>
    <p:sldId id="293" r:id="rId8"/>
    <p:sldId id="311" r:id="rId9"/>
    <p:sldId id="335" r:id="rId10"/>
    <p:sldId id="294" r:id="rId11"/>
    <p:sldId id="312" r:id="rId12"/>
    <p:sldId id="315" r:id="rId13"/>
    <p:sldId id="317" r:id="rId14"/>
    <p:sldId id="328" r:id="rId15"/>
    <p:sldId id="334" r:id="rId16"/>
    <p:sldId id="333" r:id="rId17"/>
    <p:sldId id="296" r:id="rId18"/>
    <p:sldId id="318" r:id="rId19"/>
    <p:sldId id="320" r:id="rId20"/>
    <p:sldId id="313" r:id="rId21"/>
    <p:sldId id="314" r:id="rId22"/>
    <p:sldId id="324" r:id="rId23"/>
    <p:sldId id="331" r:id="rId24"/>
    <p:sldId id="332" r:id="rId25"/>
    <p:sldId id="297" r:id="rId26"/>
    <p:sldId id="337" r:id="rId27"/>
    <p:sldId id="323" r:id="rId28"/>
    <p:sldId id="329" r:id="rId29"/>
    <p:sldId id="330" r:id="rId30"/>
    <p:sldId id="342" r:id="rId31"/>
    <p:sldId id="343" r:id="rId32"/>
    <p:sldId id="346" r:id="rId33"/>
    <p:sldId id="344" r:id="rId34"/>
    <p:sldId id="345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70361" autoAdjust="0"/>
  </p:normalViewPr>
  <p:slideViewPr>
    <p:cSldViewPr snapToGrid="0">
      <p:cViewPr varScale="1">
        <p:scale>
          <a:sx n="80" d="100"/>
          <a:sy n="80" d="100"/>
        </p:scale>
        <p:origin x="1788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ehnálek" userId="2ce7b5c7-3631-4ee2-941c-1425ba8ffe45" providerId="ADAL" clId="{70C3443D-8302-4F12-AD3A-03C24E63B964}"/>
    <pc:docChg chg="modSld">
      <pc:chgData name="David Sehnálek" userId="2ce7b5c7-3631-4ee2-941c-1425ba8ffe45" providerId="ADAL" clId="{70C3443D-8302-4F12-AD3A-03C24E63B964}" dt="2023-05-25T06:04:59.127" v="0" actId="6549"/>
      <pc:docMkLst>
        <pc:docMk/>
      </pc:docMkLst>
      <pc:sldChg chg="modNotesTx">
        <pc:chgData name="David Sehnálek" userId="2ce7b5c7-3631-4ee2-941c-1425ba8ffe45" providerId="ADAL" clId="{70C3443D-8302-4F12-AD3A-03C24E63B964}" dt="2023-05-25T06:04:59.127" v="0" actId="6549"/>
        <pc:sldMkLst>
          <pc:docMk/>
          <pc:sldMk cId="3099742338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DD2A76A-05F3-4756-82B0-49381FF7D024}" type="slidenum">
              <a:rPr lang="cs-CZ" altLang="cs-CZ" sz="1200"/>
              <a:pPr algn="r" eaLnBrk="1" hangingPunct="1"/>
              <a:t>2</a:t>
            </a:fld>
            <a:endParaRPr lang="cs-CZ" altLang="cs-CZ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6700" cy="37226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610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18F4-5588-4BD8-8F1D-69ED8B1518F0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08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18F4-5588-4BD8-8F1D-69ED8B1518F0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203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18F4-5588-4BD8-8F1D-69ED8B1518F0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943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9C35836-BD64-492E-9F2B-708F8342FAE8}" type="slidenum">
              <a:rPr lang="cs-CZ" altLang="cs-CZ" sz="1200"/>
              <a:pPr algn="r" eaLnBrk="1" hangingPunct="1"/>
              <a:t>14</a:t>
            </a:fld>
            <a:endParaRPr lang="cs-CZ" altLang="cs-CZ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195263"/>
            <a:ext cx="1941513" cy="10937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366838"/>
            <a:ext cx="6353175" cy="7974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97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A951468-A428-4078-861D-746D97819D07}" type="slidenum">
              <a:rPr lang="cs-CZ" sz="1200"/>
              <a:pPr algn="r" eaLnBrk="1" hangingPunct="1"/>
              <a:t>15</a:t>
            </a:fld>
            <a:endParaRPr lang="cs-CZ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55850" y="195263"/>
            <a:ext cx="1941513" cy="109378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869" y="1366637"/>
            <a:ext cx="6352364" cy="79740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01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18F4-5588-4BD8-8F1D-69ED8B1518F0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043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F9F92-6DF1-4F93-AD16-D08527484B0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664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18F4-5588-4BD8-8F1D-69ED8B1518F0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995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18F4-5588-4BD8-8F1D-69ED8B1518F0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02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EC85181-09F8-42B0-A0FD-F5CBD78B6FAC}" type="slidenum">
              <a:rPr lang="cs-CZ" altLang="cs-CZ" sz="1200"/>
              <a:pPr algn="r" eaLnBrk="1" hangingPunct="1"/>
              <a:t>3</a:t>
            </a:fld>
            <a:endParaRPr lang="cs-CZ" altLang="cs-CZ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6700" cy="3722687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6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18F4-5588-4BD8-8F1D-69ED8B1518F0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864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2772D41-DC6D-4B45-9505-81CDFFF4DE46}" type="slidenum">
              <a:rPr lang="cs-CZ" altLang="cs-CZ" sz="1200"/>
              <a:pPr algn="r" eaLnBrk="1" hangingPunct="1"/>
              <a:t>22</a:t>
            </a:fld>
            <a:endParaRPr lang="cs-CZ" altLang="cs-CZ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195263"/>
            <a:ext cx="4854575" cy="2732087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3008314"/>
            <a:ext cx="6353175" cy="6567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62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18F4-5588-4BD8-8F1D-69ED8B1518F0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732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18F4-5588-4BD8-8F1D-69ED8B1518F0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853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18F4-5588-4BD8-8F1D-69ED8B1518F0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85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0571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7829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301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5571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179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402D2CC-2D77-4FE4-A4DD-E8BC26AA6BD2}" type="slidenum">
              <a:rPr lang="cs-CZ" altLang="cs-CZ" sz="1200"/>
              <a:pPr algn="r" eaLnBrk="1" hangingPunct="1"/>
              <a:t>4</a:t>
            </a:fld>
            <a:endParaRPr lang="cs-CZ" altLang="cs-CZ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273050"/>
            <a:ext cx="4303712" cy="242093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4" y="2852738"/>
            <a:ext cx="6351587" cy="672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3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4021296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9" tIns="47379" rIns="94759" bIns="4737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AC98EC5-CDF2-4753-8FFE-82674BBC3209}" type="slidenum">
              <a:rPr lang="cs-CZ" sz="1200"/>
              <a:pPr algn="r" eaLnBrk="1" hangingPunct="1"/>
              <a:t>5</a:t>
            </a:fld>
            <a:endParaRPr lang="cs-CZ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280988"/>
            <a:ext cx="4437062" cy="24971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512" y="2940675"/>
            <a:ext cx="6634231" cy="693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5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718F4-5588-4BD8-8F1D-69ED8B1518F0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30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428F961-262C-4742-BEE7-81FE68881A81}" type="slidenum">
              <a:rPr lang="cs-CZ" altLang="cs-CZ" sz="1200"/>
              <a:pPr algn="r" eaLnBrk="1" hangingPunct="1"/>
              <a:t>7</a:t>
            </a:fld>
            <a:endParaRPr lang="cs-CZ" altLang="cs-CZ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0375" y="350838"/>
            <a:ext cx="3606800" cy="2030412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2382838"/>
            <a:ext cx="6208712" cy="7270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5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F9F92-6DF1-4F93-AD16-D08527484B0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93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8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F9F92-6DF1-4F93-AD16-D08527484B0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90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F4BEF68F-D2E3-A445-BE69-DE5712F4B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670C515-4DAA-7F4B-92D5-CBE714037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567773-B605-2B43-9036-93D64465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410D3-1839-40DD-AF30-FCC0C53720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347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8207A-5672-415D-AD78-830910D328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1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59BBB889-9A7B-9D4F-983C-EF6BCB92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B634E8E-DBA3-B14F-81EC-219FEC2F8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F5224E24-147F-EE43-B65A-19061D0BD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FA8E4E0-B396-804E-A80F-F901C2CB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A63F5DF2-7BE9-9D42-95D5-0960F006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2B91F2EA-D76F-7D4C-960D-6E3E77E71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E7FAA686-EF64-0D47-AFF9-2958D2789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2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ilium.europa.eu/cs/policies/sanctions/restrictive-measures-against-russia-over-ukraine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ekonomické vztahy EU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Část třetí – smluvní nástroje společné obchodní politiky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Evropská politika sousedství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Cíl: politicky a ekonomicky stabilní sousedé EU</a:t>
            </a:r>
          </a:p>
          <a:p>
            <a:r>
              <a:rPr lang="cs-CZ"/>
              <a:t>Nevede k členství v EU</a:t>
            </a:r>
          </a:p>
          <a:p>
            <a:r>
              <a:rPr lang="cs-CZ"/>
              <a:t>Účast: Moldávie, Ukrajina a Bělorusko, Gruzie, Arménie a Ázerbájdžán., Alžírsko, Egypt, Izrael, Palestinská samospráva, Jordánsko, Libanon, Libye, Maroko, Sýrie a Tunisko, Ukrajina</a:t>
            </a:r>
          </a:p>
          <a:p>
            <a:r>
              <a:rPr lang="cs-CZ"/>
              <a:t>Mimo: záp. Balkán  a Turecko (samostatná regulace)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835"/>
    </mc:Choice>
    <mc:Fallback xmlns="">
      <p:transition spd="slow" advTm="16083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38" y="1692275"/>
            <a:ext cx="4543912" cy="4140200"/>
          </a:xfrm>
        </p:spPr>
      </p:pic>
    </p:spTree>
    <p:extLst>
      <p:ext uri="{BB962C8B-B14F-4D97-AF65-F5344CB8AC3E}">
        <p14:creationId xmlns:p14="http://schemas.microsoft.com/office/powerpoint/2010/main" val="39884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3"/>
    </mc:Choice>
    <mc:Fallback xmlns="">
      <p:transition spd="slow" advTm="469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Hluboká a komplexní zóna volného obchodu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37" y="1692275"/>
            <a:ext cx="5414514" cy="4140200"/>
          </a:xfrm>
        </p:spPr>
      </p:pic>
    </p:spTree>
    <p:extLst>
      <p:ext uri="{BB962C8B-B14F-4D97-AF65-F5344CB8AC3E}">
        <p14:creationId xmlns:p14="http://schemas.microsoft.com/office/powerpoint/2010/main" val="29601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18"/>
    </mc:Choice>
    <mc:Fallback xmlns="">
      <p:transition spd="slow" advTm="985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Evropské středomořské partnerství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09" y="1607873"/>
            <a:ext cx="5463382" cy="3642254"/>
          </a:xfrm>
        </p:spPr>
      </p:pic>
    </p:spTree>
    <p:extLst>
      <p:ext uri="{BB962C8B-B14F-4D97-AF65-F5344CB8AC3E}">
        <p14:creationId xmlns:p14="http://schemas.microsoft.com/office/powerpoint/2010/main" val="5235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2"/>
    </mc:Choice>
    <mc:Fallback xmlns="">
      <p:transition spd="slow" advTm="5569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Dohody s rozvojovými státy</a:t>
            </a:r>
            <a:endParaRPr lang="cs-CZ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1) Středozemní iniciativy</a:t>
            </a:r>
          </a:p>
          <a:p>
            <a:r>
              <a:rPr lang="cs-CZ" altLang="cs-CZ"/>
              <a:t>2) Státy karibské, africké a pacifické skupina</a:t>
            </a:r>
          </a:p>
          <a:p>
            <a:endParaRPr lang="cs-CZ" altLang="cs-CZ"/>
          </a:p>
          <a:p>
            <a:r>
              <a:rPr lang="cs-CZ" altLang="cs-CZ"/>
              <a:t>Tři nejznámější dohody:</a:t>
            </a:r>
          </a:p>
          <a:p>
            <a:pPr lvl="1"/>
            <a:r>
              <a:rPr lang="cs-CZ" altLang="cs-CZ"/>
              <a:t>Dohody z Yaoundé I,II,III</a:t>
            </a:r>
          </a:p>
          <a:p>
            <a:pPr lvl="1"/>
            <a:r>
              <a:rPr lang="cs-CZ" altLang="cs-CZ"/>
              <a:t>Dohody z Lomé</a:t>
            </a:r>
          </a:p>
          <a:p>
            <a:pPr lvl="1"/>
            <a:r>
              <a:rPr lang="cs-CZ" altLang="cs-CZ"/>
              <a:t>Dohody z Cotonou (obchod – politika – rozvoj)</a:t>
            </a:r>
          </a:p>
          <a:p>
            <a:pPr lvl="1"/>
            <a:endParaRPr lang="cs-CZ" altLang="cs-CZ"/>
          </a:p>
          <a:p>
            <a:r>
              <a:rPr lang="cs-CZ" altLang="cs-CZ"/>
              <a:t>EPA – Dohody o ekonomickém partnerství (ZVO) uzavírané mezi EU a regionálními uskupeními zaostalých států</a:t>
            </a:r>
          </a:p>
          <a:p>
            <a:r>
              <a:rPr lang="cs-CZ" altLang="cs-CZ"/>
              <a:t>http://en.wikipedia.org/wiki/Cotonou_Agreement</a:t>
            </a:r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32"/>
    </mc:Choice>
    <mc:Fallback xmlns="">
      <p:transition spd="slow" advTm="1715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556792"/>
            <a:ext cx="7632848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"/>
    </mc:Choice>
    <mc:Fallback xmlns="">
      <p:transition spd="slow" advTm="118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94" y="2081212"/>
            <a:ext cx="7620000" cy="3362325"/>
          </a:xfrm>
        </p:spPr>
      </p:pic>
    </p:spTree>
    <p:extLst>
      <p:ext uri="{BB962C8B-B14F-4D97-AF65-F5344CB8AC3E}">
        <p14:creationId xmlns:p14="http://schemas.microsoft.com/office/powerpoint/2010/main" val="27157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"/>
    </mc:Choice>
    <mc:Fallback xmlns="">
      <p:transition spd="slow" advTm="71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cs-CZ" dirty="0"/>
              <a:t>Proces rozšiřování – cesta tam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Proces jednání: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Stanovení mandátu a rámce jednání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Screening</a:t>
            </a:r>
            <a:r>
              <a:rPr lang="cs-CZ" dirty="0"/>
              <a:t> a sledování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Uzavření jednání a smlouva o přistoupení</a:t>
            </a:r>
          </a:p>
          <a:p>
            <a:endParaRPr lang="cs-CZ" dirty="0"/>
          </a:p>
          <a:p>
            <a:r>
              <a:rPr lang="cs-CZ" dirty="0"/>
              <a:t>kandidátský stát musí uznávat hodnoty EU</a:t>
            </a:r>
          </a:p>
          <a:p>
            <a:r>
              <a:rPr lang="cs-CZ" dirty="0"/>
              <a:t>-  přihláška Radě - rozhodování jednomyslně + souhlas EP (způsobilost plnit závazky)</a:t>
            </a:r>
          </a:p>
          <a:p>
            <a:r>
              <a:rPr lang="cs-CZ" dirty="0"/>
              <a:t>- kodaňská kritéria</a:t>
            </a:r>
          </a:p>
          <a:p>
            <a:r>
              <a:rPr lang="cs-CZ" dirty="0"/>
              <a:t>-  smlouva o přístupu - veto kteréhokoli člena, změny zřizovacích smluv + přílepky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742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23620" y="470061"/>
            <a:ext cx="5386388" cy="588424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Volný pohyb zboží</a:t>
            </a:r>
          </a:p>
          <a:p>
            <a:r>
              <a:rPr lang="cs-CZ" dirty="0"/>
              <a:t>Volný pohyb pracovníků</a:t>
            </a:r>
          </a:p>
          <a:p>
            <a:r>
              <a:rPr lang="cs-CZ" dirty="0"/>
              <a:t>Právo usazování a volný pohyb služeb</a:t>
            </a:r>
          </a:p>
          <a:p>
            <a:r>
              <a:rPr lang="cs-CZ" dirty="0"/>
              <a:t>Volný pohyb kapitálu</a:t>
            </a:r>
          </a:p>
          <a:p>
            <a:r>
              <a:rPr lang="cs-CZ" dirty="0"/>
              <a:t>Zadávání veřejných zakázek</a:t>
            </a:r>
          </a:p>
          <a:p>
            <a:r>
              <a:rPr lang="cs-CZ" dirty="0"/>
              <a:t>Právo obchodních společností</a:t>
            </a:r>
          </a:p>
          <a:p>
            <a:r>
              <a:rPr lang="cs-CZ" dirty="0"/>
              <a:t>Právo duševního vlastnictví</a:t>
            </a:r>
          </a:p>
          <a:p>
            <a:r>
              <a:rPr lang="cs-CZ" dirty="0"/>
              <a:t>Politika hospodářské soutěže</a:t>
            </a:r>
          </a:p>
          <a:p>
            <a:r>
              <a:rPr lang="cs-CZ" dirty="0"/>
              <a:t>Finanční služby</a:t>
            </a:r>
          </a:p>
          <a:p>
            <a:r>
              <a:rPr lang="cs-CZ" dirty="0"/>
              <a:t>Informační společnost a média</a:t>
            </a:r>
          </a:p>
          <a:p>
            <a:r>
              <a:rPr lang="cs-CZ" dirty="0"/>
              <a:t>Zemědělství</a:t>
            </a:r>
          </a:p>
          <a:p>
            <a:r>
              <a:rPr lang="cs-CZ" dirty="0"/>
              <a:t>Bezpečnost potravin, veterinární a fytosanitární politika</a:t>
            </a:r>
          </a:p>
          <a:p>
            <a:r>
              <a:rPr lang="cs-CZ" dirty="0"/>
              <a:t>Rybolov</a:t>
            </a:r>
          </a:p>
          <a:p>
            <a:r>
              <a:rPr lang="cs-CZ" dirty="0"/>
              <a:t>Dopravní politika</a:t>
            </a:r>
          </a:p>
          <a:p>
            <a:r>
              <a:rPr lang="cs-CZ" dirty="0"/>
              <a:t>Energetika</a:t>
            </a:r>
          </a:p>
          <a:p>
            <a:r>
              <a:rPr lang="cs-CZ" dirty="0"/>
              <a:t>Daně</a:t>
            </a:r>
          </a:p>
          <a:p>
            <a:r>
              <a:rPr lang="cs-CZ" dirty="0"/>
              <a:t>Hospodářská a měnová politika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6192838" y="241919"/>
            <a:ext cx="5389562" cy="588424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Statistika</a:t>
            </a:r>
          </a:p>
          <a:p>
            <a:r>
              <a:rPr lang="cs-CZ" dirty="0"/>
              <a:t>Sociální politika a zaměstnanost</a:t>
            </a:r>
          </a:p>
          <a:p>
            <a:r>
              <a:rPr lang="cs-CZ" dirty="0"/>
              <a:t>Podniky a průmyslová politika</a:t>
            </a:r>
          </a:p>
          <a:p>
            <a:r>
              <a:rPr lang="cs-CZ" dirty="0"/>
              <a:t>Transevropské sítě</a:t>
            </a:r>
          </a:p>
          <a:p>
            <a:r>
              <a:rPr lang="cs-CZ" dirty="0"/>
              <a:t>Regionální politika a koordinace strukturálních nástrojů</a:t>
            </a:r>
          </a:p>
          <a:p>
            <a:r>
              <a:rPr lang="cs-CZ" dirty="0"/>
              <a:t>Soudnictví a základní práva</a:t>
            </a:r>
          </a:p>
          <a:p>
            <a:r>
              <a:rPr lang="cs-CZ" dirty="0"/>
              <a:t>Spravedlnost, svoboda a bezpečnost</a:t>
            </a:r>
          </a:p>
          <a:p>
            <a:r>
              <a:rPr lang="cs-CZ" dirty="0"/>
              <a:t>Věda a výzkum</a:t>
            </a:r>
          </a:p>
          <a:p>
            <a:r>
              <a:rPr lang="cs-CZ" dirty="0"/>
              <a:t>Vzdělávání a kultura</a:t>
            </a:r>
          </a:p>
          <a:p>
            <a:r>
              <a:rPr lang="cs-CZ" dirty="0"/>
              <a:t>Životní prostředí</a:t>
            </a:r>
          </a:p>
          <a:p>
            <a:r>
              <a:rPr lang="cs-CZ" dirty="0"/>
              <a:t>Ochrana spotřebitele a zdraví</a:t>
            </a:r>
          </a:p>
          <a:p>
            <a:r>
              <a:rPr lang="cs-CZ" dirty="0"/>
              <a:t>Celní unie</a:t>
            </a:r>
          </a:p>
          <a:p>
            <a:r>
              <a:rPr lang="cs-CZ" dirty="0"/>
              <a:t>Vnější vztahy</a:t>
            </a:r>
          </a:p>
          <a:p>
            <a:r>
              <a:rPr lang="cs-CZ" dirty="0"/>
              <a:t>Zahraniční, bezpečnostní a obranná politika</a:t>
            </a:r>
          </a:p>
          <a:p>
            <a:r>
              <a:rPr lang="cs-CZ" dirty="0"/>
              <a:t>Finanční kontrola</a:t>
            </a:r>
          </a:p>
          <a:p>
            <a:r>
              <a:rPr lang="cs-CZ" dirty="0"/>
              <a:t>Finanční a rozpočtová ustanovení</a:t>
            </a:r>
          </a:p>
          <a:p>
            <a:r>
              <a:rPr lang="cs-CZ" dirty="0"/>
              <a:t>Orgány a instituce EU</a:t>
            </a:r>
          </a:p>
          <a:p>
            <a:r>
              <a:rPr lang="cs-CZ" dirty="0"/>
              <a:t>Různé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554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1914525"/>
            <a:ext cx="6496050" cy="2571750"/>
          </a:xfrm>
        </p:spPr>
      </p:pic>
    </p:spTree>
    <p:extLst>
      <p:ext uri="{BB962C8B-B14F-4D97-AF65-F5344CB8AC3E}">
        <p14:creationId xmlns:p14="http://schemas.microsoft.com/office/powerpoint/2010/main" val="364056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Smluvní nástroje společné obch. politiky</a:t>
            </a:r>
            <a:endParaRPr lang="cs-CZ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Specifické vztahy EU udržuje s:</a:t>
            </a:r>
          </a:p>
          <a:p>
            <a:r>
              <a:rPr lang="cs-CZ"/>
              <a:t>EHP a Švýcarskem (rozšiřování JVT)</a:t>
            </a:r>
          </a:p>
          <a:p>
            <a:r>
              <a:rPr lang="cs-CZ"/>
              <a:t>V rámci východoevropských států a států Balkánu</a:t>
            </a:r>
          </a:p>
          <a:p>
            <a:r>
              <a:rPr lang="cs-CZ"/>
              <a:t>Se státy severní afriky</a:t>
            </a:r>
          </a:p>
          <a:p>
            <a:r>
              <a:rPr lang="cs-CZ"/>
              <a:t>Se zaostalými státy</a:t>
            </a:r>
          </a:p>
          <a:p>
            <a:endParaRPr lang="cs-CZ"/>
          </a:p>
          <a:p>
            <a:r>
              <a:rPr lang="cs-CZ"/>
              <a:t>Zbývající státy nepředstavují homogenní kategorii. Vztahy k nim jsou upraveny specificky dvoustrannými smlouvami, nebo jen obecně v rámci pravidel WTO. </a:t>
            </a:r>
            <a:endParaRPr lang="cs-CZ" dirty="0"/>
          </a:p>
        </p:txBody>
      </p:sp>
    </p:spTree>
  </p:cSld>
  <p:clrMapOvr>
    <a:masterClrMapping/>
  </p:clrMapOvr>
  <p:transition advTm="265255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Přílohy zřizovacích smluv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/>
              <a:t>Protokoly – nedílná a právně závazná součást zřizovacích smluv</a:t>
            </a:r>
          </a:p>
          <a:p>
            <a:pPr lvl="1"/>
            <a:r>
              <a:rPr lang="cs-CZ" dirty="0"/>
              <a:t>Doplňují úpravu ve smlouvách</a:t>
            </a:r>
          </a:p>
          <a:p>
            <a:pPr lvl="1"/>
            <a:r>
              <a:rPr lang="cs-CZ" dirty="0"/>
              <a:t>Stanoví odlišný režim - jsou určitou obdobou výhrad ke smlouvám</a:t>
            </a:r>
          </a:p>
          <a:p>
            <a:r>
              <a:rPr lang="cs-CZ" dirty="0"/>
              <a:t>Prohlášení:</a:t>
            </a:r>
          </a:p>
          <a:p>
            <a:pPr lvl="1"/>
            <a:r>
              <a:rPr lang="cs-CZ" dirty="0"/>
              <a:t>Společná a tudíž právně závazná</a:t>
            </a:r>
          </a:p>
          <a:p>
            <a:pPr lvl="1"/>
            <a:r>
              <a:rPr lang="cs-CZ" dirty="0"/>
              <a:t>Individuální – jak určitý stát danému ustanovení rozumí</a:t>
            </a:r>
          </a:p>
        </p:txBody>
      </p:sp>
    </p:spTree>
    <p:extLst>
      <p:ext uri="{BB962C8B-B14F-4D97-AF65-F5344CB8AC3E}">
        <p14:creationId xmlns:p14="http://schemas.microsoft.com/office/powerpoint/2010/main" val="1998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Cesta ven – vystoupení z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>
            <a:normAutofit fontScale="85000" lnSpcReduction="20000"/>
          </a:bodyPr>
          <a:lstStyle/>
          <a:p>
            <a:pPr marL="72000" indent="0">
              <a:lnSpc>
                <a:spcPct val="120000"/>
              </a:lnSpc>
              <a:buNone/>
            </a:pPr>
            <a:r>
              <a:rPr lang="cs-CZ" altLang="cs-CZ" dirty="0">
                <a:solidFill>
                  <a:srgbClr val="FF0000"/>
                </a:solidFill>
              </a:rPr>
              <a:t>nově článek 50 -  jednostranný projev vůle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přetrvávající suverenita členského státu 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forma realizace: </a:t>
            </a:r>
            <a:r>
              <a:rPr lang="cs-CZ" altLang="cs-CZ" dirty="0">
                <a:solidFill>
                  <a:srgbClr val="FF0000"/>
                </a:solidFill>
              </a:rPr>
              <a:t>mezinárodní smlouva = dohoda o vypořádání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dvojí význam nové úpravy:</a:t>
            </a:r>
          </a:p>
          <a:p>
            <a:pPr marL="838350" lvl="1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dirty="0"/>
              <a:t>politický - deklaruje právo na vystoupení - členství není věčný a neměnný závazek </a:t>
            </a:r>
          </a:p>
          <a:p>
            <a:pPr marL="838350" lvl="1" indent="-514350">
              <a:lnSpc>
                <a:spcPct val="120000"/>
              </a:lnSpc>
              <a:buFont typeface="+mj-lt"/>
              <a:buAutoNum type="alphaLcParenR"/>
            </a:pPr>
            <a:r>
              <a:rPr lang="cs-CZ" altLang="cs-CZ" dirty="0"/>
              <a:t>právní - stanoví právní modality vystoupení z EU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pravděpodobný vstup do Evropského sdružení volného obchodu - Evropský hospodářský prostor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Grónsko (1985)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Velká Británie (2020) 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neexistuje institut vyloučení z EU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725" y="6137275"/>
            <a:ext cx="3824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Autor slajdu – prof. Vladimír Týč</a:t>
            </a:r>
          </a:p>
        </p:txBody>
      </p:sp>
    </p:spTree>
    <p:extLst>
      <p:ext uri="{BB962C8B-B14F-4D97-AF65-F5344CB8AC3E}">
        <p14:creationId xmlns:p14="http://schemas.microsoft.com/office/powerpoint/2010/main" val="43222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Vztahy vůči vyspělým a silným ekonomikám</a:t>
            </a:r>
            <a:endParaRPr lang="cs-CZ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sz="1600" dirty="0"/>
              <a:t>ES a USA</a:t>
            </a:r>
          </a:p>
          <a:p>
            <a:pPr lvl="1"/>
            <a:r>
              <a:rPr lang="cs-CZ" altLang="cs-CZ" sz="1200" dirty="0"/>
              <a:t>smluvní spolupráce na základě členství (WTO, IMF, OECD), neuzavřená TTIP – </a:t>
            </a:r>
            <a:r>
              <a:rPr lang="cs-CZ" sz="1200" dirty="0"/>
              <a:t>dohoda o Transatlantickém obchodním a investičním partnerství</a:t>
            </a:r>
            <a:endParaRPr lang="cs-CZ" altLang="cs-CZ" sz="1200" dirty="0"/>
          </a:p>
          <a:p>
            <a:pPr lvl="1"/>
            <a:r>
              <a:rPr lang="cs-CZ" altLang="cs-CZ" sz="1200" dirty="0"/>
              <a:t>problémy díky exteritorialitě amerických aktů</a:t>
            </a:r>
          </a:p>
          <a:p>
            <a:r>
              <a:rPr lang="cs-CZ" altLang="cs-CZ" sz="1600" dirty="0"/>
              <a:t>ES a Kanada</a:t>
            </a:r>
          </a:p>
          <a:p>
            <a:pPr lvl="1"/>
            <a:r>
              <a:rPr lang="cs-CZ" altLang="cs-CZ" sz="1200" dirty="0"/>
              <a:t>CETA</a:t>
            </a:r>
          </a:p>
          <a:p>
            <a:r>
              <a:rPr lang="cs-CZ" altLang="cs-CZ" sz="1600" dirty="0"/>
              <a:t>ES a Japonsko</a:t>
            </a:r>
          </a:p>
          <a:p>
            <a:pPr lvl="1"/>
            <a:r>
              <a:rPr lang="cs-CZ" altLang="cs-CZ" sz="1200" dirty="0"/>
              <a:t>Akční plán od 2001, mnoho oblastí spolupráce</a:t>
            </a:r>
          </a:p>
          <a:p>
            <a:pPr lvl="1"/>
            <a:r>
              <a:rPr lang="cs-CZ" altLang="cs-CZ" sz="1200" dirty="0"/>
              <a:t>Dohoda o hospodářském partnerství (2019) a dohoda o strategickém partnerství (2019)</a:t>
            </a:r>
          </a:p>
          <a:p>
            <a:r>
              <a:rPr lang="cs-CZ" altLang="cs-CZ" sz="1600" dirty="0"/>
              <a:t>ES a Austrálie </a:t>
            </a:r>
          </a:p>
          <a:p>
            <a:pPr lvl="1"/>
            <a:r>
              <a:rPr lang="cs-CZ" altLang="cs-CZ" sz="1200" dirty="0"/>
              <a:t>Řada dokumentů (snaha o rámcový dokument)</a:t>
            </a:r>
          </a:p>
          <a:p>
            <a:r>
              <a:rPr lang="cs-CZ" altLang="cs-CZ" sz="1600" dirty="0"/>
              <a:t>ES a Nový Zéland </a:t>
            </a:r>
          </a:p>
          <a:p>
            <a:pPr lvl="1"/>
            <a:r>
              <a:rPr lang="cs-CZ" altLang="cs-CZ" sz="1200" dirty="0"/>
              <a:t>Deklarace o vztazích EU a NZ</a:t>
            </a:r>
          </a:p>
          <a:p>
            <a:r>
              <a:rPr lang="cs-CZ" altLang="cs-CZ" sz="1600" dirty="0"/>
              <a:t>ES a Čína </a:t>
            </a:r>
          </a:p>
          <a:p>
            <a:pPr lvl="1"/>
            <a:r>
              <a:rPr lang="cs-CZ" altLang="cs-CZ" sz="1200" dirty="0"/>
              <a:t>Přístup Číny k WTO, </a:t>
            </a:r>
            <a:r>
              <a:rPr lang="cs-CZ" altLang="cs-CZ" sz="1200" dirty="0" err="1"/>
              <a:t>zvl.nařízení</a:t>
            </a:r>
            <a:r>
              <a:rPr lang="cs-CZ" altLang="cs-CZ" sz="1200" dirty="0"/>
              <a:t> pro obchod s Čínou</a:t>
            </a:r>
          </a:p>
          <a:p>
            <a:r>
              <a:rPr lang="cs-CZ" altLang="cs-CZ" sz="1600" dirty="0"/>
              <a:t>EU a Jižní Korea</a:t>
            </a:r>
          </a:p>
          <a:p>
            <a:pPr lvl="1"/>
            <a:r>
              <a:rPr lang="cs-CZ" altLang="cs-CZ" sz="1200" dirty="0"/>
              <a:t>dohoda o volném obchodu mezi EU a Jižní Koreou</a:t>
            </a:r>
          </a:p>
          <a:p>
            <a:pPr marL="72000" indent="0">
              <a:buNone/>
            </a:pPr>
            <a:endParaRPr lang="cs-CZ" altLang="cs-CZ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609"/>
    </mc:Choice>
    <mc:Fallback xmlns="">
      <p:transition spd="slow" advTm="46460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4D23E-EA9F-4D38-8F51-302386C5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VB - EU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6F4CC8-1AEA-4064-8C87-5C884842C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Obsah: </a:t>
            </a:r>
          </a:p>
          <a:p>
            <a:pPr lvl="1"/>
            <a:r>
              <a:rPr lang="cs-CZ" dirty="0"/>
              <a:t>obchod se zbožím a službami, </a:t>
            </a:r>
          </a:p>
          <a:p>
            <a:pPr lvl="1"/>
            <a:r>
              <a:rPr lang="cs-CZ" dirty="0"/>
              <a:t>digitální obchod, </a:t>
            </a:r>
          </a:p>
          <a:p>
            <a:pPr lvl="1"/>
            <a:r>
              <a:rPr lang="cs-CZ" dirty="0"/>
              <a:t>Státní podpory</a:t>
            </a:r>
          </a:p>
          <a:p>
            <a:pPr lvl="1"/>
            <a:r>
              <a:rPr lang="cs-CZ" dirty="0"/>
              <a:t>duševní vlastnictví, </a:t>
            </a:r>
          </a:p>
          <a:p>
            <a:pPr lvl="1"/>
            <a:r>
              <a:rPr lang="cs-CZ" dirty="0"/>
              <a:t>zadávání veřejných zakázek, </a:t>
            </a:r>
          </a:p>
          <a:p>
            <a:pPr lvl="1"/>
            <a:r>
              <a:rPr lang="cs-CZ" dirty="0"/>
              <a:t>leteckou a silniční dopravu, </a:t>
            </a:r>
          </a:p>
          <a:p>
            <a:pPr lvl="1"/>
            <a:r>
              <a:rPr lang="cs-CZ" dirty="0"/>
              <a:t>energetiku, </a:t>
            </a:r>
          </a:p>
          <a:p>
            <a:pPr lvl="1"/>
            <a:r>
              <a:rPr lang="cs-CZ" dirty="0"/>
              <a:t>rybolov, </a:t>
            </a:r>
          </a:p>
          <a:p>
            <a:pPr lvl="1"/>
            <a:r>
              <a:rPr lang="cs-CZ" dirty="0"/>
              <a:t>koordinaci sociálního zabezpečení</a:t>
            </a:r>
          </a:p>
          <a:p>
            <a:pPr lvl="1"/>
            <a:r>
              <a:rPr lang="cs-CZ" dirty="0"/>
              <a:t>prosazování práva a justiční spolupráci v trestních věcech, </a:t>
            </a:r>
          </a:p>
          <a:p>
            <a:pPr lvl="1"/>
            <a:r>
              <a:rPr lang="cs-CZ" dirty="0"/>
              <a:t>tematickou spolupráci a účast v programech Unie. </a:t>
            </a:r>
          </a:p>
          <a:p>
            <a:r>
              <a:rPr lang="cs-CZ" dirty="0"/>
              <a:t>Režim MPV, SD EU ne! Žádný princip homogenity, vlastní mechanismus řešení sporů</a:t>
            </a:r>
          </a:p>
        </p:txBody>
      </p:sp>
    </p:spTree>
    <p:extLst>
      <p:ext uri="{BB962C8B-B14F-4D97-AF65-F5344CB8AC3E}">
        <p14:creationId xmlns:p14="http://schemas.microsoft.com/office/powerpoint/2010/main" val="730316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Společná zahraniční </a:t>
            </a:r>
            <a:br>
              <a:rPr lang="cs-CZ" dirty="0"/>
            </a:br>
            <a:r>
              <a:rPr lang="cs-CZ" dirty="0"/>
              <a:t>a bezpečnostní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50. léta - Evropské obranné společenství (nebylo zřízeno)</a:t>
            </a:r>
          </a:p>
          <a:p>
            <a:pPr>
              <a:lnSpc>
                <a:spcPct val="120000"/>
              </a:lnSpc>
            </a:pPr>
            <a:r>
              <a:rPr lang="cs-CZ" dirty="0"/>
              <a:t>70.léta - Evropská politická spolupráce – systém konzultací mimo rámec ES</a:t>
            </a:r>
          </a:p>
          <a:p>
            <a:pPr>
              <a:lnSpc>
                <a:spcPct val="120000"/>
              </a:lnSpc>
            </a:pPr>
            <a:r>
              <a:rPr lang="cs-CZ" dirty="0"/>
              <a:t>90. léta – EU a SZBP, státy nad ní ale mají plnou kontrolu (mezivládní princip)</a:t>
            </a:r>
          </a:p>
          <a:p>
            <a:pPr>
              <a:lnSpc>
                <a:spcPct val="120000"/>
              </a:lnSpc>
            </a:pPr>
            <a:r>
              <a:rPr lang="cs-CZ" dirty="0"/>
              <a:t>09 – reforma Lis. </a:t>
            </a:r>
            <a:r>
              <a:rPr lang="cs-CZ" dirty="0" err="1"/>
              <a:t>sml</a:t>
            </a:r>
            <a:r>
              <a:rPr lang="cs-CZ" dirty="0"/>
              <a:t>., jen částečně</a:t>
            </a:r>
          </a:p>
          <a:p>
            <a:pPr>
              <a:lnSpc>
                <a:spcPct val="120000"/>
              </a:lnSpc>
            </a:pPr>
            <a:r>
              <a:rPr lang="cs-CZ" dirty="0"/>
              <a:t>Charakteristika: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Mezivládní charakter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Omezená vynutitelnost – nutná dobrovolnost čl. st.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Absence legislativy</a:t>
            </a:r>
          </a:p>
          <a:p>
            <a:pPr>
              <a:lnSpc>
                <a:spcPct val="120000"/>
              </a:lnSpc>
            </a:pPr>
            <a:r>
              <a:rPr lang="cs-CZ" dirty="0"/>
              <a:t>Nástroje: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Rozhodnutí Evropské rady (vymezují obecné směřování SZBP a strategické zájmy a cíle)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Rozhodnutí Rady (vymezují postoj)</a:t>
            </a:r>
          </a:p>
          <a:p>
            <a:pPr>
              <a:lnSpc>
                <a:spcPct val="120000"/>
              </a:lnSpc>
            </a:pPr>
            <a:r>
              <a:rPr lang="cs-CZ" dirty="0"/>
              <a:t>Instituce: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Vysoký představitel Unie pro zahraniční věci a bezpečnostní politiku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zastupuje Unii navenek v otázkách SZBP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předsedá Radě pro vnější vztahy (bez hlasovacího práva)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je místopředsedou Komise pro vnější vztahy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vede Evropskou službu pro vnější činnost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Evropská služba pro vnější činnost</a:t>
            </a:r>
          </a:p>
        </p:txBody>
      </p:sp>
    </p:spTree>
    <p:extLst>
      <p:ext uri="{BB962C8B-B14F-4D97-AF65-F5344CB8AC3E}">
        <p14:creationId xmlns:p14="http://schemas.microsoft.com/office/powerpoint/2010/main" val="57305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Společná bezpečnostní a obranná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součást společné zahraniční a bezpečnostní politiky</a:t>
            </a:r>
          </a:p>
          <a:p>
            <a:r>
              <a:rPr lang="cs-CZ" dirty="0"/>
              <a:t>Zahrnuje:</a:t>
            </a:r>
          </a:p>
          <a:p>
            <a:pPr lvl="1"/>
            <a:r>
              <a:rPr lang="cs-CZ" dirty="0"/>
              <a:t>vojenské operace a </a:t>
            </a:r>
          </a:p>
          <a:p>
            <a:pPr lvl="1"/>
            <a:r>
              <a:rPr lang="cs-CZ" dirty="0"/>
              <a:t>civilní mise Unie. </a:t>
            </a:r>
          </a:p>
          <a:p>
            <a:r>
              <a:rPr lang="cs-CZ" dirty="0"/>
              <a:t>Zásadně jednomyslnost rozhodování</a:t>
            </a:r>
          </a:p>
          <a:p>
            <a:r>
              <a:rPr lang="cs-CZ" dirty="0"/>
              <a:t>Není vytvářena evropská armáda, spíše koordinace a ad hoc společné velení národních sil </a:t>
            </a:r>
          </a:p>
          <a:p>
            <a:r>
              <a:rPr lang="cs-CZ" dirty="0"/>
              <a:t>https://www.euroskop.cz/9282/sekce/stala-strukturovana-spoluprace-pesco/</a:t>
            </a:r>
          </a:p>
        </p:txBody>
      </p:sp>
    </p:spTree>
    <p:extLst>
      <p:ext uri="{BB962C8B-B14F-4D97-AF65-F5344CB8AC3E}">
        <p14:creationId xmlns:p14="http://schemas.microsoft.com/office/powerpoint/2010/main" val="3949822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0" y="557939"/>
            <a:ext cx="9588719" cy="5727662"/>
          </a:xfrm>
        </p:spPr>
      </p:pic>
    </p:spTree>
    <p:extLst>
      <p:ext uri="{BB962C8B-B14F-4D97-AF65-F5344CB8AC3E}">
        <p14:creationId xmlns:p14="http://schemas.microsoft.com/office/powerpoint/2010/main" val="676634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66F5B0-2675-849C-59EF-0618F066D8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A9F75F-4CE5-2A17-9A19-9982667CD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9942C0-96C4-BD91-8E47-1D0A0DC8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Sankcionování třetího státu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F0C7A5-E3F7-A793-C7A1-9B21FE8BF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Článek 215</a:t>
            </a:r>
          </a:p>
          <a:p>
            <a:r>
              <a:rPr lang="cs-CZ" dirty="0"/>
              <a:t> 1. Předpokládá-li rozhodnutí přijaté podle hlavy V kapitoly 2 Smlouvy o Evropské unii pozastavení, omezení nebo úplné přerušení hospodářských a finančních vztahů s jednou nebo více třetími zeměmi, přijme Rada kvalifikovanou většinou na společný návrh vysokého představitele Unie pro zahraniční věci a bezpečnostní politiku a Komise nezbytná opatření. Uvědomí o tom Evropský parlament.</a:t>
            </a:r>
          </a:p>
          <a:p>
            <a:r>
              <a:rPr lang="cs-CZ" dirty="0"/>
              <a:t>2. Pokud tak stanoví rozhodnutí přijaté podle hlavy V kapitoly 2 Smlouvy o Evropské unii, může Rada postupem uvedeným v odstavci 1 přijmout omezující opatření vůči fyzickým nebo právnickým osobám a skupinám nebo nestátním subjektům.</a:t>
            </a:r>
          </a:p>
          <a:p>
            <a:r>
              <a:rPr lang="cs-CZ" dirty="0"/>
              <a:t>3. Akty uvedené v tomto článku obsahují nezbytná ustanovení o právních zárukách.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233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656456-0A6F-7FD2-CE52-63454BEC1A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E34DF2-6882-4CCE-4BC3-0D0419BAD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B33CC2-4104-5D3F-2B75-32A42D62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 29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C20E31-B874-EA38-F315-00B16BD73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Rada přijímá rozhodnutí, která vymezují přístup Unie ke konkrétní otázce zeměpisné nebo </a:t>
            </a:r>
            <a:r>
              <a:rPr lang="cs-CZ" dirty="0" err="1"/>
              <a:t>tématické</a:t>
            </a:r>
            <a:r>
              <a:rPr lang="cs-CZ" dirty="0"/>
              <a:t> povahy. Členské státy zajistí, aby jejich vnitrostátní politiky byly v souladu s postoji Unie.</a:t>
            </a:r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59111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233D74-043A-4230-B472-7FF0F86A55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086F17-2D25-4E3B-A79C-7F7291464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1C2DB3-DAFB-4F65-ABB6-50D5749C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Omezující opatření EU vzhledem k invazi Ruska na Ukrajinu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E781DC-77A4-4C8F-8213-813C8291C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cs-CZ" sz="1400" dirty="0"/>
              <a:t>Rozhodnutí Rady 2014/119/SZBP o omezujících opatřeních vůči některým osobám, subjektům a orgánům vzhledem k situaci na Ukrajině</a:t>
            </a:r>
          </a:p>
          <a:p>
            <a:pPr>
              <a:lnSpc>
                <a:spcPct val="120000"/>
              </a:lnSpc>
            </a:pPr>
            <a:r>
              <a:rPr lang="cs-CZ" sz="1400" dirty="0"/>
              <a:t>Nařízení Rady (EU) č. 208/2014 o omezujících opatřeních vůči některým osobám, subjektům a orgánům vzhledem k situaci na Ukrajině</a:t>
            </a:r>
          </a:p>
          <a:p>
            <a:pPr>
              <a:lnSpc>
                <a:spcPct val="120000"/>
              </a:lnSpc>
            </a:pPr>
            <a:r>
              <a:rPr lang="cs-CZ" sz="1400" dirty="0"/>
              <a:t>Rozhodnutí 2014/145/SZBP o omezujících opatřeních vzhledem k činnostem narušujícím nebo ohrožujícím územní celistvost, svrchovanost a nezávislost Ukrajiny</a:t>
            </a:r>
          </a:p>
          <a:p>
            <a:pPr>
              <a:lnSpc>
                <a:spcPct val="120000"/>
              </a:lnSpc>
            </a:pPr>
            <a:r>
              <a:rPr lang="cs-CZ" sz="1400" dirty="0"/>
              <a:t>Nařízení (EU) č. 269/2014 o omezujících opatřeních vzhledem k činnostem narušujícím nebo ohrožujícím územní celistvost, svrchovanost a nezávislost Ukrajiny</a:t>
            </a:r>
          </a:p>
          <a:p>
            <a:pPr>
              <a:lnSpc>
                <a:spcPct val="120000"/>
              </a:lnSpc>
            </a:pPr>
            <a:r>
              <a:rPr lang="cs-CZ" sz="1400" dirty="0"/>
              <a:t>Rozhodnutí 2014/386/SZBP o omezeních týkajících se zboží pocházejícího z Krymu nebo ze Sevastopolu v reakci na jejich protiprávní anexi</a:t>
            </a:r>
          </a:p>
          <a:p>
            <a:pPr>
              <a:lnSpc>
                <a:spcPct val="120000"/>
              </a:lnSpc>
            </a:pPr>
            <a:r>
              <a:rPr lang="cs-CZ" sz="1400" dirty="0"/>
              <a:t>Nařízení (EU) č. 692/2014 o omezeních dovozu zboží pocházejícího z Krymu nebo ze Sevastopolu do EU v reakci na jejich protiprávní anexi</a:t>
            </a:r>
          </a:p>
          <a:p>
            <a:pPr>
              <a:lnSpc>
                <a:spcPct val="120000"/>
              </a:lnSpc>
            </a:pPr>
            <a:r>
              <a:rPr lang="cs-CZ" sz="1400" dirty="0"/>
              <a:t>Rozhodnutí Rady 2014/512/SZBP o omezujících opatřeních vzhledem k činnostem Ruska destabilizujícím situaci na Ukrajině</a:t>
            </a:r>
          </a:p>
          <a:p>
            <a:pPr>
              <a:lnSpc>
                <a:spcPct val="120000"/>
              </a:lnSpc>
            </a:pPr>
            <a:r>
              <a:rPr lang="cs-CZ" sz="1400" dirty="0"/>
              <a:t>Nařízení (EU) č. 833/2014 o omezujících opatřeních vzhledem k činnostem Ruska destabilizujícím situaci na Ukrajině</a:t>
            </a:r>
          </a:p>
          <a:p>
            <a:pPr>
              <a:lnSpc>
                <a:spcPct val="120000"/>
              </a:lnSpc>
            </a:pPr>
            <a:r>
              <a:rPr lang="cs-CZ" sz="1400" dirty="0"/>
              <a:t>Nařízení Rady (SZBP) 2022/266 – omezující opatření v reakci na uznání nezávislosti území Doněcké a Luhanské oblasti Ukrajiny, která nejsou pod kontrolou vlády, a vyslání ruských ozbrojených sil na tato území</a:t>
            </a:r>
          </a:p>
          <a:p>
            <a:pPr>
              <a:lnSpc>
                <a:spcPct val="120000"/>
              </a:lnSpc>
            </a:pPr>
            <a:r>
              <a:rPr lang="cs-CZ" sz="1400" dirty="0"/>
              <a:t>Nařízení (EU) 2022/263 – omezující opatření v reakci na uznání nezávislosti území Doněcké a Luhanské oblasti Ukrajiny, která nejsou pod kontrolou vlády, a vyslání ruských ozbrojených sil na tato území</a:t>
            </a:r>
          </a:p>
          <a:p>
            <a:pPr>
              <a:lnSpc>
                <a:spcPct val="120000"/>
              </a:lnSpc>
            </a:pPr>
            <a:endParaRPr lang="cs-CZ" sz="1400" dirty="0"/>
          </a:p>
          <a:p>
            <a:pPr>
              <a:lnSpc>
                <a:spcPct val="120000"/>
              </a:lnSpc>
            </a:pPr>
            <a:r>
              <a:rPr lang="cs-CZ" sz="1400" dirty="0">
                <a:hlinkClick r:id="rId3"/>
              </a:rPr>
              <a:t>https://www.consilium.europa.eu/cs/policies/sanctions/restrictive-measures-against-russia-over-ukraine/</a:t>
            </a:r>
            <a:r>
              <a:rPr lang="cs-CZ" sz="1400" dirty="0"/>
              <a:t> </a:t>
            </a:r>
          </a:p>
          <a:p>
            <a:pPr>
              <a:lnSpc>
                <a:spcPct val="120000"/>
              </a:lnSpc>
            </a:pPr>
            <a:r>
              <a:rPr lang="cs-CZ" sz="1400" dirty="0"/>
              <a:t>Zdroj </a:t>
            </a:r>
            <a:r>
              <a:rPr lang="cs-CZ" sz="1400" dirty="0" err="1"/>
              <a:t>eurlex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83941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ESVO vs. EU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ESVO má nyní tyto členy: Island, Lichtenštejnsko, Švýcarsko, Norsko</a:t>
            </a:r>
          </a:p>
          <a:p>
            <a:r>
              <a:rPr lang="cs-CZ" altLang="cs-CZ"/>
              <a:t>ESVO je zóna volného obchodu</a:t>
            </a:r>
          </a:p>
          <a:p>
            <a:r>
              <a:rPr lang="cs-CZ" altLang="cs-CZ"/>
              <a:t>3 fáze spolupráce s EU (dříve ES):</a:t>
            </a:r>
          </a:p>
          <a:p>
            <a:pPr lvl="1"/>
            <a:r>
              <a:rPr lang="cs-CZ" altLang="cs-CZ"/>
              <a:t>Léta 1960-1973 - první bilaterální dohody o volném obchodu s průmyslovými výrobky</a:t>
            </a:r>
          </a:p>
          <a:p>
            <a:pPr lvl="1"/>
            <a:r>
              <a:rPr lang="cs-CZ" altLang="cs-CZ"/>
              <a:t>Léta 1973-1989 - bilaterální se mění na multilaterální spolupráci</a:t>
            </a:r>
          </a:p>
          <a:p>
            <a:pPr lvl="1"/>
            <a:r>
              <a:rPr lang="cs-CZ" altLang="cs-CZ"/>
              <a:t>Od 1992: Dohoda o Evropském hospodářském prostoru mezi ES a ESVO (platnost od 1994) viz. dále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2BC4B0-1F27-4298-838C-F331ECEB8E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CEE8EE-175D-4C20-9ABA-632C901F5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20D78E-84A4-492E-9B58-25D98211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Sankce </a:t>
            </a:r>
            <a:r>
              <a:rPr lang="cs-CZ" dirty="0" err="1"/>
              <a:t>správněprávní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0832EE-2BAA-456A-8870-1CF9FAC76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Stanoví vnitrostátní právo</a:t>
            </a:r>
          </a:p>
          <a:p>
            <a:r>
              <a:rPr lang="cs-CZ" dirty="0"/>
              <a:t>Zákon č. 69/2006 Sb. o provádění mezinárodních sankcí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Finanční analytický úřad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Přestupky (za porušení přímo použitelných předpisů, kterými EU upravuje mezinárodní sankce – pokuty (FO 4.000.000,-, PO až 50.000.000,-)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Teritoriální jurisdikce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Personální jurisdikce: „§ 20  (1) </a:t>
            </a:r>
            <a:r>
              <a:rPr lang="cs-CZ" i="1" dirty="0">
                <a:solidFill>
                  <a:srgbClr val="000000"/>
                </a:solidFill>
                <a:latin typeface="Arial" panose="020B0604020202020204" pitchFamily="34" charset="0"/>
              </a:rPr>
              <a:t>Podle tohoto zákona se posuzuje též přestupek, který spáchala česká osoba v cizině, jestliže jím porušila omezení nebo zákaz, které má podle tohoto zákona nebo přímo použitelného předpisu Evropských společenství, kterým se provádí společný postoj nebo společná akce přijatá podle ustanovení Smlouvy o Evropské unii o společné zahraniční a bezpečnostní politice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.“</a:t>
            </a:r>
          </a:p>
          <a:p>
            <a:r>
              <a:rPr lang="cs-CZ" dirty="0"/>
              <a:t>Zákon č. 253/2008 Sb. o některých opatřeních proti legalizaci výnosů z trestné činnosti a financování terorismu</a:t>
            </a:r>
          </a:p>
        </p:txBody>
      </p:sp>
    </p:spTree>
    <p:extLst>
      <p:ext uri="{BB962C8B-B14F-4D97-AF65-F5344CB8AC3E}">
        <p14:creationId xmlns:p14="http://schemas.microsoft.com/office/powerpoint/2010/main" val="2603312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5F3723-BF41-47F0-98AC-E7A9A53C4F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8570F7-3DAA-4612-AE74-FF3C4F0AF0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27A728-6FA8-47D8-9814-95EF31F1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Sankce trestněprávní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20E979-1D56-4F3D-95F5-3EF0E191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§ 410 TZ : TČ Porušení mezinárodních sankcí</a:t>
            </a:r>
          </a:p>
          <a:p>
            <a:pPr>
              <a:lnSpc>
                <a:spcPct val="120000"/>
              </a:lnSpc>
            </a:pPr>
            <a:r>
              <a:rPr lang="cs-CZ" dirty="0"/>
              <a:t>(1) Kdo ve větším rozsahu poruší příkaz, zákaz nebo omezení stanovené za účelem udržení nebo obnovení mezinárodního míru a bezpečnosti, ochrany lidských práv a svobod, boje proti terorismu, dodržování mezinárodního práva, podpory demokracie a právního státu, k jejichž dodržování je Česká republika zavázána ze svého členství v Organizaci spojených národů nebo v Evropské unii anebo které zavedla Česká republika podle sankčního zákona, bude potrestán odnětím svobody až na tři léta nebo peněžitým trestem.</a:t>
            </a:r>
          </a:p>
          <a:p>
            <a:pPr>
              <a:lnSpc>
                <a:spcPct val="120000"/>
              </a:lnSpc>
            </a:pPr>
            <a:r>
              <a:rPr lang="cs-CZ" dirty="0"/>
              <a:t>(2) Odnětím svobody na šest měsíců až pět let bude pachatel potrestán,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a) působí-li činem uvedeným v odstavci 1 značnou škodu, nebo 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b) získá-li takovým činem pro sebe nebo jiného značný prospěch.</a:t>
            </a:r>
          </a:p>
          <a:p>
            <a:pPr>
              <a:lnSpc>
                <a:spcPct val="120000"/>
              </a:lnSpc>
            </a:pPr>
            <a:r>
              <a:rPr lang="cs-CZ" dirty="0"/>
              <a:t>(3) Odnětím  způsobí-li činem uvedeným v odstavci 1 značnou škodu, nebo</a:t>
            </a:r>
          </a:p>
          <a:p>
            <a:pPr>
              <a:lnSpc>
                <a:spcPct val="120000"/>
              </a:lnSpc>
            </a:pPr>
            <a:r>
              <a:rPr lang="cs-CZ" dirty="0"/>
              <a:t>svobody na tři léta až osm let bude pachatel potrestán,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 a) spáchá-li čin uvedený v odstavci 1 ve spojení s organizovanou skupinou působící ve více státech,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 b) spáchá-li takový čin v úmyslu získat pro sebe nebo pro jiného prospěch velkého rozsahu,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 c) způsobí-li takovým činem škodu velkého rozsahu,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 d) způsobí-li takovým činem závažné ohrožení mezinárodního postavení České republiky, nebo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 e) přispěje-li takovým činem podstatně k narušení mezinárodního míru a bezpečnosti, opatření směřujících k ochraně lidských práv a svobod, boje proti terorismu, dodržování mezinárodního práva nebo podpory demokracie a právního státu.</a:t>
            </a:r>
          </a:p>
        </p:txBody>
      </p:sp>
    </p:spTree>
    <p:extLst>
      <p:ext uri="{BB962C8B-B14F-4D97-AF65-F5344CB8AC3E}">
        <p14:creationId xmlns:p14="http://schemas.microsoft.com/office/powerpoint/2010/main" val="267006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EHP vs. EU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mezi EU a ESVO (mimo Švýcarska)</a:t>
            </a:r>
          </a:p>
          <a:p>
            <a:pPr lvl="1"/>
            <a:r>
              <a:rPr lang="cs-CZ" altLang="cs-CZ"/>
              <a:t>tzv. čtyři svobody JVT uplatňovány v omezené míře i na Norsko, Island a Lichtenštejnsko</a:t>
            </a:r>
          </a:p>
          <a:p>
            <a:pPr lvl="1"/>
            <a:r>
              <a:rPr lang="cs-CZ" altLang="cs-CZ"/>
              <a:t>úprava hospodářské soutěže, ochrany spotřebitele, životního prostředí, výzkumu a vývoje apod.</a:t>
            </a:r>
          </a:p>
          <a:p>
            <a:r>
              <a:rPr lang="cs-CZ" altLang="cs-CZ"/>
              <a:t>právo EU – částečně uplatňováno i v EHP</a:t>
            </a:r>
          </a:p>
          <a:p>
            <a:r>
              <a:rPr lang="cs-CZ" altLang="cs-CZ"/>
              <a:t>EHP ≠ celní unie (autonomní celní tarify vůči 3. zemím)</a:t>
            </a:r>
          </a:p>
          <a:p>
            <a:r>
              <a:rPr lang="cs-CZ" altLang="cs-CZ"/>
              <a:t>Švýcarsko odmítlo účast </a:t>
            </a:r>
            <a:r>
              <a:rPr lang="cs-CZ" altLang="cs-CZ">
                <a:sym typeface="Wingdings" pitchFamily="2" charset="2"/>
              </a:rPr>
              <a:t></a:t>
            </a:r>
            <a:r>
              <a:rPr lang="en-US" altLang="cs-CZ">
                <a:sym typeface="Wingdings" pitchFamily="2" charset="2"/>
              </a:rPr>
              <a:t> </a:t>
            </a:r>
            <a:r>
              <a:rPr lang="cs-CZ" altLang="cs-CZ"/>
              <a:t>regulace na bilaterální úrovni</a:t>
            </a:r>
          </a:p>
          <a:p>
            <a:r>
              <a:rPr lang="cs-CZ" altLang="cs-CZ"/>
              <a:t>orgány EHP:</a:t>
            </a:r>
          </a:p>
          <a:p>
            <a:pPr lvl="1"/>
            <a:r>
              <a:rPr lang="cs-CZ" altLang="cs-CZ"/>
              <a:t>Společný výbor (stanovení závaznosti aktů sek. práva pro EHP)</a:t>
            </a:r>
          </a:p>
          <a:p>
            <a:pPr lvl="1"/>
            <a:r>
              <a:rPr lang="cs-CZ" altLang="cs-CZ"/>
              <a:t>Rada EHP (politický orgán)</a:t>
            </a:r>
          </a:p>
          <a:p>
            <a:pPr lvl="1"/>
            <a:r>
              <a:rPr lang="cs-CZ" altLang="cs-CZ"/>
              <a:t>Soud ESVO (přezkum rozhodnutí v hosp. soutěži a řeší spory mezi čl. státy)</a:t>
            </a:r>
          </a:p>
          <a:p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813"/>
    </mc:Choice>
    <mc:Fallback xmlns="">
      <p:transition spd="slow" advTm="24281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84" y="188640"/>
            <a:ext cx="9062517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3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Švýcarsko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Původně:</a:t>
            </a:r>
          </a:p>
          <a:p>
            <a:pPr lvl="1"/>
            <a:r>
              <a:rPr lang="cs-CZ"/>
              <a:t>Zájem o členství v EU (přihláška podána 1992)</a:t>
            </a:r>
          </a:p>
          <a:p>
            <a:pPr lvl="1"/>
            <a:r>
              <a:rPr lang="cs-CZ"/>
              <a:t>Zájem o členství v EHP (odmítnuto v 1992)</a:t>
            </a:r>
          </a:p>
          <a:p>
            <a:r>
              <a:rPr lang="cs-CZ"/>
              <a:t>Vztahy na bilaterální úrovni</a:t>
            </a:r>
          </a:p>
          <a:p>
            <a:r>
              <a:rPr lang="cs-CZ"/>
              <a:t>Široký dosah spolupráce – obdoba EHP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25"/>
    </mc:Choice>
    <mc:Fallback xmlns="">
      <p:transition spd="slow" advTm="961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Evropské dohody</a:t>
            </a:r>
            <a:endParaRPr lang="cs-CZ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Označení od poč.90 let pro smlouvy uzavírané mezi EU a středo- a východoevropskými zeměmi.</a:t>
            </a:r>
          </a:p>
          <a:p>
            <a:r>
              <a:rPr lang="cs-CZ" altLang="cs-CZ"/>
              <a:t>Nyní je aktuální Balkán</a:t>
            </a:r>
          </a:p>
          <a:p>
            <a:r>
              <a:rPr lang="cs-CZ" altLang="cs-CZ"/>
              <a:t>Zaručují oblast volného obchodu a další spolupráci s perspektivou přijetí za člena EU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8"/>
    </mc:Choice>
    <mc:Fallback xmlns="">
      <p:transition spd="slow" advTm="906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08" y="1412776"/>
            <a:ext cx="895014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69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EU a Turecko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1959 - žádost o přidružené členství v EHS</a:t>
            </a:r>
          </a:p>
          <a:p>
            <a:r>
              <a:rPr lang="cs-CZ"/>
              <a:t>1963 – asociační dohoda</a:t>
            </a:r>
          </a:p>
          <a:p>
            <a:r>
              <a:rPr lang="cs-CZ"/>
              <a:t>1970 - v Bruselu jsou podepsány dodatkový protokol a druhý finanční protokol, které připravují podmínky pro vytvoření celní unie</a:t>
            </a:r>
          </a:p>
          <a:p>
            <a:r>
              <a:rPr lang="cs-CZ"/>
              <a:t>1987 - Turecko podává žádost o plné členství v EHS</a:t>
            </a:r>
          </a:p>
          <a:p>
            <a:r>
              <a:rPr lang="cs-CZ"/>
              <a:t>1995 – vytvoření celní unie (nepokrývá zemědělské produkty, služby a veřejné zakázky)</a:t>
            </a:r>
          </a:p>
          <a:p>
            <a:r>
              <a:rPr lang="cs-CZ"/>
              <a:t>1999 – status kandidátské země</a:t>
            </a:r>
          </a:p>
          <a:p>
            <a:r>
              <a:rPr lang="cs-CZ"/>
              <a:t>2005 – zahájeny přístupové rozhovory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3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66"/>
    </mc:Choice>
    <mc:Fallback xmlns="">
      <p:transition spd="slow" advTm="124066"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cz-v11.potx" id="{4E9291F6-B920-48C7-AC35-9342B417E3C9}" vid="{A04E845E-CC96-4AFA-B6AA-9EA935455C7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f78f84f-7818-4b4d-b6ac-ba0cd8f40d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33B550F8F34241A1C7C64536AF6931" ma:contentTypeVersion="15" ma:contentTypeDescription="Vytvoří nový dokument" ma:contentTypeScope="" ma:versionID="b92eda43924955646884e856d126decf">
  <xsd:schema xmlns:xsd="http://www.w3.org/2001/XMLSchema" xmlns:xs="http://www.w3.org/2001/XMLSchema" xmlns:p="http://schemas.microsoft.com/office/2006/metadata/properties" xmlns:ns3="cf78f84f-7818-4b4d-b6ac-ba0cd8f40d53" xmlns:ns4="857e518f-e2fd-4de5-9649-7bf22525e9a0" targetNamespace="http://schemas.microsoft.com/office/2006/metadata/properties" ma:root="true" ma:fieldsID="22e0f6d97821c233d3ec3fb6be2c9b98" ns3:_="" ns4:_="">
    <xsd:import namespace="cf78f84f-7818-4b4d-b6ac-ba0cd8f40d53"/>
    <xsd:import namespace="857e518f-e2fd-4de5-9649-7bf22525e9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8f84f-7818-4b4d-b6ac-ba0cd8f40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e518f-e2fd-4de5-9649-7bf22525e9a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E33A92-E128-48D6-B655-F91E8D4D3D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1D5361-8A3F-4FD1-8782-0539A78E83C4}">
  <ds:schemaRefs>
    <ds:schemaRef ds:uri="http://schemas.microsoft.com/office/2006/documentManagement/types"/>
    <ds:schemaRef ds:uri="857e518f-e2fd-4de5-9649-7bf22525e9a0"/>
    <ds:schemaRef ds:uri="http://purl.org/dc/dcmitype/"/>
    <ds:schemaRef ds:uri="http://purl.org/dc/terms/"/>
    <ds:schemaRef ds:uri="http://schemas.microsoft.com/office/2006/metadata/properties"/>
    <ds:schemaRef ds:uri="cf78f84f-7818-4b4d-b6ac-ba0cd8f40d5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D79544-9DCD-4D0A-BD93-A0BF317F1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78f84f-7818-4b4d-b6ac-ba0cd8f40d53"/>
    <ds:schemaRef ds:uri="857e518f-e2fd-4de5-9649-7bf22525e9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muni-law-prezentace-16-9-cz-v11 (2)</Template>
  <TotalTime>9</TotalTime>
  <Words>2037</Words>
  <Application>Microsoft Office PowerPoint</Application>
  <PresentationFormat>Širokoúhlá obrazovka</PresentationFormat>
  <Paragraphs>267</Paragraphs>
  <Slides>31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Tahoma</vt:lpstr>
      <vt:lpstr>Wingdings</vt:lpstr>
      <vt:lpstr>Prezentace_MU_CZ</vt:lpstr>
      <vt:lpstr>Vnější ekonomické vztahy EU</vt:lpstr>
      <vt:lpstr>Smluvní nástroje společné obch. politiky</vt:lpstr>
      <vt:lpstr>ESVO vs. EU</vt:lpstr>
      <vt:lpstr>EHP vs. EU</vt:lpstr>
      <vt:lpstr>Prezentace aplikace PowerPoint</vt:lpstr>
      <vt:lpstr>Švýcarsko</vt:lpstr>
      <vt:lpstr>Evropské dohody</vt:lpstr>
      <vt:lpstr>Prezentace aplikace PowerPoint</vt:lpstr>
      <vt:lpstr>EU a Turecko</vt:lpstr>
      <vt:lpstr>Evropská politika sousedství</vt:lpstr>
      <vt:lpstr>Prezentace aplikace PowerPoint</vt:lpstr>
      <vt:lpstr>Hluboká a komplexní zóna volného obchodu</vt:lpstr>
      <vt:lpstr>Evropské středomořské partnerství</vt:lpstr>
      <vt:lpstr>Dohody s rozvojovými státy</vt:lpstr>
      <vt:lpstr>Prezentace aplikace PowerPoint</vt:lpstr>
      <vt:lpstr>Prezentace aplikace PowerPoint</vt:lpstr>
      <vt:lpstr>Proces rozšiřování – cesta tam</vt:lpstr>
      <vt:lpstr>Prezentace aplikace PowerPoint</vt:lpstr>
      <vt:lpstr>Prezentace aplikace PowerPoint</vt:lpstr>
      <vt:lpstr>Přílohy zřizovacích smluv</vt:lpstr>
      <vt:lpstr>Cesta ven – vystoupení z EU</vt:lpstr>
      <vt:lpstr>Vztahy vůči vyspělým a silným ekonomikám</vt:lpstr>
      <vt:lpstr>VB - EU</vt:lpstr>
      <vt:lpstr>Společná zahraniční  a bezpečnostní politika</vt:lpstr>
      <vt:lpstr>Společná bezpečnostní a obranná politika</vt:lpstr>
      <vt:lpstr>Prezentace aplikace PowerPoint</vt:lpstr>
      <vt:lpstr>Sankcionování třetího státu</vt:lpstr>
      <vt:lpstr>Článek 29 </vt:lpstr>
      <vt:lpstr>Omezující opatření EU vzhledem k invazi Ruska na Ukrajinu</vt:lpstr>
      <vt:lpstr>Sankce správněprávní</vt:lpstr>
      <vt:lpstr>Sankce trestněprávní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Vnější ekonomické vztahy EU</dc:title>
  <dc:creator>David Sehnálek</dc:creator>
  <cp:lastModifiedBy>David Sehnálek</cp:lastModifiedBy>
  <cp:revision>3</cp:revision>
  <cp:lastPrinted>1601-01-01T00:00:00Z</cp:lastPrinted>
  <dcterms:created xsi:type="dcterms:W3CDTF">2021-03-26T06:23:07Z</dcterms:created>
  <dcterms:modified xsi:type="dcterms:W3CDTF">2023-05-25T06:05:05Z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0x0101009933B550F8F34241A1C7C64536AF6931</vt:lpwstr>
  </property>
</Properties>
</file>