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8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25" autoAdjust="0"/>
  </p:normalViewPr>
  <p:slideViewPr>
    <p:cSldViewPr snapToGrid="0">
      <p:cViewPr varScale="1">
        <p:scale>
          <a:sx n="24" d="100"/>
          <a:sy n="24" d="100"/>
        </p:scale>
        <p:origin x="572" y="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Provozovatel (vlastník) – ten, kdo skutečně provozuje zařízení, které má být povoleno IP</a:t>
            </a:r>
          </a:p>
          <a:p>
            <a:r>
              <a:rPr lang="cs-CZ" dirty="0"/>
              <a:t>Obec – kde má být provozováno</a:t>
            </a:r>
          </a:p>
          <a:p>
            <a:r>
              <a:rPr lang="cs-CZ" dirty="0"/>
              <a:t>Kraj – kde má být provozováno</a:t>
            </a:r>
          </a:p>
          <a:p>
            <a:r>
              <a:rPr lang="cs-CZ" dirty="0"/>
              <a:t>„</a:t>
            </a:r>
            <a:r>
              <a:rPr lang="cs-CZ" dirty="0" err="1"/>
              <a:t>ekospolky</a:t>
            </a:r>
            <a:r>
              <a:rPr lang="cs-CZ" dirty="0"/>
              <a:t>“ – PO chránící ŽP, musí se přihlásit (8dnů)</a:t>
            </a:r>
          </a:p>
          <a:p>
            <a:r>
              <a:rPr lang="cs-CZ" dirty="0"/>
              <a:t>Orgán integrované prevence – povolující orgán (KÚ, tam, kde přeshraniční dotek tak MŽP)</a:t>
            </a:r>
          </a:p>
          <a:p>
            <a:r>
              <a:rPr lang="cs-CZ" dirty="0"/>
              <a:t>Odborně způsobilá osoba – kvalifikovaná „certifikovaná“ osoba podávající odborné vyjádření k zařízení</a:t>
            </a:r>
          </a:p>
          <a:p>
            <a:r>
              <a:rPr lang="cs-CZ" dirty="0"/>
              <a:t>Veřejnost - každý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32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Integrovaná prevence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</a:t>
            </a:r>
            <a:r>
              <a:rPr lang="cs-CZ"/>
              <a:t>Matěj Mrlina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5703E0-B008-4DFB-B9B7-068DAD06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62A11F-1DDC-489E-AEC7-8C0DA530CF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5E0576-B549-4E5E-A999-53672EE16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Co je to integrovaná prevence?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EB565FA-84C2-4528-921C-A4023C5AC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 ochrany životního prostředí – preventivní </a:t>
            </a:r>
          </a:p>
          <a:p>
            <a:r>
              <a:rPr lang="cs-CZ" dirty="0"/>
              <a:t>K povolování záměrů s největším potenciálním vlivem na ŽP</a:t>
            </a:r>
          </a:p>
          <a:p>
            <a:r>
              <a:rPr lang="cs-CZ" dirty="0"/>
              <a:t>Cílem je minimalizace dopadů – na ŽP jako CELEK!</a:t>
            </a:r>
          </a:p>
          <a:p>
            <a:pPr lvl="1"/>
            <a:r>
              <a:rPr lang="cs-CZ" dirty="0"/>
              <a:t>Zajištění vysoké úrovně ochrany ŽP + procesní integrace (</a:t>
            </a:r>
            <a:r>
              <a:rPr lang="cs-CZ" dirty="0" err="1"/>
              <a:t>client-friendly</a:t>
            </a:r>
            <a:r>
              <a:rPr lang="cs-CZ" dirty="0"/>
              <a:t> VS)</a:t>
            </a:r>
          </a:p>
          <a:p>
            <a:endParaRPr lang="cs-CZ" dirty="0"/>
          </a:p>
          <a:p>
            <a:r>
              <a:rPr lang="cs-CZ" dirty="0"/>
              <a:t>Zavedeno směrnicí 96/61/EC – dnes směrnice 2010/75/EU</a:t>
            </a:r>
          </a:p>
          <a:p>
            <a:endParaRPr lang="cs-CZ" dirty="0"/>
          </a:p>
          <a:p>
            <a:r>
              <a:rPr lang="cs-CZ" dirty="0"/>
              <a:t>V ČR – zákon č. 76/2002 Sb. + zákon o integrovaném registru znečištění – příloha č. 1 = zařízení spadající pod IP</a:t>
            </a:r>
          </a:p>
        </p:txBody>
      </p:sp>
    </p:spTree>
    <p:extLst>
      <p:ext uri="{BB962C8B-B14F-4D97-AF65-F5344CB8AC3E}">
        <p14:creationId xmlns:p14="http://schemas.microsoft.com/office/powerpoint/2010/main" val="190457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890A9C-F445-4ADB-95A0-D36CFA186D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DF3F38-08A8-423C-8AF4-D785419F5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C23FC8-0384-4150-8FDD-775363DB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Integrované povolení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B6BD61-688E-45A9-8FCC-48BEE5A95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 rozhodnutí orgánu VS – vydávané v režimu zákona o integrované prevenci a správního řádu</a:t>
            </a:r>
          </a:p>
          <a:p>
            <a:endParaRPr lang="cs-CZ" dirty="0"/>
          </a:p>
          <a:p>
            <a:r>
              <a:rPr lang="cs-CZ" dirty="0"/>
              <a:t>NAHRAZUJE dílčí rozhodnutí, která by se jinak vydávala podle zvláštních právních předpisů</a:t>
            </a:r>
          </a:p>
          <a:p>
            <a:pPr lvl="1"/>
            <a:r>
              <a:rPr lang="cs-CZ" dirty="0"/>
              <a:t>Integrovat lze – vodu, ovzduší, odpady, ochranu veřejného zdraví, lázeňství, </a:t>
            </a:r>
            <a:r>
              <a:rPr lang="cs-CZ" dirty="0" err="1"/>
              <a:t>veterinu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Neintegruje se fáze rozhodování podle stavebního zákona (od územního po kolaudační)</a:t>
            </a:r>
          </a:p>
          <a:p>
            <a:pPr lvl="1"/>
            <a:endParaRPr lang="cs-CZ" dirty="0"/>
          </a:p>
          <a:p>
            <a:r>
              <a:rPr lang="cs-CZ" dirty="0"/>
              <a:t>Integrované povolení stanoví provozní podmínky zajišťující ochranu ŽP při současném umožnění rentabilního provozu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74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2A00D1-B767-49F9-A547-4C8A62E00F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4DACDA-F156-4488-9371-93CBC9691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F67BBA-2C5F-4F07-8544-91D63F10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FA2CAA4-7958-4D26-A1EC-A96026F5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666602"/>
            <a:ext cx="10820667" cy="4139998"/>
          </a:xfrm>
        </p:spPr>
        <p:txBody>
          <a:bodyPr/>
          <a:lstStyle/>
          <a:p>
            <a:r>
              <a:rPr lang="cs-CZ" u="sng" dirty="0"/>
              <a:t>Zařízení</a:t>
            </a:r>
            <a:r>
              <a:rPr lang="cs-CZ" dirty="0"/>
              <a:t> – technologický celek, v němž probíhá některá z regulovaných činností (příloha č. 1 k Z), a přímo související činnosti</a:t>
            </a:r>
          </a:p>
          <a:p>
            <a:endParaRPr lang="cs-CZ" dirty="0"/>
          </a:p>
          <a:p>
            <a:r>
              <a:rPr lang="cs-CZ" u="sng" dirty="0"/>
              <a:t>Znečištění</a:t>
            </a:r>
            <a:r>
              <a:rPr lang="cs-CZ" dirty="0"/>
              <a:t> – vniknutí škodlivých (pro zdraví nebo ŽP) látek do ŽP způsobené lidskou činností</a:t>
            </a:r>
          </a:p>
          <a:p>
            <a:endParaRPr lang="cs-CZ" dirty="0"/>
          </a:p>
          <a:p>
            <a:r>
              <a:rPr lang="cs-CZ" u="sng" dirty="0"/>
              <a:t>Standard kvality ŽP </a:t>
            </a:r>
            <a:r>
              <a:rPr lang="cs-CZ" dirty="0"/>
              <a:t>– požadavky stanovené „složkovými“ předpisy</a:t>
            </a:r>
          </a:p>
          <a:p>
            <a:r>
              <a:rPr lang="cs-CZ" dirty="0"/>
              <a:t>Emisní limit, emise, změny v provozu, nejlepší dostupní techniky…</a:t>
            </a:r>
          </a:p>
        </p:txBody>
      </p:sp>
    </p:spTree>
    <p:extLst>
      <p:ext uri="{BB962C8B-B14F-4D97-AF65-F5344CB8AC3E}">
        <p14:creationId xmlns:p14="http://schemas.microsoft.com/office/powerpoint/2010/main" val="38561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EEAC80-9D3E-44A2-ACCF-B8DDD630B0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E2F6A2-4CD6-41E3-85E5-5D19D08BC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F0B2AD-F6B6-4950-B99B-D9E57987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120423-4C51-4A0C-B0BD-1D1C2E6FC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Provozovatel (vlastník)</a:t>
            </a:r>
          </a:p>
          <a:p>
            <a:r>
              <a:rPr lang="cs-CZ" dirty="0"/>
              <a:t>Obec</a:t>
            </a:r>
          </a:p>
          <a:p>
            <a:r>
              <a:rPr lang="cs-CZ" dirty="0"/>
              <a:t>Kraj</a:t>
            </a:r>
          </a:p>
          <a:p>
            <a:r>
              <a:rPr lang="cs-CZ" dirty="0"/>
              <a:t>„</a:t>
            </a:r>
            <a:r>
              <a:rPr lang="cs-CZ" dirty="0" err="1"/>
              <a:t>ekospolky</a:t>
            </a:r>
            <a:r>
              <a:rPr lang="cs-CZ" dirty="0"/>
              <a:t>“</a:t>
            </a:r>
          </a:p>
          <a:p>
            <a:r>
              <a:rPr lang="cs-CZ" dirty="0"/>
              <a:t>Orgán integrované prevence</a:t>
            </a:r>
          </a:p>
          <a:p>
            <a:r>
              <a:rPr lang="cs-CZ" dirty="0"/>
              <a:t>Odborně způsobilá osoba</a:t>
            </a:r>
          </a:p>
          <a:p>
            <a:r>
              <a:rPr lang="cs-CZ" dirty="0"/>
              <a:t>Veřejnost</a:t>
            </a:r>
          </a:p>
          <a:p>
            <a:endParaRPr lang="cs-CZ" dirty="0"/>
          </a:p>
          <a:p>
            <a:r>
              <a:rPr lang="cs-CZ" dirty="0"/>
              <a:t>Forma účastenství – uzavřená – taxativní výčet = nelze SŘ</a:t>
            </a:r>
          </a:p>
        </p:txBody>
      </p:sp>
    </p:spTree>
    <p:extLst>
      <p:ext uri="{BB962C8B-B14F-4D97-AF65-F5344CB8AC3E}">
        <p14:creationId xmlns:p14="http://schemas.microsoft.com/office/powerpoint/2010/main" val="239043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8D0536-073B-4E92-BBFB-53B67E88E4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C6165B-DB0E-4F77-BE56-7FA20AACE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0DB471-C5D4-498A-8EC6-92125BA1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integrovaného povolování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136E9E-C6A7-4F04-BC09-0983D8F7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3867"/>
            <a:ext cx="10753200" cy="4528133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Podání žádosti o IP</a:t>
            </a:r>
          </a:p>
          <a:p>
            <a:pPr lvl="1"/>
            <a:r>
              <a:rPr lang="cs-CZ" dirty="0"/>
              <a:t>Žádost (+ tech dokumentace) + základní zpráva (pokud činnost s vlivem na půdu/</a:t>
            </a:r>
            <a:r>
              <a:rPr lang="cs-CZ" dirty="0" err="1"/>
              <a:t>podzem</a:t>
            </a:r>
            <a:r>
              <a:rPr lang="cs-CZ" dirty="0"/>
              <a:t>.)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Postoupení žádosti k posouzení</a:t>
            </a:r>
          </a:p>
          <a:p>
            <a:pPr lvl="1"/>
            <a:r>
              <a:rPr lang="cs-CZ" dirty="0"/>
              <a:t>Činnost povolujícího orgánu – účastníkům, DOSS, jinému státu + zveřejnění na </a:t>
            </a:r>
            <a:r>
              <a:rPr lang="cs-CZ" dirty="0" err="1"/>
              <a:t>Úř</a:t>
            </a:r>
            <a:r>
              <a:rPr lang="cs-CZ" dirty="0"/>
              <a:t>. desce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Vyjádření</a:t>
            </a:r>
          </a:p>
          <a:p>
            <a:pPr lvl="1"/>
            <a:r>
              <a:rPr lang="cs-CZ" dirty="0"/>
              <a:t>T: 30 dnů – nejsou rozhodnutím + nejsou závazné (ale odůvodnění!)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Ústní jednání</a:t>
            </a:r>
          </a:p>
          <a:p>
            <a:pPr lvl="1"/>
            <a:r>
              <a:rPr lang="cs-CZ" dirty="0"/>
              <a:t>Není povinné, lze nařídit z vlastní vůle nebo na žádost účastníka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Rozhodnutí</a:t>
            </a:r>
          </a:p>
          <a:p>
            <a:pPr lvl="1"/>
            <a:r>
              <a:rPr lang="cs-CZ" dirty="0"/>
              <a:t>T: 45 dní od doručení vyjádření (3.)</a:t>
            </a:r>
          </a:p>
          <a:p>
            <a:pPr lvl="1"/>
            <a:r>
              <a:rPr lang="cs-CZ" dirty="0"/>
              <a:t>Zamítnutí žádosti – zjištění, že nesplňuje požadavky legislativy, nebo že přípustné technické požadavky, jež jsou požadovány, jsou nesplnitelné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22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8D0536-073B-4E92-BBFB-53B67E88E4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C6165B-DB0E-4F77-BE56-7FA20AACE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0DB471-C5D4-498A-8EC6-92125BA1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56291"/>
            <a:ext cx="10753200" cy="451576"/>
          </a:xfrm>
        </p:spPr>
        <p:txBody>
          <a:bodyPr/>
          <a:lstStyle/>
          <a:p>
            <a:r>
              <a:rPr lang="cs-CZ" dirty="0"/>
              <a:t>Proces integrovaného povolování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136E9E-C6A7-4F04-BC09-0983D8F7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9067"/>
            <a:ext cx="10753200" cy="4832933"/>
          </a:xfrm>
        </p:spPr>
        <p:txBody>
          <a:bodyPr/>
          <a:lstStyle/>
          <a:p>
            <a:pPr marL="586350" indent="-514350">
              <a:buFont typeface="+mj-lt"/>
              <a:buAutoNum type="arabicPeriod" startAt="5"/>
            </a:pPr>
            <a:r>
              <a:rPr lang="cs-CZ" dirty="0"/>
              <a:t>Rozhodnutí</a:t>
            </a:r>
          </a:p>
          <a:p>
            <a:pPr lvl="1"/>
            <a:r>
              <a:rPr lang="cs-CZ" dirty="0"/>
              <a:t>Není-li třeba zamítnout – vydá integrované povolení</a:t>
            </a:r>
          </a:p>
          <a:p>
            <a:pPr lvl="1"/>
            <a:r>
              <a:rPr lang="cs-CZ" dirty="0"/>
              <a:t>Náležitosti dle §§ ZoIPPC + správní řád + ZÁVAZNÍÉ PODMÍNKY PROVOZU</a:t>
            </a:r>
          </a:p>
          <a:p>
            <a:pPr lvl="1"/>
            <a:r>
              <a:rPr lang="cs-CZ" dirty="0"/>
              <a:t>Závazné podmínky provozu – emisní limity, podmínky ochrany zdraví, provozní podmínky, ochrana ŽP, zvířat, hospodárné využívání zdrojů</a:t>
            </a:r>
          </a:p>
          <a:p>
            <a:pPr marL="586350" indent="-514350">
              <a:buFont typeface="+mj-lt"/>
              <a:buAutoNum type="arabicPeriod" startAt="6"/>
            </a:pPr>
            <a:r>
              <a:rPr lang="cs-CZ" dirty="0"/>
              <a:t>Obrana proti rozhodnutí</a:t>
            </a:r>
          </a:p>
          <a:p>
            <a:pPr lvl="1"/>
            <a:r>
              <a:rPr lang="cs-CZ" dirty="0"/>
              <a:t>ODVOLÁNÍ/rozklad</a:t>
            </a:r>
          </a:p>
          <a:p>
            <a:pPr marL="586350" indent="-514350">
              <a:buFont typeface="+mj-lt"/>
              <a:buAutoNum type="arabicPeriod" startAt="7"/>
            </a:pPr>
            <a:r>
              <a:rPr lang="cs-CZ" dirty="0"/>
              <a:t>Zveřejnění rozhodnutí</a:t>
            </a:r>
          </a:p>
          <a:p>
            <a:pPr lvl="1"/>
            <a:r>
              <a:rPr lang="cs-CZ" dirty="0"/>
              <a:t>Po nabytí PM – portál IPPC – lze vyhledávat i rozhodnutí i změny</a:t>
            </a:r>
          </a:p>
          <a:p>
            <a:pPr marL="586350" indent="-514350">
              <a:buFont typeface="+mj-lt"/>
              <a:buAutoNum type="arabicPeriod" startAt="8"/>
            </a:pPr>
            <a:r>
              <a:rPr lang="cs-CZ" dirty="0"/>
              <a:t>Přezkum podmínek</a:t>
            </a:r>
          </a:p>
          <a:p>
            <a:pPr lvl="1"/>
            <a:r>
              <a:rPr lang="cs-CZ" dirty="0"/>
              <a:t>Probíhá periodicky – každoroční zpráva o plnění, hlášení změn, hlášení mimořádností, pravidelný přezkum stanovených podmínek každých 8 let</a:t>
            </a:r>
          </a:p>
          <a:p>
            <a:pPr lvl="1"/>
            <a:r>
              <a:rPr lang="cs-CZ" dirty="0"/>
              <a:t>Přezkum mimo interval povinně– závažné porušení podmínek, změny v technologiích, změna §§</a:t>
            </a:r>
          </a:p>
          <a:p>
            <a:pPr lvl="1"/>
            <a:r>
              <a:rPr lang="cs-CZ" dirty="0"/>
              <a:t>Přezkum mimo interval nepovinně – na základě ohlášených změn</a:t>
            </a:r>
          </a:p>
        </p:txBody>
      </p:sp>
    </p:spTree>
    <p:extLst>
      <p:ext uri="{BB962C8B-B14F-4D97-AF65-F5344CB8AC3E}">
        <p14:creationId xmlns:p14="http://schemas.microsoft.com/office/powerpoint/2010/main" val="383001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8D0536-073B-4E92-BBFB-53B67E88E4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C6165B-DB0E-4F77-BE56-7FA20AACE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0DB471-C5D4-498A-8EC6-92125BA1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56291"/>
            <a:ext cx="10753200" cy="451576"/>
          </a:xfrm>
        </p:spPr>
        <p:txBody>
          <a:bodyPr/>
          <a:lstStyle/>
          <a:p>
            <a:r>
              <a:rPr lang="cs-CZ" dirty="0"/>
              <a:t>Proces integrovaného povolování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136E9E-C6A7-4F04-BC09-0983D8F7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99067"/>
            <a:ext cx="10853933" cy="4832933"/>
          </a:xfrm>
        </p:spPr>
        <p:txBody>
          <a:bodyPr/>
          <a:lstStyle/>
          <a:p>
            <a:pPr marL="586350" indent="-514350">
              <a:buFont typeface="+mj-lt"/>
              <a:buAutoNum type="arabicPeriod" startAt="8"/>
            </a:pPr>
            <a:r>
              <a:rPr lang="cs-CZ" dirty="0"/>
              <a:t>Přezkum podmínek</a:t>
            </a:r>
          </a:p>
          <a:p>
            <a:pPr lvl="1"/>
            <a:r>
              <a:rPr lang="cs-CZ" dirty="0"/>
              <a:t>Důsledky přezkumu – nápravné opatření, výzva k podání žádosti o změnu, zastavení provozu, změna ex offo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Změna, přechod nebo zánik integrovaného povolení</a:t>
            </a:r>
          </a:p>
          <a:p>
            <a:r>
              <a:rPr lang="cs-CZ" dirty="0"/>
              <a:t>Změna</a:t>
            </a:r>
          </a:p>
          <a:p>
            <a:pPr lvl="1"/>
            <a:r>
              <a:rPr lang="cs-CZ" dirty="0"/>
              <a:t>Podstatná/nepodstatná</a:t>
            </a:r>
          </a:p>
          <a:p>
            <a:pPr lvl="1"/>
            <a:r>
              <a:rPr lang="cs-CZ" dirty="0"/>
              <a:t>Když podstatná tak řízení o změně vždy, pokud není – úřad posoudí zda řízení </a:t>
            </a:r>
            <a:r>
              <a:rPr lang="cs-CZ" dirty="0" err="1"/>
              <a:t>ANOxNE</a:t>
            </a:r>
            <a:endParaRPr lang="cs-CZ" dirty="0"/>
          </a:p>
          <a:p>
            <a:r>
              <a:rPr lang="cs-CZ" dirty="0"/>
              <a:t>Přechod</a:t>
            </a:r>
          </a:p>
          <a:p>
            <a:pPr lvl="1"/>
            <a:r>
              <a:rPr lang="cs-CZ" dirty="0"/>
              <a:t>Práva a povinnosti přechází – vychází z povahy rozhodnutí jako rozhodnutí o věci ne osobě</a:t>
            </a:r>
          </a:p>
          <a:p>
            <a:pPr lvl="1"/>
            <a:r>
              <a:rPr lang="cs-CZ" dirty="0"/>
              <a:t>Oznamovací povinnost (nástupce do postavení provozovatele)</a:t>
            </a:r>
          </a:p>
          <a:p>
            <a:r>
              <a:rPr lang="cs-CZ" dirty="0"/>
              <a:t>Zánik</a:t>
            </a:r>
          </a:p>
          <a:p>
            <a:pPr lvl="1"/>
            <a:r>
              <a:rPr lang="cs-CZ" dirty="0"/>
              <a:t>Zánik bez právního nástupce, zrušení IP po ukončení provozu, zrušení IP po 4 letech</a:t>
            </a:r>
          </a:p>
          <a:p>
            <a:r>
              <a:rPr lang="cs-CZ" dirty="0"/>
              <a:t>Žádost o vynětí z režimu IPPC </a:t>
            </a:r>
            <a:r>
              <a:rPr lang="cs-CZ" sz="2000" dirty="0"/>
              <a:t>– spadne provoz do </a:t>
            </a:r>
            <a:r>
              <a:rPr lang="cs-CZ" sz="2000" dirty="0" err="1"/>
              <a:t>podlimitu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5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20695D-22C4-4254-AB87-3E2CE2A7AF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práva životního prostředí a pozemkového práva, Právnická fakulta 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7159B-D5C8-4EAE-884D-F076637A49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3F7B1D-5AD5-4168-8636-A05D9ECA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03212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4348630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172</TotalTime>
  <Words>761</Words>
  <Application>Microsoft Office PowerPoint</Application>
  <PresentationFormat>Širokoúhlá obrazovka</PresentationFormat>
  <Paragraphs>102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Integrovaná prevence</vt:lpstr>
      <vt:lpstr>Co je to integrovaná prevence?</vt:lpstr>
      <vt:lpstr>Integrované povolení</vt:lpstr>
      <vt:lpstr>Pojmy</vt:lpstr>
      <vt:lpstr>Subjekty</vt:lpstr>
      <vt:lpstr>Proces integrovaného povolování</vt:lpstr>
      <vt:lpstr>Proces integrovaného povolování</vt:lpstr>
      <vt:lpstr>Proces integrovaného povolování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 Mrlina</dc:creator>
  <cp:lastModifiedBy>Matěj Mrlina</cp:lastModifiedBy>
  <cp:revision>12</cp:revision>
  <cp:lastPrinted>1601-01-01T00:00:00Z</cp:lastPrinted>
  <dcterms:created xsi:type="dcterms:W3CDTF">2023-03-31T07:42:43Z</dcterms:created>
  <dcterms:modified xsi:type="dcterms:W3CDTF">2023-03-31T13:03:47Z</dcterms:modified>
</cp:coreProperties>
</file>