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4" r:id="rId14"/>
    <p:sldId id="292" r:id="rId15"/>
    <p:sldId id="293" r:id="rId16"/>
    <p:sldId id="296" r:id="rId17"/>
    <p:sldId id="295" r:id="rId18"/>
    <p:sldId id="297" r:id="rId19"/>
    <p:sldId id="298" r:id="rId20"/>
    <p:sldId id="281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259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648"/>
            <a:ext cx="865419" cy="596397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3665" y="2014648"/>
            <a:ext cx="410467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ndk.cz/view/uuid:605cb540-0f7d-11dd-8e13-000d606f5dc6?page=uuid:a2b98920-de67-46b5-96fc-63db0db10e20" TargetMode="External"/><Relationship Id="rId3" Type="http://schemas.openxmlformats.org/officeDocument/2006/relationships/hyperlink" Target="https://ndk.cz/view/uuid:ea4d4360-3b61-11ea-85b5-005056827e52?page=uuid:a14514d0-fd79-4a8e-ae8a-06962f784bc8" TargetMode="External"/><Relationship Id="rId7" Type="http://schemas.openxmlformats.org/officeDocument/2006/relationships/hyperlink" Target="https://ndk.cz/view/uuid:20d2b330-7e13-11dc-96fc-000d606f5dc6?page=uuid:4eff1465-72d5-4ccf-937b-23d843296c1b" TargetMode="External"/><Relationship Id="rId2" Type="http://schemas.openxmlformats.org/officeDocument/2006/relationships/hyperlink" Target="https://ndk.cz/view/uuid:e1b70830-12f1-11dd-b06a-000d606f5dc6?page=uuid:1b1edecd-25d3-486a-a224-ed6cdcba8e3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dk.cz/view/uuid:1eee3ab0-e61e-11de-ac0a-000d606f5dc6?page=uuid:66e78a40-fd0a-11e7-816d-5ef3fc9bb22f" TargetMode="External"/><Relationship Id="rId5" Type="http://schemas.openxmlformats.org/officeDocument/2006/relationships/hyperlink" Target="https://ndk.cz/view/uuid:8af7e970-7443-11e2-86a5-005056827e52?page=uuid:24336d51f2767646968cb20a932c4e70" TargetMode="External"/><Relationship Id="rId4" Type="http://schemas.openxmlformats.org/officeDocument/2006/relationships/hyperlink" Target="https://ndk.cz/view/uuid:69eefac0-d3d0-11dc-a875-000d606f5dc6?page=uuid:843bedf0-e142-11e6-9e7e-001018b5eb5c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is.muni.cz/do/1499/el/estud/praf/ps09/dlibrary/web/ms.html" TargetMode="External"/><Relationship Id="rId3" Type="http://schemas.openxmlformats.org/officeDocument/2006/relationships/hyperlink" Target="https://alex.onb.ac.at/tab_jgs.htm" TargetMode="External"/><Relationship Id="rId7" Type="http://schemas.openxmlformats.org/officeDocument/2006/relationships/hyperlink" Target="https://alex.onb.ac.at/tab_lbo.htm" TargetMode="External"/><Relationship Id="rId2" Type="http://schemas.openxmlformats.org/officeDocument/2006/relationships/hyperlink" Target="https://alex.onb.ac.at/tab_tgb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lex.onb.ac.at/tab_rgb.htm" TargetMode="External"/><Relationship Id="rId5" Type="http://schemas.openxmlformats.org/officeDocument/2006/relationships/hyperlink" Target="https://is.muni.cz/do/1499/el/estud/praf/ps09/dlibrary/web/rs.html" TargetMode="External"/><Relationship Id="rId10" Type="http://schemas.openxmlformats.org/officeDocument/2006/relationships/hyperlink" Target="https://alex.onb.ac.at/sachlichegliederung.htm" TargetMode="External"/><Relationship Id="rId4" Type="http://schemas.openxmlformats.org/officeDocument/2006/relationships/hyperlink" Target="https://alex.onb.ac.at/cgi-content/alex?apm=0&amp;aid=pgs" TargetMode="External"/><Relationship Id="rId9" Type="http://schemas.openxmlformats.org/officeDocument/2006/relationships/hyperlink" Target="https://alex.onb.ac.at/tab_dra.htm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ndk.cz/view/uuid:19392740-d9b9-11e3-b110-005056827e51?page=uuid:990ac640-e22e-11e3-bb44-5ef3fc9bb22f" TargetMode="External"/><Relationship Id="rId2" Type="http://schemas.openxmlformats.org/officeDocument/2006/relationships/hyperlink" Target="https://ndk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dk.cz/view/uuid:70534450-b369-11e3-9d7d-005056827e51?page=uuid:f073a5c0-c314-11e3-85ae-001018b5eb5c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alex.onb.ac.at/cgi-content/alex?aid=egc" TargetMode="External"/><Relationship Id="rId3" Type="http://schemas.openxmlformats.org/officeDocument/2006/relationships/hyperlink" Target="https://alex.onb.ac.at/rgr.htm" TargetMode="External"/><Relationship Id="rId7" Type="http://schemas.openxmlformats.org/officeDocument/2006/relationships/hyperlink" Target="https://alex.onb.ac.at/cgi-content/alex?aid=egh" TargetMode="External"/><Relationship Id="rId2" Type="http://schemas.openxmlformats.org/officeDocument/2006/relationships/hyperlink" Target="https://alex.onb.ac.at/cgi-content/alex?apm=0&amp;aid=bvj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lex.onb.ac.at/cgi-content/alex?aid=eog" TargetMode="External"/><Relationship Id="rId5" Type="http://schemas.openxmlformats.org/officeDocument/2006/relationships/hyperlink" Target="https://alex.onb.ac.at/cgi-content/alex?apm=0&amp;aid=vgr" TargetMode="External"/><Relationship Id="rId4" Type="http://schemas.openxmlformats.org/officeDocument/2006/relationships/hyperlink" Target="https://alex.onb.ac.at/ogh.htm" TargetMode="External"/><Relationship Id="rId9" Type="http://schemas.openxmlformats.org/officeDocument/2006/relationships/hyperlink" Target="https://alex.onb.ac.at/cgi-content/alex?aid=jud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.law.muni.cz/handle/digilaw/4889" TargetMode="External"/><Relationship Id="rId2" Type="http://schemas.openxmlformats.org/officeDocument/2006/relationships/hyperlink" Target="https://digi.law.muni.cz/handle/digilaw/488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igitalniknihovna.cz/mzk/periodical/uuid:578158a0-db63-11e8-a5a4-005056827e52" TargetMode="External"/><Relationship Id="rId4" Type="http://schemas.openxmlformats.org/officeDocument/2006/relationships/hyperlink" Target="https://ndk.cz/periodical/uuid:6a0e36a0-1b66-11e7-94e5-001018b5eb5c?accessibility=public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is.cuni.cz/studium/dipl_st/index.php?fak=11220&amp;sekce=&amp;ustav=22-KPD&amp;dobor=&amp;vedouci=&amp;fulltext=&amp;kterep=all&amp;f=find&amp;order=d.ddvypsano&amp;sort=desc" TargetMode="External"/><Relationship Id="rId3" Type="http://schemas.openxmlformats.org/officeDocument/2006/relationships/hyperlink" Target="https://www.npd.cz/" TargetMode="External"/><Relationship Id="rId7" Type="http://schemas.openxmlformats.org/officeDocument/2006/relationships/hyperlink" Target="http://kramerius.cuni.cz/uk/search?collections=vc:145f935a-972f-4f62-9ae5-dec88717bcf9" TargetMode="External"/><Relationship Id="rId2" Type="http://schemas.openxmlformats.org/officeDocument/2006/relationships/hyperlink" Target="digi.law.muni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lex.onb.ac.at/sachlichegliederung.htm" TargetMode="External"/><Relationship Id="rId5" Type="http://schemas.openxmlformats.org/officeDocument/2006/relationships/hyperlink" Target="http://www.registrdigitalizace.cz/rdcz/home" TargetMode="External"/><Relationship Id="rId4" Type="http://schemas.openxmlformats.org/officeDocument/2006/relationships/hyperlink" Target="https://ndk.cz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cr.cz/wp-content/uploads/2019/01/pomucky_chodovec.pdf" TargetMode="External"/><Relationship Id="rId2" Type="http://schemas.openxmlformats.org/officeDocument/2006/relationships/hyperlink" Target="mailto:badatelna@nacr.cz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alex.onb.ac.at/cgi-content/alex?apm=0&amp;aid=cdu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e.org/details/veobecnslovnkpr01unkngoog?ref=ol&amp;view=theater" TargetMode="External"/><Relationship Id="rId2" Type="http://schemas.openxmlformats.org/officeDocument/2006/relationships/hyperlink" Target="https://www.encyklopedie-pravni-dejiny.cz/svazky/i-svazek-a-c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o.hiu.cas.cz/search-form" TargetMode="External"/><Relationship Id="rId2" Type="http://schemas.openxmlformats.org/officeDocument/2006/relationships/hyperlink" Target="https://is.muni.cz/do/law/kat/kdsp/bibliografie/library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A7B549E-C9C6-4542-B30F-0D68FCB890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F32F0D-D2D9-6F43-BAD4-CAA248385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136" y="1583293"/>
            <a:ext cx="8737109" cy="117158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i="0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DSPVP04 </a:t>
            </a:r>
            <a:br>
              <a:rPr lang="cs-CZ" i="0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</a:br>
            <a:r>
              <a:rPr lang="cs-CZ" i="0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HISTORICKOPRÁVNÍ </a:t>
            </a:r>
            <a:br>
              <a:rPr lang="cs-CZ" i="0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</a:br>
            <a:r>
              <a:rPr lang="cs-CZ" i="0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REŠERŠE</a:t>
            </a:r>
            <a:r>
              <a:rPr lang="cs-CZ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cs-CZ" sz="4800" dirty="0"/>
            </a:br>
            <a:endParaRPr lang="cs-CZ" sz="48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4E9D74D-B987-7F49-B7EF-C907F2CEA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7467" y="5458640"/>
            <a:ext cx="5205344" cy="698497"/>
          </a:xfrm>
        </p:spPr>
        <p:txBody>
          <a:bodyPr/>
          <a:lstStyle/>
          <a:p>
            <a:r>
              <a:rPr lang="cs-CZ" sz="2000" b="1" dirty="0"/>
              <a:t>doc. JUDr. Jaromír Tauchen, Ph.D., LL.M.</a:t>
            </a:r>
          </a:p>
          <a:p>
            <a:pPr algn="ctr"/>
            <a:r>
              <a:rPr lang="cs-CZ" sz="1600" dirty="0"/>
              <a:t>Katedra dějin státu a práva</a:t>
            </a:r>
          </a:p>
        </p:txBody>
      </p:sp>
    </p:spTree>
    <p:extLst>
      <p:ext uri="{BB962C8B-B14F-4D97-AF65-F5344CB8AC3E}">
        <p14:creationId xmlns:p14="http://schemas.microsoft.com/office/powerpoint/2010/main" val="1756404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09608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BIBLIOGRAFIE PRÁVNĚHISTORICKÉ LITERATURY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0CF8F-AB9F-49E1-B28C-3CCEA29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89217"/>
            <a:ext cx="11175589" cy="4991451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BLAHO, P., SVÁK, J.,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Právnická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bibliografia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2001 – 2004: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súpis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judikatúry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právnickej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literatúry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Slovenska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Žilina. (2005)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ČÁDA , F.,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Československá literatura právnická a státovědná vydaná od počátku republiky v letech 1918 – 1925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Praha. (1926)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ČÁDA , F.,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Československá literatura právnická a státovědná v letech 19926 – 1927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Praha. (1928)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CHOC, F.,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Výběrová bibliografie: kriminalistická a kriminologická literatura vydaná před r. 1948: právnická literatura vydaná před rokem 1939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Praha. (2000)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KUČERA , K., MALÝ, K.,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Právněhistorická bibliografie. Výběr českých a slovenských prací z let 1966 – 1973 k dějinám státu a práva.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Praha. (1974)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PROCHÁZKA, V.,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Soupis hlavních prací československé právní historie za léta 1945 – 1956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Praha. (1957)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PETRÁŠ, R., STARÁ, M.,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Právněhistorická bibliografie (Výběr českých a slovenských prací z let 1990 – 2000 k dějinám státu a práva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Praha. (2005)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SCHELLE, K.,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Bibliografie právních dějin Moravy 1945 – 1990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Brno. (1992)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ŠČERBA, F.,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Výběrová bibliografie článků z trestního práva 1997 – 2005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Praha. (2006)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847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09608"/>
            <a:ext cx="10753200" cy="451576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 najít historické právní předpisy online?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0CF8F-AB9F-49E1-B28C-3CCEA29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82848"/>
            <a:ext cx="11175589" cy="5675151"/>
          </a:xfrm>
        </p:spPr>
        <p:txBody>
          <a:bodyPr>
            <a:normAutofit fontScale="77500" lnSpcReduction="20000"/>
          </a:bodyPr>
          <a:lstStyle/>
          <a:p>
            <a:pPr marL="720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600" b="1" dirty="0">
                <a:solidFill>
                  <a:srgbClr val="0000DC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Feudalismus (uvedeno </a:t>
            </a:r>
            <a:r>
              <a:rPr lang="cs-CZ" sz="2600" b="1" dirty="0" err="1">
                <a:solidFill>
                  <a:srgbClr val="0000DC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příkladmo</a:t>
            </a:r>
            <a:r>
              <a:rPr lang="cs-CZ" sz="2600" b="1" dirty="0">
                <a:solidFill>
                  <a:srgbClr val="0000DC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Obnovené právo a Zřízení zemské dědičného království Českého (1627) -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https://ndk.cz/view/uuid:e1b70830-12f1-11dd-b06a-000d606f5dc6?page=uuid:1b1edecd-25d3-486a-a224-ed6cdcba8e3e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KALOUSEK, J. (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.), Archiv český, čili, Staré písemné památky české i moravské -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https://ndk.cz/view/uuid:ea4d4360-3b61-11ea-85b5-005056827e52?page=uuid:a14514d0-fd79-4a8e-ae8a-06962f784bc8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BRANDL, V. (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.), Kniha Rožmberská - </a:t>
            </a: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https://ndk.cz/view/uuid:69eefac0-d3d0-11dc-a875-000d606f5dc6?page=uuid:843bedf0-e142-11e6-9e7e-001018b5eb5c</a:t>
            </a:r>
            <a:endParaRPr lang="cs-CZ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BRANDL, V. (</a:t>
            </a:r>
            <a:r>
              <a:rPr lang="cs-CZ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.), Kniha Tovačovská - </a:t>
            </a: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https://ndk.cz/view/uuid:8af7e970-7443-11e2-86a5-005056827e52?page=uuid:24336d51f2767646968cb20a932c4e70</a:t>
            </a: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JIREČEK, H. (</a:t>
            </a:r>
            <a:r>
              <a:rPr lang="cs-CZ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.), </a:t>
            </a:r>
            <a:r>
              <a:rPr lang="cs-CZ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Codex</a:t>
            </a: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juris</a:t>
            </a: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Bohemici</a:t>
            </a: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https://ndk.cz/view/uuid:1eee3ab0-e61e-11de-ac0a-000d606f5dc6?page=uuid:66e78a40-fd0a-11e7-816d-5ef3fc9bb22f</a:t>
            </a:r>
            <a:endParaRPr lang="cs-CZ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JIREČEK, J. (</a:t>
            </a:r>
            <a:r>
              <a:rPr lang="cs-CZ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.), Práva městská Království Českého a Markrabství Moravského - </a:t>
            </a: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https://ndk.cz/view/uuid:20d2b330-7e13-11dc-96fc-000d606f5dc6?page=uuid:4eff1465-72d5-4ccf-937b-23d843296c1b</a:t>
            </a:r>
            <a:endParaRPr lang="cs-CZ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JIREČEK, H. (</a:t>
            </a:r>
            <a:r>
              <a:rPr lang="cs-CZ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.), M Viktorina ze Všehrd O </a:t>
            </a:r>
            <a:r>
              <a:rPr lang="cs-CZ" sz="18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právích</a:t>
            </a: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země české knihy devatery. - </a:t>
            </a: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https://ndk.cz/view/uuid:605cb540-0f7d-11dd-8e13-000d606f5dc6?page=uuid:a2b98920-de67-46b5-96fc-63db0db10e20</a:t>
            </a:r>
            <a:r>
              <a:rPr lang="cs-CZ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2186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09608"/>
            <a:ext cx="10753200" cy="451576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 najít historické právní předpisy online?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0CF8F-AB9F-49E1-B28C-3CCEA29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82848"/>
            <a:ext cx="11175589" cy="5675151"/>
          </a:xfrm>
        </p:spPr>
        <p:txBody>
          <a:bodyPr>
            <a:normAutofit fontScale="62500" lnSpcReduction="20000"/>
          </a:bodyPr>
          <a:lstStyle/>
          <a:p>
            <a:pPr marL="720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900" b="1" dirty="0">
                <a:solidFill>
                  <a:srgbClr val="0000DC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Období 1750-1918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de-DE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Sammlung aller </a:t>
            </a:r>
            <a:r>
              <a:rPr lang="de-DE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k.k</a:t>
            </a:r>
            <a:r>
              <a:rPr lang="de-DE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Verordnungen und Gesetze vom Jahre 1740 bis 1780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https://alex.onb.ac.at/tab_tgb.htm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Justizgesetzsammlung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(1780-1848) -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https://alex.onb.ac.at/tab_jgs.htm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Politische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Gesetzsammlung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(1792-1848) -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https://alex.onb.ac.at/cgi-content/alex?apm=0&amp;aid=pgs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Říšský zákoník (v ČJ pouze roky 1849-1852, 1870-1918) -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https://is.muni.cz/do/1499/el/estud/praf/ps09/dlibrary/web/rs.html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Říšský zákoník (v NJ – 1848-1918) -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https://alex.onb.ac.at/tab_rgb.htm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Český zemský zákoník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(v ČJ jen některé roky 1848-1918)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https://alex.onb.ac.at/tab_lbo.htm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Moravský zemský zákoník (v ČJ jen některé roky 1848-1918) -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https://is.muni.cz/do/1499/el/estud/praf/ps09/dlibrary/web/ms.html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Deutsches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Reichsgesetzblatt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(1933-1945) – využitelné pro období Protektorátu -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https://alex.onb.ac.at/tab_dra.htm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Věstníky rakouských ministerstev, stenografické záznamy z jednání zemských sněmů a říšské rady -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https://alex.onb.ac.at/sachlichegliederung.htm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720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200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682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09608"/>
            <a:ext cx="10753200" cy="451576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 najít historické právní předpisy online?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0CF8F-AB9F-49E1-B28C-3CCEA29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82848"/>
            <a:ext cx="11175589" cy="5675151"/>
          </a:xfrm>
        </p:spPr>
        <p:txBody>
          <a:bodyPr>
            <a:normAutofit/>
          </a:bodyPr>
          <a:lstStyle/>
          <a:p>
            <a:pPr marL="720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600" b="1" dirty="0">
                <a:solidFill>
                  <a:srgbClr val="0000DC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Období po roce 1918 (vyjma ASPI a dalších informačních systémů)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Věstníky ministerstev 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s-CZ" sz="2600" b="1" dirty="0">
                <a:solidFill>
                  <a:srgbClr val="0000DC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rgbClr val="0000DC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https://ndk.cz/</a:t>
            </a:r>
            <a:r>
              <a:rPr lang="cs-CZ" sz="2000" dirty="0">
                <a:solidFill>
                  <a:srgbClr val="0000DC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20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Index ke Sbírce zákonů a nařízení za léta 1918-1933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(rejstřík – tematické vyhledávání) 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https://ndk.cz/view/uuid:19392740-d9b9-11e3-b110-005056827e51?page=uuid:990ac640-e22e-11e3-bb44-5ef3fc9bb22f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20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Index ke sbírce zákonů a nařízení za prvé desetiletí 1918-1927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(rejstřík – tematické vyhledávání) 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https://ndk.cz/view/uuid:70534450-b369-11e3-9d7d-005056827e51?page=uuid:f073a5c0-c314-11e3-85ae-001018b5eb5c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Překlady některých německých právních předpisů platných v Protektorátu + komentář i k autonomnímu právu - </a:t>
            </a:r>
            <a:r>
              <a:rPr lang="cs-CZ" sz="20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Nové zákony a nařízení Protektorátu Čechy a Morava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(vycházelo 1939-1945) - </a:t>
            </a:r>
            <a:r>
              <a:rPr lang="cs-CZ" sz="1600" dirty="0">
                <a:solidFill>
                  <a:srgbClr val="0000DC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https://ndk.cz/</a:t>
            </a:r>
            <a:r>
              <a:rPr lang="cs-CZ" sz="1600" dirty="0">
                <a:solidFill>
                  <a:srgbClr val="0000DC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600" dirty="0">
              <a:solidFill>
                <a:srgbClr val="0000DC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8003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09608"/>
            <a:ext cx="10753200" cy="451576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 najít historickou judikaturu online?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0CF8F-AB9F-49E1-B28C-3CCEA29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68741"/>
            <a:ext cx="11175589" cy="5176008"/>
          </a:xfrm>
        </p:spPr>
        <p:txBody>
          <a:bodyPr>
            <a:normAutofit fontScale="25000" lnSpcReduction="20000"/>
          </a:bodyPr>
          <a:lstStyle/>
          <a:p>
            <a:pPr algn="l">
              <a:buFont typeface="Symbol" panose="05050102010706020507" pitchFamily="18" charset="2"/>
              <a:buChar char="-"/>
            </a:pPr>
            <a:r>
              <a:rPr lang="de-DE" sz="4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Entscheidungen des Obersten Gerichts- und </a:t>
            </a:r>
            <a:r>
              <a:rPr lang="de-DE" sz="4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Cassationshofes</a:t>
            </a:r>
            <a:r>
              <a:rPr lang="de-DE" sz="4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 </a:t>
            </a:r>
            <a:r>
              <a:rPr lang="de-DE" sz="4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Civil</a:t>
            </a:r>
            <a:r>
              <a:rPr lang="de-DE" sz="4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und Strafsachen (in der Beilage zum Verordnungsblatt des Justizministeriums)</a:t>
            </a:r>
            <a:endParaRPr lang="de-DE" sz="4800" dirty="0"/>
          </a:p>
          <a:p>
            <a:pPr algn="l">
              <a:buFont typeface="Symbol" panose="05050102010706020507" pitchFamily="18" charset="2"/>
              <a:buChar char="-"/>
            </a:pPr>
            <a:r>
              <a:rPr lang="de-DE" sz="4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Sammlung der Erkenntnisse des österreichischen Reichsgerichtes [=Sammlung der nach gepflogener öffentlicher/mündlicher Verhandlung geschöpften Erkenntnisse des k. k. (österreichischen) Reichsgerichtes]</a:t>
            </a:r>
            <a:endParaRPr lang="de-DE" sz="4800" dirty="0"/>
          </a:p>
          <a:p>
            <a:pPr algn="l">
              <a:buFont typeface="Symbol" panose="05050102010706020507" pitchFamily="18" charset="2"/>
              <a:buChar char="-"/>
            </a:pPr>
            <a:r>
              <a:rPr lang="de-DE" sz="48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Sammlung der Erkenntnisse des Obersten Gerichtshofes</a:t>
            </a:r>
            <a:endParaRPr lang="de-DE" sz="4800" dirty="0"/>
          </a:p>
          <a:p>
            <a:pPr algn="l">
              <a:buFont typeface="Symbol" panose="05050102010706020507" pitchFamily="18" charset="2"/>
              <a:buChar char="-"/>
            </a:pPr>
            <a:r>
              <a:rPr lang="de-DE" sz="48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Sammlung der Erkenntnisse des Verwaltungsgerichtshofes</a:t>
            </a:r>
            <a:endParaRPr lang="de-DE" sz="4800" dirty="0"/>
          </a:p>
          <a:p>
            <a:pPr algn="l">
              <a:buFont typeface="Symbol" panose="05050102010706020507" pitchFamily="18" charset="2"/>
              <a:buChar char="-"/>
            </a:pPr>
            <a:r>
              <a:rPr lang="de-DE" sz="48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Sammlung von Zivilrechtlichen Entscheidungen des </a:t>
            </a:r>
            <a:r>
              <a:rPr lang="de-DE" sz="4800" dirty="0" err="1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k.k</a:t>
            </a:r>
            <a:r>
              <a:rPr lang="de-DE" sz="48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Obersten Gerichtshofes</a:t>
            </a:r>
            <a:endParaRPr lang="de-DE" sz="4800" dirty="0"/>
          </a:p>
          <a:p>
            <a:pPr algn="l">
              <a:buFont typeface="Symbol" panose="05050102010706020507" pitchFamily="18" charset="2"/>
              <a:buChar char="-"/>
            </a:pPr>
            <a:r>
              <a:rPr lang="de-DE" sz="48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Entscheidungen des österreichischen Obersten Gerichtshofes in Zivil- und Justizverwaltungssachen</a:t>
            </a:r>
            <a:endParaRPr lang="de-DE" sz="4800" dirty="0"/>
          </a:p>
          <a:p>
            <a:pPr algn="l">
              <a:buFont typeface="Symbol" panose="05050102010706020507" pitchFamily="18" charset="2"/>
              <a:buChar char="-"/>
            </a:pPr>
            <a:r>
              <a:rPr lang="de-DE" sz="4800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Entscheidungen des k. k. Obersten Gerichts- als Kassationshofes</a:t>
            </a:r>
            <a:endParaRPr lang="de-DE" sz="4800" dirty="0"/>
          </a:p>
          <a:p>
            <a:pPr algn="l">
              <a:buFont typeface="Symbol" panose="05050102010706020507" pitchFamily="18" charset="2"/>
              <a:buChar char="-"/>
            </a:pPr>
            <a:r>
              <a:rPr lang="de-DE" sz="4800" dirty="0" err="1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Judikatenbuch</a:t>
            </a:r>
            <a:r>
              <a:rPr lang="de-DE" sz="4800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des Verwaltungsgerichtshofes</a:t>
            </a:r>
            <a:endParaRPr lang="cs-CZ" sz="4800" dirty="0"/>
          </a:p>
          <a:p>
            <a:pPr algn="l">
              <a:buFont typeface="Symbol" panose="05050102010706020507" pitchFamily="18" charset="2"/>
              <a:buChar char="-"/>
            </a:pPr>
            <a:r>
              <a:rPr lang="cs-CZ" sz="4800" dirty="0"/>
              <a:t>v českém jazyce byly vybraná rozhodnutí rakouských soudů publikována v Právníku</a:t>
            </a:r>
          </a:p>
          <a:p>
            <a:pPr algn="l">
              <a:buFont typeface="Symbol" panose="05050102010706020507" pitchFamily="18" charset="2"/>
              <a:buChar char="-"/>
            </a:pPr>
            <a:r>
              <a:rPr lang="cs-CZ" sz="4800" dirty="0"/>
              <a:t>v případě judikatury k ABGB se nachází její výběr u každého paragrafu v komentáři Sedláček/Rouček </a:t>
            </a:r>
            <a:endParaRPr lang="de-DE" sz="4800" dirty="0"/>
          </a:p>
          <a:p>
            <a:pPr marL="720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200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8C892FE-0013-450B-BB4B-50C9B461FEAB}"/>
              </a:ext>
            </a:extLst>
          </p:cNvPr>
          <p:cNvSpPr txBox="1"/>
          <p:nvPr/>
        </p:nvSpPr>
        <p:spPr>
          <a:xfrm>
            <a:off x="666000" y="1168631"/>
            <a:ext cx="9216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b="1" dirty="0">
                <a:solidFill>
                  <a:srgbClr val="0000DC"/>
                </a:solidFill>
                <a:latin typeface="+mn-lt"/>
              </a:rPr>
              <a:t>Do roku 1918</a:t>
            </a:r>
            <a:endParaRPr lang="de-DE" sz="2000" b="1" dirty="0" err="1">
              <a:solidFill>
                <a:srgbClr val="0000D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3660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09608"/>
            <a:ext cx="10753200" cy="451576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 najít historickou judikaturu online?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0CF8F-AB9F-49E1-B28C-3CCEA29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68741"/>
            <a:ext cx="11175589" cy="5176008"/>
          </a:xfrm>
        </p:spPr>
        <p:txBody>
          <a:bodyPr>
            <a:normAutofit/>
          </a:bodyPr>
          <a:lstStyle/>
          <a:p>
            <a:pPr marL="72000" indent="0" algn="l">
              <a:buNone/>
            </a:pPr>
            <a:r>
              <a:rPr lang="cs-CZ" sz="2000" i="1" dirty="0"/>
              <a:t>Rozhodnutí nejvyššího soudu – ve věcech trestních</a:t>
            </a:r>
            <a:r>
              <a:rPr lang="cs-CZ" sz="2000" dirty="0"/>
              <a:t> (Vážného sbírka) </a:t>
            </a:r>
            <a:r>
              <a:rPr lang="cs-CZ" sz="1600" dirty="0">
                <a:hlinkClick r:id="rId2"/>
              </a:rPr>
              <a:t>https://digi.law.muni.cz/handle/digilaw/4888</a:t>
            </a:r>
            <a:endParaRPr lang="cs-CZ" sz="1600" dirty="0"/>
          </a:p>
          <a:p>
            <a:pPr marL="72000" indent="0" algn="l">
              <a:buNone/>
            </a:pPr>
            <a:endParaRPr lang="cs-CZ" sz="2000" dirty="0"/>
          </a:p>
          <a:p>
            <a:pPr marL="72000" indent="0" algn="l">
              <a:buNone/>
            </a:pPr>
            <a:r>
              <a:rPr lang="cs-CZ" sz="2000" i="1" dirty="0"/>
              <a:t>Rozhodnutí nejvyššího soudu – ve věcech občanských </a:t>
            </a:r>
            <a:r>
              <a:rPr lang="cs-CZ" sz="2000" dirty="0"/>
              <a:t>(Vážného sbírka) </a:t>
            </a:r>
            <a:r>
              <a:rPr lang="cs-CZ" sz="1600" dirty="0">
                <a:hlinkClick r:id="rId3"/>
              </a:rPr>
              <a:t>https://digi.law.muni.cz/handle/digilaw/4889</a:t>
            </a:r>
            <a:endParaRPr lang="cs-CZ" sz="1600" dirty="0"/>
          </a:p>
          <a:p>
            <a:pPr marL="72000" indent="0" algn="l">
              <a:buNone/>
            </a:pPr>
            <a:endParaRPr lang="cs-CZ" sz="2000" dirty="0"/>
          </a:p>
          <a:p>
            <a:pPr marL="72000" indent="0" algn="l">
              <a:buNone/>
            </a:pPr>
            <a:r>
              <a:rPr lang="cs-CZ" sz="2000" i="1" dirty="0"/>
              <a:t>Sbírka nálezů Nejvyššího správního soudu ve věcech administrativních </a:t>
            </a:r>
            <a:r>
              <a:rPr lang="cs-CZ" sz="2000" dirty="0"/>
              <a:t>(Bohuslavova sbírka)</a:t>
            </a:r>
          </a:p>
          <a:p>
            <a:pPr marL="72000" indent="0" algn="l">
              <a:buNone/>
            </a:pPr>
            <a:r>
              <a:rPr lang="cs-CZ" sz="1600" dirty="0">
                <a:hlinkClick r:id="rId4"/>
              </a:rPr>
              <a:t>https://ndk.cz/periodical/uuid:6a0e36a0-1b66-11e7-94e5-001018b5eb5c?accessibility=public</a:t>
            </a:r>
            <a:endParaRPr lang="cs-CZ" sz="1600" dirty="0"/>
          </a:p>
          <a:p>
            <a:pPr marL="72000" indent="0" algn="l">
              <a:buNone/>
            </a:pPr>
            <a:r>
              <a:rPr lang="cs-CZ" sz="1600" dirty="0">
                <a:hlinkClick r:id="rId5"/>
              </a:rPr>
              <a:t>http://www.digitalniknihovna.cz/mzk/periodical/uuid:578158a0-db63-11e8-a5a4-005056827e52</a:t>
            </a:r>
            <a:r>
              <a:rPr lang="cs-CZ" sz="1600" dirty="0"/>
              <a:t> </a:t>
            </a:r>
          </a:p>
          <a:p>
            <a:pPr marL="72000" indent="0" algn="l">
              <a:buNone/>
            </a:pPr>
            <a:endParaRPr lang="de-DE" sz="2000" dirty="0"/>
          </a:p>
          <a:p>
            <a:pPr marL="720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200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8C892FE-0013-450B-BB4B-50C9B461FEAB}"/>
              </a:ext>
            </a:extLst>
          </p:cNvPr>
          <p:cNvSpPr txBox="1"/>
          <p:nvPr/>
        </p:nvSpPr>
        <p:spPr>
          <a:xfrm>
            <a:off x="666000" y="1168631"/>
            <a:ext cx="9216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b="1" dirty="0">
                <a:solidFill>
                  <a:srgbClr val="0000DC"/>
                </a:solidFill>
                <a:latin typeface="+mn-lt"/>
              </a:rPr>
              <a:t>Od roku 1918 (rovněž v ASPI)</a:t>
            </a:r>
            <a:endParaRPr lang="de-DE" sz="2000" b="1" dirty="0" err="1">
              <a:solidFill>
                <a:srgbClr val="0000D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2967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09608"/>
            <a:ext cx="10753200" cy="451576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 najít právněhistorickou literaturu online?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0CF8F-AB9F-49E1-B28C-3CCEA29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68741"/>
            <a:ext cx="11175589" cy="4395831"/>
          </a:xfrm>
        </p:spPr>
        <p:txBody>
          <a:bodyPr>
            <a:normAutofit fontScale="77500" lnSpcReduction="20000"/>
          </a:bodyPr>
          <a:lstStyle/>
          <a:p>
            <a:pPr algn="l">
              <a:buFont typeface="Symbol" panose="05050102010706020507" pitchFamily="18" charset="2"/>
              <a:buChar char="-"/>
            </a:pPr>
            <a:r>
              <a:rPr lang="cs-CZ" sz="2000" dirty="0">
                <a:latin typeface="+mj-lt"/>
              </a:rPr>
              <a:t>Digitální knihovna </a:t>
            </a:r>
            <a:r>
              <a:rPr lang="cs-CZ" sz="2000" dirty="0" err="1">
                <a:latin typeface="+mj-lt"/>
              </a:rPr>
              <a:t>PrF</a:t>
            </a:r>
            <a:r>
              <a:rPr lang="cs-CZ" sz="2000" dirty="0">
                <a:latin typeface="+mj-lt"/>
              </a:rPr>
              <a:t> MU (knihy + právnické časopisy) – </a:t>
            </a:r>
            <a:r>
              <a:rPr lang="cs-CZ" sz="2000" dirty="0">
                <a:latin typeface="+mj-lt"/>
                <a:hlinkClick r:id="rId2" action="ppaction://hlinkfile"/>
              </a:rPr>
              <a:t>digi.law.muni.cz</a:t>
            </a:r>
            <a:endParaRPr lang="cs-CZ" sz="2000" dirty="0">
              <a:latin typeface="+mj-lt"/>
            </a:endParaRPr>
          </a:p>
          <a:p>
            <a:pPr algn="l">
              <a:buFont typeface="Symbol" panose="05050102010706020507" pitchFamily="18" charset="2"/>
              <a:buChar char="-"/>
            </a:pPr>
            <a:r>
              <a:rPr lang="cs-CZ" sz="2000" dirty="0">
                <a:latin typeface="+mj-lt"/>
              </a:rPr>
              <a:t>Národní právní dědictví - právnické časopisy, sborníky, některé knihy (fulltext, lze vyhledávat) - </a:t>
            </a:r>
            <a:r>
              <a:rPr lang="cs-CZ" sz="2000" dirty="0">
                <a:latin typeface="+mj-lt"/>
                <a:hlinkClick r:id="rId3"/>
              </a:rPr>
              <a:t>https://www.npd.cz/</a:t>
            </a:r>
            <a:r>
              <a:rPr lang="cs-CZ" sz="2000" dirty="0">
                <a:latin typeface="+mj-lt"/>
              </a:rPr>
              <a:t> </a:t>
            </a:r>
          </a:p>
          <a:p>
            <a:pPr algn="l">
              <a:buFont typeface="Symbol" panose="05050102010706020507" pitchFamily="18" charset="2"/>
              <a:buChar char="-"/>
            </a:pPr>
            <a:r>
              <a:rPr lang="cs-CZ" sz="2000" dirty="0">
                <a:latin typeface="+mj-lt"/>
              </a:rPr>
              <a:t>Národní digitální knihovna Kramerius (knihy, časopisy, noviny) - </a:t>
            </a:r>
            <a:r>
              <a:rPr lang="cs-CZ" sz="2000" dirty="0">
                <a:latin typeface="+mj-lt"/>
                <a:hlinkClick r:id="rId4"/>
              </a:rPr>
              <a:t>https://ndk.cz/</a:t>
            </a:r>
            <a:r>
              <a:rPr lang="cs-CZ" sz="2000" dirty="0">
                <a:latin typeface="+mj-lt"/>
              </a:rPr>
              <a:t> (přihlášení pod identitou MU)</a:t>
            </a:r>
          </a:p>
          <a:p>
            <a:pPr algn="l">
              <a:buFont typeface="Symbol" panose="05050102010706020507" pitchFamily="18" charset="2"/>
              <a:buChar char="-"/>
            </a:pPr>
            <a:r>
              <a:rPr lang="cs-CZ" sz="2000" dirty="0">
                <a:latin typeface="+mj-lt"/>
              </a:rPr>
              <a:t>Registr digitalizace (přehled digitalizovaných knih různými knihovnami) - </a:t>
            </a:r>
            <a:r>
              <a:rPr lang="cs-CZ" sz="2000" dirty="0">
                <a:latin typeface="+mj-lt"/>
                <a:hlinkClick r:id="rId5"/>
              </a:rPr>
              <a:t>http://www.registrdigitalizace.cz/rdcz/home</a:t>
            </a:r>
            <a:r>
              <a:rPr lang="cs-CZ" sz="2000" dirty="0">
                <a:latin typeface="+mj-lt"/>
              </a:rPr>
              <a:t> </a:t>
            </a:r>
          </a:p>
          <a:p>
            <a:pPr algn="l">
              <a:buFont typeface="Symbol" panose="05050102010706020507" pitchFamily="18" charset="2"/>
              <a:buChar char="-"/>
            </a:pPr>
            <a:r>
              <a:rPr lang="cs-CZ" sz="2000" dirty="0">
                <a:latin typeface="+mj-lt"/>
              </a:rPr>
              <a:t>Rakouské právnické časopisy 19. století - </a:t>
            </a:r>
            <a:r>
              <a:rPr lang="cs-CZ" sz="2000" dirty="0">
                <a:latin typeface="+mj-lt"/>
                <a:hlinkClick r:id="rId6"/>
              </a:rPr>
              <a:t>https://alex.onb.ac.at/sachlichegliederung.htm</a:t>
            </a:r>
            <a:endParaRPr lang="cs-CZ" sz="2000" dirty="0">
              <a:latin typeface="+mj-lt"/>
            </a:endParaRPr>
          </a:p>
          <a:p>
            <a:pPr algn="l">
              <a:buFont typeface="Symbol" panose="05050102010706020507" pitchFamily="18" charset="2"/>
              <a:buChar char="-"/>
            </a:pPr>
            <a:r>
              <a:rPr lang="cs-CZ" sz="2000" dirty="0">
                <a:latin typeface="+mj-lt"/>
              </a:rPr>
              <a:t>Právní památky z doby absolutismu - </a:t>
            </a:r>
            <a:r>
              <a:rPr lang="cs-CZ" sz="2000" dirty="0">
                <a:latin typeface="+mj-lt"/>
                <a:hlinkClick r:id="rId7"/>
              </a:rPr>
              <a:t>http://kramerius.cuni.cz/uk/search?collections=vc:145f935a-972f-4f62-9ae5-dec88717bcf9</a:t>
            </a:r>
            <a:endParaRPr lang="cs-CZ" sz="2000" dirty="0">
              <a:latin typeface="+mj-lt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cs-CZ" sz="2000" dirty="0">
                <a:latin typeface="+mj-lt"/>
              </a:rPr>
              <a:t>Digitální </a:t>
            </a:r>
            <a:r>
              <a:rPr lang="cs-CZ" sz="2000" dirty="0" err="1">
                <a:latin typeface="+mj-lt"/>
              </a:rPr>
              <a:t>repozitář</a:t>
            </a:r>
            <a:r>
              <a:rPr lang="cs-CZ" sz="2000" dirty="0">
                <a:latin typeface="+mj-lt"/>
              </a:rPr>
              <a:t> kvalifikačních prací </a:t>
            </a:r>
            <a:r>
              <a:rPr lang="cs-CZ" sz="2000" dirty="0" err="1">
                <a:latin typeface="+mj-lt"/>
              </a:rPr>
              <a:t>PrF</a:t>
            </a:r>
            <a:r>
              <a:rPr lang="cs-CZ" sz="2000" dirty="0">
                <a:latin typeface="+mj-lt"/>
              </a:rPr>
              <a:t> UK - </a:t>
            </a:r>
            <a:r>
              <a:rPr lang="cs-CZ" sz="1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hlinkClick r:id="rId8"/>
              </a:rPr>
              <a:t>http://is.cuni.cz/studium/dipl_st/index.php?fak=11220&amp;sekce=&amp;ustav=22-KPD&amp;dobor=&amp;vedouci=&amp;fulltext=&amp;kterep=all&amp;f=find&amp;order=d.ddvypsano&amp;sort=desc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 </a:t>
            </a:r>
            <a:endParaRPr lang="cs-CZ" sz="2000" dirty="0">
              <a:latin typeface="+mj-lt"/>
            </a:endParaRPr>
          </a:p>
          <a:p>
            <a:pPr marL="72000" indent="0" algn="l">
              <a:buNone/>
            </a:pP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29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09608"/>
            <a:ext cx="10753200" cy="451576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Archivní výzkum – náročné, ale proč ne?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0CF8F-AB9F-49E1-B28C-3CCEA29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3816991"/>
            <a:ext cx="11175589" cy="2927757"/>
          </a:xfrm>
        </p:spPr>
        <p:txBody>
          <a:bodyPr>
            <a:normAutofit/>
          </a:bodyPr>
          <a:lstStyle/>
          <a:p>
            <a:pPr marL="72000" indent="0" algn="l">
              <a:buNone/>
            </a:pPr>
            <a:r>
              <a:rPr lang="cs-CZ" sz="2000" b="1" dirty="0"/>
              <a:t>Kontaktovat Národní archiv ČR (Praha-Chodovec) – badatelnu </a:t>
            </a:r>
            <a:r>
              <a:rPr lang="cs-CZ" sz="2000" b="1" dirty="0">
                <a:hlinkClick r:id="rId2"/>
              </a:rPr>
              <a:t>badatelna@nacr.cz</a:t>
            </a:r>
            <a:r>
              <a:rPr lang="cs-CZ" sz="2000" b="1" dirty="0"/>
              <a:t> </a:t>
            </a:r>
          </a:p>
          <a:p>
            <a:pPr marL="72000" indent="0" algn="l">
              <a:buNone/>
            </a:pPr>
            <a:r>
              <a:rPr lang="cs-CZ" sz="2000" dirty="0"/>
              <a:t>Seznam archivních pomůcek</a:t>
            </a:r>
            <a:r>
              <a:rPr lang="cs-CZ" sz="2000" i="1" dirty="0"/>
              <a:t>: </a:t>
            </a:r>
            <a:r>
              <a:rPr lang="cs-CZ" sz="2000" i="1" dirty="0">
                <a:hlinkClick r:id="rId3"/>
              </a:rPr>
              <a:t>https://www.nacr.cz/wp-content/uploads/2019/01/pomucky_chodovec.pdf</a:t>
            </a:r>
            <a:r>
              <a:rPr lang="cs-CZ" sz="2000" i="1" dirty="0"/>
              <a:t>  </a:t>
            </a:r>
            <a:endParaRPr lang="cs-CZ" sz="2000" dirty="0"/>
          </a:p>
          <a:p>
            <a:pPr marL="72000" indent="0" algn="l">
              <a:buNone/>
            </a:pPr>
            <a:endParaRPr lang="de-DE" sz="2000" dirty="0"/>
          </a:p>
          <a:p>
            <a:pPr marL="720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200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8C892FE-0013-450B-BB4B-50C9B461FEAB}"/>
              </a:ext>
            </a:extLst>
          </p:cNvPr>
          <p:cNvSpPr txBox="1"/>
          <p:nvPr/>
        </p:nvSpPr>
        <p:spPr>
          <a:xfrm>
            <a:off x="666000" y="1168631"/>
            <a:ext cx="110869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cs-CZ" sz="2000" dirty="0">
                <a:latin typeface="+mn-lt"/>
              </a:rPr>
              <a:t>potřebuji-li např. získat důvodovou zprávu k předpisu z let 1918-1989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cs-CZ" sz="2000" dirty="0">
                <a:latin typeface="+mn-lt"/>
              </a:rPr>
              <a:t>potřebuji-li získat spis NS či NSS (1918-1948)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cs-CZ" sz="2000" dirty="0">
                <a:latin typeface="+mn-lt"/>
              </a:rPr>
              <a:t>zkoumám-li např. historický vývoj právního institutu </a:t>
            </a:r>
            <a:r>
              <a:rPr lang="cs-CZ" sz="2000" dirty="0">
                <a:latin typeface="+mn-lt"/>
                <a:cs typeface="Arial" panose="020B0604020202020204" pitchFamily="34" charset="0"/>
              </a:rPr>
              <a:t>► zápisy z </a:t>
            </a:r>
            <a:r>
              <a:rPr lang="cs-CZ" sz="2000" dirty="0" err="1">
                <a:latin typeface="+mn-lt"/>
                <a:cs typeface="Arial" panose="020B0604020202020204" pitchFamily="34" charset="0"/>
              </a:rPr>
              <a:t>rekodifikačních</a:t>
            </a:r>
            <a:r>
              <a:rPr lang="cs-CZ" sz="2000" dirty="0">
                <a:latin typeface="+mn-lt"/>
                <a:cs typeface="Arial" panose="020B0604020202020204" pitchFamily="34" charset="0"/>
              </a:rPr>
              <a:t> komisí, znění návrhů občanských, trestních … zákoníků (rekodifikace I. ČSR, právnická dvouletka, rekodifikace v 1. pol. 60. let)</a:t>
            </a:r>
            <a:endParaRPr lang="de-DE" sz="20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4206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183105"/>
            <a:ext cx="10753200" cy="451576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Právněhistorický vývoj institutu soukromého práva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8C892FE-0013-450B-BB4B-50C9B461FEAB}"/>
              </a:ext>
            </a:extLst>
          </p:cNvPr>
          <p:cNvSpPr txBox="1"/>
          <p:nvPr/>
        </p:nvSpPr>
        <p:spPr>
          <a:xfrm>
            <a:off x="666000" y="1640977"/>
            <a:ext cx="11086976" cy="4755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de-DE" sz="1600" dirty="0">
                <a:latin typeface="+mn-lt"/>
              </a:rPr>
              <a:t>Codex </a:t>
            </a:r>
            <a:r>
              <a:rPr lang="de-DE" sz="1600" dirty="0" err="1">
                <a:latin typeface="+mn-lt"/>
              </a:rPr>
              <a:t>Theresianus</a:t>
            </a:r>
            <a:r>
              <a:rPr lang="cs-CZ" sz="1600" dirty="0">
                <a:latin typeface="+mn-lt"/>
              </a:rPr>
              <a:t> - </a:t>
            </a:r>
            <a:r>
              <a:rPr lang="cs-CZ" sz="1600" dirty="0">
                <a:solidFill>
                  <a:srgbClr val="0000DC"/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https://alex.onb.ac.at/cgi-content/alex?apm=0&amp;aid=cdu</a:t>
            </a:r>
            <a:endParaRPr lang="cs-CZ" sz="1600" dirty="0">
              <a:solidFill>
                <a:srgbClr val="0000DC"/>
              </a:solidFill>
              <a:latin typeface="+mn-lt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cs-CZ" sz="1600" dirty="0">
                <a:latin typeface="+mn-lt"/>
              </a:rPr>
              <a:t>SCHELLE, K., TAUCHEN, J., </a:t>
            </a:r>
            <a:r>
              <a:rPr lang="cs-CZ" sz="1600" i="1" dirty="0">
                <a:latin typeface="+mn-lt"/>
              </a:rPr>
              <a:t>Občanské zákoníky: kompletní sbírka občanských zákoníků, důvodových zpráv a dobových komentářů</a:t>
            </a:r>
            <a:r>
              <a:rPr lang="cs-CZ" sz="1600" dirty="0">
                <a:latin typeface="+mn-lt"/>
              </a:rPr>
              <a:t>. Ostrava: </a:t>
            </a:r>
            <a:r>
              <a:rPr lang="cs-CZ" sz="1600" dirty="0" err="1">
                <a:latin typeface="+mn-lt"/>
              </a:rPr>
              <a:t>Key</a:t>
            </a:r>
            <a:r>
              <a:rPr lang="cs-CZ" sz="1600" dirty="0">
                <a:latin typeface="+mn-lt"/>
              </a:rPr>
              <a:t> </a:t>
            </a:r>
            <a:r>
              <a:rPr lang="cs-CZ" sz="1600" dirty="0" err="1">
                <a:latin typeface="+mn-lt"/>
              </a:rPr>
              <a:t>Publishing</a:t>
            </a:r>
            <a:r>
              <a:rPr lang="cs-CZ" sz="1600" dirty="0">
                <a:latin typeface="+mn-lt"/>
              </a:rPr>
              <a:t>, 2012. Na přiloženém DVD k dispozici: 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cs-CZ" sz="1600" dirty="0">
              <a:latin typeface="+mn-lt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Westgalizisches Gesetzbuch von 1797 (JGS 337)</a:t>
            </a:r>
            <a:r>
              <a:rPr lang="de-DE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220 s. 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PETRŽILKA, Jan.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Kniha všeobecných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zákonův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občanských říše rakouské. V Praze : Nákladem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c.k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dvorn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kněhkupectví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B.A.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Crednera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1857. 163 s.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Obecný občanský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zákonník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rakouský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Ve Vídni : Nákladem vydavatelovým, 1872. 239 s.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Obecný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zákonník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občanský mocnářství rakouského a nařízení pozdější k němu se vztahující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 Praze: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Jindř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Mercy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1885. 658 s.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JOKLÍK, František.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Obecný zákoník občanský pro republiku československou vyhlášený patentem ze dne 1. června 1811 č. 946 sb. z. s. ve znění, jež se některým paragrafům dostalo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cís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nařízeními ze dne 12. října 1914 č. 276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ř.z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ze dne 22. července 1915 č. 208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ř.z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 ze dne 19. března 1916 č. 69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ř.z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Praha : Nakladatelství Hejda &amp; Tuček, 1920. 412 s.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NOVÁK, Karel a kol.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Obecný občanský zákoník platný v Čechách, na Moravě a ve Slezsku se zákony doplňujícími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Praha : Nákladem Spolku československých právníků "Všehrd", 1930. 580 s.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ROUČEK, František.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Československý obecný zákoník občanský a občanské právo platné na Slovensku a v Podkarpatské Rusi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2. dopl. vyd. Praha : Československý kompas, 1932. 1736 s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Porady o revisi občanského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zákonníka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Praha : Nákladem Jednoty právnické, 1921. 208 s.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ROUČEK, František.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Revise občanského zákona : záznamy z porad slovenské komise pro obor občanského práva v Bratislavě.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Praze : Ministerstvo pro sjednocení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zákonův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organisace správy, 1924. 56 s.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STIEBER, Miloslav.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Věcné právo: návrh subkomitétu pro revisi občanského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zákoníka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 Československou republiku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 Praze : Nákladem Ministerstva spravedlnosti, 1923. 119 s.</a:t>
            </a:r>
          </a:p>
        </p:txBody>
      </p:sp>
    </p:spTree>
    <p:extLst>
      <p:ext uri="{BB962C8B-B14F-4D97-AF65-F5344CB8AC3E}">
        <p14:creationId xmlns:p14="http://schemas.microsoft.com/office/powerpoint/2010/main" val="4160281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183105"/>
            <a:ext cx="10753200" cy="451576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Právněhistorický vývoj institutu soukromého práva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8C892FE-0013-450B-BB4B-50C9B461FEAB}"/>
              </a:ext>
            </a:extLst>
          </p:cNvPr>
          <p:cNvSpPr txBox="1"/>
          <p:nvPr/>
        </p:nvSpPr>
        <p:spPr>
          <a:xfrm>
            <a:off x="665999" y="1288640"/>
            <a:ext cx="11363813" cy="5195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1600" dirty="0">
                <a:latin typeface="+mn-lt"/>
              </a:rPr>
              <a:t>SCHELLE, K., TAUCHEN, J.,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měn</a:t>
            </a:r>
            <a:r>
              <a:rPr lang="cs-CZ" sz="1600" dirty="0">
                <a:latin typeface="+mn-lt"/>
              </a:rPr>
              <a:t> </a:t>
            </a:r>
            <a:r>
              <a:rPr lang="cs-CZ" sz="1600" i="1" dirty="0">
                <a:latin typeface="+mn-lt"/>
              </a:rPr>
              <a:t>Občanské zákoníky: kompletní sbírka občanských zákoníků, důvodových zpráv a dobových komentářů</a:t>
            </a:r>
            <a:r>
              <a:rPr lang="cs-CZ" sz="1600" dirty="0">
                <a:latin typeface="+mn-lt"/>
              </a:rPr>
              <a:t>. Ostrava: </a:t>
            </a:r>
            <a:r>
              <a:rPr lang="cs-CZ" sz="1600" dirty="0" err="1">
                <a:latin typeface="+mn-lt"/>
              </a:rPr>
              <a:t>Key</a:t>
            </a:r>
            <a:r>
              <a:rPr lang="cs-CZ" sz="1600" dirty="0">
                <a:latin typeface="+mn-lt"/>
              </a:rPr>
              <a:t> </a:t>
            </a:r>
            <a:r>
              <a:rPr lang="cs-CZ" sz="1600" dirty="0" err="1">
                <a:latin typeface="+mn-lt"/>
              </a:rPr>
              <a:t>Publishing</a:t>
            </a:r>
            <a:r>
              <a:rPr lang="cs-CZ" sz="1600" dirty="0">
                <a:latin typeface="+mn-lt"/>
              </a:rPr>
              <a:t>, 2012. Na přiloženém DVD k dispozici: 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cs-CZ" sz="1600" dirty="0">
              <a:latin typeface="+mn-lt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WEISS, Egon.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Obligační právo (smlouva kupní, nájem a pacht, smlouvy pracovní, společenství statků, smlouvy odvážné) a náhrada škody: návrh subkomitétu pro revisi občanského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zákoníka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 Československou republiku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 Praze: Nákladem Ministerstva spravedlnosti, 1924. 77 s.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KRČMÁŘ, Jan.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Všeobecná část občanského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zákoníka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právo obligační : (všeobecná část, darování, smlouva schovací, půjčka, zápůjčka a zmocnění) : Návrh subkomitétu pro revisi občanského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zákoníka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 Československou republiku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2. vyd. V Praze : Nákladem Ministerstva spravedlnosti, 1924. 282 s.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SVOBODA, Emil.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Dědické právo : návrh subkomitétu pro revisi občanského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zákoníka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 Československou republiku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2. vyd. V Praze : Nákladem ministerstva spravedlnosti, 1924. 84 s.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KAFKA, Bruno Alexander.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Právo rodinné : návrh subkomitétu pro revisi občanského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zákoníka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 Československou republiku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 Praze : Nákladem ministerstva spravedlnosti, 1924. 145 s.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ČAKRT, Kazimír; VAŠINA, Antonín.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Dvě studie k osnově československého občanského zákoníku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 Brně : Nákladem Právnické fakulty University Masarykovy, 1929. 31 s.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Zákon, kterým se vydává všeobecný zákoník občanský : návrh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superrevisní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komise. Díl I.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Tekst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zákona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 Praze : Nákladem ministerstva spravedlnosti, 1931. 308 s.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Zákon, kterým se vydává všeobecný zákoník občanský : návrh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superrevisní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komise. Díl II. Díl II. Důvodová zpráva.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Praze : Nákladem ministerstva spravedlnosti, 1931. 357 s.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Návrh občanského zákoníku z roku 1937– důvodová zpráva 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Občanský zákoník z roku 1950 – důvodová zpráva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Občanský zákoník z roku 1964  – důvodová zpráva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Velká novela občanského zákoníku č. 509/1991 Sb. – důvodová zpráva</a:t>
            </a:r>
          </a:p>
          <a:p>
            <a:pPr marL="285750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Občanský zákoník z roku 2012  – důvodová zpráva</a:t>
            </a:r>
            <a:endParaRPr lang="cs-CZ" sz="1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7764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 předmětu: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0CF8F-AB9F-49E1-B28C-3CCEA2929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 napomoci studentům DSP se zpracováním historickoprávní části jejich disertační práce</a:t>
            </a:r>
          </a:p>
          <a:p>
            <a:pPr marL="72000" indent="0">
              <a:buNone/>
            </a:pPr>
            <a:endParaRPr lang="cs-CZ" b="0" i="0" dirty="0">
              <a:solidFill>
                <a:srgbClr val="0A0A0A"/>
              </a:solidFill>
              <a:effectLst/>
              <a:latin typeface="+mj-lt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rgbClr val="0A0A0A"/>
                </a:solidFill>
                <a:latin typeface="+mj-lt"/>
              </a:rPr>
              <a:t> 2 části</a:t>
            </a:r>
          </a:p>
          <a:p>
            <a:pPr marL="72000" indent="0">
              <a:buNone/>
            </a:pPr>
            <a:endParaRPr lang="cs-CZ" sz="2400" dirty="0">
              <a:solidFill>
                <a:srgbClr val="0A0A0A"/>
              </a:solidFill>
              <a:latin typeface="+mj-lt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 </a:t>
            </a:r>
            <a:r>
              <a:rPr lang="cs-CZ" dirty="0">
                <a:latin typeface="+mj-lt"/>
              </a:rPr>
              <a:t>teoretická (společná)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dirty="0">
              <a:latin typeface="+mj-lt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 individuální praktická ► individuální konzultace s doktorandem a následně v případě zájmu doktoranda revize jeho historickoprávní kapitoly (po jejím napsání, případně konceptu)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639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198935-0086-4DA2-B080-14A3CD76EA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20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369AEE-BF29-429F-9581-E59F7FFE7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732" y="4234214"/>
            <a:ext cx="7336148" cy="1171580"/>
          </a:xfrm>
        </p:spPr>
        <p:txBody>
          <a:bodyPr/>
          <a:lstStyle/>
          <a:p>
            <a:r>
              <a:rPr lang="cs-CZ" dirty="0"/>
              <a:t>Děkuji Vám za pozornost!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4A12B38-FD0A-48D8-8674-DC454CD65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5732" y="5499231"/>
            <a:ext cx="6748918" cy="698497"/>
          </a:xfrm>
        </p:spPr>
        <p:txBody>
          <a:bodyPr/>
          <a:lstStyle/>
          <a:p>
            <a:r>
              <a:rPr lang="cs-CZ" sz="2000" dirty="0"/>
              <a:t>Případné dotazy směřujte na: </a:t>
            </a:r>
            <a:r>
              <a:rPr lang="cs-CZ" sz="2000" i="1" dirty="0"/>
              <a:t>tauchen@mail.muni.cz</a:t>
            </a:r>
          </a:p>
        </p:txBody>
      </p:sp>
    </p:spTree>
    <p:extLst>
      <p:ext uri="{BB962C8B-B14F-4D97-AF65-F5344CB8AC3E}">
        <p14:creationId xmlns:p14="http://schemas.microsoft.com/office/powerpoint/2010/main" val="426004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Časté chyby ► čemu se vyvarovat?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0CF8F-AB9F-49E1-B28C-3CCEA29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5069526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 </a:t>
            </a: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jít k jádru věci (problému) </a:t>
            </a:r>
            <a:r>
              <a:rPr lang="cs-CZ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► zbytečně sáhodlouze nepopisovat právní památku, ale věnovat se jejímu obsahu</a:t>
            </a:r>
          </a:p>
          <a:p>
            <a:pPr>
              <a:buFont typeface="Wingdings" panose="05000000000000000000" pitchFamily="2" charset="2"/>
              <a:buChar char="v"/>
            </a:pPr>
            <a:endParaRPr lang="cs-CZ" b="0" i="0" dirty="0">
              <a:solidFill>
                <a:srgbClr val="0A0A0A"/>
              </a:solidFill>
              <a:effectLst/>
              <a:latin typeface="+mj-lt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historickoprávní kapitola nebude tvořit těžiště práce </a:t>
            </a:r>
            <a:r>
              <a:rPr lang="cs-CZ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► „nepřepálit“ začátek ► soustředit se na to nejdůležitější pro dané téma ► na související problémy řešené v sekundární literatuře lze odkázat v pozn. pod čarou</a:t>
            </a:r>
          </a:p>
          <a:p>
            <a:pPr marL="72000" indent="0">
              <a:buNone/>
            </a:pPr>
            <a:endParaRPr lang="cs-CZ" b="0" i="0" dirty="0">
              <a:solidFill>
                <a:srgbClr val="0A0A0A"/>
              </a:solidFill>
              <a:effectLst/>
              <a:latin typeface="+mj-lt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zvážit, jak daleko do minulosti jít (věnovat se právnímu vývoji na území ČR </a:t>
            </a:r>
            <a:r>
              <a:rPr lang="cs-CZ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► zmiňovat starověký Egypt asi nemá význam)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1600" b="0" i="0" dirty="0">
              <a:solidFill>
                <a:srgbClr val="0A0A0A"/>
              </a:solidFill>
              <a:effectLst/>
              <a:latin typeface="+mj-lt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„neskákat“ od právního vývoje u nás a v jiných zemích </a:t>
            </a:r>
            <a:endParaRPr lang="cs-CZ" b="0" i="0" dirty="0">
              <a:solidFill>
                <a:srgbClr val="0A0A0A"/>
              </a:solidFill>
              <a:effectLst/>
              <a:latin typeface="+mj-lt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b="0" i="0" dirty="0">
              <a:solidFill>
                <a:srgbClr val="0A0A0A"/>
              </a:solidFill>
              <a:effectLst/>
              <a:latin typeface="+mj-lt"/>
            </a:endParaRPr>
          </a:p>
          <a:p>
            <a:pPr marL="72000" indent="0">
              <a:buNone/>
            </a:pPr>
            <a:endParaRPr lang="cs-CZ" b="0" i="0" dirty="0">
              <a:solidFill>
                <a:srgbClr val="0A0A0A"/>
              </a:solidFill>
              <a:effectLst/>
              <a:latin typeface="Open Sans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540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Časté chyby ► čemu se vyvarovat?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0CF8F-AB9F-49E1-B28C-3CCEA29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5010803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 </a:t>
            </a:r>
            <a:r>
              <a:rPr lang="cs-CZ" dirty="0">
                <a:solidFill>
                  <a:srgbClr val="0A0A0A"/>
                </a:solidFill>
                <a:latin typeface="+mj-lt"/>
              </a:rPr>
              <a:t>otázka, kde začít? </a:t>
            </a:r>
            <a:r>
              <a:rPr lang="cs-CZ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►</a:t>
            </a:r>
            <a:r>
              <a:rPr lang="cs-CZ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již v období feudalismu (značná úskalí – náročné na zpracování) </a:t>
            </a:r>
            <a:r>
              <a:rPr lang="cs-CZ" b="1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X</a:t>
            </a:r>
            <a:r>
              <a:rPr lang="cs-CZ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až s ABGB (+ </a:t>
            </a:r>
            <a:r>
              <a:rPr lang="cs-CZ" dirty="0" err="1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Codex</a:t>
            </a:r>
            <a:r>
              <a:rPr lang="cs-CZ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Theresianus</a:t>
            </a:r>
            <a:r>
              <a:rPr lang="cs-CZ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) či trestními zákoníky či dalšími kodifikacemi?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rgbClr val="0A0A0A"/>
              </a:solidFill>
              <a:latin typeface="+mj-lt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feudalismus </a:t>
            </a:r>
            <a:r>
              <a:rPr lang="cs-CZ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► procházení právních knih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období 1750-1848 (1867) </a:t>
            </a:r>
            <a:r>
              <a:rPr lang="cs-CZ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► znalost němčiny, některé kodifikace přeloženy do dobové češtiny; judikatura, učebnice a komentáře převážně v němčině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 I. ČSR ► věnovat se primárně českým zemím (Slovensko zmínit pouze tehdy, pokud je to funkční a pokud mám k tomu dostatek literatury)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Protektorát Čechy a Morava </a:t>
            </a:r>
            <a:r>
              <a:rPr lang="cs-CZ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►</a:t>
            </a:r>
            <a:r>
              <a:rPr lang="cs-CZ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pozor rozlišovat linii českého a německého práva (= nesměšovat)</a:t>
            </a:r>
          </a:p>
          <a:p>
            <a:pPr>
              <a:buFont typeface="Wingdings" panose="05000000000000000000" pitchFamily="2" charset="2"/>
              <a:buChar char="v"/>
            </a:pPr>
            <a:endParaRPr lang="cs-CZ" b="0" i="0" dirty="0">
              <a:solidFill>
                <a:srgbClr val="0A0A0A"/>
              </a:solidFill>
              <a:effectLst/>
              <a:latin typeface="Open Sans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228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Nepřesnosti při psaní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0CF8F-AB9F-49E1-B28C-3CCEA29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77130"/>
            <a:ext cx="11175589" cy="51592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Rakousko-Uhersko </a:t>
            </a:r>
            <a:r>
              <a:rPr lang="cs-CZ" sz="24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► až od roku 1867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 o občanech psát u nás až v období po roce 1848 ► ne ve středověku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říšský zákoník </a:t>
            </a:r>
            <a:r>
              <a:rPr lang="cs-CZ" sz="24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► zkratka ř. z. (psáno s mezerou)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sbírka zákonů soudních a sbírka zákonů politických </a:t>
            </a:r>
            <a:r>
              <a:rPr lang="cs-CZ" sz="24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►</a:t>
            </a:r>
            <a:r>
              <a:rPr lang="cs-CZ" sz="24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Sb. z. s. a Sb. z. p. </a:t>
            </a:r>
            <a:r>
              <a:rPr lang="cs-CZ" sz="24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► německá zkratka JGS a PGS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1918-1948 </a:t>
            </a:r>
            <a:r>
              <a:rPr lang="cs-CZ" sz="24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►</a:t>
            </a:r>
            <a:r>
              <a:rPr lang="cs-CZ" sz="24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Sbírka zákonů a nařízení (Sb. z. a n.), po roce 1948 </a:t>
            </a:r>
            <a:r>
              <a:rPr lang="cs-CZ" sz="24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► </a:t>
            </a:r>
            <a:r>
              <a:rPr lang="cs-CZ" sz="24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Sbírka zákonů (Sb.)</a:t>
            </a:r>
            <a:endParaRPr lang="cs-CZ" sz="2400" b="0" i="0" dirty="0">
              <a:solidFill>
                <a:srgbClr val="0A0A0A"/>
              </a:solidFill>
              <a:effectLst/>
              <a:latin typeface="+mj-lt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nejsem-li němčinář a přebírám-li citace či názvy v NJ </a:t>
            </a:r>
            <a:r>
              <a:rPr lang="cs-CZ" sz="24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► důsledná kontrola (častý výskyt chyb)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pracuji-li s dobovými texty (18. století) </a:t>
            </a:r>
            <a:r>
              <a:rPr lang="cs-CZ" sz="24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► nutné „převyprávět“ do soudobého ČJ ► dobová čeština je nesrozumitelná</a:t>
            </a:r>
            <a:endParaRPr lang="cs-CZ" sz="2400" dirty="0">
              <a:solidFill>
                <a:srgbClr val="0A0A0A"/>
              </a:solidFill>
              <a:latin typeface="+mj-lt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b="0" i="0" dirty="0">
              <a:solidFill>
                <a:srgbClr val="0A0A0A"/>
              </a:solidFill>
              <a:effectLst/>
              <a:latin typeface="Open Sans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3135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09608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 najít základní informace ke zpracovávané problematice? – Kde začít? </a:t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ENCYKLOPEDIE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0CF8F-AB9F-49E1-B28C-3CCEA29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411" y="2057581"/>
            <a:ext cx="11175589" cy="465087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SCHELLE, K., TAUCHEN, J. (</a:t>
            </a:r>
            <a:r>
              <a:rPr lang="cs-CZ" sz="2000" dirty="0" err="1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eds</a:t>
            </a:r>
            <a:r>
              <a:rPr lang="cs-CZ" sz="20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.) </a:t>
            </a:r>
            <a:r>
              <a:rPr lang="cs-CZ" sz="2000" i="1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Encyklopedie českých právních dějin</a:t>
            </a:r>
            <a:r>
              <a:rPr lang="cs-CZ" sz="20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. Plzeň: A. Čeněk, 2015- (zatím vydáno 21 svazků, za každým heslem literatura) – obsahy jednotlivých svazků </a:t>
            </a:r>
            <a:r>
              <a:rPr lang="cs-CZ" sz="1600" dirty="0">
                <a:solidFill>
                  <a:srgbClr val="0A0A0A"/>
                </a:solidFill>
                <a:latin typeface="+mj-lt"/>
                <a:cs typeface="Arial" panose="020B0604020202020204" pitchFamily="34" charset="0"/>
                <a:hlinkClick r:id="rId2"/>
              </a:rPr>
              <a:t>https://www.encyklopedie-pravni-dejiny.cz/svazky/i-svazek-a-c/</a:t>
            </a:r>
            <a:r>
              <a:rPr lang="cs-CZ" sz="16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000" dirty="0">
              <a:solidFill>
                <a:srgbClr val="0A0A0A"/>
              </a:solidFill>
              <a:latin typeface="+mj-lt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0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 HÁCHA, E.,  HOETZEL, J., WEYR, F.</a:t>
            </a:r>
            <a:r>
              <a:rPr lang="cs-CZ" sz="20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,</a:t>
            </a:r>
            <a:r>
              <a:rPr lang="cs-CZ" sz="20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 LAŠTOVKA, K. (</a:t>
            </a:r>
            <a:r>
              <a:rPr lang="cs-CZ" sz="2000" b="0" i="0" dirty="0" err="1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eds</a:t>
            </a:r>
            <a:r>
              <a:rPr lang="cs-CZ" sz="20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.) </a:t>
            </a:r>
            <a:r>
              <a:rPr lang="cs-CZ" sz="2000" b="0" i="1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Slovník veřejného práva Československého</a:t>
            </a:r>
            <a:r>
              <a:rPr lang="cs-CZ" sz="20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. Brno: </a:t>
            </a:r>
            <a:r>
              <a:rPr lang="cs-CZ" sz="2000" b="0" i="0" dirty="0" err="1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Polygrafia</a:t>
            </a:r>
            <a:r>
              <a:rPr lang="cs-CZ" sz="20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 - Rudolf M. </a:t>
            </a:r>
            <a:r>
              <a:rPr lang="cs-CZ" sz="2000" b="0" i="0" dirty="0" err="1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Rohrer</a:t>
            </a:r>
            <a:r>
              <a:rPr lang="cs-CZ" sz="20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, 1929-1948 </a:t>
            </a:r>
            <a:r>
              <a:rPr lang="cs-CZ" sz="20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(vyšlo v reprintu)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000" b="0" i="0" dirty="0">
              <a:solidFill>
                <a:srgbClr val="0A0A0A"/>
              </a:solidFill>
              <a:effectLst/>
              <a:latin typeface="Open Sans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VESELÝ, X. F., </a:t>
            </a:r>
            <a:r>
              <a:rPr lang="cs-CZ" sz="2000" i="1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Všeobecný slovník právní</a:t>
            </a:r>
            <a:r>
              <a:rPr lang="cs-CZ" sz="20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. Praha: </a:t>
            </a:r>
            <a:r>
              <a:rPr lang="cs-CZ" sz="2000" dirty="0" err="1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vl</a:t>
            </a:r>
            <a:r>
              <a:rPr lang="cs-CZ" sz="20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. nákl., 1896-1899 (vyšlo v reprintu) – dostupný zde: </a:t>
            </a:r>
            <a:r>
              <a:rPr lang="cs-CZ" sz="1600" dirty="0">
                <a:solidFill>
                  <a:srgbClr val="0A0A0A"/>
                </a:solidFill>
                <a:latin typeface="+mj-lt"/>
                <a:cs typeface="Arial" panose="020B0604020202020204" pitchFamily="34" charset="0"/>
                <a:hlinkClick r:id="rId3"/>
              </a:rPr>
              <a:t>https://archive.org/details/veobecnslovnkpr01unkngoog?ref=ol&amp;view=theater</a:t>
            </a:r>
            <a:r>
              <a:rPr lang="cs-CZ" sz="1600" dirty="0">
                <a:solidFill>
                  <a:srgbClr val="0A0A0A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cs-CZ" b="0" i="0" dirty="0">
              <a:solidFill>
                <a:srgbClr val="0A0A0A"/>
              </a:solidFill>
              <a:effectLst/>
              <a:latin typeface="Open Sans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774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09608"/>
            <a:ext cx="10753200" cy="451576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ENCYKLOPEDIE, SLOVNÍKY A LEXIKONY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0CF8F-AB9F-49E1-B28C-3CCEA29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77130"/>
            <a:ext cx="11175589" cy="515923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cap="all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Fajnor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Záturecký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A., 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Právnický terminologický slovník. 2 díly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Bratislava: Právnická jednota na Slovensku, 1921-1923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cap="all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Farkaš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Z., 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Právnický terminologický slovník slovensko-maďarský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. Bratislava: Právnický ústav ministerstva spravedlnosti, 1965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FIALA, J., 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Lexikon občanského práva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Ostrava: </a:t>
            </a:r>
            <a:r>
              <a:rPr lang="cs-CZ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Sagit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1997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FIALA, J., PRŮCHA, P., 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Malá právnická encyklopedie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Praha: Linde, 1994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HENDRYCH, D., FIALA, J., 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Právnický slovník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. Praha: C.H. Beck, 2001</a:t>
            </a:r>
            <a:endParaRPr lang="cs-CZ" sz="18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JOUZA, L., 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Slovník pracovního práva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Praha: Polygon, 1999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KLÍMA, K., 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Encyklopedie ústavního práva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Praha: ASPI, 2007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KOTTNAUER, A., ŠTALMACH, P., 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Lexikon pracovního práva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Ostrava: </a:t>
            </a:r>
            <a:r>
              <a:rPr lang="cs-CZ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Sagit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1996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MADAR, Z., 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Právnický slovník. 2. díly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Praha: Orbis, 1972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MADAR, Z., 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Slovník českého práva. 2. díly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Praha: Linde Praha, 1995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MADAR, Z., 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Slovník definic v českém právu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Praha: </a:t>
            </a:r>
            <a:r>
              <a:rPr lang="cs-CZ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Orac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2001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MATES, P., FIALA, J., PRŮCHA, P., 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Malá právnická encyklopedie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Praha: Linde, 1994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0227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09608"/>
            <a:ext cx="10753200" cy="451576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ENCYKLOPEDIE, SLOVNÍKY A LEXIKONY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0CF8F-AB9F-49E1-B28C-3CCEA29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77130"/>
            <a:ext cx="11175589" cy="515923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NESNÍDAL, J., 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Lexikon obchodního práva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Ostrava: </a:t>
            </a:r>
            <a:r>
              <a:rPr lang="cs-CZ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Sagit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1997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PETRŮ, F., 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Právnický slovník pro lidové funkcionáře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Praha: Orbis, 1961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PRŮCHA, P., POMAHAČ, R., 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Lexikon správní právo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Ostrava: </a:t>
            </a:r>
            <a:r>
              <a:rPr lang="cs-CZ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Sagit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2002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OVEČKOVÁ, O., FOREJT, A., 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Slovník obchodního práva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Praha: </a:t>
            </a:r>
            <a:r>
              <a:rPr lang="cs-CZ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Codex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1996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RYSKA, R., 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Slovník základních pojmů z práva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Praha: Fortuna, 1998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Slovník mezinárodního práva a politiky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Praha: Svoboda, 1988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TRETERA, J. R., 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Horák,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Z., 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Slovník církevního práva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Praha: Grada, 2011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TÝČ, V., KŘEPELKA, F., ROZEHNALOVÁ, N., 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Lexikon - právo Evropské unie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Ostrava: </a:t>
            </a:r>
            <a:r>
              <a:rPr lang="cs-CZ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Sagit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2004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VANĚK, S., SVOBODOVÁ, J., 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Právní encyklopedie soukromých podnikatelů: hospodářský zákoník - úplné znění, komentář: zákon o hospodářské arbitráži - komentář : zákon o státním podniku - komentář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Praha: </a:t>
            </a:r>
            <a:r>
              <a:rPr lang="cs-CZ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Trizonia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1990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VOŘÍŠEK, V., </a:t>
            </a:r>
            <a:r>
              <a:rPr lang="cs-CZ" sz="1800" i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Lexikon - sociální zabezpečení, zdravotní pojištění</a:t>
            </a:r>
            <a:r>
              <a:rPr lang="cs-CZ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. Ostrava: </a:t>
            </a:r>
            <a:r>
              <a:rPr lang="cs-CZ" sz="18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Sagit</a:t>
            </a:r>
            <a:r>
              <a:rPr lang="cs-CZ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, 2002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ZÁTURECKÝ, A., </a:t>
            </a:r>
            <a:r>
              <a:rPr lang="cs-CZ" sz="1800" i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Právnický terminologický slovník</a:t>
            </a:r>
            <a:r>
              <a:rPr lang="cs-CZ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. Bratislava: Nakl. </a:t>
            </a:r>
            <a:r>
              <a:rPr lang="cs-CZ" sz="18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Slovenskej</a:t>
            </a:r>
            <a:r>
              <a:rPr lang="cs-CZ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akadémie</a:t>
            </a:r>
            <a:r>
              <a:rPr lang="cs-CZ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vied</a:t>
            </a:r>
            <a:r>
              <a:rPr lang="cs-CZ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 a </a:t>
            </a:r>
            <a:r>
              <a:rPr lang="cs-CZ" sz="18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umení</a:t>
            </a:r>
            <a:r>
              <a:rPr lang="cs-CZ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, 1952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344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6D7DE4-C640-4D5E-8793-D3CDE1109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C2E992-3E4D-49B4-A230-A1FE4ABF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09608"/>
            <a:ext cx="10753200" cy="451576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BIBLIOGRAFIE PRÁVNĚHISTORICKÉ LITERATURY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0CF8F-AB9F-49E1-B28C-3CCEA29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614384"/>
            <a:ext cx="11175589" cy="4991451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TAUCHEN, J., KAZDA, J., 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Bibliografie vybraných právnických časopisů a sborníků 1918–1989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Brno: Masarykova univerzita, 2013 </a:t>
            </a:r>
            <a:r>
              <a:rPr lang="cs-CZ" sz="18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► </a:t>
            </a:r>
            <a:r>
              <a:rPr lang="cs-CZ" sz="15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  <a:hlinkClick r:id="rId2"/>
              </a:rPr>
              <a:t>https://is.muni.cz/do/law/kat/kdsp/bibliografie/library.html</a:t>
            </a:r>
            <a:r>
              <a:rPr lang="cs-CZ" sz="1500" b="0" i="0" dirty="0">
                <a:solidFill>
                  <a:srgbClr val="0A0A0A"/>
                </a:solidFill>
                <a:effectLst/>
                <a:latin typeface="+mj-lt"/>
                <a:cs typeface="Arial" panose="020B0604020202020204" pitchFamily="34" charset="0"/>
              </a:rPr>
              <a:t> </a:t>
            </a:r>
            <a:endParaRPr lang="cs-CZ" sz="15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4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vyhledávání dle právních odvětví, autorů, časopisů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Bibliografie dějin českých zemí</a:t>
            </a: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https://biblio.hiu.cas.cz/search-form</a:t>
            </a:r>
            <a:r>
              <a:rPr lang="cs-CZ" sz="15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Bibliografie monografií a článků od roku 1918 v systému ASPI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cs-CZ" sz="18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BALÍK, S.,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Výběrová bibliografie vědeckých článků a statí z obecných dějin státu a práva v českých právnických a právněhistorických časopisech a sbornících I. 1861 – 1989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Praha. (1992)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BAŠISTOVÁ, M.,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Československá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retrospektívna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bibliografia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rodinného práva za období 1945 – 1980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Bratislava. (1981)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BAŠISTOVÁ, M.,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Československá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retrospektívna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bibliografia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pracovného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práva a sociálního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zabezpečenia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 období 1945 – 1980.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Bratislava. (1982)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BAŠISTOVÁ, M.,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Československá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retrospektívna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bibliografia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občianskeho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práva hmotného a procesního za období 1945 – 1980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Bratislava. (1982)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BLAH O, P., SVÁK, J.,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Právnická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bibliografia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1993 – 2000.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Súpis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publikovaných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prameňov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práva a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právnickej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literatúry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Slovenska.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Bratislava</a:t>
            </a:r>
            <a:r>
              <a:rPr lang="cs-CZ" sz="1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‑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Trnava. (2001)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77756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9" id="{25D30847-710D-C744-8E93-1EE4A75DC044}" vid="{BDC19DA7-7FC0-C146-A0D4-07665A9C4FC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muni-law-prezentace-16x9-cz</Template>
  <TotalTime>1778</TotalTime>
  <Words>3392</Words>
  <Application>Microsoft Office PowerPoint</Application>
  <PresentationFormat>Širokoúhlá obrazovka</PresentationFormat>
  <Paragraphs>221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9" baseType="lpstr">
      <vt:lpstr>Arial</vt:lpstr>
      <vt:lpstr>Calibri</vt:lpstr>
      <vt:lpstr>Cambria Math</vt:lpstr>
      <vt:lpstr>Open Sans</vt:lpstr>
      <vt:lpstr>Roboto</vt:lpstr>
      <vt:lpstr>Symbol</vt:lpstr>
      <vt:lpstr>Tahoma</vt:lpstr>
      <vt:lpstr>Wingdings</vt:lpstr>
      <vt:lpstr>Prezentace_MU_CZ</vt:lpstr>
      <vt:lpstr>DSPVP04  HISTORICKOPRÁVNÍ  REŠERŠE  </vt:lpstr>
      <vt:lpstr>Cíl předmětu:</vt:lpstr>
      <vt:lpstr>Časté chyby ► čemu se vyvarovat?</vt:lpstr>
      <vt:lpstr>Časté chyby ► čemu se vyvarovat?</vt:lpstr>
      <vt:lpstr>Nepřesnosti při psaní</vt:lpstr>
      <vt:lpstr>Kde najít základní informace ke zpracovávané problematice? – Kde začít?  ZÁKLADNÍ ENCYKLOPEDIE</vt:lpstr>
      <vt:lpstr>DALŠÍ ENCYKLOPEDIE, SLOVNÍKY A LEXIKONY</vt:lpstr>
      <vt:lpstr>DALŠÍ ENCYKLOPEDIE, SLOVNÍKY A LEXIKONY</vt:lpstr>
      <vt:lpstr>BIBLIOGRAFIE PRÁVNĚHISTORICKÉ LITERATURY</vt:lpstr>
      <vt:lpstr>BIBLIOGRAFIE PRÁVNĚHISTORICKÉ LITERATURY</vt:lpstr>
      <vt:lpstr>Kde najít historické právní předpisy online?</vt:lpstr>
      <vt:lpstr>Kde najít historické právní předpisy online?</vt:lpstr>
      <vt:lpstr>Kde najít historické právní předpisy online?</vt:lpstr>
      <vt:lpstr>Kde najít historickou judikaturu online?</vt:lpstr>
      <vt:lpstr>Kde najít historickou judikaturu online?</vt:lpstr>
      <vt:lpstr>Kde najít právněhistorickou literaturu online?</vt:lpstr>
      <vt:lpstr>Archivní výzkum – náročné, ale proč ne?</vt:lpstr>
      <vt:lpstr>Právněhistorický vývoj institutu soukromého práva</vt:lpstr>
      <vt:lpstr>Právněhistorický vývoj institutu soukromého práva</vt:lpstr>
      <vt:lpstr>Děkuji Vám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evropské integrace</dc:title>
  <dc:creator>Štěpán Burda</dc:creator>
  <cp:lastModifiedBy>Jaromír Tauchen</cp:lastModifiedBy>
  <cp:revision>73</cp:revision>
  <cp:lastPrinted>1601-01-01T00:00:00Z</cp:lastPrinted>
  <dcterms:created xsi:type="dcterms:W3CDTF">2020-10-25T14:02:59Z</dcterms:created>
  <dcterms:modified xsi:type="dcterms:W3CDTF">2021-04-26T13:04:01Z</dcterms:modified>
</cp:coreProperties>
</file>