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68"/>
  </p:notesMasterIdLst>
  <p:handoutMasterIdLst>
    <p:handoutMasterId r:id="rId69"/>
  </p:handoutMasterIdLst>
  <p:sldIdLst>
    <p:sldId id="358" r:id="rId2"/>
    <p:sldId id="412" r:id="rId3"/>
    <p:sldId id="415" r:id="rId4"/>
    <p:sldId id="553" r:id="rId5"/>
    <p:sldId id="563" r:id="rId6"/>
    <p:sldId id="559" r:id="rId7"/>
    <p:sldId id="560" r:id="rId8"/>
    <p:sldId id="561" r:id="rId9"/>
    <p:sldId id="562" r:id="rId10"/>
    <p:sldId id="564" r:id="rId11"/>
    <p:sldId id="565" r:id="rId12"/>
    <p:sldId id="567" r:id="rId13"/>
    <p:sldId id="568" r:id="rId14"/>
    <p:sldId id="287" r:id="rId15"/>
    <p:sldId id="288" r:id="rId16"/>
    <p:sldId id="289" r:id="rId17"/>
    <p:sldId id="413" r:id="rId18"/>
    <p:sldId id="426" r:id="rId19"/>
    <p:sldId id="428" r:id="rId20"/>
    <p:sldId id="429" r:id="rId21"/>
    <p:sldId id="430" r:id="rId22"/>
    <p:sldId id="423" r:id="rId23"/>
    <p:sldId id="431" r:id="rId24"/>
    <p:sldId id="424" r:id="rId25"/>
    <p:sldId id="425" r:id="rId26"/>
    <p:sldId id="416" r:id="rId27"/>
    <p:sldId id="418" r:id="rId28"/>
    <p:sldId id="419" r:id="rId29"/>
    <p:sldId id="417" r:id="rId30"/>
    <p:sldId id="414" r:id="rId31"/>
    <p:sldId id="401" r:id="rId32"/>
    <p:sldId id="403" r:id="rId33"/>
    <p:sldId id="566" r:id="rId34"/>
    <p:sldId id="405" r:id="rId35"/>
    <p:sldId id="407" r:id="rId36"/>
    <p:sldId id="434" r:id="rId37"/>
    <p:sldId id="433" r:id="rId38"/>
    <p:sldId id="543" r:id="rId39"/>
    <p:sldId id="541" r:id="rId40"/>
    <p:sldId id="538" r:id="rId41"/>
    <p:sldId id="542" r:id="rId42"/>
    <p:sldId id="539" r:id="rId43"/>
    <p:sldId id="547" r:id="rId44"/>
    <p:sldId id="548" r:id="rId45"/>
    <p:sldId id="549" r:id="rId46"/>
    <p:sldId id="550" r:id="rId47"/>
    <p:sldId id="377" r:id="rId48"/>
    <p:sldId id="436" r:id="rId49"/>
    <p:sldId id="534" r:id="rId50"/>
    <p:sldId id="537" r:id="rId51"/>
    <p:sldId id="535" r:id="rId52"/>
    <p:sldId id="532" r:id="rId53"/>
    <p:sldId id="533" r:id="rId54"/>
    <p:sldId id="378" r:id="rId55"/>
    <p:sldId id="379" r:id="rId56"/>
    <p:sldId id="420" r:id="rId57"/>
    <p:sldId id="381" r:id="rId58"/>
    <p:sldId id="383" r:id="rId59"/>
    <p:sldId id="384" r:id="rId60"/>
    <p:sldId id="385" r:id="rId61"/>
    <p:sldId id="435" r:id="rId62"/>
    <p:sldId id="386" r:id="rId63"/>
    <p:sldId id="387" r:id="rId64"/>
    <p:sldId id="389" r:id="rId65"/>
    <p:sldId id="390" r:id="rId66"/>
    <p:sldId id="392" r:id="rId67"/>
  </p:sldIdLst>
  <p:sldSz cx="9144000" cy="6858000" type="screen4x3"/>
  <p:notesSz cx="6810375" cy="9942513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99FF99"/>
    <a:srgbClr val="FFCC66"/>
    <a:srgbClr val="CC99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4660"/>
  </p:normalViewPr>
  <p:slideViewPr>
    <p:cSldViewPr>
      <p:cViewPr varScale="1">
        <p:scale>
          <a:sx n="108" d="100"/>
          <a:sy n="108" d="100"/>
        </p:scale>
        <p:origin x="175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8A55C0-9049-4AFC-9173-BF8C0AFDC0A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7FF7CC9D-3767-4FC9-A6F3-ED7D9372CEA5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Základná výskumná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otázka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sz="1500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E1B23699-676A-4502-B169-F75A167003AE}" type="parTrans" cxnId="{0ADEEA94-A434-4986-A47D-CD0FACB50229}">
      <dgm:prSet/>
      <dgm:spPr/>
      <dgm:t>
        <a:bodyPr/>
        <a:lstStyle/>
        <a:p>
          <a:endParaRPr lang="cs-CZ"/>
        </a:p>
      </dgm:t>
    </dgm:pt>
    <dgm:pt modelId="{45D3BC1F-093F-4C9E-B527-0027A5BF6D78}" type="sibTrans" cxnId="{0ADEEA94-A434-4986-A47D-CD0FACB50229}">
      <dgm:prSet/>
      <dgm:spPr/>
      <dgm:t>
        <a:bodyPr/>
        <a:lstStyle/>
        <a:p>
          <a:endParaRPr lang="cs-CZ"/>
        </a:p>
      </dgm:t>
    </dgm:pt>
    <dgm:pt modelId="{027B90A3-15A9-4803-B8AC-9063395274A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Prípadová štúdia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(case study)</a:t>
          </a:r>
        </a:p>
      </dgm:t>
    </dgm:pt>
    <dgm:pt modelId="{74B14543-4914-4634-89D7-B9F61B884114}" type="parTrans" cxnId="{F5B802B0-75AF-44B2-9B93-CFA99CB630CA}">
      <dgm:prSet/>
      <dgm:spPr/>
      <dgm:t>
        <a:bodyPr/>
        <a:lstStyle/>
        <a:p>
          <a:endParaRPr lang="cs-CZ"/>
        </a:p>
      </dgm:t>
    </dgm:pt>
    <dgm:pt modelId="{6F57C010-AA23-4D36-A2C1-351D238D9921}" type="sibTrans" cxnId="{F5B802B0-75AF-44B2-9B93-CFA99CB630CA}">
      <dgm:prSet/>
      <dgm:spPr/>
      <dgm:t>
        <a:bodyPr/>
        <a:lstStyle/>
        <a:p>
          <a:endParaRPr lang="cs-CZ"/>
        </a:p>
      </dgm:t>
    </dgm:pt>
    <dgm:pt modelId="{E518EF43-E572-4D9B-AF6C-B9982807436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Dotazník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Štruktúrovaný rozhovor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Štruktúrované pozorovanie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Obsahová analýza</a:t>
          </a:r>
          <a:endParaRPr kumimoji="0" lang="cs-CZ" sz="1800" b="0" i="1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F563AA6E-CD9F-45D8-937E-254ABEC68B69}" type="parTrans" cxnId="{BBD7E6A1-6FCC-4DB6-B33A-9FAFDBA56AA7}">
      <dgm:prSet/>
      <dgm:spPr/>
      <dgm:t>
        <a:bodyPr/>
        <a:lstStyle/>
        <a:p>
          <a:endParaRPr lang="cs-CZ"/>
        </a:p>
      </dgm:t>
    </dgm:pt>
    <dgm:pt modelId="{68C6C7A3-7121-4BB9-969F-480D55DC8529}" type="sibTrans" cxnId="{BBD7E6A1-6FCC-4DB6-B33A-9FAFDBA56AA7}">
      <dgm:prSet/>
      <dgm:spPr/>
      <dgm:t>
        <a:bodyPr/>
        <a:lstStyle/>
        <a:p>
          <a:endParaRPr lang="cs-CZ"/>
        </a:p>
      </dgm:t>
    </dgm:pt>
    <dgm:pt modelId="{B3DB5ECC-6B9D-4428-AD50-DC544F467D7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Výberový prieskum/šetření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(sample survey)</a:t>
          </a:r>
        </a:p>
      </dgm:t>
    </dgm:pt>
    <dgm:pt modelId="{9293ABD4-304C-40C1-80E1-42CC7934A82D}" type="parTrans" cxnId="{5933F5E5-D71B-4555-AFED-4A3AD03ADC14}">
      <dgm:prSet/>
      <dgm:spPr/>
      <dgm:t>
        <a:bodyPr/>
        <a:lstStyle/>
        <a:p>
          <a:endParaRPr lang="cs-CZ"/>
        </a:p>
      </dgm:t>
    </dgm:pt>
    <dgm:pt modelId="{89EBFFF2-2510-4D1A-8521-445B9F979926}" type="sibTrans" cxnId="{5933F5E5-D71B-4555-AFED-4A3AD03ADC14}">
      <dgm:prSet/>
      <dgm:spPr/>
      <dgm:t>
        <a:bodyPr/>
        <a:lstStyle/>
        <a:p>
          <a:endParaRPr lang="cs-CZ"/>
        </a:p>
      </dgm:t>
    </dgm:pt>
    <dgm:pt modelId="{DBDFA689-EB12-4685-B917-1C48122F0EF9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Dotazník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Štruktúrovaný rozhovor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Štruktúrované pozorovanie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Obsahová analýza</a:t>
          </a:r>
          <a:endParaRPr kumimoji="0" lang="cs-CZ" sz="18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A22C9BD8-D158-46FD-860C-8A9289D844CF}" type="parTrans" cxnId="{B0F70E7F-AD9C-43B9-9517-F68C9A9E8430}">
      <dgm:prSet/>
      <dgm:spPr/>
      <dgm:t>
        <a:bodyPr/>
        <a:lstStyle/>
        <a:p>
          <a:endParaRPr lang="cs-CZ"/>
        </a:p>
      </dgm:t>
    </dgm:pt>
    <dgm:pt modelId="{CC38F6B0-4303-4F34-9F1C-FF773DA5466F}" type="sibTrans" cxnId="{B0F70E7F-AD9C-43B9-9517-F68C9A9E8430}">
      <dgm:prSet/>
      <dgm:spPr/>
      <dgm:t>
        <a:bodyPr/>
        <a:lstStyle/>
        <a:p>
          <a:endParaRPr lang="cs-CZ"/>
        </a:p>
      </dgm:t>
    </dgm:pt>
    <dgm:pt modelId="{3F7521D4-965F-44BF-84E7-C96A0D9CF42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Experiment</a:t>
          </a:r>
        </a:p>
      </dgm:t>
    </dgm:pt>
    <dgm:pt modelId="{B1F42E71-5124-422D-8F60-F726E3B47AAF}" type="parTrans" cxnId="{2F35FF00-40FE-4550-A2EF-17966726CAF1}">
      <dgm:prSet/>
      <dgm:spPr/>
      <dgm:t>
        <a:bodyPr/>
        <a:lstStyle/>
        <a:p>
          <a:endParaRPr lang="cs-CZ"/>
        </a:p>
      </dgm:t>
    </dgm:pt>
    <dgm:pt modelId="{DF54DC8D-67D4-481B-8A33-750C9F160695}" type="sibTrans" cxnId="{2F35FF00-40FE-4550-A2EF-17966726CAF1}">
      <dgm:prSet/>
      <dgm:spPr/>
      <dgm:t>
        <a:bodyPr/>
        <a:lstStyle/>
        <a:p>
          <a:endParaRPr lang="cs-CZ"/>
        </a:p>
      </dgm:t>
    </dgm:pt>
    <dgm:pt modelId="{42DE7AAE-9846-413C-9F31-7079E2F19E1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Dotazník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Štruktúrovaný rozhovor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Štruktúrované pozorovanie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Obsahová analýza </a:t>
          </a:r>
          <a:endParaRPr kumimoji="0" lang="cs-CZ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20F2D3D5-7AD5-4612-8AF3-7B1DB41B384B}" type="parTrans" cxnId="{EC9CFF7E-8AA8-4250-8944-924B8E2FDAA3}">
      <dgm:prSet/>
      <dgm:spPr/>
      <dgm:t>
        <a:bodyPr/>
        <a:lstStyle/>
        <a:p>
          <a:endParaRPr lang="cs-CZ"/>
        </a:p>
      </dgm:t>
    </dgm:pt>
    <dgm:pt modelId="{EAF671E6-5774-4BB0-9B57-1215D761D62E}" type="sibTrans" cxnId="{EC9CFF7E-8AA8-4250-8944-924B8E2FDAA3}">
      <dgm:prSet/>
      <dgm:spPr/>
      <dgm:t>
        <a:bodyPr/>
        <a:lstStyle/>
        <a:p>
          <a:endParaRPr lang="cs-CZ"/>
        </a:p>
      </dgm:t>
    </dgm:pt>
    <dgm:pt modelId="{19D9CCDC-46E2-4E7D-89B9-5539586E7DEB}" type="pres">
      <dgm:prSet presAssocID="{F78A55C0-9049-4AFC-9173-BF8C0AFDC0A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B7CABE3-F3E3-4D3A-97DC-819CCC408B22}" type="pres">
      <dgm:prSet presAssocID="{7FF7CC9D-3767-4FC9-A6F3-ED7D9372CEA5}" presName="hierRoot1" presStyleCnt="0">
        <dgm:presLayoutVars>
          <dgm:hierBranch/>
        </dgm:presLayoutVars>
      </dgm:prSet>
      <dgm:spPr/>
    </dgm:pt>
    <dgm:pt modelId="{275122B5-1D90-411B-ACEC-C1D7671DBD10}" type="pres">
      <dgm:prSet presAssocID="{7FF7CC9D-3767-4FC9-A6F3-ED7D9372CEA5}" presName="rootComposite1" presStyleCnt="0"/>
      <dgm:spPr/>
    </dgm:pt>
    <dgm:pt modelId="{5D6F7A8C-A918-4CDA-BF1C-1C309E07E089}" type="pres">
      <dgm:prSet presAssocID="{7FF7CC9D-3767-4FC9-A6F3-ED7D9372CEA5}" presName="rootText1" presStyleLbl="node0" presStyleIdx="0" presStyleCnt="1" custScaleX="247052" custScaleY="123773">
        <dgm:presLayoutVars>
          <dgm:chPref val="3"/>
        </dgm:presLayoutVars>
      </dgm:prSet>
      <dgm:spPr/>
    </dgm:pt>
    <dgm:pt modelId="{20FFC0F9-0979-48B2-86C4-FD15DD7DB0A9}" type="pres">
      <dgm:prSet presAssocID="{7FF7CC9D-3767-4FC9-A6F3-ED7D9372CEA5}" presName="rootConnector1" presStyleLbl="node1" presStyleIdx="0" presStyleCnt="0"/>
      <dgm:spPr/>
    </dgm:pt>
    <dgm:pt modelId="{74044861-E411-4E72-A495-2F4B98391310}" type="pres">
      <dgm:prSet presAssocID="{7FF7CC9D-3767-4FC9-A6F3-ED7D9372CEA5}" presName="hierChild2" presStyleCnt="0"/>
      <dgm:spPr/>
    </dgm:pt>
    <dgm:pt modelId="{7840C311-F559-4FD1-9B5C-9E264275F235}" type="pres">
      <dgm:prSet presAssocID="{74B14543-4914-4634-89D7-B9F61B884114}" presName="Name35" presStyleLbl="parChTrans1D2" presStyleIdx="0" presStyleCnt="3"/>
      <dgm:spPr/>
    </dgm:pt>
    <dgm:pt modelId="{B702B46D-BF7D-41FC-95F4-8A5F8803C7E4}" type="pres">
      <dgm:prSet presAssocID="{027B90A3-15A9-4803-B8AC-9063395274A2}" presName="hierRoot2" presStyleCnt="0">
        <dgm:presLayoutVars>
          <dgm:hierBranch/>
        </dgm:presLayoutVars>
      </dgm:prSet>
      <dgm:spPr/>
    </dgm:pt>
    <dgm:pt modelId="{422FEE50-899D-4FF1-9E95-00850001D110}" type="pres">
      <dgm:prSet presAssocID="{027B90A3-15A9-4803-B8AC-9063395274A2}" presName="rootComposite" presStyleCnt="0"/>
      <dgm:spPr/>
    </dgm:pt>
    <dgm:pt modelId="{9C0B7554-AE01-4507-81AE-E95058E77D25}" type="pres">
      <dgm:prSet presAssocID="{027B90A3-15A9-4803-B8AC-9063395274A2}" presName="rootText" presStyleLbl="node2" presStyleIdx="0" presStyleCnt="3" custScaleX="120377">
        <dgm:presLayoutVars>
          <dgm:chPref val="3"/>
        </dgm:presLayoutVars>
      </dgm:prSet>
      <dgm:spPr/>
    </dgm:pt>
    <dgm:pt modelId="{8595F815-66C8-426C-AF31-21D6E39DA9BE}" type="pres">
      <dgm:prSet presAssocID="{027B90A3-15A9-4803-B8AC-9063395274A2}" presName="rootConnector" presStyleLbl="node2" presStyleIdx="0" presStyleCnt="3"/>
      <dgm:spPr/>
    </dgm:pt>
    <dgm:pt modelId="{72FAD6A0-4F4C-4F86-9EE9-F0245CAF9E61}" type="pres">
      <dgm:prSet presAssocID="{027B90A3-15A9-4803-B8AC-9063395274A2}" presName="hierChild4" presStyleCnt="0"/>
      <dgm:spPr/>
    </dgm:pt>
    <dgm:pt modelId="{9B98ACA1-9946-47D8-9868-D6EE5FB56710}" type="pres">
      <dgm:prSet presAssocID="{F563AA6E-CD9F-45D8-937E-254ABEC68B69}" presName="Name35" presStyleLbl="parChTrans1D3" presStyleIdx="0" presStyleCnt="3"/>
      <dgm:spPr/>
    </dgm:pt>
    <dgm:pt modelId="{39A719D2-4D0B-4ECF-AAF9-89CAAE402731}" type="pres">
      <dgm:prSet presAssocID="{E518EF43-E572-4D9B-AF6C-B99828074368}" presName="hierRoot2" presStyleCnt="0">
        <dgm:presLayoutVars>
          <dgm:hierBranch val="r"/>
        </dgm:presLayoutVars>
      </dgm:prSet>
      <dgm:spPr/>
    </dgm:pt>
    <dgm:pt modelId="{AE4EC517-3A8F-487E-9C3F-CB825D719B68}" type="pres">
      <dgm:prSet presAssocID="{E518EF43-E572-4D9B-AF6C-B99828074368}" presName="rootComposite" presStyleCnt="0"/>
      <dgm:spPr/>
    </dgm:pt>
    <dgm:pt modelId="{0E90D85C-AF4B-498D-A393-E2F96ABC35FA}" type="pres">
      <dgm:prSet presAssocID="{E518EF43-E572-4D9B-AF6C-B99828074368}" presName="rootText" presStyleLbl="node3" presStyleIdx="0" presStyleCnt="3" custScaleX="120583" custScaleY="195710">
        <dgm:presLayoutVars>
          <dgm:chPref val="3"/>
        </dgm:presLayoutVars>
      </dgm:prSet>
      <dgm:spPr/>
    </dgm:pt>
    <dgm:pt modelId="{4373E349-758E-43AE-92D0-7DE3B1DEC016}" type="pres">
      <dgm:prSet presAssocID="{E518EF43-E572-4D9B-AF6C-B99828074368}" presName="rootConnector" presStyleLbl="node3" presStyleIdx="0" presStyleCnt="3"/>
      <dgm:spPr/>
    </dgm:pt>
    <dgm:pt modelId="{61AC2333-5E71-47F3-AF53-1E03EA85A9ED}" type="pres">
      <dgm:prSet presAssocID="{E518EF43-E572-4D9B-AF6C-B99828074368}" presName="hierChild4" presStyleCnt="0"/>
      <dgm:spPr/>
    </dgm:pt>
    <dgm:pt modelId="{142D8E58-0C12-4A71-A618-4EE56C1E27F5}" type="pres">
      <dgm:prSet presAssocID="{E518EF43-E572-4D9B-AF6C-B99828074368}" presName="hierChild5" presStyleCnt="0"/>
      <dgm:spPr/>
    </dgm:pt>
    <dgm:pt modelId="{ECA4B50D-1F1A-4994-8612-6B3DBDF4A0F5}" type="pres">
      <dgm:prSet presAssocID="{027B90A3-15A9-4803-B8AC-9063395274A2}" presName="hierChild5" presStyleCnt="0"/>
      <dgm:spPr/>
    </dgm:pt>
    <dgm:pt modelId="{BBCDD9A0-033A-4659-8226-684D44E32D44}" type="pres">
      <dgm:prSet presAssocID="{9293ABD4-304C-40C1-80E1-42CC7934A82D}" presName="Name35" presStyleLbl="parChTrans1D2" presStyleIdx="1" presStyleCnt="3"/>
      <dgm:spPr/>
    </dgm:pt>
    <dgm:pt modelId="{8F6272F1-2FC2-4F4E-8CF2-1562A7CBC926}" type="pres">
      <dgm:prSet presAssocID="{B3DB5ECC-6B9D-4428-AD50-DC544F467D77}" presName="hierRoot2" presStyleCnt="0">
        <dgm:presLayoutVars>
          <dgm:hierBranch/>
        </dgm:presLayoutVars>
      </dgm:prSet>
      <dgm:spPr/>
    </dgm:pt>
    <dgm:pt modelId="{5675C0B9-FC3F-427B-A831-F3789D477A69}" type="pres">
      <dgm:prSet presAssocID="{B3DB5ECC-6B9D-4428-AD50-DC544F467D77}" presName="rootComposite" presStyleCnt="0"/>
      <dgm:spPr/>
    </dgm:pt>
    <dgm:pt modelId="{D73E7765-3EBE-4952-A809-C6C382065E16}" type="pres">
      <dgm:prSet presAssocID="{B3DB5ECC-6B9D-4428-AD50-DC544F467D77}" presName="rootText" presStyleLbl="node2" presStyleIdx="1" presStyleCnt="3" custScaleX="121361">
        <dgm:presLayoutVars>
          <dgm:chPref val="3"/>
        </dgm:presLayoutVars>
      </dgm:prSet>
      <dgm:spPr/>
    </dgm:pt>
    <dgm:pt modelId="{6622A18F-E0BE-4FB4-B47F-D33CE4BBFAC3}" type="pres">
      <dgm:prSet presAssocID="{B3DB5ECC-6B9D-4428-AD50-DC544F467D77}" presName="rootConnector" presStyleLbl="node2" presStyleIdx="1" presStyleCnt="3"/>
      <dgm:spPr/>
    </dgm:pt>
    <dgm:pt modelId="{EF55CB36-3DA8-47C2-9186-D87CC4293FF2}" type="pres">
      <dgm:prSet presAssocID="{B3DB5ECC-6B9D-4428-AD50-DC544F467D77}" presName="hierChild4" presStyleCnt="0"/>
      <dgm:spPr/>
    </dgm:pt>
    <dgm:pt modelId="{8F596E47-F74A-479A-AB15-5EE59CAFF617}" type="pres">
      <dgm:prSet presAssocID="{A22C9BD8-D158-46FD-860C-8A9289D844CF}" presName="Name35" presStyleLbl="parChTrans1D3" presStyleIdx="1" presStyleCnt="3"/>
      <dgm:spPr/>
    </dgm:pt>
    <dgm:pt modelId="{884611CB-B1A7-48D4-9658-DC5E96229C0F}" type="pres">
      <dgm:prSet presAssocID="{DBDFA689-EB12-4685-B917-1C48122F0EF9}" presName="hierRoot2" presStyleCnt="0">
        <dgm:presLayoutVars>
          <dgm:hierBranch val="r"/>
        </dgm:presLayoutVars>
      </dgm:prSet>
      <dgm:spPr/>
    </dgm:pt>
    <dgm:pt modelId="{EA8C744C-B591-4C94-B0DC-F52C44A9B07E}" type="pres">
      <dgm:prSet presAssocID="{DBDFA689-EB12-4685-B917-1C48122F0EF9}" presName="rootComposite" presStyleCnt="0"/>
      <dgm:spPr/>
    </dgm:pt>
    <dgm:pt modelId="{9420B8E2-AC39-421D-B9A7-327EAA84F373}" type="pres">
      <dgm:prSet presAssocID="{DBDFA689-EB12-4685-B917-1C48122F0EF9}" presName="rootText" presStyleLbl="node3" presStyleIdx="1" presStyleCnt="3" custScaleX="130031" custScaleY="191258">
        <dgm:presLayoutVars>
          <dgm:chPref val="3"/>
        </dgm:presLayoutVars>
      </dgm:prSet>
      <dgm:spPr/>
    </dgm:pt>
    <dgm:pt modelId="{799D753C-13A6-4E6C-98C9-A72E4DE2FE87}" type="pres">
      <dgm:prSet presAssocID="{DBDFA689-EB12-4685-B917-1C48122F0EF9}" presName="rootConnector" presStyleLbl="node3" presStyleIdx="1" presStyleCnt="3"/>
      <dgm:spPr/>
    </dgm:pt>
    <dgm:pt modelId="{68BAE7A0-6E66-429B-AFD0-02A09195FA8C}" type="pres">
      <dgm:prSet presAssocID="{DBDFA689-EB12-4685-B917-1C48122F0EF9}" presName="hierChild4" presStyleCnt="0"/>
      <dgm:spPr/>
    </dgm:pt>
    <dgm:pt modelId="{B3327A96-2A5E-430F-81E3-DB5D0744389E}" type="pres">
      <dgm:prSet presAssocID="{DBDFA689-EB12-4685-B917-1C48122F0EF9}" presName="hierChild5" presStyleCnt="0"/>
      <dgm:spPr/>
    </dgm:pt>
    <dgm:pt modelId="{9FBBEE5D-FEF2-489B-BA5F-6B86D00907E9}" type="pres">
      <dgm:prSet presAssocID="{B3DB5ECC-6B9D-4428-AD50-DC544F467D77}" presName="hierChild5" presStyleCnt="0"/>
      <dgm:spPr/>
    </dgm:pt>
    <dgm:pt modelId="{6138BCBF-9FBC-4D37-8127-DF489CE5B355}" type="pres">
      <dgm:prSet presAssocID="{B1F42E71-5124-422D-8F60-F726E3B47AAF}" presName="Name35" presStyleLbl="parChTrans1D2" presStyleIdx="2" presStyleCnt="3"/>
      <dgm:spPr/>
    </dgm:pt>
    <dgm:pt modelId="{E01DEFB0-5797-4F6C-8911-D55CBC8FA5B1}" type="pres">
      <dgm:prSet presAssocID="{3F7521D4-965F-44BF-84E7-C96A0D9CF42B}" presName="hierRoot2" presStyleCnt="0">
        <dgm:presLayoutVars>
          <dgm:hierBranch/>
        </dgm:presLayoutVars>
      </dgm:prSet>
      <dgm:spPr/>
    </dgm:pt>
    <dgm:pt modelId="{D30B29BE-C9AA-48D7-BC00-540B5B73A778}" type="pres">
      <dgm:prSet presAssocID="{3F7521D4-965F-44BF-84E7-C96A0D9CF42B}" presName="rootComposite" presStyleCnt="0"/>
      <dgm:spPr/>
    </dgm:pt>
    <dgm:pt modelId="{413CA501-BC70-41D4-A4D4-09D621CD84F8}" type="pres">
      <dgm:prSet presAssocID="{3F7521D4-965F-44BF-84E7-C96A0D9CF42B}" presName="rootText" presStyleLbl="node2" presStyleIdx="2" presStyleCnt="3" custScaleX="109699">
        <dgm:presLayoutVars>
          <dgm:chPref val="3"/>
        </dgm:presLayoutVars>
      </dgm:prSet>
      <dgm:spPr/>
    </dgm:pt>
    <dgm:pt modelId="{65E56C05-9A2F-461A-ACB9-CED7423E0E58}" type="pres">
      <dgm:prSet presAssocID="{3F7521D4-965F-44BF-84E7-C96A0D9CF42B}" presName="rootConnector" presStyleLbl="node2" presStyleIdx="2" presStyleCnt="3"/>
      <dgm:spPr/>
    </dgm:pt>
    <dgm:pt modelId="{95B0DB70-BB3F-41AB-BC11-662824A8D534}" type="pres">
      <dgm:prSet presAssocID="{3F7521D4-965F-44BF-84E7-C96A0D9CF42B}" presName="hierChild4" presStyleCnt="0"/>
      <dgm:spPr/>
    </dgm:pt>
    <dgm:pt modelId="{8A475A0F-707E-485D-BF25-532A91D18A58}" type="pres">
      <dgm:prSet presAssocID="{20F2D3D5-7AD5-4612-8AF3-7B1DB41B384B}" presName="Name35" presStyleLbl="parChTrans1D3" presStyleIdx="2" presStyleCnt="3"/>
      <dgm:spPr/>
    </dgm:pt>
    <dgm:pt modelId="{73B33D8F-487C-497A-9566-4A308A923134}" type="pres">
      <dgm:prSet presAssocID="{42DE7AAE-9846-413C-9F31-7079E2F19E17}" presName="hierRoot2" presStyleCnt="0">
        <dgm:presLayoutVars>
          <dgm:hierBranch val="r"/>
        </dgm:presLayoutVars>
      </dgm:prSet>
      <dgm:spPr/>
    </dgm:pt>
    <dgm:pt modelId="{110385EB-C97A-4346-90C8-91C09E6C223A}" type="pres">
      <dgm:prSet presAssocID="{42DE7AAE-9846-413C-9F31-7079E2F19E17}" presName="rootComposite" presStyleCnt="0"/>
      <dgm:spPr/>
    </dgm:pt>
    <dgm:pt modelId="{3B397359-782F-40A1-BBF3-AE1C111FF78F}" type="pres">
      <dgm:prSet presAssocID="{42DE7AAE-9846-413C-9F31-7079E2F19E17}" presName="rootText" presStyleLbl="node3" presStyleIdx="2" presStyleCnt="3" custScaleX="112113" custScaleY="191834">
        <dgm:presLayoutVars>
          <dgm:chPref val="3"/>
        </dgm:presLayoutVars>
      </dgm:prSet>
      <dgm:spPr/>
    </dgm:pt>
    <dgm:pt modelId="{989FF015-ACAD-46A9-B251-6B983CDF7E03}" type="pres">
      <dgm:prSet presAssocID="{42DE7AAE-9846-413C-9F31-7079E2F19E17}" presName="rootConnector" presStyleLbl="node3" presStyleIdx="2" presStyleCnt="3"/>
      <dgm:spPr/>
    </dgm:pt>
    <dgm:pt modelId="{FCF0C4CB-DE0D-4B9F-B168-AFDBA531FD70}" type="pres">
      <dgm:prSet presAssocID="{42DE7AAE-9846-413C-9F31-7079E2F19E17}" presName="hierChild4" presStyleCnt="0"/>
      <dgm:spPr/>
    </dgm:pt>
    <dgm:pt modelId="{717D7A08-3345-4DB1-A4D9-71E055B64E0C}" type="pres">
      <dgm:prSet presAssocID="{42DE7AAE-9846-413C-9F31-7079E2F19E17}" presName="hierChild5" presStyleCnt="0"/>
      <dgm:spPr/>
    </dgm:pt>
    <dgm:pt modelId="{4999525E-8841-4CA5-BD66-319ADC8B1918}" type="pres">
      <dgm:prSet presAssocID="{3F7521D4-965F-44BF-84E7-C96A0D9CF42B}" presName="hierChild5" presStyleCnt="0"/>
      <dgm:spPr/>
    </dgm:pt>
    <dgm:pt modelId="{38311AD8-DAF3-4634-B8B4-5FBFBEDF716E}" type="pres">
      <dgm:prSet presAssocID="{7FF7CC9D-3767-4FC9-A6F3-ED7D9372CEA5}" presName="hierChild3" presStyleCnt="0"/>
      <dgm:spPr/>
    </dgm:pt>
  </dgm:ptLst>
  <dgm:cxnLst>
    <dgm:cxn modelId="{2F35FF00-40FE-4550-A2EF-17966726CAF1}" srcId="{7FF7CC9D-3767-4FC9-A6F3-ED7D9372CEA5}" destId="{3F7521D4-965F-44BF-84E7-C96A0D9CF42B}" srcOrd="2" destOrd="0" parTransId="{B1F42E71-5124-422D-8F60-F726E3B47AAF}" sibTransId="{DF54DC8D-67D4-481B-8A33-750C9F160695}"/>
    <dgm:cxn modelId="{D428E704-CF1A-4483-91D8-05FB77C1F931}" type="presOf" srcId="{3F7521D4-965F-44BF-84E7-C96A0D9CF42B}" destId="{413CA501-BC70-41D4-A4D4-09D621CD84F8}" srcOrd="0" destOrd="0" presId="urn:microsoft.com/office/officeart/2005/8/layout/orgChart1"/>
    <dgm:cxn modelId="{E7FB6E13-19E6-48BA-A9D9-DE11BF08E159}" type="presOf" srcId="{DBDFA689-EB12-4685-B917-1C48122F0EF9}" destId="{799D753C-13A6-4E6C-98C9-A72E4DE2FE87}" srcOrd="1" destOrd="0" presId="urn:microsoft.com/office/officeart/2005/8/layout/orgChart1"/>
    <dgm:cxn modelId="{107C1714-6409-4279-8A30-33717B2BFAC6}" type="presOf" srcId="{42DE7AAE-9846-413C-9F31-7079E2F19E17}" destId="{989FF015-ACAD-46A9-B251-6B983CDF7E03}" srcOrd="1" destOrd="0" presId="urn:microsoft.com/office/officeart/2005/8/layout/orgChart1"/>
    <dgm:cxn modelId="{C76BA918-31B6-479E-AA4C-D06810621002}" type="presOf" srcId="{027B90A3-15A9-4803-B8AC-9063395274A2}" destId="{9C0B7554-AE01-4507-81AE-E95058E77D25}" srcOrd="0" destOrd="0" presId="urn:microsoft.com/office/officeart/2005/8/layout/orgChart1"/>
    <dgm:cxn modelId="{68A12426-8AEA-4FAC-8FB1-25D69D754A77}" type="presOf" srcId="{9293ABD4-304C-40C1-80E1-42CC7934A82D}" destId="{BBCDD9A0-033A-4659-8226-684D44E32D44}" srcOrd="0" destOrd="0" presId="urn:microsoft.com/office/officeart/2005/8/layout/orgChart1"/>
    <dgm:cxn modelId="{D9068329-922B-4815-A72F-2E661910814C}" type="presOf" srcId="{A22C9BD8-D158-46FD-860C-8A9289D844CF}" destId="{8F596E47-F74A-479A-AB15-5EE59CAFF617}" srcOrd="0" destOrd="0" presId="urn:microsoft.com/office/officeart/2005/8/layout/orgChart1"/>
    <dgm:cxn modelId="{5020AC3D-8381-4C60-BC5F-F0F8CDEF7B9F}" type="presOf" srcId="{E518EF43-E572-4D9B-AF6C-B99828074368}" destId="{0E90D85C-AF4B-498D-A393-E2F96ABC35FA}" srcOrd="0" destOrd="0" presId="urn:microsoft.com/office/officeart/2005/8/layout/orgChart1"/>
    <dgm:cxn modelId="{1B437344-D741-4BB4-8DF3-F65198056CDF}" type="presOf" srcId="{B3DB5ECC-6B9D-4428-AD50-DC544F467D77}" destId="{D73E7765-3EBE-4952-A809-C6C382065E16}" srcOrd="0" destOrd="0" presId="urn:microsoft.com/office/officeart/2005/8/layout/orgChart1"/>
    <dgm:cxn modelId="{42DFD344-B6C1-4C7F-A628-478948674564}" type="presOf" srcId="{027B90A3-15A9-4803-B8AC-9063395274A2}" destId="{8595F815-66C8-426C-AF31-21D6E39DA9BE}" srcOrd="1" destOrd="0" presId="urn:microsoft.com/office/officeart/2005/8/layout/orgChart1"/>
    <dgm:cxn modelId="{5FFF4350-06B9-47C6-A3D4-6B134DBB1D66}" type="presOf" srcId="{B1F42E71-5124-422D-8F60-F726E3B47AAF}" destId="{6138BCBF-9FBC-4D37-8127-DF489CE5B355}" srcOrd="0" destOrd="0" presId="urn:microsoft.com/office/officeart/2005/8/layout/orgChart1"/>
    <dgm:cxn modelId="{D691C770-3E5B-4259-9D1C-A4D7D242C8C0}" type="presOf" srcId="{7FF7CC9D-3767-4FC9-A6F3-ED7D9372CEA5}" destId="{5D6F7A8C-A918-4CDA-BF1C-1C309E07E089}" srcOrd="0" destOrd="0" presId="urn:microsoft.com/office/officeart/2005/8/layout/orgChart1"/>
    <dgm:cxn modelId="{FA558052-DBC8-4506-93D9-9466B27A3EB6}" type="presOf" srcId="{7FF7CC9D-3767-4FC9-A6F3-ED7D9372CEA5}" destId="{20FFC0F9-0979-48B2-86C4-FD15DD7DB0A9}" srcOrd="1" destOrd="0" presId="urn:microsoft.com/office/officeart/2005/8/layout/orgChart1"/>
    <dgm:cxn modelId="{D701797B-124F-4D25-AC8F-AAD3A4E55996}" type="presOf" srcId="{E518EF43-E572-4D9B-AF6C-B99828074368}" destId="{4373E349-758E-43AE-92D0-7DE3B1DEC016}" srcOrd="1" destOrd="0" presId="urn:microsoft.com/office/officeart/2005/8/layout/orgChart1"/>
    <dgm:cxn modelId="{EC9CFF7E-8AA8-4250-8944-924B8E2FDAA3}" srcId="{3F7521D4-965F-44BF-84E7-C96A0D9CF42B}" destId="{42DE7AAE-9846-413C-9F31-7079E2F19E17}" srcOrd="0" destOrd="0" parTransId="{20F2D3D5-7AD5-4612-8AF3-7B1DB41B384B}" sibTransId="{EAF671E6-5774-4BB0-9B57-1215D761D62E}"/>
    <dgm:cxn modelId="{B0F70E7F-AD9C-43B9-9517-F68C9A9E8430}" srcId="{B3DB5ECC-6B9D-4428-AD50-DC544F467D77}" destId="{DBDFA689-EB12-4685-B917-1C48122F0EF9}" srcOrd="0" destOrd="0" parTransId="{A22C9BD8-D158-46FD-860C-8A9289D844CF}" sibTransId="{CC38F6B0-4303-4F34-9F1C-FF773DA5466F}"/>
    <dgm:cxn modelId="{0ADEEA94-A434-4986-A47D-CD0FACB50229}" srcId="{F78A55C0-9049-4AFC-9173-BF8C0AFDC0A2}" destId="{7FF7CC9D-3767-4FC9-A6F3-ED7D9372CEA5}" srcOrd="0" destOrd="0" parTransId="{E1B23699-676A-4502-B169-F75A167003AE}" sibTransId="{45D3BC1F-093F-4C9E-B527-0027A5BF6D78}"/>
    <dgm:cxn modelId="{BBD7E6A1-6FCC-4DB6-B33A-9FAFDBA56AA7}" srcId="{027B90A3-15A9-4803-B8AC-9063395274A2}" destId="{E518EF43-E572-4D9B-AF6C-B99828074368}" srcOrd="0" destOrd="0" parTransId="{F563AA6E-CD9F-45D8-937E-254ABEC68B69}" sibTransId="{68C6C7A3-7121-4BB9-969F-480D55DC8529}"/>
    <dgm:cxn modelId="{F5B802B0-75AF-44B2-9B93-CFA99CB630CA}" srcId="{7FF7CC9D-3767-4FC9-A6F3-ED7D9372CEA5}" destId="{027B90A3-15A9-4803-B8AC-9063395274A2}" srcOrd="0" destOrd="0" parTransId="{74B14543-4914-4634-89D7-B9F61B884114}" sibTransId="{6F57C010-AA23-4D36-A2C1-351D238D9921}"/>
    <dgm:cxn modelId="{485F96C3-A66A-4711-920C-0889EE7EF525}" type="presOf" srcId="{B3DB5ECC-6B9D-4428-AD50-DC544F467D77}" destId="{6622A18F-E0BE-4FB4-B47F-D33CE4BBFAC3}" srcOrd="1" destOrd="0" presId="urn:microsoft.com/office/officeart/2005/8/layout/orgChart1"/>
    <dgm:cxn modelId="{33AC3CC8-AFD9-4A0B-9BC3-888DF54EE375}" type="presOf" srcId="{42DE7AAE-9846-413C-9F31-7079E2F19E17}" destId="{3B397359-782F-40A1-BBF3-AE1C111FF78F}" srcOrd="0" destOrd="0" presId="urn:microsoft.com/office/officeart/2005/8/layout/orgChart1"/>
    <dgm:cxn modelId="{84AA1FE5-9611-4837-B961-D45F1E051D83}" type="presOf" srcId="{F563AA6E-CD9F-45D8-937E-254ABEC68B69}" destId="{9B98ACA1-9946-47D8-9868-D6EE5FB56710}" srcOrd="0" destOrd="0" presId="urn:microsoft.com/office/officeart/2005/8/layout/orgChart1"/>
    <dgm:cxn modelId="{5933F5E5-D71B-4555-AFED-4A3AD03ADC14}" srcId="{7FF7CC9D-3767-4FC9-A6F3-ED7D9372CEA5}" destId="{B3DB5ECC-6B9D-4428-AD50-DC544F467D77}" srcOrd="1" destOrd="0" parTransId="{9293ABD4-304C-40C1-80E1-42CC7934A82D}" sibTransId="{89EBFFF2-2510-4D1A-8521-445B9F979926}"/>
    <dgm:cxn modelId="{69040CE7-C70E-4082-86D9-FE246B7072C0}" type="presOf" srcId="{20F2D3D5-7AD5-4612-8AF3-7B1DB41B384B}" destId="{8A475A0F-707E-485D-BF25-532A91D18A58}" srcOrd="0" destOrd="0" presId="urn:microsoft.com/office/officeart/2005/8/layout/orgChart1"/>
    <dgm:cxn modelId="{D24C3AF1-F519-45C8-B42C-0DEF6BA3045A}" type="presOf" srcId="{DBDFA689-EB12-4685-B917-1C48122F0EF9}" destId="{9420B8E2-AC39-421D-B9A7-327EAA84F373}" srcOrd="0" destOrd="0" presId="urn:microsoft.com/office/officeart/2005/8/layout/orgChart1"/>
    <dgm:cxn modelId="{82EDADF1-5D1B-4C37-BDF4-981ED7C513C2}" type="presOf" srcId="{3F7521D4-965F-44BF-84E7-C96A0D9CF42B}" destId="{65E56C05-9A2F-461A-ACB9-CED7423E0E58}" srcOrd="1" destOrd="0" presId="urn:microsoft.com/office/officeart/2005/8/layout/orgChart1"/>
    <dgm:cxn modelId="{BCF32FFE-DA98-48C2-BA26-94346A7B0823}" type="presOf" srcId="{F78A55C0-9049-4AFC-9173-BF8C0AFDC0A2}" destId="{19D9CCDC-46E2-4E7D-89B9-5539586E7DEB}" srcOrd="0" destOrd="0" presId="urn:microsoft.com/office/officeart/2005/8/layout/orgChart1"/>
    <dgm:cxn modelId="{A769B8FE-B5B3-4D7B-AED5-BB08E2E4EC6D}" type="presOf" srcId="{74B14543-4914-4634-89D7-B9F61B884114}" destId="{7840C311-F559-4FD1-9B5C-9E264275F235}" srcOrd="0" destOrd="0" presId="urn:microsoft.com/office/officeart/2005/8/layout/orgChart1"/>
    <dgm:cxn modelId="{FE31A8BE-A72F-4619-8722-EC765D8E40C5}" type="presParOf" srcId="{19D9CCDC-46E2-4E7D-89B9-5539586E7DEB}" destId="{0B7CABE3-F3E3-4D3A-97DC-819CCC408B22}" srcOrd="0" destOrd="0" presId="urn:microsoft.com/office/officeart/2005/8/layout/orgChart1"/>
    <dgm:cxn modelId="{90447E3D-9EEF-437C-9978-43D7E03B129F}" type="presParOf" srcId="{0B7CABE3-F3E3-4D3A-97DC-819CCC408B22}" destId="{275122B5-1D90-411B-ACEC-C1D7671DBD10}" srcOrd="0" destOrd="0" presId="urn:microsoft.com/office/officeart/2005/8/layout/orgChart1"/>
    <dgm:cxn modelId="{99C3E40C-3B41-4B00-91C8-036E88D36554}" type="presParOf" srcId="{275122B5-1D90-411B-ACEC-C1D7671DBD10}" destId="{5D6F7A8C-A918-4CDA-BF1C-1C309E07E089}" srcOrd="0" destOrd="0" presId="urn:microsoft.com/office/officeart/2005/8/layout/orgChart1"/>
    <dgm:cxn modelId="{FC1D5AB7-3676-4FD6-B3F2-865CEEE55B37}" type="presParOf" srcId="{275122B5-1D90-411B-ACEC-C1D7671DBD10}" destId="{20FFC0F9-0979-48B2-86C4-FD15DD7DB0A9}" srcOrd="1" destOrd="0" presId="urn:microsoft.com/office/officeart/2005/8/layout/orgChart1"/>
    <dgm:cxn modelId="{833593A9-1DA1-4FEC-AC98-347E783D269D}" type="presParOf" srcId="{0B7CABE3-F3E3-4D3A-97DC-819CCC408B22}" destId="{74044861-E411-4E72-A495-2F4B98391310}" srcOrd="1" destOrd="0" presId="urn:microsoft.com/office/officeart/2005/8/layout/orgChart1"/>
    <dgm:cxn modelId="{EAA29192-41FF-4C66-BF87-4E691997A6B2}" type="presParOf" srcId="{74044861-E411-4E72-A495-2F4B98391310}" destId="{7840C311-F559-4FD1-9B5C-9E264275F235}" srcOrd="0" destOrd="0" presId="urn:microsoft.com/office/officeart/2005/8/layout/orgChart1"/>
    <dgm:cxn modelId="{76ABBBD5-3CAF-425F-870C-A096F6E944C6}" type="presParOf" srcId="{74044861-E411-4E72-A495-2F4B98391310}" destId="{B702B46D-BF7D-41FC-95F4-8A5F8803C7E4}" srcOrd="1" destOrd="0" presId="urn:microsoft.com/office/officeart/2005/8/layout/orgChart1"/>
    <dgm:cxn modelId="{A6D3A5B4-E529-4379-BF63-56C31256F5D2}" type="presParOf" srcId="{B702B46D-BF7D-41FC-95F4-8A5F8803C7E4}" destId="{422FEE50-899D-4FF1-9E95-00850001D110}" srcOrd="0" destOrd="0" presId="urn:microsoft.com/office/officeart/2005/8/layout/orgChart1"/>
    <dgm:cxn modelId="{6F7EE0DE-CBA7-491A-AB3B-12CAEBE32C67}" type="presParOf" srcId="{422FEE50-899D-4FF1-9E95-00850001D110}" destId="{9C0B7554-AE01-4507-81AE-E95058E77D25}" srcOrd="0" destOrd="0" presId="urn:microsoft.com/office/officeart/2005/8/layout/orgChart1"/>
    <dgm:cxn modelId="{A27840B7-BBFC-49B8-8E50-0188AE310526}" type="presParOf" srcId="{422FEE50-899D-4FF1-9E95-00850001D110}" destId="{8595F815-66C8-426C-AF31-21D6E39DA9BE}" srcOrd="1" destOrd="0" presId="urn:microsoft.com/office/officeart/2005/8/layout/orgChart1"/>
    <dgm:cxn modelId="{22B3AB04-37BA-4BD0-975F-8689E92BB570}" type="presParOf" srcId="{B702B46D-BF7D-41FC-95F4-8A5F8803C7E4}" destId="{72FAD6A0-4F4C-4F86-9EE9-F0245CAF9E61}" srcOrd="1" destOrd="0" presId="urn:microsoft.com/office/officeart/2005/8/layout/orgChart1"/>
    <dgm:cxn modelId="{9659185C-876B-4177-8E6F-62F0A2C338C5}" type="presParOf" srcId="{72FAD6A0-4F4C-4F86-9EE9-F0245CAF9E61}" destId="{9B98ACA1-9946-47D8-9868-D6EE5FB56710}" srcOrd="0" destOrd="0" presId="urn:microsoft.com/office/officeart/2005/8/layout/orgChart1"/>
    <dgm:cxn modelId="{F7A9B26F-99D6-412E-8F96-8824F8CA6144}" type="presParOf" srcId="{72FAD6A0-4F4C-4F86-9EE9-F0245CAF9E61}" destId="{39A719D2-4D0B-4ECF-AAF9-89CAAE402731}" srcOrd="1" destOrd="0" presId="urn:microsoft.com/office/officeart/2005/8/layout/orgChart1"/>
    <dgm:cxn modelId="{B11C6700-D30A-4AE6-8AE2-98DD3F03F002}" type="presParOf" srcId="{39A719D2-4D0B-4ECF-AAF9-89CAAE402731}" destId="{AE4EC517-3A8F-487E-9C3F-CB825D719B68}" srcOrd="0" destOrd="0" presId="urn:microsoft.com/office/officeart/2005/8/layout/orgChart1"/>
    <dgm:cxn modelId="{9727591E-B725-4880-A0EC-C74B0F57FC7F}" type="presParOf" srcId="{AE4EC517-3A8F-487E-9C3F-CB825D719B68}" destId="{0E90D85C-AF4B-498D-A393-E2F96ABC35FA}" srcOrd="0" destOrd="0" presId="urn:microsoft.com/office/officeart/2005/8/layout/orgChart1"/>
    <dgm:cxn modelId="{CD8CBCC0-936C-49CE-97A9-ED2A28267BCC}" type="presParOf" srcId="{AE4EC517-3A8F-487E-9C3F-CB825D719B68}" destId="{4373E349-758E-43AE-92D0-7DE3B1DEC016}" srcOrd="1" destOrd="0" presId="urn:microsoft.com/office/officeart/2005/8/layout/orgChart1"/>
    <dgm:cxn modelId="{DE729CFD-B094-435A-88B2-226B2F7AE1CB}" type="presParOf" srcId="{39A719D2-4D0B-4ECF-AAF9-89CAAE402731}" destId="{61AC2333-5E71-47F3-AF53-1E03EA85A9ED}" srcOrd="1" destOrd="0" presId="urn:microsoft.com/office/officeart/2005/8/layout/orgChart1"/>
    <dgm:cxn modelId="{B2260EC3-27EB-4378-AC68-B6266ED00DDC}" type="presParOf" srcId="{39A719D2-4D0B-4ECF-AAF9-89CAAE402731}" destId="{142D8E58-0C12-4A71-A618-4EE56C1E27F5}" srcOrd="2" destOrd="0" presId="urn:microsoft.com/office/officeart/2005/8/layout/orgChart1"/>
    <dgm:cxn modelId="{A9A7BFB3-4FC8-4B4B-ACC5-94BA67F7B441}" type="presParOf" srcId="{B702B46D-BF7D-41FC-95F4-8A5F8803C7E4}" destId="{ECA4B50D-1F1A-4994-8612-6B3DBDF4A0F5}" srcOrd="2" destOrd="0" presId="urn:microsoft.com/office/officeart/2005/8/layout/orgChart1"/>
    <dgm:cxn modelId="{AD7C6BFC-A454-49C9-B43A-240D3373761C}" type="presParOf" srcId="{74044861-E411-4E72-A495-2F4B98391310}" destId="{BBCDD9A0-033A-4659-8226-684D44E32D44}" srcOrd="2" destOrd="0" presId="urn:microsoft.com/office/officeart/2005/8/layout/orgChart1"/>
    <dgm:cxn modelId="{707F0141-2ED3-4BBC-A2BA-9A488E1389B2}" type="presParOf" srcId="{74044861-E411-4E72-A495-2F4B98391310}" destId="{8F6272F1-2FC2-4F4E-8CF2-1562A7CBC926}" srcOrd="3" destOrd="0" presId="urn:microsoft.com/office/officeart/2005/8/layout/orgChart1"/>
    <dgm:cxn modelId="{C229BA9C-CA9B-432A-A77E-9771A23702C5}" type="presParOf" srcId="{8F6272F1-2FC2-4F4E-8CF2-1562A7CBC926}" destId="{5675C0B9-FC3F-427B-A831-F3789D477A69}" srcOrd="0" destOrd="0" presId="urn:microsoft.com/office/officeart/2005/8/layout/orgChart1"/>
    <dgm:cxn modelId="{B657BBD0-891B-47B3-8BAA-A8BC6729470A}" type="presParOf" srcId="{5675C0B9-FC3F-427B-A831-F3789D477A69}" destId="{D73E7765-3EBE-4952-A809-C6C382065E16}" srcOrd="0" destOrd="0" presId="urn:microsoft.com/office/officeart/2005/8/layout/orgChart1"/>
    <dgm:cxn modelId="{37596664-BBD4-49E7-AAA9-1A8D6D5745CA}" type="presParOf" srcId="{5675C0B9-FC3F-427B-A831-F3789D477A69}" destId="{6622A18F-E0BE-4FB4-B47F-D33CE4BBFAC3}" srcOrd="1" destOrd="0" presId="urn:microsoft.com/office/officeart/2005/8/layout/orgChart1"/>
    <dgm:cxn modelId="{8DD592DE-5CB5-4DD4-BAE2-CD96E4F5CE49}" type="presParOf" srcId="{8F6272F1-2FC2-4F4E-8CF2-1562A7CBC926}" destId="{EF55CB36-3DA8-47C2-9186-D87CC4293FF2}" srcOrd="1" destOrd="0" presId="urn:microsoft.com/office/officeart/2005/8/layout/orgChart1"/>
    <dgm:cxn modelId="{6574420A-CAA6-4D5D-9D80-8DDBF09F77B3}" type="presParOf" srcId="{EF55CB36-3DA8-47C2-9186-D87CC4293FF2}" destId="{8F596E47-F74A-479A-AB15-5EE59CAFF617}" srcOrd="0" destOrd="0" presId="urn:microsoft.com/office/officeart/2005/8/layout/orgChart1"/>
    <dgm:cxn modelId="{8E50E4CC-698E-43E3-BDCB-33F5B8EBABDD}" type="presParOf" srcId="{EF55CB36-3DA8-47C2-9186-D87CC4293FF2}" destId="{884611CB-B1A7-48D4-9658-DC5E96229C0F}" srcOrd="1" destOrd="0" presId="urn:microsoft.com/office/officeart/2005/8/layout/orgChart1"/>
    <dgm:cxn modelId="{6A183C78-28C6-46E4-B8B1-0CD4AAC33647}" type="presParOf" srcId="{884611CB-B1A7-48D4-9658-DC5E96229C0F}" destId="{EA8C744C-B591-4C94-B0DC-F52C44A9B07E}" srcOrd="0" destOrd="0" presId="urn:microsoft.com/office/officeart/2005/8/layout/orgChart1"/>
    <dgm:cxn modelId="{A2DB22BF-CDB1-41EB-9195-6A2787EADEEC}" type="presParOf" srcId="{EA8C744C-B591-4C94-B0DC-F52C44A9B07E}" destId="{9420B8E2-AC39-421D-B9A7-327EAA84F373}" srcOrd="0" destOrd="0" presId="urn:microsoft.com/office/officeart/2005/8/layout/orgChart1"/>
    <dgm:cxn modelId="{E0F9B007-BFC4-45F0-A0CF-7C4C6D6E6602}" type="presParOf" srcId="{EA8C744C-B591-4C94-B0DC-F52C44A9B07E}" destId="{799D753C-13A6-4E6C-98C9-A72E4DE2FE87}" srcOrd="1" destOrd="0" presId="urn:microsoft.com/office/officeart/2005/8/layout/orgChart1"/>
    <dgm:cxn modelId="{43768F8A-6EF2-41E3-8255-AF7E360829C9}" type="presParOf" srcId="{884611CB-B1A7-48D4-9658-DC5E96229C0F}" destId="{68BAE7A0-6E66-429B-AFD0-02A09195FA8C}" srcOrd="1" destOrd="0" presId="urn:microsoft.com/office/officeart/2005/8/layout/orgChart1"/>
    <dgm:cxn modelId="{26476E5E-8193-4AA6-9574-B0CD9877CC5A}" type="presParOf" srcId="{884611CB-B1A7-48D4-9658-DC5E96229C0F}" destId="{B3327A96-2A5E-430F-81E3-DB5D0744389E}" srcOrd="2" destOrd="0" presId="urn:microsoft.com/office/officeart/2005/8/layout/orgChart1"/>
    <dgm:cxn modelId="{FE88BBC6-C4C8-4D91-A35A-66818B15FA1E}" type="presParOf" srcId="{8F6272F1-2FC2-4F4E-8CF2-1562A7CBC926}" destId="{9FBBEE5D-FEF2-489B-BA5F-6B86D00907E9}" srcOrd="2" destOrd="0" presId="urn:microsoft.com/office/officeart/2005/8/layout/orgChart1"/>
    <dgm:cxn modelId="{95A38693-F14D-4531-905A-AC88DB0952BE}" type="presParOf" srcId="{74044861-E411-4E72-A495-2F4B98391310}" destId="{6138BCBF-9FBC-4D37-8127-DF489CE5B355}" srcOrd="4" destOrd="0" presId="urn:microsoft.com/office/officeart/2005/8/layout/orgChart1"/>
    <dgm:cxn modelId="{677F0C6A-A67E-4959-AA45-EC5742CCB133}" type="presParOf" srcId="{74044861-E411-4E72-A495-2F4B98391310}" destId="{E01DEFB0-5797-4F6C-8911-D55CBC8FA5B1}" srcOrd="5" destOrd="0" presId="urn:microsoft.com/office/officeart/2005/8/layout/orgChart1"/>
    <dgm:cxn modelId="{45ECE825-86E9-47AE-8992-668EF1E2CC69}" type="presParOf" srcId="{E01DEFB0-5797-4F6C-8911-D55CBC8FA5B1}" destId="{D30B29BE-C9AA-48D7-BC00-540B5B73A778}" srcOrd="0" destOrd="0" presId="urn:microsoft.com/office/officeart/2005/8/layout/orgChart1"/>
    <dgm:cxn modelId="{3972094E-8618-4012-B17B-BBB10826B576}" type="presParOf" srcId="{D30B29BE-C9AA-48D7-BC00-540B5B73A778}" destId="{413CA501-BC70-41D4-A4D4-09D621CD84F8}" srcOrd="0" destOrd="0" presId="urn:microsoft.com/office/officeart/2005/8/layout/orgChart1"/>
    <dgm:cxn modelId="{53A7849F-B26E-40E3-90C2-2970E4191457}" type="presParOf" srcId="{D30B29BE-C9AA-48D7-BC00-540B5B73A778}" destId="{65E56C05-9A2F-461A-ACB9-CED7423E0E58}" srcOrd="1" destOrd="0" presId="urn:microsoft.com/office/officeart/2005/8/layout/orgChart1"/>
    <dgm:cxn modelId="{228BFC15-76E5-4513-B321-53D43F6754B8}" type="presParOf" srcId="{E01DEFB0-5797-4F6C-8911-D55CBC8FA5B1}" destId="{95B0DB70-BB3F-41AB-BC11-662824A8D534}" srcOrd="1" destOrd="0" presId="urn:microsoft.com/office/officeart/2005/8/layout/orgChart1"/>
    <dgm:cxn modelId="{A7CE8E3F-79DF-40BC-B970-9B47B37A5B56}" type="presParOf" srcId="{95B0DB70-BB3F-41AB-BC11-662824A8D534}" destId="{8A475A0F-707E-485D-BF25-532A91D18A58}" srcOrd="0" destOrd="0" presId="urn:microsoft.com/office/officeart/2005/8/layout/orgChart1"/>
    <dgm:cxn modelId="{11313930-A01E-4B18-9348-50D8F68DF88A}" type="presParOf" srcId="{95B0DB70-BB3F-41AB-BC11-662824A8D534}" destId="{73B33D8F-487C-497A-9566-4A308A923134}" srcOrd="1" destOrd="0" presId="urn:microsoft.com/office/officeart/2005/8/layout/orgChart1"/>
    <dgm:cxn modelId="{0FE351AD-080E-4D23-8A6E-5C344A348124}" type="presParOf" srcId="{73B33D8F-487C-497A-9566-4A308A923134}" destId="{110385EB-C97A-4346-90C8-91C09E6C223A}" srcOrd="0" destOrd="0" presId="urn:microsoft.com/office/officeart/2005/8/layout/orgChart1"/>
    <dgm:cxn modelId="{BB214238-1737-44F2-A990-78927DF7A448}" type="presParOf" srcId="{110385EB-C97A-4346-90C8-91C09E6C223A}" destId="{3B397359-782F-40A1-BBF3-AE1C111FF78F}" srcOrd="0" destOrd="0" presId="urn:microsoft.com/office/officeart/2005/8/layout/orgChart1"/>
    <dgm:cxn modelId="{71AF3F36-8D9A-4900-923C-C3B986A365E3}" type="presParOf" srcId="{110385EB-C97A-4346-90C8-91C09E6C223A}" destId="{989FF015-ACAD-46A9-B251-6B983CDF7E03}" srcOrd="1" destOrd="0" presId="urn:microsoft.com/office/officeart/2005/8/layout/orgChart1"/>
    <dgm:cxn modelId="{C02143D1-045F-4E19-A72D-029F2D42F670}" type="presParOf" srcId="{73B33D8F-487C-497A-9566-4A308A923134}" destId="{FCF0C4CB-DE0D-4B9F-B168-AFDBA531FD70}" srcOrd="1" destOrd="0" presId="urn:microsoft.com/office/officeart/2005/8/layout/orgChart1"/>
    <dgm:cxn modelId="{6F9BBF1F-AE77-47D3-9994-DD15AE213E8D}" type="presParOf" srcId="{73B33D8F-487C-497A-9566-4A308A923134}" destId="{717D7A08-3345-4DB1-A4D9-71E055B64E0C}" srcOrd="2" destOrd="0" presId="urn:microsoft.com/office/officeart/2005/8/layout/orgChart1"/>
    <dgm:cxn modelId="{87EE3B85-0EEC-41E3-977B-B8CD188E40FD}" type="presParOf" srcId="{E01DEFB0-5797-4F6C-8911-D55CBC8FA5B1}" destId="{4999525E-8841-4CA5-BD66-319ADC8B1918}" srcOrd="2" destOrd="0" presId="urn:microsoft.com/office/officeart/2005/8/layout/orgChart1"/>
    <dgm:cxn modelId="{4F2E2BD9-8695-4205-85FC-4E8D3E80824F}" type="presParOf" srcId="{0B7CABE3-F3E3-4D3A-97DC-819CCC408B22}" destId="{38311AD8-DAF3-4634-B8B4-5FBFBEDF716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475A0F-707E-485D-BF25-532A91D18A58}">
      <dsp:nvSpPr>
        <dsp:cNvPr id="0" name=""/>
        <dsp:cNvSpPr/>
      </dsp:nvSpPr>
      <dsp:spPr>
        <a:xfrm>
          <a:off x="6559107" y="2799838"/>
          <a:ext cx="91440" cy="3976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76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38BCBF-9FBC-4D37-8127-DF489CE5B355}">
      <dsp:nvSpPr>
        <dsp:cNvPr id="0" name=""/>
        <dsp:cNvSpPr/>
      </dsp:nvSpPr>
      <dsp:spPr>
        <a:xfrm>
          <a:off x="3824154" y="1455502"/>
          <a:ext cx="2780673" cy="397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810"/>
              </a:lnTo>
              <a:lnTo>
                <a:pt x="2780673" y="198810"/>
              </a:lnTo>
              <a:lnTo>
                <a:pt x="2780673" y="3976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596E47-F74A-479A-AB15-5EE59CAFF617}">
      <dsp:nvSpPr>
        <dsp:cNvPr id="0" name=""/>
        <dsp:cNvSpPr/>
      </dsp:nvSpPr>
      <dsp:spPr>
        <a:xfrm>
          <a:off x="3869073" y="2799838"/>
          <a:ext cx="91440" cy="3976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76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CDD9A0-033A-4659-8226-684D44E32D44}">
      <dsp:nvSpPr>
        <dsp:cNvPr id="0" name=""/>
        <dsp:cNvSpPr/>
      </dsp:nvSpPr>
      <dsp:spPr>
        <a:xfrm>
          <a:off x="3778434" y="1455502"/>
          <a:ext cx="91440" cy="3976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8810"/>
              </a:lnTo>
              <a:lnTo>
                <a:pt x="136358" y="198810"/>
              </a:lnTo>
              <a:lnTo>
                <a:pt x="136358" y="3976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98ACA1-9946-47D8-9868-D6EE5FB56710}">
      <dsp:nvSpPr>
        <dsp:cNvPr id="0" name=""/>
        <dsp:cNvSpPr/>
      </dsp:nvSpPr>
      <dsp:spPr>
        <a:xfrm>
          <a:off x="1098851" y="2799838"/>
          <a:ext cx="91440" cy="3976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76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40C311-F559-4FD1-9B5C-9E264275F235}">
      <dsp:nvSpPr>
        <dsp:cNvPr id="0" name=""/>
        <dsp:cNvSpPr/>
      </dsp:nvSpPr>
      <dsp:spPr>
        <a:xfrm>
          <a:off x="1144571" y="1455502"/>
          <a:ext cx="2679582" cy="397620"/>
        </a:xfrm>
        <a:custGeom>
          <a:avLst/>
          <a:gdLst/>
          <a:ahLst/>
          <a:cxnLst/>
          <a:rect l="0" t="0" r="0" b="0"/>
          <a:pathLst>
            <a:path>
              <a:moveTo>
                <a:pt x="2679582" y="0"/>
              </a:moveTo>
              <a:lnTo>
                <a:pt x="2679582" y="198810"/>
              </a:lnTo>
              <a:lnTo>
                <a:pt x="0" y="198810"/>
              </a:lnTo>
              <a:lnTo>
                <a:pt x="0" y="3976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6F7A8C-A918-4CDA-BF1C-1C309E07E089}">
      <dsp:nvSpPr>
        <dsp:cNvPr id="0" name=""/>
        <dsp:cNvSpPr/>
      </dsp:nvSpPr>
      <dsp:spPr>
        <a:xfrm>
          <a:off x="1485275" y="283724"/>
          <a:ext cx="4677758" cy="11717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Základná výskumná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otázka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sz="15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485275" y="283724"/>
        <a:ext cx="4677758" cy="1171777"/>
      </dsp:txXfrm>
    </dsp:sp>
    <dsp:sp modelId="{9C0B7554-AE01-4507-81AE-E95058E77D25}">
      <dsp:nvSpPr>
        <dsp:cNvPr id="0" name=""/>
        <dsp:cNvSpPr/>
      </dsp:nvSpPr>
      <dsp:spPr>
        <a:xfrm>
          <a:off x="4944" y="1853123"/>
          <a:ext cx="2279254" cy="9467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Prípadová štúdia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(case study)</a:t>
          </a:r>
        </a:p>
      </dsp:txBody>
      <dsp:txXfrm>
        <a:off x="4944" y="1853123"/>
        <a:ext cx="2279254" cy="946715"/>
      </dsp:txXfrm>
    </dsp:sp>
    <dsp:sp modelId="{0E90D85C-AF4B-498D-A393-E2F96ABC35FA}">
      <dsp:nvSpPr>
        <dsp:cNvPr id="0" name=""/>
        <dsp:cNvSpPr/>
      </dsp:nvSpPr>
      <dsp:spPr>
        <a:xfrm>
          <a:off x="2994" y="3197458"/>
          <a:ext cx="2283155" cy="18528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Dotazník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Štruktúrovaný rozhovor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Štruktúrované pozorovanie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Obsahová analýza</a:t>
          </a:r>
          <a:endParaRPr kumimoji="0" lang="cs-CZ" sz="1800" b="0" i="1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2994" y="3197458"/>
        <a:ext cx="2283155" cy="1852816"/>
      </dsp:txXfrm>
    </dsp:sp>
    <dsp:sp modelId="{D73E7765-3EBE-4952-A809-C6C382065E16}">
      <dsp:nvSpPr>
        <dsp:cNvPr id="0" name=""/>
        <dsp:cNvSpPr/>
      </dsp:nvSpPr>
      <dsp:spPr>
        <a:xfrm>
          <a:off x="2765850" y="1853123"/>
          <a:ext cx="2297886" cy="9467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Výberový prieskum/šetření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(sample survey)</a:t>
          </a:r>
        </a:p>
      </dsp:txBody>
      <dsp:txXfrm>
        <a:off x="2765850" y="1853123"/>
        <a:ext cx="2297886" cy="946715"/>
      </dsp:txXfrm>
    </dsp:sp>
    <dsp:sp modelId="{9420B8E2-AC39-421D-B9A7-327EAA84F373}">
      <dsp:nvSpPr>
        <dsp:cNvPr id="0" name=""/>
        <dsp:cNvSpPr/>
      </dsp:nvSpPr>
      <dsp:spPr>
        <a:xfrm>
          <a:off x="2683769" y="3197458"/>
          <a:ext cx="2462046" cy="18106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Dotazník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Štruktúrovaný rozhovor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Štruktúrované pozorovanie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Obsahová analýza</a:t>
          </a:r>
          <a:endParaRPr kumimoji="0" lang="cs-CZ" sz="18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2683769" y="3197458"/>
        <a:ext cx="2462046" cy="1810668"/>
      </dsp:txXfrm>
    </dsp:sp>
    <dsp:sp modelId="{413CA501-BC70-41D4-A4D4-09D621CD84F8}">
      <dsp:nvSpPr>
        <dsp:cNvPr id="0" name=""/>
        <dsp:cNvSpPr/>
      </dsp:nvSpPr>
      <dsp:spPr>
        <a:xfrm>
          <a:off x="5566290" y="1853123"/>
          <a:ext cx="2077074" cy="9467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Experiment</a:t>
          </a:r>
        </a:p>
      </dsp:txBody>
      <dsp:txXfrm>
        <a:off x="5566290" y="1853123"/>
        <a:ext cx="2077074" cy="946715"/>
      </dsp:txXfrm>
    </dsp:sp>
    <dsp:sp modelId="{3B397359-782F-40A1-BBF3-AE1C111FF78F}">
      <dsp:nvSpPr>
        <dsp:cNvPr id="0" name=""/>
        <dsp:cNvSpPr/>
      </dsp:nvSpPr>
      <dsp:spPr>
        <a:xfrm>
          <a:off x="5543437" y="3197458"/>
          <a:ext cx="2122781" cy="18161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Dotazník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Štruktúrovaný rozhovor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Štruktúrované pozorovanie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Obsahová analýza </a:t>
          </a:r>
          <a:endParaRPr kumimoji="0" lang="cs-CZ" sz="18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5543437" y="3197458"/>
        <a:ext cx="2122781" cy="18161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C2AF5-7354-4F2C-91CF-F636295CD574}" type="datetimeFigureOut">
              <a:rPr lang="sk-SK" smtClean="0"/>
              <a:t>25. 4. 2023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0B4F4C-5591-4AC4-AD56-6A26B555183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1953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4E18AB0-FF0A-495E-BAF1-44B5799F3C4E}" type="datetimeFigureOut">
              <a:rPr lang="cs-CZ"/>
              <a:pPr>
                <a:defRPr/>
              </a:pPr>
              <a:t>25.04.2023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cs-CZ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B144BAB-4888-42B9-A1F6-6D097309B6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259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D092A53-FD1C-486F-91CC-43A71D491C47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4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6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716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1700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3020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9744" y="4693350"/>
            <a:ext cx="5815618" cy="4413716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88261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3020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9744" y="4693350"/>
            <a:ext cx="5815618" cy="4413716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88261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3020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9744" y="4693350"/>
            <a:ext cx="5815618" cy="4413716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88261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D092A53-FD1C-486F-91CC-43A71D491C47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38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6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716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8537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B90D43E3-11A6-4648-B158-6389B94FF3E6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39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55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655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4878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D092A53-FD1C-486F-91CC-43A71D491C47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47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6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716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8537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4DD7ED0-6B0E-4F4E-AF5C-5320F06D7E7D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48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70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870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7213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4DD7ED0-6B0E-4F4E-AF5C-5320F06D7E7D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49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70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870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7213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A74D2D2C-6C7F-4D6F-BC44-003528816DE8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50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65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665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4868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4DD7ED0-6B0E-4F4E-AF5C-5320F06D7E7D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51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70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870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721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D092A53-FD1C-486F-91CC-43A71D491C47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12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6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716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4348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93B3905B-31A1-42CD-ABAF-8779B221373E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52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86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686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1247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B90D43E3-11A6-4648-B158-6389B94FF3E6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53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55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655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0050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29EFB7F6-B708-427D-B227-B708A0934B63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54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27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727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806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8C0AF63D-3B1F-45D6-81E4-48C661E0926E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55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37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737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1189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E5097CB5-8D5F-4361-85A8-B432AF24B187}" type="slidenum">
              <a:rPr lang="cs-CZ">
                <a:ea typeface="Microsoft YaHei" charset="-122"/>
              </a:rPr>
              <a:pPr/>
              <a:t>56</a:t>
            </a:fld>
            <a:endParaRPr lang="cs-CZ">
              <a:ea typeface="Microsoft YaHei" charset="-122"/>
            </a:endParaRPr>
          </a:p>
        </p:txBody>
      </p:sp>
      <p:sp>
        <p:nvSpPr>
          <p:cNvPr id="5734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5734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172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395EE874-055E-4816-AB44-B0B3AD6DE10A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57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57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757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2555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396A7E37-FF7B-4368-B197-C02502B9C704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58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78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778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1840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AE142788-7EBD-407B-8B61-D6F3B32ECD8C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59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88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788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48670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510E9FC0-5B8F-4201-A368-54CAE40D3AAE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60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98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798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19462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7858E43-6226-481B-A723-2776DC726ADD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61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29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829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288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D092A53-FD1C-486F-91CC-43A71D491C47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17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6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716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71471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EC8CEE06-146A-4233-AD21-D0A8CD0F2298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62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08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809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82294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CB35AA91-5399-4AF7-9927-EF9AA7E318D9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63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19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819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64839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AF5B591-527D-4C6E-B6D9-490E9CF5156F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64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39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839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67925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27A71CA-5C3D-42DE-A707-6892444192BC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65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49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849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57158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4DD7ED0-6B0E-4F4E-AF5C-5320F06D7E7D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66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70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870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7213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D092A53-FD1C-486F-91CC-43A71D491C47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26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6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716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016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63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9679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73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4456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D092A53-FD1C-486F-91CC-43A71D491C47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30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6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716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694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D092A53-FD1C-486F-91CC-43A71D491C47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33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6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solidFill>
            <a:srgbClr val="FFFFFF"/>
          </a:solidFill>
          <a:ln/>
        </p:spPr>
      </p:sp>
      <p:sp>
        <p:nvSpPr>
          <p:cNvPr id="716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2694"/>
            <a:ext cx="5448300" cy="4474131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7909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3020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9744" y="4693350"/>
            <a:ext cx="5815618" cy="4413716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91830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10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14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15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32D52-76EA-4286-8B36-A76C5372693C}" type="datetimeFigureOut">
              <a:rPr lang="cs-CZ"/>
              <a:pPr>
                <a:defRPr/>
              </a:pPr>
              <a:t>25.04.2023</a:t>
            </a:fld>
            <a:endParaRPr lang="cs-CZ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AD1BC-F3CF-494D-A025-A4FAF56C19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02BF2-9900-4587-9D86-A1552E8A5B59}" type="datetimeFigureOut">
              <a:rPr lang="cs-CZ"/>
              <a:pPr>
                <a:defRPr/>
              </a:pPr>
              <a:t>25.04.2023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6B4AE-1C65-43F3-8CEF-A1A614BAA3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862EF-20C4-410D-A512-FC2A77DA7BD7}" type="datetimeFigureOut">
              <a:rPr lang="cs-CZ"/>
              <a:pPr>
                <a:defRPr/>
              </a:pPr>
              <a:t>25.04.2023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2C7D4-C394-4A60-9199-C1803429A0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03386-9969-4E05-A552-FD07F02152C1}" type="datetimeFigureOut">
              <a:rPr lang="cs-CZ"/>
              <a:pPr>
                <a:defRPr/>
              </a:pPr>
              <a:t>25.04.2023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9CDCD-4A79-4AE4-B8D4-1C82F19184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51C56-4AE1-4231-8D20-E3EC2F3F61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E0CD6-2C32-4472-8C03-7913B0B282B4}" type="datetimeFigureOut">
              <a:rPr lang="cs-CZ"/>
              <a:pPr>
                <a:defRPr/>
              </a:pPr>
              <a:t>25.04.2023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0F623-0695-407C-A37B-5360ED806C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10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14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15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9C957-31E6-4D48-AC57-7C02F39423D5}" type="datetimeFigureOut">
              <a:rPr lang="cs-CZ"/>
              <a:pPr>
                <a:defRPr/>
              </a:pPr>
              <a:t>25.04.2023</a:t>
            </a:fld>
            <a:endParaRPr lang="cs-CZ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7467C-437A-4F39-B8C0-F2FDC4EEE4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AC258-EDC1-4F1D-90A0-502C5E440CBF}" type="datetimeFigureOut">
              <a:rPr lang="cs-CZ"/>
              <a:pPr>
                <a:defRPr/>
              </a:pPr>
              <a:t>25.04.2023</a:t>
            </a:fld>
            <a:endParaRPr lang="cs-CZ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48898-C8C5-4BDD-89A4-0EC0A8A432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BDED4-A029-472B-A062-FEEB37B2115E}" type="datetimeFigureOut">
              <a:rPr lang="cs-CZ"/>
              <a:pPr>
                <a:defRPr/>
              </a:pPr>
              <a:t>25.04.2023</a:t>
            </a:fld>
            <a:endParaRPr lang="cs-CZ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67AFC-E505-4EF2-A25F-A868637A39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4EB6D-BA36-4654-8718-060E509E3BCF}" type="datetimeFigureOut">
              <a:rPr lang="cs-CZ"/>
              <a:pPr>
                <a:defRPr/>
              </a:pPr>
              <a:t>25.04.2023</a:t>
            </a:fld>
            <a:endParaRPr lang="cs-CZ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05792-4435-4DCD-B3ED-B23C48AE73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C2805-7353-40C7-B2A9-A4EF1A2ABDFD}" type="datetimeFigureOut">
              <a:rPr lang="cs-CZ"/>
              <a:pPr>
                <a:defRPr/>
              </a:pPr>
              <a:t>25.04.2023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21245-02ED-4AE9-9236-DC6155B8BE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10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38DF7-42C3-492C-A6E7-9BB5DE9E0BEA}" type="datetimeFigureOut">
              <a:rPr lang="cs-CZ"/>
              <a:pPr>
                <a:defRPr/>
              </a:pPr>
              <a:t>25.04.2023</a:t>
            </a:fld>
            <a:endParaRPr lang="cs-CZ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6419B-B913-4FBB-8901-8D19044FBB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93F1E-D25E-45DD-A060-BAB712C74F1C}" type="datetimeFigureOut">
              <a:rPr lang="cs-CZ"/>
              <a:pPr>
                <a:defRPr/>
              </a:pPr>
              <a:t>25.04.2023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CE377-0ED9-45F9-B291-8DA10E017B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k-SK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k-SK"/>
              <a:t>Click to edit Master text styles</a:t>
            </a:r>
          </a:p>
          <a:p>
            <a:pPr lvl="1"/>
            <a:r>
              <a:rPr lang="en-US" altLang="sk-SK"/>
              <a:t>Second level</a:t>
            </a:r>
          </a:p>
          <a:p>
            <a:pPr lvl="2"/>
            <a:r>
              <a:rPr lang="en-US" altLang="sk-SK"/>
              <a:t>Third level</a:t>
            </a:r>
          </a:p>
          <a:p>
            <a:pPr lvl="3"/>
            <a:r>
              <a:rPr lang="en-US" altLang="sk-SK"/>
              <a:t>Fourth level</a:t>
            </a:r>
          </a:p>
          <a:p>
            <a:pPr lvl="4"/>
            <a:r>
              <a:rPr lang="en-US" altLang="sk-SK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2346CEA-483C-4A5D-B7D8-BF8C18FDE39A}" type="datetimeFigureOut">
              <a:rPr lang="cs-CZ"/>
              <a:pPr>
                <a:defRPr/>
              </a:pPr>
              <a:t>25.04.2023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400">
                <a:solidFill>
                  <a:srgbClr val="FFFFFF"/>
                </a:solidFill>
                <a:latin typeface="Franklin Gothic Book" pitchFamily="34" charset="0"/>
              </a:defRPr>
            </a:lvl1pPr>
          </a:lstStyle>
          <a:p>
            <a:pPr>
              <a:defRPr/>
            </a:pPr>
            <a:fld id="{5447B59C-48EC-45EF-878E-468F4D3BD6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6" r:id="rId1"/>
    <p:sldLayoutId id="2147484018" r:id="rId2"/>
    <p:sldLayoutId id="2147484027" r:id="rId3"/>
    <p:sldLayoutId id="2147484019" r:id="rId4"/>
    <p:sldLayoutId id="2147484020" r:id="rId5"/>
    <p:sldLayoutId id="2147484021" r:id="rId6"/>
    <p:sldLayoutId id="2147484022" r:id="rId7"/>
    <p:sldLayoutId id="2147484028" r:id="rId8"/>
    <p:sldLayoutId id="2147484029" r:id="rId9"/>
    <p:sldLayoutId id="2147484023" r:id="rId10"/>
    <p:sldLayoutId id="2147484024" r:id="rId11"/>
    <p:sldLayoutId id="2147484025" r:id="rId12"/>
    <p:sldLayoutId id="2147484030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6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6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6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6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ssresearch.com/KnowledgeCenter/toolkitcalculators/sampleerrorcalculators.asp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richardjung.cz/Statisticka_chyba.pdf" TargetMode="Externa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7696200" cy="1752600"/>
          </a:xfrm>
        </p:spPr>
        <p:txBody>
          <a:bodyPr/>
          <a:lstStyle/>
          <a:p>
            <a:r>
              <a:rPr lang="cs-CZ" sz="2800" dirty="0"/>
              <a:t>DSPVP05 Společenskovědní přístupy k právu</a:t>
            </a:r>
          </a:p>
          <a:p>
            <a:endParaRPr lang="cs-CZ" sz="2000" dirty="0">
              <a:solidFill>
                <a:srgbClr val="029123"/>
              </a:solidFill>
              <a:latin typeface="Roboto" panose="02000000000000000000" pitchFamily="2" charset="0"/>
            </a:endParaRPr>
          </a:p>
          <a:p>
            <a:endParaRPr lang="cs-CZ" sz="2000" b="0" i="0" dirty="0">
              <a:solidFill>
                <a:srgbClr val="029123"/>
              </a:solidFill>
              <a:effectLst/>
              <a:latin typeface="Roboto" panose="02000000000000000000" pitchFamily="2" charset="0"/>
            </a:endParaRPr>
          </a:p>
          <a:p>
            <a:pPr algn="r"/>
            <a:r>
              <a:rPr lang="cs-CZ" sz="2000" dirty="0"/>
              <a:t>25.04.2023</a:t>
            </a:r>
          </a:p>
        </p:txBody>
      </p:sp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0" y="2133600"/>
            <a:ext cx="9144000" cy="780306"/>
          </a:xfrm>
        </p:spPr>
        <p:txBody>
          <a:bodyPr/>
          <a:lstStyle/>
          <a:p>
            <a:pPr eaLnBrk="1" hangingPunct="1">
              <a:defRPr/>
            </a:pPr>
            <a:r>
              <a:rPr lang="sk-SK" altLang="cs-CZ" sz="3200" b="1" kern="1200" dirty="0">
                <a:solidFill>
                  <a:srgbClr val="FFFFFF"/>
                </a:solidFill>
              </a:rPr>
              <a:t>Prednáška </a:t>
            </a:r>
            <a:r>
              <a:rPr lang="sk-SK" altLang="cs-CZ" sz="3200" b="1" dirty="0"/>
              <a:t>4: </a:t>
            </a:r>
            <a:r>
              <a:rPr lang="fr-FR" sz="3200" b="1" dirty="0" err="1"/>
              <a:t>Vybrané</a:t>
            </a:r>
            <a:r>
              <a:rPr lang="fr-FR" sz="3200" b="1" dirty="0"/>
              <a:t> </a:t>
            </a:r>
            <a:r>
              <a:rPr lang="fr-FR" sz="3200" b="1" dirty="0" err="1"/>
              <a:t>kvalitativní</a:t>
            </a:r>
            <a:r>
              <a:rPr lang="fr-FR" sz="3200" b="1" dirty="0"/>
              <a:t> a </a:t>
            </a:r>
            <a:r>
              <a:rPr lang="fr-FR" sz="3200" b="1" dirty="0" err="1"/>
              <a:t>kvantitativní</a:t>
            </a:r>
            <a:r>
              <a:rPr lang="fr-FR" sz="3200" b="1" dirty="0"/>
              <a:t> </a:t>
            </a:r>
            <a:r>
              <a:rPr lang="fr-FR" sz="3200" b="1" dirty="0" err="1"/>
              <a:t>výzkumné</a:t>
            </a:r>
            <a:r>
              <a:rPr lang="fr-FR" sz="3200" b="1" dirty="0"/>
              <a:t> </a:t>
            </a:r>
            <a:r>
              <a:rPr lang="fr-FR" sz="3200" b="1" dirty="0" err="1"/>
              <a:t>metody</a:t>
            </a:r>
            <a:r>
              <a:rPr lang="fr-FR" sz="3200" b="1" dirty="0"/>
              <a:t> a </a:t>
            </a:r>
            <a:r>
              <a:rPr lang="fr-FR" sz="3200" b="1" dirty="0" err="1"/>
              <a:t>techniky</a:t>
            </a:r>
            <a:r>
              <a:rPr lang="fr-FR" sz="3200" b="1" dirty="0"/>
              <a:t> </a:t>
            </a:r>
            <a:r>
              <a:rPr lang="fr-FR" sz="3200" b="1" dirty="0" err="1"/>
              <a:t>sběru</a:t>
            </a:r>
            <a:r>
              <a:rPr lang="fr-FR" sz="3200" b="1" dirty="0"/>
              <a:t> </a:t>
            </a:r>
            <a:r>
              <a:rPr lang="fr-FR" sz="3200" b="1" dirty="0" err="1"/>
              <a:t>dat</a:t>
            </a:r>
            <a:br>
              <a:rPr lang="en-GB" sz="3200" dirty="0"/>
            </a:br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6BF504-3608-4E82-AA3E-35F1A835C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Logika výberu prípadov v </a:t>
            </a:r>
            <a:r>
              <a:rPr lang="sk-SK" dirty="0" err="1"/>
              <a:t>Small</a:t>
            </a:r>
            <a:r>
              <a:rPr lang="sk-SK" dirty="0"/>
              <a:t>-N </a:t>
            </a:r>
            <a:r>
              <a:rPr lang="sk-SK" dirty="0" err="1"/>
              <a:t>studies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941DAF-C58A-46F2-B474-497745B0799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b="1" dirty="0"/>
              <a:t>Most </a:t>
            </a:r>
            <a:r>
              <a:rPr lang="sk-SK" b="1" dirty="0" err="1"/>
              <a:t>Similar</a:t>
            </a:r>
            <a:r>
              <a:rPr lang="sk-SK" b="1" dirty="0"/>
              <a:t> </a:t>
            </a:r>
            <a:r>
              <a:rPr lang="sk-SK" b="1" dirty="0" err="1"/>
              <a:t>Cases</a:t>
            </a:r>
            <a:r>
              <a:rPr lang="sk-SK" b="1" dirty="0"/>
              <a:t> </a:t>
            </a:r>
            <a:r>
              <a:rPr lang="sk-SK" dirty="0"/>
              <a:t>(</a:t>
            </a:r>
            <a:r>
              <a:rPr lang="sk-SK" dirty="0" err="1"/>
              <a:t>Mill‘s</a:t>
            </a:r>
            <a:r>
              <a:rPr lang="sk-SK" dirty="0"/>
              <a:t> </a:t>
            </a:r>
            <a:r>
              <a:rPr lang="sk-SK" dirty="0" err="1"/>
              <a:t>method</a:t>
            </a:r>
            <a:r>
              <a:rPr lang="sk-SK" dirty="0"/>
              <a:t> of </a:t>
            </a:r>
            <a:r>
              <a:rPr lang="sk-SK" dirty="0" err="1"/>
              <a:t>difference</a:t>
            </a:r>
            <a:r>
              <a:rPr lang="sk-SK" dirty="0"/>
              <a:t>)</a:t>
            </a:r>
          </a:p>
          <a:p>
            <a:pPr lvl="1"/>
            <a:r>
              <a:rPr lang="sk-SK" dirty="0"/>
              <a:t>Podobnosť prípadov, ale </a:t>
            </a:r>
            <a:r>
              <a:rPr lang="sk-SK" dirty="0">
                <a:solidFill>
                  <a:srgbClr val="FF0000"/>
                </a:solidFill>
              </a:rPr>
              <a:t>líšia sa v kľúčovej nezávislej premennej</a:t>
            </a:r>
          </a:p>
          <a:p>
            <a:pPr lvl="2"/>
            <a:r>
              <a:rPr lang="sk-SK" dirty="0"/>
              <a:t>Ak je hodnota závislej premennej vo všetkých prípadoch rovnaká, nezávislá premenná pravdepodobne nemala vplyv na výsledok</a:t>
            </a:r>
          </a:p>
          <a:p>
            <a:pPr lvl="2"/>
            <a:r>
              <a:rPr lang="sk-SK" dirty="0"/>
              <a:t>Ak je hodnota závislej premennej odlišná, nezávislá premenná je potenciálnym vysvetlením</a:t>
            </a:r>
          </a:p>
          <a:p>
            <a:pPr lvl="1"/>
            <a:endParaRPr lang="sk-SK" dirty="0">
              <a:solidFill>
                <a:srgbClr val="FF0000"/>
              </a:solidFill>
            </a:endParaRPr>
          </a:p>
          <a:p>
            <a:pPr lvl="1"/>
            <a:r>
              <a:rPr lang="sk-SK" dirty="0"/>
              <a:t>Pr. </a:t>
            </a:r>
            <a:r>
              <a:rPr lang="sk-SK" dirty="0" err="1"/>
              <a:t>Kosař</a:t>
            </a:r>
            <a:r>
              <a:rPr lang="sk-SK" dirty="0"/>
              <a:t> 2016 (</a:t>
            </a:r>
            <a:r>
              <a:rPr lang="sk-SK" dirty="0" err="1"/>
              <a:t>Perils</a:t>
            </a:r>
            <a:r>
              <a:rPr lang="sk-SK" dirty="0"/>
              <a:t>...SK/CZ)</a:t>
            </a:r>
          </a:p>
          <a:p>
            <a:pPr lvl="1"/>
            <a:endParaRPr lang="sk-SK" dirty="0">
              <a:solidFill>
                <a:srgbClr val="FF0000"/>
              </a:solidFill>
            </a:endParaRPr>
          </a:p>
          <a:p>
            <a:pPr lvl="1"/>
            <a:endParaRPr lang="sk-SK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2174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0BA180-D06C-4FA5-A779-938FFE7E8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Logika výberu prípadov v </a:t>
            </a:r>
            <a:r>
              <a:rPr lang="sk-SK" dirty="0" err="1"/>
              <a:t>Small</a:t>
            </a:r>
            <a:r>
              <a:rPr lang="sk-SK" dirty="0"/>
              <a:t>-N </a:t>
            </a:r>
            <a:r>
              <a:rPr lang="sk-SK" dirty="0" err="1"/>
              <a:t>studies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433FB1-DE28-40A3-9977-BF397C3042A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b="1" dirty="0"/>
              <a:t>Most </a:t>
            </a:r>
            <a:r>
              <a:rPr lang="sk-SK" b="1" dirty="0" err="1"/>
              <a:t>Different</a:t>
            </a:r>
            <a:r>
              <a:rPr lang="sk-SK" b="1" dirty="0"/>
              <a:t> </a:t>
            </a:r>
            <a:r>
              <a:rPr lang="sk-SK" b="1" dirty="0" err="1"/>
              <a:t>Cases</a:t>
            </a:r>
            <a:endParaRPr lang="sk-SK" b="1" dirty="0"/>
          </a:p>
          <a:p>
            <a:pPr lvl="1"/>
            <a:r>
              <a:rPr lang="sk-SK" dirty="0"/>
              <a:t>Opačná logika: hľadáme prípady, kde je </a:t>
            </a:r>
            <a:r>
              <a:rPr lang="sk-SK" dirty="0">
                <a:solidFill>
                  <a:srgbClr val="FF0000"/>
                </a:solidFill>
              </a:rPr>
              <a:t>hodnota závislej premennej rovnaká </a:t>
            </a:r>
            <a:r>
              <a:rPr lang="sk-SK" dirty="0"/>
              <a:t>+ </a:t>
            </a:r>
            <a:r>
              <a:rPr lang="sk-SK" dirty="0">
                <a:solidFill>
                  <a:srgbClr val="FF0000"/>
                </a:solidFill>
              </a:rPr>
              <a:t>zhodujú sa len v jedinej nezávislej premennej</a:t>
            </a:r>
            <a:r>
              <a:rPr lang="sk-SK" dirty="0"/>
              <a:t> ktorá nás zaujíma a </a:t>
            </a:r>
            <a:r>
              <a:rPr lang="sk-SK" dirty="0">
                <a:solidFill>
                  <a:srgbClr val="FF0000"/>
                </a:solidFill>
              </a:rPr>
              <a:t>odlišujú vo všetkých ostatných</a:t>
            </a:r>
          </a:p>
          <a:p>
            <a:pPr lvl="1"/>
            <a:r>
              <a:rPr lang="sk-SK" dirty="0"/>
              <a:t>Snažíme sa zistiť, či kľúčová nezávislá premenná spôsobujú rovnaké výsledky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163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295400" y="2209800"/>
            <a:ext cx="6923087" cy="252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 eaLnBrk="1" hangingPunct="1">
              <a:spcBef>
                <a:spcPts val="575"/>
              </a:spcBef>
              <a:buClr>
                <a:srgbClr val="D34817"/>
              </a:buClr>
              <a:buSzPct val="85000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 err="1">
                <a:solidFill>
                  <a:srgbClr val="000000"/>
                </a:solidFill>
                <a:latin typeface="+mn-lt"/>
              </a:rPr>
              <a:t>Qualitative</a:t>
            </a:r>
            <a:r>
              <a:rPr lang="sk-SK" altLang="cs-CZ" sz="36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3600" b="1" dirty="0" err="1">
                <a:solidFill>
                  <a:srgbClr val="000000"/>
                </a:solidFill>
                <a:latin typeface="+mn-lt"/>
              </a:rPr>
              <a:t>Comparative</a:t>
            </a:r>
            <a:r>
              <a:rPr lang="sk-SK" altLang="cs-CZ" sz="36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3600" b="1" dirty="0" err="1">
                <a:solidFill>
                  <a:srgbClr val="000000"/>
                </a:solidFill>
                <a:latin typeface="+mn-lt"/>
              </a:rPr>
              <a:t>Analysis</a:t>
            </a:r>
            <a:r>
              <a:rPr lang="sk-SK" altLang="cs-CZ" sz="3600" b="1" dirty="0">
                <a:solidFill>
                  <a:srgbClr val="000000"/>
                </a:solidFill>
                <a:latin typeface="+mn-lt"/>
              </a:rPr>
              <a:t> (QCA)</a:t>
            </a:r>
          </a:p>
        </p:txBody>
      </p:sp>
    </p:spTree>
    <p:extLst>
      <p:ext uri="{BB962C8B-B14F-4D97-AF65-F5344CB8AC3E}">
        <p14:creationId xmlns:p14="http://schemas.microsoft.com/office/powerpoint/2010/main" val="8535872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0BA180-D06C-4FA5-A779-938FFE7E8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QCA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433FB1-DE28-40A3-9977-BF397C3042A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/>
              <a:t>-skúmanie kauzálnych vzťahov pri </a:t>
            </a:r>
            <a:r>
              <a:rPr lang="sk-SK" dirty="0" err="1"/>
              <a:t>small</a:t>
            </a:r>
            <a:r>
              <a:rPr lang="sk-SK" dirty="0"/>
              <a:t>-N/</a:t>
            </a:r>
            <a:r>
              <a:rPr lang="sk-SK" dirty="0" err="1"/>
              <a:t>moderate</a:t>
            </a:r>
            <a:r>
              <a:rPr lang="sk-SK" dirty="0"/>
              <a:t>-N </a:t>
            </a:r>
            <a:r>
              <a:rPr lang="sk-SK" dirty="0" err="1"/>
              <a:t>datasetoch</a:t>
            </a:r>
            <a:endParaRPr lang="sk-SK" dirty="0"/>
          </a:p>
          <a:p>
            <a:r>
              <a:rPr lang="sk-SK" dirty="0"/>
              <a:t>-porozumenie komplexných kauzálnych vzťahov a interakcií medzi vysvetľujúcimi podmienkami</a:t>
            </a:r>
          </a:p>
          <a:p>
            <a:r>
              <a:rPr lang="sk-SK" dirty="0"/>
              <a:t>Rozdiel v počte prípadov, sledovaných premenných, iná logika – variácia v </a:t>
            </a:r>
            <a:r>
              <a:rPr lang="sk-SK"/>
              <a:t>mnohých hodnotách</a:t>
            </a:r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Pr: </a:t>
            </a:r>
            <a:r>
              <a:rPr lang="en-US" dirty="0"/>
              <a:t>The politics of implementation of the judicial council</a:t>
            </a:r>
            <a:r>
              <a:rPr lang="cs-CZ" dirty="0"/>
              <a:t> model in </a:t>
            </a:r>
            <a:r>
              <a:rPr lang="cs-CZ" dirty="0" err="1"/>
              <a:t>Europe</a:t>
            </a:r>
            <a:r>
              <a:rPr lang="cs-CZ" dirty="0"/>
              <a:t> (Pablo </a:t>
            </a:r>
            <a:r>
              <a:rPr lang="cs-CZ" dirty="0" err="1"/>
              <a:t>Castillo-Ortiz</a:t>
            </a:r>
            <a:r>
              <a:rPr lang="cs-CZ" dirty="0"/>
              <a:t>, 2019)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5151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704C70-7FA0-4397-85B5-12ED2AF8F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7AF7D89-CED1-415F-98EC-BED2AFD5AB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1417638"/>
            <a:ext cx="8229601" cy="4031208"/>
          </a:xfrm>
        </p:spPr>
      </p:pic>
    </p:spTree>
    <p:extLst>
      <p:ext uri="{BB962C8B-B14F-4D97-AF65-F5344CB8AC3E}">
        <p14:creationId xmlns:p14="http://schemas.microsoft.com/office/powerpoint/2010/main" val="2849745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7A5646B2-51B5-4904-B7DA-A5962F38A0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76" y="1371600"/>
            <a:ext cx="8897342" cy="3048000"/>
          </a:xfrm>
        </p:spPr>
      </p:pic>
    </p:spTree>
    <p:extLst>
      <p:ext uri="{BB962C8B-B14F-4D97-AF65-F5344CB8AC3E}">
        <p14:creationId xmlns:p14="http://schemas.microsoft.com/office/powerpoint/2010/main" val="1645677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061E642C-C793-42DC-93C5-5671D7501D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88" y="1600200"/>
            <a:ext cx="8813111" cy="4529448"/>
          </a:xfrm>
        </p:spPr>
      </p:pic>
    </p:spTree>
    <p:extLst>
      <p:ext uri="{BB962C8B-B14F-4D97-AF65-F5344CB8AC3E}">
        <p14:creationId xmlns:p14="http://schemas.microsoft.com/office/powerpoint/2010/main" val="2004838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295400" y="2209800"/>
            <a:ext cx="6923087" cy="252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>
                <a:solidFill>
                  <a:srgbClr val="000000"/>
                </a:solidFill>
                <a:latin typeface="+mn-lt"/>
              </a:rPr>
              <a:t>2. </a:t>
            </a:r>
            <a:r>
              <a:rPr lang="sk-SK" altLang="cs-CZ" sz="3600" b="1" dirty="0" err="1">
                <a:solidFill>
                  <a:srgbClr val="000000"/>
                </a:solidFill>
                <a:latin typeface="+mn-lt"/>
              </a:rPr>
              <a:t>Survey</a:t>
            </a:r>
            <a:r>
              <a:rPr lang="sk-SK" altLang="cs-CZ" sz="3600" b="1" dirty="0">
                <a:solidFill>
                  <a:srgbClr val="000000"/>
                </a:solidFill>
                <a:latin typeface="+mn-lt"/>
              </a:rPr>
              <a:t>/dotazníkové </a:t>
            </a:r>
            <a:r>
              <a:rPr lang="sk-SK" altLang="cs-CZ" sz="3600" b="1" dirty="0" err="1">
                <a:solidFill>
                  <a:srgbClr val="000000"/>
                </a:solidFill>
                <a:latin typeface="+mn-lt"/>
              </a:rPr>
              <a:t>šetření</a:t>
            </a:r>
            <a:r>
              <a:rPr lang="sk-SK" altLang="cs-CZ" sz="3600" b="1" dirty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308"/>
            <a:ext cx="7772400" cy="762000"/>
          </a:xfrm>
        </p:spPr>
        <p:txBody>
          <a:bodyPr/>
          <a:lstStyle/>
          <a:p>
            <a:r>
              <a:rPr lang="sk-SK" altLang="sk-SK" dirty="0"/>
              <a:t>Dotazník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305800" cy="5105400"/>
          </a:xfrm>
        </p:spPr>
        <p:txBody>
          <a:bodyPr/>
          <a:lstStyle/>
          <a:p>
            <a:r>
              <a:rPr lang="sk-SK" altLang="sk-SK" sz="2200" dirty="0">
                <a:cs typeface="Calibri" panose="020F0502020204030204" pitchFamily="34" charset="0"/>
              </a:rPr>
              <a:t>vysoko štruktúrovaná technika získavania dát</a:t>
            </a:r>
          </a:p>
          <a:p>
            <a:r>
              <a:rPr lang="sk-SK" altLang="sk-SK" sz="2200" dirty="0">
                <a:cs typeface="Calibri" panose="020F0502020204030204" pitchFamily="34" charset="0"/>
              </a:rPr>
              <a:t>každý respondent odpovedá na ten istý súbor otázok</a:t>
            </a:r>
          </a:p>
          <a:p>
            <a:r>
              <a:rPr lang="sk-SK" altLang="sk-SK" sz="2200" dirty="0">
                <a:cs typeface="Calibri" panose="020F0502020204030204" pitchFamily="34" charset="0"/>
              </a:rPr>
              <a:t>témy a účel</a:t>
            </a:r>
          </a:p>
          <a:p>
            <a:pPr lvl="2"/>
            <a:r>
              <a:rPr lang="sk-SK" altLang="sk-SK" sz="2200" dirty="0">
                <a:cs typeface="Calibri" panose="020F0502020204030204" pitchFamily="34" charset="0"/>
              </a:rPr>
              <a:t>popis</a:t>
            </a:r>
          </a:p>
          <a:p>
            <a:pPr lvl="2"/>
            <a:r>
              <a:rPr lang="sk-SK" altLang="sk-SK" sz="2200" dirty="0">
                <a:cs typeface="Calibri" panose="020F0502020204030204" pitchFamily="34" charset="0"/>
              </a:rPr>
              <a:t>vysvetlenie</a:t>
            </a:r>
          </a:p>
          <a:p>
            <a:pPr lvl="2"/>
            <a:r>
              <a:rPr lang="sk-SK" altLang="sk-SK" sz="2200" dirty="0">
                <a:cs typeface="Calibri" panose="020F0502020204030204" pitchFamily="34" charset="0"/>
              </a:rPr>
              <a:t>zistenie</a:t>
            </a:r>
          </a:p>
          <a:p>
            <a:endParaRPr lang="sk-SK" altLang="sk-SK" sz="2200" dirty="0">
              <a:cs typeface="Calibri" panose="020F0502020204030204" pitchFamily="34" charset="0"/>
            </a:endParaRPr>
          </a:p>
          <a:p>
            <a:r>
              <a:rPr lang="sk-SK" altLang="sk-SK" sz="2200" dirty="0">
                <a:cs typeface="Calibri" panose="020F0502020204030204" pitchFamily="34" charset="0"/>
              </a:rPr>
              <a:t>využitie v práve?</a:t>
            </a:r>
          </a:p>
          <a:p>
            <a:pPr lvl="1"/>
            <a:r>
              <a:rPr lang="sk-SK" altLang="sk-SK" sz="2200" dirty="0">
                <a:cs typeface="Calibri" panose="020F0502020204030204" pitchFamily="34" charset="0"/>
              </a:rPr>
              <a:t>sudcovské rozhodovanie</a:t>
            </a:r>
          </a:p>
          <a:p>
            <a:pPr lvl="1"/>
            <a:r>
              <a:rPr lang="sk-SK" altLang="sk-SK" sz="2200" dirty="0">
                <a:cs typeface="Calibri" panose="020F0502020204030204" pitchFamily="34" charset="0"/>
              </a:rPr>
              <a:t>percepcia práva (čo je to právo a čo sú záväzné normy?)</a:t>
            </a:r>
          </a:p>
          <a:p>
            <a:pPr lvl="1"/>
            <a:r>
              <a:rPr lang="sk-SK" altLang="sk-SK" sz="2200" dirty="0">
                <a:cs typeface="Calibri" panose="020F0502020204030204" pitchFamily="34" charset="0"/>
              </a:rPr>
              <a:t>prístup k spravodlivosti</a:t>
            </a:r>
          </a:p>
          <a:p>
            <a:pPr lvl="1"/>
            <a:r>
              <a:rPr lang="sk-SK" altLang="sk-SK" sz="2200" dirty="0">
                <a:cs typeface="Calibri" panose="020F0502020204030204" pitchFamily="34" charset="0"/>
              </a:rPr>
              <a:t>zisťovanie názorov/faktov/postojov/hodnôt/</a:t>
            </a:r>
            <a:r>
              <a:rPr lang="sk-SK" altLang="sk-SK" sz="2200" dirty="0" err="1">
                <a:cs typeface="Calibri" panose="020F0502020204030204" pitchFamily="34" charset="0"/>
              </a:rPr>
              <a:t>očakávání</a:t>
            </a:r>
            <a:r>
              <a:rPr lang="sk-SK" altLang="sk-SK" sz="2200" dirty="0">
                <a:cs typeface="Calibri" panose="020F0502020204030204" pitchFamily="34" charset="0"/>
              </a:rPr>
              <a:t> na strane sťažovateľov, advokácie, sudcov, atď.</a:t>
            </a:r>
          </a:p>
          <a:p>
            <a:endParaRPr lang="sk-SK" altLang="sk-SK" sz="2800" dirty="0"/>
          </a:p>
        </p:txBody>
      </p:sp>
    </p:spTree>
    <p:extLst>
      <p:ext uri="{BB962C8B-B14F-4D97-AF65-F5344CB8AC3E}">
        <p14:creationId xmlns:p14="http://schemas.microsoft.com/office/powerpoint/2010/main" val="29245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/>
              <a:t>Dramaturgia dotazníku</a:t>
            </a:r>
            <a:endParaRPr lang="cs-CZ" altLang="sk-SK"/>
          </a:p>
        </p:txBody>
      </p:sp>
      <p:sp>
        <p:nvSpPr>
          <p:cNvPr id="2969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905000"/>
            <a:ext cx="7848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altLang="sk-SK" sz="2400" dirty="0">
                <a:cs typeface="Calibri" panose="020F0502020204030204" pitchFamily="34" charset="0"/>
              </a:rPr>
              <a:t>úvodný list a informácie pre respondenta </a:t>
            </a:r>
          </a:p>
          <a:p>
            <a:pPr>
              <a:lnSpc>
                <a:spcPct val="90000"/>
              </a:lnSpc>
            </a:pPr>
            <a:r>
              <a:rPr lang="sk-SK" altLang="sk-SK" sz="2400" dirty="0">
                <a:cs typeface="Calibri" panose="020F0502020204030204" pitchFamily="34" charset="0"/>
              </a:rPr>
              <a:t>inštrukcie: k jednotlivým sekciám/otázkam </a:t>
            </a:r>
          </a:p>
          <a:p>
            <a:pPr marL="0" indent="0">
              <a:lnSpc>
                <a:spcPct val="90000"/>
              </a:lnSpc>
              <a:buNone/>
            </a:pPr>
            <a:endParaRPr lang="sk-SK" altLang="sk-SK" sz="2400" dirty="0"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sk-SK" altLang="sk-SK" sz="2400" dirty="0">
                <a:cs typeface="Calibri" panose="020F0502020204030204" pitchFamily="34" charset="0"/>
              </a:rPr>
              <a:t>poradie otázok:</a:t>
            </a:r>
          </a:p>
          <a:p>
            <a:pPr lvl="1">
              <a:lnSpc>
                <a:spcPct val="90000"/>
              </a:lnSpc>
            </a:pPr>
            <a:r>
              <a:rPr lang="sk-SK" altLang="sk-SK" dirty="0">
                <a:cs typeface="Calibri" panose="020F0502020204030204" pitchFamily="34" charset="0"/>
              </a:rPr>
              <a:t>zložitejšie a citlivejšie témy a otázky uvádzať výrokom</a:t>
            </a:r>
          </a:p>
          <a:p>
            <a:pPr lvl="1">
              <a:lnSpc>
                <a:spcPct val="90000"/>
              </a:lnSpc>
            </a:pPr>
            <a:r>
              <a:rPr lang="sk-SK" altLang="sk-SK" dirty="0">
                <a:cs typeface="Calibri" panose="020F0502020204030204" pitchFamily="34" charset="0"/>
              </a:rPr>
              <a:t>citlivé, osobné otázky na koniec </a:t>
            </a:r>
          </a:p>
          <a:p>
            <a:pPr marL="319088" lvl="1" indent="0">
              <a:lnSpc>
                <a:spcPct val="90000"/>
              </a:lnSpc>
              <a:buNone/>
            </a:pPr>
            <a:endParaRPr lang="sk-SK" altLang="sk-SK" dirty="0"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sk-SK" altLang="sk-SK" sz="2400" dirty="0">
                <a:cs typeface="Calibri" panose="020F0502020204030204" pitchFamily="34" charset="0"/>
              </a:rPr>
              <a:t>grafika</a:t>
            </a:r>
          </a:p>
          <a:p>
            <a:pPr lvl="1">
              <a:lnSpc>
                <a:spcPct val="90000"/>
              </a:lnSpc>
            </a:pPr>
            <a:r>
              <a:rPr lang="sk-SK" altLang="sk-SK" dirty="0">
                <a:cs typeface="Calibri" panose="020F0502020204030204" pitchFamily="34" charset="0"/>
              </a:rPr>
              <a:t>prehľadnosť, dostatočný priestor na odpovede</a:t>
            </a:r>
          </a:p>
          <a:p>
            <a:pPr lvl="1">
              <a:lnSpc>
                <a:spcPct val="90000"/>
              </a:lnSpc>
            </a:pPr>
            <a:r>
              <a:rPr lang="sk-SK" altLang="sk-SK" dirty="0">
                <a:cs typeface="Calibri" panose="020F0502020204030204" pitchFamily="34" charset="0"/>
              </a:rPr>
              <a:t>uzatvorené otázky (krúžkovanie, zatrhnutie...)</a:t>
            </a:r>
          </a:p>
          <a:p>
            <a:pPr>
              <a:lnSpc>
                <a:spcPct val="90000"/>
              </a:lnSpc>
            </a:pPr>
            <a:endParaRPr lang="cs-CZ" altLang="sk-SK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sk-SK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85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r>
              <a:rPr lang="sk-SK" altLang="sk-SK" b="1" dirty="0">
                <a:solidFill>
                  <a:srgbClr val="696464"/>
                </a:solidFill>
                <a:latin typeface="Franklin Gothic Book" pitchFamily="34" charset="0"/>
                <a:ea typeface="+mn-ea"/>
                <a:cs typeface="Arial" charset="0"/>
              </a:rPr>
              <a:t>Osnova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724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k-SK" dirty="0"/>
              <a:t>Prípadová štúdia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err="1"/>
              <a:t>Survey</a:t>
            </a:r>
            <a:r>
              <a:rPr lang="sk-SK" dirty="0"/>
              <a:t>/dotazníkové </a:t>
            </a:r>
            <a:r>
              <a:rPr lang="cs-CZ" dirty="0"/>
              <a:t>šetření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Experiment 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Obsahová analýza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Techniky výběru výzkumného souboru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Velikost výzkumného souboru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Validita a reliabilita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838200" y="-228600"/>
            <a:ext cx="7772400" cy="1143000"/>
          </a:xfrm>
        </p:spPr>
        <p:txBody>
          <a:bodyPr/>
          <a:lstStyle/>
          <a:p>
            <a:r>
              <a:rPr lang="sk-SK" altLang="sk-SK" dirty="0"/>
              <a:t>Typy otázok</a:t>
            </a:r>
            <a:endParaRPr lang="cs-CZ" altLang="sk-SK" dirty="0"/>
          </a:p>
        </p:txBody>
      </p:sp>
      <p:sp>
        <p:nvSpPr>
          <p:cNvPr id="2969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066800"/>
            <a:ext cx="7848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altLang="sk-SK" sz="2800" dirty="0">
                <a:cs typeface="Calibri" panose="020F0502020204030204" pitchFamily="34" charset="0"/>
              </a:rPr>
              <a:t>OBSAH:</a:t>
            </a:r>
          </a:p>
          <a:p>
            <a:pPr lvl="1">
              <a:lnSpc>
                <a:spcPct val="90000"/>
              </a:lnSpc>
            </a:pPr>
            <a:r>
              <a:rPr lang="sk-SK" altLang="sk-SK" dirty="0">
                <a:cs typeface="Calibri" panose="020F0502020204030204" pitchFamily="34" charset="0"/>
              </a:rPr>
              <a:t>Priame</a:t>
            </a:r>
          </a:p>
          <a:p>
            <a:pPr lvl="1">
              <a:lnSpc>
                <a:spcPct val="90000"/>
              </a:lnSpc>
            </a:pPr>
            <a:r>
              <a:rPr lang="sk-SK" altLang="sk-SK" dirty="0">
                <a:cs typeface="Calibri" panose="020F0502020204030204" pitchFamily="34" charset="0"/>
              </a:rPr>
              <a:t>Nepriame (tzv. projekčné otázky), napr. aký má </a:t>
            </a:r>
            <a:r>
              <a:rPr lang="sk-SK" altLang="sk-SK" dirty="0" err="1">
                <a:cs typeface="Calibri" panose="020F0502020204030204" pitchFamily="34" charset="0"/>
              </a:rPr>
              <a:t>advokátní</a:t>
            </a:r>
            <a:r>
              <a:rPr lang="sk-SK" altLang="sk-SK" dirty="0">
                <a:cs typeface="Calibri" panose="020F0502020204030204" pitchFamily="34" charset="0"/>
              </a:rPr>
              <a:t> komora postoj k úprave povinného zastúpenia v novom návrhu </a:t>
            </a:r>
            <a:r>
              <a:rPr lang="sk-SK" altLang="sk-SK" dirty="0" err="1">
                <a:cs typeface="Calibri" panose="020F0502020204030204" pitchFamily="34" charset="0"/>
              </a:rPr>
              <a:t>c.ř.s</a:t>
            </a:r>
            <a:r>
              <a:rPr lang="sk-SK" altLang="sk-SK" dirty="0">
                <a:cs typeface="Calibri" panose="020F0502020204030204" pitchFamily="34" charset="0"/>
              </a:rPr>
              <a:t>.?</a:t>
            </a:r>
          </a:p>
          <a:p>
            <a:pPr lvl="1">
              <a:lnSpc>
                <a:spcPct val="90000"/>
              </a:lnSpc>
            </a:pPr>
            <a:endParaRPr lang="sk-SK" altLang="sk-SK" sz="3000" dirty="0"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sk-SK" altLang="sk-SK" sz="2800" dirty="0">
                <a:cs typeface="Calibri" panose="020F0502020204030204" pitchFamily="34" charset="0"/>
              </a:rPr>
              <a:t>FORMA</a:t>
            </a:r>
          </a:p>
          <a:p>
            <a:pPr lvl="1">
              <a:lnSpc>
                <a:spcPct val="90000"/>
              </a:lnSpc>
            </a:pPr>
            <a:r>
              <a:rPr lang="sk-SK" altLang="sk-SK" dirty="0">
                <a:cs typeface="Calibri" panose="020F0502020204030204" pitchFamily="34" charset="0"/>
              </a:rPr>
              <a:t>Uzatvorené</a:t>
            </a:r>
          </a:p>
          <a:p>
            <a:pPr lvl="2">
              <a:lnSpc>
                <a:spcPct val="90000"/>
              </a:lnSpc>
            </a:pPr>
            <a:r>
              <a:rPr lang="sk-SK" altLang="sk-SK" sz="2400" dirty="0">
                <a:cs typeface="Calibri" panose="020F0502020204030204" pitchFamily="34" charset="0"/>
              </a:rPr>
              <a:t>Viacero možností?</a:t>
            </a:r>
          </a:p>
          <a:p>
            <a:pPr lvl="2">
              <a:lnSpc>
                <a:spcPct val="90000"/>
              </a:lnSpc>
            </a:pPr>
            <a:r>
              <a:rPr lang="sk-SK" altLang="sk-SK" sz="2400" dirty="0">
                <a:cs typeface="Calibri" panose="020F0502020204030204" pitchFamily="34" charset="0"/>
              </a:rPr>
              <a:t>Batériové odpovede</a:t>
            </a:r>
          </a:p>
          <a:p>
            <a:pPr lvl="2">
              <a:lnSpc>
                <a:spcPct val="90000"/>
              </a:lnSpc>
            </a:pPr>
            <a:r>
              <a:rPr lang="sk-SK" altLang="sk-SK" sz="2400" dirty="0">
                <a:cs typeface="Calibri" panose="020F0502020204030204" pitchFamily="34" charset="0"/>
              </a:rPr>
              <a:t>Neutrálna a úniková odpoveď?</a:t>
            </a:r>
          </a:p>
          <a:p>
            <a:pPr lvl="2">
              <a:lnSpc>
                <a:spcPct val="90000"/>
              </a:lnSpc>
            </a:pPr>
            <a:r>
              <a:rPr lang="sk-SK" altLang="sk-SK" sz="2400" dirty="0" err="1">
                <a:cs typeface="Calibri" panose="020F0502020204030204" pitchFamily="34" charset="0"/>
              </a:rPr>
              <a:t>Likertova</a:t>
            </a:r>
            <a:r>
              <a:rPr lang="sk-SK" altLang="sk-SK" sz="2400" dirty="0">
                <a:cs typeface="Calibri" panose="020F0502020204030204" pitchFamily="34" charset="0"/>
              </a:rPr>
              <a:t> škála</a:t>
            </a:r>
          </a:p>
          <a:p>
            <a:pPr lvl="1">
              <a:lnSpc>
                <a:spcPct val="90000"/>
              </a:lnSpc>
            </a:pPr>
            <a:r>
              <a:rPr lang="sk-SK" altLang="sk-SK" dirty="0">
                <a:cs typeface="Calibri" panose="020F0502020204030204" pitchFamily="34" charset="0"/>
              </a:rPr>
              <a:t>Polootvorené</a:t>
            </a:r>
          </a:p>
          <a:p>
            <a:pPr lvl="1">
              <a:lnSpc>
                <a:spcPct val="90000"/>
              </a:lnSpc>
            </a:pPr>
            <a:r>
              <a:rPr lang="sk-SK" altLang="sk-SK" dirty="0">
                <a:cs typeface="Calibri" panose="020F0502020204030204" pitchFamily="34" charset="0"/>
              </a:rPr>
              <a:t>Otvorené </a:t>
            </a:r>
          </a:p>
          <a:p>
            <a:pPr>
              <a:lnSpc>
                <a:spcPct val="90000"/>
              </a:lnSpc>
            </a:pPr>
            <a:endParaRPr lang="cs-CZ" altLang="sk-SK" sz="2800" dirty="0"/>
          </a:p>
          <a:p>
            <a:endParaRPr lang="cs-CZ" altLang="sk-SK" dirty="0"/>
          </a:p>
        </p:txBody>
      </p:sp>
    </p:spTree>
    <p:extLst>
      <p:ext uri="{BB962C8B-B14F-4D97-AF65-F5344CB8AC3E}">
        <p14:creationId xmlns:p14="http://schemas.microsoft.com/office/powerpoint/2010/main" val="12238173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3089423" cy="2141457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0" y="312657"/>
            <a:ext cx="2654147" cy="20574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1527" y="4425423"/>
            <a:ext cx="6858000" cy="206472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2197" y="2819400"/>
            <a:ext cx="5944051" cy="1156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364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371600"/>
          </a:xfrm>
        </p:spPr>
        <p:txBody>
          <a:bodyPr/>
          <a:lstStyle/>
          <a:p>
            <a:r>
              <a:rPr lang="cs-CZ" altLang="sk-SK" dirty="0"/>
              <a:t>Formy </a:t>
            </a:r>
            <a:r>
              <a:rPr lang="cs-CZ" altLang="sk-SK" dirty="0" err="1"/>
              <a:t>distribúcie</a:t>
            </a:r>
            <a:r>
              <a:rPr lang="cs-CZ" altLang="sk-SK" dirty="0"/>
              <a:t>/</a:t>
            </a:r>
            <a:r>
              <a:rPr lang="cs-CZ" altLang="sk-SK" dirty="0" err="1"/>
              <a:t>vypĺňania</a:t>
            </a:r>
            <a:r>
              <a:rPr lang="cs-CZ" altLang="sk-SK" dirty="0"/>
              <a:t> dotazníku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5800" y="1905000"/>
            <a:ext cx="7772400" cy="4572000"/>
          </a:xfrm>
        </p:spPr>
        <p:txBody>
          <a:bodyPr/>
          <a:lstStyle/>
          <a:p>
            <a:r>
              <a:rPr lang="sk-SK" altLang="sk-SK" sz="2400" dirty="0">
                <a:cs typeface="Calibri" panose="020F0502020204030204" pitchFamily="34" charset="0"/>
              </a:rPr>
              <a:t>SAQ (</a:t>
            </a:r>
            <a:r>
              <a:rPr lang="sk-SK" altLang="sk-SK" sz="2400" dirty="0" err="1">
                <a:cs typeface="Calibri" panose="020F0502020204030204" pitchFamily="34" charset="0"/>
              </a:rPr>
              <a:t>self-administered</a:t>
            </a:r>
            <a:r>
              <a:rPr lang="sk-SK" altLang="sk-SK" sz="2400" dirty="0">
                <a:cs typeface="Calibri" panose="020F0502020204030204" pitchFamily="34" charset="0"/>
              </a:rPr>
              <a:t> </a:t>
            </a:r>
            <a:r>
              <a:rPr lang="sk-SK" altLang="sk-SK" sz="2400" dirty="0" err="1">
                <a:cs typeface="Calibri" panose="020F0502020204030204" pitchFamily="34" charset="0"/>
              </a:rPr>
              <a:t>questionnaire</a:t>
            </a:r>
            <a:r>
              <a:rPr lang="sk-SK" altLang="sk-SK" sz="2400" dirty="0">
                <a:cs typeface="Calibri" panose="020F0502020204030204" pitchFamily="34" charset="0"/>
              </a:rPr>
              <a:t>)</a:t>
            </a:r>
          </a:p>
          <a:p>
            <a:pPr lvl="1"/>
            <a:r>
              <a:rPr lang="sk-SK" altLang="sk-SK" dirty="0">
                <a:cs typeface="Calibri" panose="020F0502020204030204" pitchFamily="34" charset="0"/>
              </a:rPr>
              <a:t>Pošta</a:t>
            </a:r>
          </a:p>
          <a:p>
            <a:pPr lvl="1"/>
            <a:r>
              <a:rPr lang="sk-SK" altLang="sk-SK" dirty="0" err="1">
                <a:cs typeface="Calibri" panose="020F0502020204030204" pitchFamily="34" charset="0"/>
              </a:rPr>
              <a:t>Online</a:t>
            </a:r>
            <a:r>
              <a:rPr lang="sk-SK" altLang="sk-SK" dirty="0">
                <a:cs typeface="Calibri" panose="020F0502020204030204" pitchFamily="34" charset="0"/>
              </a:rPr>
              <a:t>: CAWI (</a:t>
            </a:r>
            <a:r>
              <a:rPr lang="en-GB" altLang="sk-SK" dirty="0">
                <a:cs typeface="Calibri" panose="020F0502020204030204" pitchFamily="34" charset="0"/>
              </a:rPr>
              <a:t>Computer Aided Web Interviewing</a:t>
            </a:r>
            <a:r>
              <a:rPr lang="sk-SK" altLang="sk-SK" dirty="0">
                <a:cs typeface="Calibri" panose="020F0502020204030204" pitchFamily="34" charset="0"/>
              </a:rPr>
              <a:t>)</a:t>
            </a:r>
          </a:p>
          <a:p>
            <a:pPr lvl="1"/>
            <a:r>
              <a:rPr lang="sk-SK" altLang="sk-SK" dirty="0" err="1">
                <a:cs typeface="Calibri" panose="020F0502020204030204" pitchFamily="34" charset="0"/>
              </a:rPr>
              <a:t>Group-administered</a:t>
            </a:r>
            <a:r>
              <a:rPr lang="sk-SK" altLang="sk-SK" dirty="0">
                <a:cs typeface="Calibri" panose="020F0502020204030204" pitchFamily="34" charset="0"/>
              </a:rPr>
              <a:t> </a:t>
            </a:r>
            <a:r>
              <a:rPr lang="sk-SK" altLang="sk-SK" dirty="0" err="1">
                <a:cs typeface="Calibri" panose="020F0502020204030204" pitchFamily="34" charset="0"/>
              </a:rPr>
              <a:t>questionnaire</a:t>
            </a:r>
            <a:endParaRPr lang="sk-SK" altLang="sk-SK" dirty="0">
              <a:cs typeface="Calibri" panose="020F0502020204030204" pitchFamily="34" charset="0"/>
            </a:endParaRPr>
          </a:p>
          <a:p>
            <a:pPr lvl="1"/>
            <a:r>
              <a:rPr lang="sk-SK" altLang="sk-SK" dirty="0" err="1">
                <a:cs typeface="Calibri" panose="020F0502020204030204" pitchFamily="34" charset="0"/>
              </a:rPr>
              <a:t>Household</a:t>
            </a:r>
            <a:r>
              <a:rPr lang="sk-SK" altLang="sk-SK" dirty="0">
                <a:cs typeface="Calibri" panose="020F0502020204030204" pitchFamily="34" charset="0"/>
              </a:rPr>
              <a:t> drop-</a:t>
            </a:r>
            <a:r>
              <a:rPr lang="sk-SK" altLang="sk-SK" dirty="0" err="1">
                <a:cs typeface="Calibri" panose="020F0502020204030204" pitchFamily="34" charset="0"/>
              </a:rPr>
              <a:t>off</a:t>
            </a:r>
            <a:endParaRPr lang="sk-SK" altLang="sk-SK" dirty="0">
              <a:cs typeface="Calibri" panose="020F0502020204030204" pitchFamily="34" charset="0"/>
            </a:endParaRPr>
          </a:p>
          <a:p>
            <a:pPr marL="319088" lvl="1" indent="0">
              <a:buNone/>
            </a:pPr>
            <a:endParaRPr lang="sk-SK" altLang="sk-SK" dirty="0">
              <a:cs typeface="Calibri" panose="020F0502020204030204" pitchFamily="34" charset="0"/>
            </a:endParaRPr>
          </a:p>
          <a:p>
            <a:r>
              <a:rPr lang="sk-SK" altLang="sk-SK" sz="2400" dirty="0" err="1">
                <a:cs typeface="Calibri" panose="020F0502020204030204" pitchFamily="34" charset="0"/>
              </a:rPr>
              <a:t>Face-to-face</a:t>
            </a:r>
            <a:r>
              <a:rPr lang="sk-SK" altLang="sk-SK" sz="2400" dirty="0">
                <a:cs typeface="Calibri" panose="020F0502020204030204" pitchFamily="34" charset="0"/>
              </a:rPr>
              <a:t> interview</a:t>
            </a:r>
          </a:p>
          <a:p>
            <a:pPr lvl="1"/>
            <a:r>
              <a:rPr lang="sk-SK" altLang="sk-SK" dirty="0">
                <a:cs typeface="Calibri" panose="020F0502020204030204" pitchFamily="34" charset="0"/>
              </a:rPr>
              <a:t>PAPI (</a:t>
            </a:r>
            <a:r>
              <a:rPr lang="sk-SK" altLang="sk-SK" dirty="0" err="1">
                <a:cs typeface="Calibri" panose="020F0502020204030204" pitchFamily="34" charset="0"/>
              </a:rPr>
              <a:t>pen</a:t>
            </a:r>
            <a:r>
              <a:rPr lang="sk-SK" altLang="sk-SK" dirty="0">
                <a:cs typeface="Calibri" panose="020F0502020204030204" pitchFamily="34" charset="0"/>
              </a:rPr>
              <a:t> and </a:t>
            </a:r>
            <a:r>
              <a:rPr lang="sk-SK" altLang="sk-SK" dirty="0" err="1">
                <a:cs typeface="Calibri" panose="020F0502020204030204" pitchFamily="34" charset="0"/>
              </a:rPr>
              <a:t>pencil</a:t>
            </a:r>
            <a:r>
              <a:rPr lang="sk-SK" altLang="sk-SK" dirty="0">
                <a:cs typeface="Calibri" panose="020F0502020204030204" pitchFamily="34" charset="0"/>
              </a:rPr>
              <a:t> interview)</a:t>
            </a:r>
          </a:p>
          <a:p>
            <a:pPr lvl="1"/>
            <a:r>
              <a:rPr lang="sk-SK" altLang="sk-SK" dirty="0">
                <a:cs typeface="Calibri" panose="020F0502020204030204" pitchFamily="34" charset="0"/>
              </a:rPr>
              <a:t>CAPI </a:t>
            </a:r>
            <a:r>
              <a:rPr lang="en-GB" altLang="sk-SK" dirty="0">
                <a:cs typeface="Calibri" panose="020F0502020204030204" pitchFamily="34" charset="0"/>
              </a:rPr>
              <a:t>(computer assisted personal interview)</a:t>
            </a:r>
            <a:endParaRPr lang="cs-CZ" altLang="sk-SK" dirty="0">
              <a:cs typeface="Calibri" panose="020F0502020204030204" pitchFamily="34" charset="0"/>
            </a:endParaRPr>
          </a:p>
          <a:p>
            <a:pPr marL="319088" lvl="1" indent="0">
              <a:buNone/>
            </a:pPr>
            <a:endParaRPr lang="sk-SK" altLang="sk-SK" dirty="0">
              <a:cs typeface="Calibri" panose="020F0502020204030204" pitchFamily="34" charset="0"/>
            </a:endParaRPr>
          </a:p>
          <a:p>
            <a:r>
              <a:rPr lang="sk-SK" altLang="sk-SK" sz="2400" dirty="0">
                <a:cs typeface="Calibri" panose="020F0502020204030204" pitchFamily="34" charset="0"/>
              </a:rPr>
              <a:t>Telefón: CATI </a:t>
            </a:r>
            <a:r>
              <a:rPr lang="en-GB" altLang="sk-SK" sz="2400" dirty="0">
                <a:cs typeface="Calibri" panose="020F0502020204030204" pitchFamily="34" charset="0"/>
              </a:rPr>
              <a:t>(computer assisted telephone interview)</a:t>
            </a:r>
          </a:p>
          <a:p>
            <a:pPr lvl="1"/>
            <a:endParaRPr lang="sk-SK" altLang="sk-SK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sk-SK" altLang="sk-SK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sk-SK" altLang="sk-SK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8448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762000"/>
          </a:xfrm>
        </p:spPr>
        <p:txBody>
          <a:bodyPr/>
          <a:lstStyle/>
          <a:p>
            <a:r>
              <a:rPr lang="cs-CZ" altLang="sk-SK" dirty="0"/>
              <a:t>Interview </a:t>
            </a:r>
            <a:r>
              <a:rPr lang="cs-CZ" altLang="sk-SK" dirty="0" err="1"/>
              <a:t>Survey</a:t>
            </a:r>
            <a:endParaRPr lang="cs-CZ" altLang="sk-SK" dirty="0"/>
          </a:p>
        </p:txBody>
      </p:sp>
      <p:sp>
        <p:nvSpPr>
          <p:cNvPr id="112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5800" y="1295400"/>
            <a:ext cx="7772400" cy="5181600"/>
          </a:xfrm>
        </p:spPr>
        <p:txBody>
          <a:bodyPr/>
          <a:lstStyle/>
          <a:p>
            <a:r>
              <a:rPr lang="cs-CZ" altLang="sk-SK" sz="2800" dirty="0">
                <a:cs typeface="Calibri" panose="020F0502020204030204" pitchFamily="34" charset="0"/>
              </a:rPr>
              <a:t>Výhody</a:t>
            </a:r>
          </a:p>
          <a:p>
            <a:r>
              <a:rPr lang="cs-CZ" altLang="sk-SK" sz="2800" dirty="0">
                <a:cs typeface="Calibri" panose="020F0502020204030204" pitchFamily="34" charset="0"/>
              </a:rPr>
              <a:t>Etické otázky</a:t>
            </a:r>
          </a:p>
          <a:p>
            <a:r>
              <a:rPr lang="cs-CZ" altLang="sk-SK" sz="2800" dirty="0" err="1">
                <a:cs typeface="Calibri" panose="020F0502020204030204" pitchFamily="34" charset="0"/>
              </a:rPr>
              <a:t>Questionnaire</a:t>
            </a:r>
            <a:endParaRPr lang="cs-CZ" altLang="sk-SK" sz="2800" dirty="0">
              <a:cs typeface="Calibri" panose="020F0502020204030204" pitchFamily="34" charset="0"/>
            </a:endParaRPr>
          </a:p>
          <a:p>
            <a:r>
              <a:rPr lang="cs-CZ" altLang="sk-SK" sz="2800" dirty="0" err="1">
                <a:cs typeface="Calibri" panose="020F0502020204030204" pitchFamily="34" charset="0"/>
              </a:rPr>
              <a:t>Zaznamenávanie</a:t>
            </a:r>
            <a:r>
              <a:rPr lang="cs-CZ" altLang="sk-SK" sz="2800" dirty="0">
                <a:cs typeface="Calibri" panose="020F0502020204030204" pitchFamily="34" charset="0"/>
              </a:rPr>
              <a:t> </a:t>
            </a:r>
            <a:r>
              <a:rPr lang="cs-CZ" altLang="sk-SK" sz="2800" dirty="0" err="1">
                <a:cs typeface="Calibri" panose="020F0502020204030204" pitchFamily="34" charset="0"/>
              </a:rPr>
              <a:t>odpovedí</a:t>
            </a:r>
            <a:endParaRPr lang="cs-CZ" altLang="sk-SK" sz="2800" dirty="0">
              <a:cs typeface="Calibri" panose="020F0502020204030204" pitchFamily="34" charset="0"/>
            </a:endParaRPr>
          </a:p>
          <a:p>
            <a:r>
              <a:rPr lang="cs-CZ" altLang="sk-SK" sz="2800" dirty="0">
                <a:cs typeface="Calibri" panose="020F0502020204030204" pitchFamily="34" charset="0"/>
              </a:rPr>
              <a:t>„</a:t>
            </a:r>
            <a:r>
              <a:rPr lang="cs-CZ" altLang="sk-SK" sz="2800" dirty="0" err="1">
                <a:cs typeface="Calibri" panose="020F0502020204030204" pitchFamily="34" charset="0"/>
              </a:rPr>
              <a:t>Probing</a:t>
            </a:r>
            <a:r>
              <a:rPr lang="cs-CZ" altLang="sk-SK" sz="2800" dirty="0">
                <a:cs typeface="Calibri" panose="020F0502020204030204" pitchFamily="34" charset="0"/>
              </a:rPr>
              <a:t>“</a:t>
            </a:r>
            <a:endParaRPr lang="en-GB" altLang="sk-SK" sz="2800" dirty="0">
              <a:cs typeface="Calibri" panose="020F0502020204030204" pitchFamily="34" charset="0"/>
            </a:endParaRPr>
          </a:p>
          <a:p>
            <a:pPr lvl="1"/>
            <a:endParaRPr lang="sk-SK" altLang="sk-SK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sk-SK" altLang="sk-SK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sk-SK" altLang="sk-SK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8353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0" y="-661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sk-SK" altLang="sk-SK"/>
          </a:p>
        </p:txBody>
      </p:sp>
      <p:graphicFrame>
        <p:nvGraphicFramePr>
          <p:cNvPr id="13345" name="Group 33"/>
          <p:cNvGraphicFramePr>
            <a:graphicFrameLocks noGrp="1"/>
          </p:cNvGraphicFramePr>
          <p:nvPr/>
        </p:nvGraphicFramePr>
        <p:xfrm>
          <a:off x="228600" y="304800"/>
          <a:ext cx="8534400" cy="6248400"/>
        </p:xfrm>
        <a:graphic>
          <a:graphicData uri="http://schemas.openxmlformats.org/drawingml/2006/table">
            <a:tbl>
              <a:tblPr/>
              <a:tblGrid>
                <a:gridCol w="1282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5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56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74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sk-SK" altLang="sk-SK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k-SK" altLang="sk-SK" sz="3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Výhody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k-SK" altLang="sk-SK" sz="3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Nevýhody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43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sk-SK" altLang="sk-SK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Pošta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sk-SK" altLang="sk-SK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relatívna anonymita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sk-SK" altLang="sk-SK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relatívne jednoduchá administrácia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sk-SK" altLang="sk-SK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relatívne nízke náklady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sk-SK" altLang="sk-SK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nízka návratnosť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sk-SK" altLang="sk-SK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často dlhá doba čakania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sk-SK" altLang="sk-SK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nie je isté, kto odpovedal na otázky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65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k-SK" altLang="sk-SK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E-mail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sk-SK" altLang="sk-SK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veľmi nízke náklady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sk-SK" altLang="sk-SK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ľahká a rýchla administrácia i analýza dát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sk-SK" altLang="sk-SK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problém reprezentativity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sk-SK" altLang="sk-SK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309" name="Rectangle 134"/>
          <p:cNvSpPr>
            <a:spLocks noChangeArrowheads="1"/>
          </p:cNvSpPr>
          <p:nvPr/>
        </p:nvSpPr>
        <p:spPr bwMode="auto">
          <a:xfrm>
            <a:off x="0" y="7519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7116532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0" y="-661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sk-SK" altLang="sk-SK"/>
          </a:p>
        </p:txBody>
      </p:sp>
      <p:graphicFrame>
        <p:nvGraphicFramePr>
          <p:cNvPr id="13345" name="Group 33"/>
          <p:cNvGraphicFramePr>
            <a:graphicFrameLocks noGrp="1"/>
          </p:cNvGraphicFramePr>
          <p:nvPr/>
        </p:nvGraphicFramePr>
        <p:xfrm>
          <a:off x="228600" y="304800"/>
          <a:ext cx="8534400" cy="621042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56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099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3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Výhody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3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Nevýhody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0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Telefon / CATI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sk-SK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vyššia návratnosť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sk-SK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kompletnosť odpovedí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sk-SK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identifikácia respondenta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sk-SK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možnosť obsiahnuť vzdialené oblasti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sk-SK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nemôžeme získať vizuálne typy informácií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sk-SK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obmedzená možnosť ponuky variant odpovedí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sk-SK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problém reprezentativity (mobil)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19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Tazateľ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sk-SK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vysoká návratnosť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sk-SK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nízka miera „</a:t>
                      </a:r>
                      <a:r>
                        <a:rPr kumimoji="0" lang="sk-SK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missing</a:t>
                      </a:r>
                      <a:r>
                        <a:rPr kumimoji="0" lang="sk-SK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sk-SK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values</a:t>
                      </a:r>
                      <a:r>
                        <a:rPr kumimoji="0" lang="sk-SK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sk-SK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málo anonymný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sk-SK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nákladný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sk-SK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nutnosť používať tazateľskú sieť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sk-SK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„interviewer bias“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333" name="Rectangle 134"/>
          <p:cNvSpPr>
            <a:spLocks noChangeArrowheads="1"/>
          </p:cNvSpPr>
          <p:nvPr/>
        </p:nvSpPr>
        <p:spPr bwMode="auto">
          <a:xfrm>
            <a:off x="0" y="7519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0385858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990600" y="2286000"/>
            <a:ext cx="6923087" cy="252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 eaLnBrk="1" hangingPunct="1">
              <a:spcBef>
                <a:spcPts val="575"/>
              </a:spcBef>
              <a:buClr>
                <a:srgbClr val="D34817"/>
              </a:buClr>
              <a:buSzPct val="85000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>
                <a:solidFill>
                  <a:srgbClr val="000000"/>
                </a:solidFill>
                <a:latin typeface="+mn-lt"/>
              </a:rPr>
              <a:t>3. Experiment</a:t>
            </a:r>
          </a:p>
        </p:txBody>
      </p:sp>
    </p:spTree>
    <p:extLst>
      <p:ext uri="{BB962C8B-B14F-4D97-AF65-F5344CB8AC3E}">
        <p14:creationId xmlns:p14="http://schemas.microsoft.com/office/powerpoint/2010/main" val="1441649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000" b="1" dirty="0">
                <a:solidFill>
                  <a:srgbClr val="696464"/>
                </a:solidFill>
                <a:latin typeface="Franklin Gothic Book" pitchFamily="34" charset="0"/>
              </a:rPr>
              <a:t>Experiment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458200" cy="495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8" charset="0"/>
              </a:rPr>
              <a:t>dobre definovaný koncept a predpoklad; testovanie hypotéz 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8" charset="0"/>
              </a:rPr>
              <a:t>vysvetlenie, nie popis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8" charset="0"/>
              </a:rPr>
              <a:t>tri páry komponentov: </a:t>
            </a:r>
          </a:p>
          <a:p>
            <a:pPr marL="546100" lvl="1" indent="-228600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8" charset="0"/>
              </a:rPr>
              <a:t>nezávislá a závislá premenná</a:t>
            </a:r>
          </a:p>
          <a:p>
            <a:pPr marL="546100" lvl="1" indent="-228600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err="1">
                <a:solidFill>
                  <a:srgbClr val="000000"/>
                </a:solidFill>
                <a:latin typeface="Perpetua" pitchFamily="18" charset="0"/>
              </a:rPr>
              <a:t>pre-testovanie</a:t>
            </a:r>
            <a:r>
              <a:rPr lang="sk-SK" sz="2800" dirty="0">
                <a:solidFill>
                  <a:srgbClr val="000000"/>
                </a:solidFill>
                <a:latin typeface="Perpetua" pitchFamily="18" charset="0"/>
              </a:rPr>
              <a:t> a </a:t>
            </a:r>
            <a:r>
              <a:rPr lang="sk-SK" sz="2800" dirty="0" err="1">
                <a:solidFill>
                  <a:srgbClr val="000000"/>
                </a:solidFill>
                <a:latin typeface="Perpetua" pitchFamily="18" charset="0"/>
              </a:rPr>
              <a:t>post-testovanie</a:t>
            </a:r>
            <a:endParaRPr lang="sk-SK" sz="2800" dirty="0">
              <a:solidFill>
                <a:srgbClr val="000000"/>
              </a:solidFill>
              <a:latin typeface="Perpetua" pitchFamily="18" charset="0"/>
            </a:endParaRPr>
          </a:p>
          <a:p>
            <a:pPr marL="546100" lvl="1" indent="-228600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8" charset="0"/>
              </a:rPr>
              <a:t>experimentálna a kontrolná skupina</a:t>
            </a:r>
          </a:p>
          <a:p>
            <a:pPr marL="546100" lvl="1" indent="-228600" eaLnBrk="1" hangingPunct="1">
              <a:spcBef>
                <a:spcPts val="375"/>
              </a:spcBef>
              <a:buClr>
                <a:srgbClr val="9B2D1F"/>
              </a:buClr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Perpet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7352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944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000" b="1">
                <a:solidFill>
                  <a:srgbClr val="696464"/>
                </a:solidFill>
                <a:latin typeface="Franklin Gothic Book" pitchFamily="34" charset="0"/>
              </a:rPr>
              <a:t>Klasický dizajn experimentu</a:t>
            </a: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228600" y="2514600"/>
            <a:ext cx="2514600" cy="144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3050" indent="-271463" eaLnBrk="1" hangingPunct="1">
              <a:spcBef>
                <a:spcPts val="575"/>
              </a:spcBef>
              <a:buSzPct val="8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sk-SK" sz="2600">
              <a:solidFill>
                <a:srgbClr val="000000"/>
              </a:solidFill>
              <a:latin typeface="Perpetua" pitchFamily="18" charset="0"/>
            </a:endParaRP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2600">
                <a:solidFill>
                  <a:srgbClr val="000000"/>
                </a:solidFill>
                <a:latin typeface="Perpetua" pitchFamily="18" charset="0"/>
              </a:rPr>
              <a:t>experimentálna </a:t>
            </a: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2600">
                <a:solidFill>
                  <a:srgbClr val="000000"/>
                </a:solidFill>
                <a:latin typeface="Perpetua" pitchFamily="18" charset="0"/>
              </a:rPr>
              <a:t>skupina</a:t>
            </a:r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457200" y="3962400"/>
            <a:ext cx="1600200" cy="144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endParaRPr lang="sk-SK" sz="2600">
              <a:solidFill>
                <a:srgbClr val="000000"/>
              </a:solidFill>
              <a:latin typeface="Perpetua" pitchFamily="18" charset="0"/>
            </a:endParaRP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r>
              <a:rPr lang="sk-SK" sz="2600">
                <a:solidFill>
                  <a:srgbClr val="000000"/>
                </a:solidFill>
                <a:latin typeface="Perpetua" pitchFamily="18" charset="0"/>
              </a:rPr>
              <a:t>kontrolná </a:t>
            </a: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r>
              <a:rPr lang="sk-SK" sz="2600">
                <a:solidFill>
                  <a:srgbClr val="000000"/>
                </a:solidFill>
                <a:latin typeface="Perpetua" pitchFamily="18" charset="0"/>
              </a:rPr>
              <a:t>skupina</a:t>
            </a:r>
          </a:p>
        </p:txBody>
      </p:sp>
      <p:sp>
        <p:nvSpPr>
          <p:cNvPr id="24581" name="Text Box 4"/>
          <p:cNvSpPr txBox="1">
            <a:spLocks noChangeArrowheads="1"/>
          </p:cNvSpPr>
          <p:nvPr/>
        </p:nvSpPr>
        <p:spPr bwMode="auto">
          <a:xfrm>
            <a:off x="2590800" y="1295400"/>
            <a:ext cx="16002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endParaRPr lang="sk-SK" sz="2600">
              <a:solidFill>
                <a:srgbClr val="000000"/>
              </a:solidFill>
              <a:latin typeface="Perpetua" pitchFamily="18" charset="0"/>
            </a:endParaRP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r>
              <a:rPr lang="sk-SK" sz="2600">
                <a:solidFill>
                  <a:srgbClr val="000000"/>
                </a:solidFill>
                <a:latin typeface="Perpetua" pitchFamily="18" charset="0"/>
              </a:rPr>
              <a:t>predtým</a:t>
            </a:r>
          </a:p>
        </p:txBody>
      </p:sp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4495800" y="1295400"/>
            <a:ext cx="19812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endParaRPr lang="sk-SK" sz="2600">
              <a:solidFill>
                <a:srgbClr val="000000"/>
              </a:solidFill>
              <a:latin typeface="Perpetua" pitchFamily="18" charset="0"/>
            </a:endParaRP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r>
              <a:rPr lang="sk-SK" sz="2600">
                <a:solidFill>
                  <a:srgbClr val="000000"/>
                </a:solidFill>
                <a:latin typeface="Perpetua" pitchFamily="18" charset="0"/>
              </a:rPr>
              <a:t>intervencia</a:t>
            </a:r>
          </a:p>
        </p:txBody>
      </p:sp>
      <p:sp>
        <p:nvSpPr>
          <p:cNvPr id="24583" name="Text Box 6"/>
          <p:cNvSpPr txBox="1">
            <a:spLocks noChangeArrowheads="1"/>
          </p:cNvSpPr>
          <p:nvPr/>
        </p:nvSpPr>
        <p:spPr bwMode="auto">
          <a:xfrm>
            <a:off x="7162800" y="1295400"/>
            <a:ext cx="12954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endParaRPr lang="sk-SK" sz="2600">
              <a:solidFill>
                <a:srgbClr val="000000"/>
              </a:solidFill>
              <a:latin typeface="Perpetua" pitchFamily="18" charset="0"/>
            </a:endParaRP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r>
              <a:rPr lang="sk-SK" sz="2600">
                <a:solidFill>
                  <a:srgbClr val="000000"/>
                </a:solidFill>
                <a:latin typeface="Perpetua" pitchFamily="18" charset="0"/>
              </a:rPr>
              <a:t>potom</a:t>
            </a:r>
          </a:p>
        </p:txBody>
      </p:sp>
      <p:sp>
        <p:nvSpPr>
          <p:cNvPr id="24584" name="Text Box 7"/>
          <p:cNvSpPr txBox="1">
            <a:spLocks noChangeArrowheads="1"/>
          </p:cNvSpPr>
          <p:nvPr/>
        </p:nvSpPr>
        <p:spPr bwMode="auto">
          <a:xfrm>
            <a:off x="3048000" y="2895600"/>
            <a:ext cx="1143000" cy="520700"/>
          </a:xfrm>
          <a:prstGeom prst="rect">
            <a:avLst/>
          </a:prstGeom>
          <a:solidFill>
            <a:srgbClr val="D34817"/>
          </a:solidFill>
          <a:ln w="12600" cap="sq">
            <a:solidFill>
              <a:srgbClr val="9B320E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2800" b="1">
                <a:solidFill>
                  <a:srgbClr val="FFFFFF"/>
                </a:solidFill>
                <a:latin typeface="Perpetua" pitchFamily="18" charset="0"/>
              </a:rPr>
              <a:t>X1</a:t>
            </a:r>
          </a:p>
        </p:txBody>
      </p:sp>
      <p:sp>
        <p:nvSpPr>
          <p:cNvPr id="24585" name="Text Box 8"/>
          <p:cNvSpPr txBox="1">
            <a:spLocks noChangeArrowheads="1"/>
          </p:cNvSpPr>
          <p:nvPr/>
        </p:nvSpPr>
        <p:spPr bwMode="auto">
          <a:xfrm>
            <a:off x="7086600" y="2905125"/>
            <a:ext cx="1143000" cy="520700"/>
          </a:xfrm>
          <a:prstGeom prst="rect">
            <a:avLst/>
          </a:prstGeom>
          <a:solidFill>
            <a:srgbClr val="D34817"/>
          </a:solidFill>
          <a:ln w="12600" cap="sq">
            <a:solidFill>
              <a:srgbClr val="9B320E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2800" b="1">
                <a:solidFill>
                  <a:srgbClr val="FFFFFF"/>
                </a:solidFill>
                <a:latin typeface="Perpetua" pitchFamily="18" charset="0"/>
              </a:rPr>
              <a:t>X2</a:t>
            </a:r>
          </a:p>
        </p:txBody>
      </p:sp>
      <p:sp>
        <p:nvSpPr>
          <p:cNvPr id="24586" name="Text Box 9"/>
          <p:cNvSpPr txBox="1">
            <a:spLocks noChangeArrowheads="1"/>
          </p:cNvSpPr>
          <p:nvPr/>
        </p:nvSpPr>
        <p:spPr bwMode="auto">
          <a:xfrm>
            <a:off x="2971800" y="4495800"/>
            <a:ext cx="1143000" cy="520700"/>
          </a:xfrm>
          <a:prstGeom prst="rect">
            <a:avLst/>
          </a:prstGeom>
          <a:solidFill>
            <a:srgbClr val="D34817"/>
          </a:solidFill>
          <a:ln w="12600" cap="sq">
            <a:solidFill>
              <a:srgbClr val="9B320E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2800" b="1">
                <a:solidFill>
                  <a:srgbClr val="FFFFFF"/>
                </a:solidFill>
                <a:latin typeface="Perpetua" pitchFamily="18" charset="0"/>
              </a:rPr>
              <a:t>X</a:t>
            </a:r>
            <a:r>
              <a:rPr lang="sk-SK" sz="28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sk-SK" sz="2800" b="1">
                <a:solidFill>
                  <a:srgbClr val="FFFFFF"/>
                </a:solidFill>
                <a:latin typeface="Perpetua" pitchFamily="18" charset="0"/>
              </a:rPr>
              <a:t>1</a:t>
            </a:r>
          </a:p>
        </p:txBody>
      </p:sp>
      <p:sp>
        <p:nvSpPr>
          <p:cNvPr id="24587" name="Text Box 10"/>
          <p:cNvSpPr txBox="1">
            <a:spLocks noChangeArrowheads="1"/>
          </p:cNvSpPr>
          <p:nvPr/>
        </p:nvSpPr>
        <p:spPr bwMode="auto">
          <a:xfrm>
            <a:off x="7086600" y="4505325"/>
            <a:ext cx="1143000" cy="520700"/>
          </a:xfrm>
          <a:prstGeom prst="rect">
            <a:avLst/>
          </a:prstGeom>
          <a:solidFill>
            <a:srgbClr val="D34817"/>
          </a:solidFill>
          <a:ln w="12600" cap="sq">
            <a:solidFill>
              <a:srgbClr val="9B320E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2800" b="1">
                <a:solidFill>
                  <a:srgbClr val="FFFFFF"/>
                </a:solidFill>
                <a:latin typeface="Perpetua" pitchFamily="18" charset="0"/>
              </a:rPr>
              <a:t>X</a:t>
            </a:r>
            <a:r>
              <a:rPr lang="sk-SK" sz="28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sk-SK" sz="2800" b="1">
                <a:solidFill>
                  <a:srgbClr val="FFFFFF"/>
                </a:solidFill>
                <a:latin typeface="Perpetua" pitchFamily="18" charset="0"/>
              </a:rPr>
              <a:t>2</a:t>
            </a:r>
          </a:p>
        </p:txBody>
      </p:sp>
      <p:sp>
        <p:nvSpPr>
          <p:cNvPr id="24588" name="Text Box 11"/>
          <p:cNvSpPr txBox="1">
            <a:spLocks noChangeArrowheads="1"/>
          </p:cNvSpPr>
          <p:nvPr/>
        </p:nvSpPr>
        <p:spPr bwMode="auto">
          <a:xfrm>
            <a:off x="4648200" y="5105400"/>
            <a:ext cx="2057400" cy="76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r>
              <a:rPr lang="sk-SK" sz="2600">
                <a:solidFill>
                  <a:srgbClr val="000000"/>
                </a:solidFill>
                <a:latin typeface="Perpetua" pitchFamily="18" charset="0"/>
              </a:rPr>
              <a:t>bez intervencie</a:t>
            </a:r>
          </a:p>
        </p:txBody>
      </p:sp>
      <p:sp>
        <p:nvSpPr>
          <p:cNvPr id="24589" name="Line 12"/>
          <p:cNvSpPr>
            <a:spLocks noChangeShapeType="1"/>
          </p:cNvSpPr>
          <p:nvPr/>
        </p:nvSpPr>
        <p:spPr bwMode="auto">
          <a:xfrm>
            <a:off x="4038600" y="3962400"/>
            <a:ext cx="3048000" cy="1588"/>
          </a:xfrm>
          <a:prstGeom prst="line">
            <a:avLst/>
          </a:prstGeom>
          <a:noFill/>
          <a:ln w="9360" cap="sq">
            <a:solidFill>
              <a:srgbClr val="AF3408"/>
            </a:solidFill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cxnSp>
        <p:nvCxnSpPr>
          <p:cNvPr id="24590" name="AutoShape 13"/>
          <p:cNvCxnSpPr>
            <a:cxnSpLocks noChangeShapeType="1"/>
          </p:cNvCxnSpPr>
          <p:nvPr/>
        </p:nvCxnSpPr>
        <p:spPr bwMode="auto">
          <a:xfrm>
            <a:off x="5486400" y="2286000"/>
            <a:ext cx="1588" cy="1524000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/>
            <a:tailEnd type="triangle" w="med" len="med"/>
          </a:ln>
        </p:spPr>
      </p:cxnSp>
      <p:cxnSp>
        <p:nvCxnSpPr>
          <p:cNvPr id="24591" name="AutoShape 14"/>
          <p:cNvCxnSpPr>
            <a:cxnSpLocks noChangeShapeType="1"/>
          </p:cNvCxnSpPr>
          <p:nvPr/>
        </p:nvCxnSpPr>
        <p:spPr bwMode="auto">
          <a:xfrm flipV="1">
            <a:off x="5486400" y="4114800"/>
            <a:ext cx="1588" cy="1219200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/>
            <a:tailEnd type="triangle" w="med" len="med"/>
          </a:ln>
        </p:spPr>
      </p:cxnSp>
      <p:sp>
        <p:nvSpPr>
          <p:cNvPr id="24592" name="Text Box 15"/>
          <p:cNvSpPr txBox="1">
            <a:spLocks noChangeArrowheads="1"/>
          </p:cNvSpPr>
          <p:nvPr/>
        </p:nvSpPr>
        <p:spPr bwMode="auto">
          <a:xfrm>
            <a:off x="609600" y="6096000"/>
            <a:ext cx="693420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2800" b="1">
                <a:solidFill>
                  <a:srgbClr val="FF0000"/>
                </a:solidFill>
                <a:latin typeface="Perpetua" pitchFamily="18" charset="0"/>
              </a:rPr>
              <a:t>Efekt intervencie: (X2 - X1) – (X</a:t>
            </a:r>
            <a:r>
              <a:rPr lang="sk-SK" sz="2800" b="1">
                <a:solidFill>
                  <a:srgbClr val="FF0000"/>
                </a:solidFill>
                <a:latin typeface="Perpetua" pitchFamily="18" charset="0"/>
                <a:cs typeface="Times New Roman" pitchFamily="18" charset="0"/>
              </a:rPr>
              <a:t>*2 - X*1) </a:t>
            </a:r>
          </a:p>
        </p:txBody>
      </p:sp>
    </p:spTree>
    <p:extLst>
      <p:ext uri="{BB962C8B-B14F-4D97-AF65-F5344CB8AC3E}">
        <p14:creationId xmlns:p14="http://schemas.microsoft.com/office/powerpoint/2010/main" val="35740691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dirty="0">
                <a:solidFill>
                  <a:srgbClr val="696464"/>
                </a:solidFill>
                <a:latin typeface="Franklin Gothic Book" pitchFamily="34" charset="0"/>
                <a:ea typeface="+mn-ea"/>
                <a:cs typeface="Arial" charset="0"/>
              </a:rPr>
              <a:t>Kritériá dôkazu kauzality</a:t>
            </a:r>
            <a:endParaRPr lang="cs-CZ" b="1" dirty="0">
              <a:solidFill>
                <a:srgbClr val="696464"/>
              </a:solidFill>
              <a:latin typeface="Franklin Gothic Book" pitchFamily="34" charset="0"/>
              <a:ea typeface="+mn-ea"/>
              <a:cs typeface="Arial" charset="0"/>
            </a:endParaRPr>
          </a:p>
        </p:txBody>
      </p:sp>
      <p:sp>
        <p:nvSpPr>
          <p:cNvPr id="102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8229600" cy="2553816"/>
          </a:xfrm>
        </p:spPr>
        <p:txBody>
          <a:bodyPr rtlCol="0">
            <a:normAutofit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sz="3200" dirty="0"/>
              <a:t>časová pos</a:t>
            </a:r>
            <a:r>
              <a:rPr lang="sk-SK" sz="3200" dirty="0"/>
              <a:t>t</a:t>
            </a:r>
            <a:r>
              <a:rPr lang="en-GB" sz="3200" dirty="0"/>
              <a:t>upnos</a:t>
            </a:r>
            <a:r>
              <a:rPr lang="sk-SK" sz="3200" dirty="0"/>
              <a:t>ť</a:t>
            </a:r>
            <a:r>
              <a:rPr lang="en-GB" sz="3200" dirty="0"/>
              <a:t> = možnos</a:t>
            </a:r>
            <a:r>
              <a:rPr lang="sk-SK" sz="3200" dirty="0"/>
              <a:t>ť</a:t>
            </a:r>
            <a:r>
              <a:rPr lang="en-GB" sz="3200" dirty="0"/>
              <a:t> určen</a:t>
            </a:r>
            <a:r>
              <a:rPr lang="sk-SK" sz="3200" dirty="0"/>
              <a:t>ia</a:t>
            </a:r>
            <a:r>
              <a:rPr lang="en-GB" sz="3200" dirty="0"/>
              <a:t>, </a:t>
            </a:r>
            <a:r>
              <a:rPr lang="sk-SK" sz="3200" dirty="0"/>
              <a:t>č</a:t>
            </a:r>
            <a:r>
              <a:rPr lang="en-GB" sz="3200" dirty="0"/>
              <a:t>o b</a:t>
            </a:r>
            <a:r>
              <a:rPr lang="sk-SK" sz="3200" dirty="0"/>
              <a:t>o</a:t>
            </a:r>
            <a:r>
              <a:rPr lang="en-GB" sz="3200" dirty="0"/>
              <a:t>lo </a:t>
            </a:r>
            <a:r>
              <a:rPr lang="sk-SK" sz="3200" dirty="0"/>
              <a:t>skôr</a:t>
            </a:r>
            <a:r>
              <a:rPr lang="en-GB" sz="3200" dirty="0"/>
              <a:t> a </a:t>
            </a:r>
            <a:r>
              <a:rPr lang="sk-SK" sz="3200" dirty="0"/>
              <a:t>č</a:t>
            </a:r>
            <a:r>
              <a:rPr lang="en-GB" sz="3200" dirty="0"/>
              <a:t>o </a:t>
            </a:r>
            <a:r>
              <a:rPr lang="sk-SK" sz="3200" dirty="0"/>
              <a:t>neskôr</a:t>
            </a:r>
            <a:endParaRPr lang="en-GB" sz="3200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sz="3200" dirty="0"/>
              <a:t>zm</a:t>
            </a:r>
            <a:r>
              <a:rPr lang="sk-SK" sz="3200" dirty="0"/>
              <a:t>e</a:t>
            </a:r>
            <a:r>
              <a:rPr lang="en-GB" sz="3200" dirty="0"/>
              <a:t>na musí pr</a:t>
            </a:r>
            <a:r>
              <a:rPr lang="sk-SK" sz="3200" dirty="0"/>
              <a:t>e</a:t>
            </a:r>
            <a:r>
              <a:rPr lang="en-GB" sz="3200" dirty="0"/>
              <a:t>b</a:t>
            </a:r>
            <a:r>
              <a:rPr lang="sk-SK" sz="3200" dirty="0"/>
              <a:t>e</a:t>
            </a:r>
            <a:r>
              <a:rPr lang="en-GB" sz="3200" dirty="0"/>
              <a:t>hn</a:t>
            </a:r>
            <a:r>
              <a:rPr lang="sk-SK" sz="3200" dirty="0"/>
              <a:t>úť</a:t>
            </a:r>
            <a:r>
              <a:rPr lang="en-GB" sz="3200" dirty="0"/>
              <a:t> s</a:t>
            </a:r>
            <a:r>
              <a:rPr lang="sk-SK" sz="3200" dirty="0"/>
              <a:t>ú</a:t>
            </a:r>
            <a:r>
              <a:rPr lang="en-GB" sz="3200" dirty="0"/>
              <a:t>b</a:t>
            </a:r>
            <a:r>
              <a:rPr lang="sk-SK" sz="3200" dirty="0"/>
              <a:t>e</a:t>
            </a:r>
            <a:r>
              <a:rPr lang="en-GB" sz="3200" dirty="0"/>
              <a:t>žn</a:t>
            </a:r>
            <a:r>
              <a:rPr lang="sk-SK" sz="3200" dirty="0"/>
              <a:t>e</a:t>
            </a:r>
            <a:endParaRPr lang="en-GB" sz="3200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sz="3200" dirty="0"/>
              <a:t>možnos</a:t>
            </a:r>
            <a:r>
              <a:rPr lang="sk-SK" sz="3200" dirty="0"/>
              <a:t>ť</a:t>
            </a:r>
            <a:r>
              <a:rPr lang="en-GB" sz="3200" dirty="0"/>
              <a:t> vyl</a:t>
            </a:r>
            <a:r>
              <a:rPr lang="sk-SK" sz="3200" dirty="0"/>
              <a:t>ú</a:t>
            </a:r>
            <a:r>
              <a:rPr lang="en-GB" sz="3200" dirty="0"/>
              <a:t>čen</a:t>
            </a:r>
            <a:r>
              <a:rPr lang="sk-SK" sz="3200" dirty="0"/>
              <a:t>ia</a:t>
            </a:r>
            <a:r>
              <a:rPr lang="en-GB" sz="3200" dirty="0"/>
              <a:t> nekontrolovate</a:t>
            </a:r>
            <a:r>
              <a:rPr lang="sk-SK" sz="3200" dirty="0"/>
              <a:t>ľ</a:t>
            </a:r>
            <a:r>
              <a:rPr lang="en-GB" sz="3200" dirty="0"/>
              <a:t>ného v</a:t>
            </a:r>
            <a:r>
              <a:rPr lang="sk-SK" sz="3200" dirty="0"/>
              <a:t>onkajšieho</a:t>
            </a:r>
            <a:r>
              <a:rPr lang="en-GB" sz="3200" dirty="0"/>
              <a:t> v</a:t>
            </a:r>
            <a:r>
              <a:rPr lang="sk-SK" sz="3200" dirty="0"/>
              <a:t>ply</a:t>
            </a:r>
            <a:r>
              <a:rPr lang="en-GB" sz="3200" dirty="0"/>
              <a:t>vu</a:t>
            </a:r>
            <a:endParaRPr lang="cs-CZ" sz="3200" dirty="0"/>
          </a:p>
          <a:p>
            <a:pPr eaLnBrk="1" fontAlgn="auto" hangingPunct="1">
              <a:spcAft>
                <a:spcPts val="0"/>
              </a:spcAft>
              <a:buFont typeface="StarSymbol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cs-CZ" sz="4000" dirty="0"/>
          </a:p>
          <a:p>
            <a:pPr eaLnBrk="1" fontAlgn="auto" hangingPunct="1">
              <a:spcAft>
                <a:spcPts val="0"/>
              </a:spcAft>
              <a:buFont typeface="StarSymbol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cs-CZ" sz="4000" dirty="0"/>
          </a:p>
          <a:p>
            <a:pPr eaLnBrk="1" fontAlgn="auto" hangingPunct="1">
              <a:spcAft>
                <a:spcPts val="0"/>
              </a:spcAft>
              <a:buFont typeface="StarSymbol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n-GB" sz="4000" dirty="0"/>
          </a:p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cs-CZ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313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077200" cy="838200"/>
          </a:xfrm>
        </p:spPr>
        <p:txBody>
          <a:bodyPr/>
          <a:lstStyle/>
          <a:p>
            <a:r>
              <a:rPr lang="sk-SK" altLang="sk-SK" sz="3600" b="1" dirty="0">
                <a:solidFill>
                  <a:srgbClr val="696464"/>
                </a:solidFill>
                <a:latin typeface="Franklin Gothic Book" pitchFamily="34" charset="0"/>
                <a:ea typeface="+mn-ea"/>
                <a:cs typeface="Arial" charset="0"/>
              </a:rPr>
              <a:t>Základné metódy a techniky výskumu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685800" y="1219200"/>
          <a:ext cx="7669213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220" name="WordArt 21"/>
          <p:cNvSpPr>
            <a:spLocks noChangeArrowheads="1" noChangeShapeType="1" noTextEdit="1"/>
          </p:cNvSpPr>
          <p:nvPr/>
        </p:nvSpPr>
        <p:spPr bwMode="auto">
          <a:xfrm rot="5400000">
            <a:off x="-573088" y="3316289"/>
            <a:ext cx="1908175" cy="3048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GB" sz="7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METODA</a:t>
            </a:r>
          </a:p>
        </p:txBody>
      </p:sp>
      <p:sp>
        <p:nvSpPr>
          <p:cNvPr id="9221" name="WordArt 22"/>
          <p:cNvSpPr>
            <a:spLocks noChangeArrowheads="1" noChangeShapeType="1" noTextEdit="1"/>
          </p:cNvSpPr>
          <p:nvPr/>
        </p:nvSpPr>
        <p:spPr bwMode="auto">
          <a:xfrm rot="5400000">
            <a:off x="7391400" y="5257800"/>
            <a:ext cx="2438400" cy="3048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GB" sz="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TECHNIKA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990600" y="2286000"/>
            <a:ext cx="6923087" cy="252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 eaLnBrk="1" hangingPunct="1">
              <a:spcBef>
                <a:spcPts val="575"/>
              </a:spcBef>
              <a:buClr>
                <a:srgbClr val="D34817"/>
              </a:buClr>
              <a:buSzPct val="85000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>
                <a:solidFill>
                  <a:srgbClr val="000000"/>
                </a:solidFill>
                <a:latin typeface="+mn-lt"/>
              </a:rPr>
              <a:t>4. Obsahová analýza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r>
              <a:rPr lang="sk-SK" altLang="sk-SK" sz="3600" b="1" dirty="0">
                <a:solidFill>
                  <a:srgbClr val="696464"/>
                </a:solidFill>
                <a:latin typeface="Franklin Gothic Book" pitchFamily="34" charset="0"/>
                <a:ea typeface="+mn-ea"/>
                <a:cs typeface="Arial" charset="0"/>
              </a:rPr>
              <a:t>Významový posun</a:t>
            </a:r>
            <a:endParaRPr lang="cs-CZ" altLang="sk-SK" sz="3600" b="1" dirty="0">
              <a:solidFill>
                <a:srgbClr val="696464"/>
              </a:solidFill>
              <a:latin typeface="Franklin Gothic Book" pitchFamily="34" charset="0"/>
              <a:ea typeface="+mn-ea"/>
              <a:cs typeface="Arial" charset="0"/>
            </a:endParaRP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458200" cy="4953000"/>
          </a:xfrm>
        </p:spPr>
        <p:txBody>
          <a:bodyPr/>
          <a:lstStyle/>
          <a:p>
            <a:r>
              <a:rPr lang="sk-SK" sz="2400" dirty="0"/>
              <a:t>vývoj od jednoduchej frekvenčnej analýzy ku sledovaniu zložitejších konceptov a sémantických vzťahov medzi nimi (</a:t>
            </a:r>
            <a:r>
              <a:rPr lang="sk-SK" sz="2400" dirty="0" err="1"/>
              <a:t>manifestný</a:t>
            </a:r>
            <a:r>
              <a:rPr lang="sk-SK" sz="2400" dirty="0"/>
              <a:t> i latentný obsah)</a:t>
            </a:r>
            <a:endParaRPr lang="sk-SK" sz="2400" i="1" dirty="0"/>
          </a:p>
          <a:p>
            <a:pPr>
              <a:buFont typeface="Wingdings 2" pitchFamily="16" charset="2"/>
              <a:buNone/>
            </a:pPr>
            <a:r>
              <a:rPr lang="sk-SK" sz="2400" i="1" dirty="0"/>
              <a:t>	Obsahová analýza je výskumná technika pre objektívny, systematický a </a:t>
            </a:r>
            <a:r>
              <a:rPr lang="sk-SK" sz="2400" i="1" u="sng" dirty="0"/>
              <a:t>kvantitatívny</a:t>
            </a:r>
            <a:r>
              <a:rPr lang="sk-SK" sz="2400" i="1" dirty="0"/>
              <a:t> popis </a:t>
            </a:r>
            <a:r>
              <a:rPr lang="sk-SK" sz="2400" i="1" u="sng" dirty="0" err="1"/>
              <a:t>manifestného</a:t>
            </a:r>
            <a:r>
              <a:rPr lang="sk-SK" sz="2400" i="1" dirty="0"/>
              <a:t> obsahu komunikácie</a:t>
            </a:r>
            <a:r>
              <a:rPr lang="sk-SK" sz="2400" dirty="0"/>
              <a:t> </a:t>
            </a:r>
          </a:p>
          <a:p>
            <a:pPr algn="r">
              <a:buFont typeface="Wingdings 2" pitchFamily="16" charset="2"/>
              <a:buNone/>
            </a:pPr>
            <a:r>
              <a:rPr lang="sk-SK" sz="2400" dirty="0"/>
              <a:t>(Bernard </a:t>
            </a:r>
            <a:r>
              <a:rPr lang="sk-SK" sz="2400" dirty="0" err="1"/>
              <a:t>Berelson</a:t>
            </a:r>
            <a:r>
              <a:rPr lang="sk-SK" sz="2400" dirty="0"/>
              <a:t>)</a:t>
            </a:r>
          </a:p>
          <a:p>
            <a:r>
              <a:rPr lang="sk-SK" sz="2400" dirty="0"/>
              <a:t>obsah textu nie je pevne daný a jednoznačný, ľudia sa líšia v tom, ako interpretujú text</a:t>
            </a:r>
            <a:endParaRPr lang="sk-SK" sz="2400" i="1" dirty="0"/>
          </a:p>
          <a:p>
            <a:pPr>
              <a:buNone/>
            </a:pPr>
            <a:r>
              <a:rPr lang="sk-SK" sz="2400" i="1" dirty="0"/>
              <a:t>	Obsahová analýza je výskumnou metódou umožňujúcou opakovateľným a </a:t>
            </a:r>
            <a:r>
              <a:rPr lang="sk-SK" sz="2400" i="1" dirty="0" err="1"/>
              <a:t>validným</a:t>
            </a:r>
            <a:r>
              <a:rPr lang="sk-SK" sz="2400" i="1" dirty="0"/>
              <a:t> spôsobom usudzovať z dát na ich kontext.</a:t>
            </a:r>
            <a:r>
              <a:rPr lang="sk-SK" sz="2400" dirty="0"/>
              <a:t> </a:t>
            </a:r>
          </a:p>
          <a:p>
            <a:pPr algn="r">
              <a:buNone/>
            </a:pPr>
            <a:r>
              <a:rPr lang="sk-SK" sz="2400" dirty="0"/>
              <a:t>(</a:t>
            </a:r>
            <a:r>
              <a:rPr lang="sk-SK" sz="2400" dirty="0" err="1"/>
              <a:t>Klaus</a:t>
            </a:r>
            <a:r>
              <a:rPr lang="sk-SK" sz="2400" dirty="0"/>
              <a:t> </a:t>
            </a:r>
            <a:r>
              <a:rPr lang="sk-SK" sz="2400" dirty="0" err="1"/>
              <a:t>Krippendorff</a:t>
            </a:r>
            <a:r>
              <a:rPr lang="sk-SK" sz="2400" dirty="0"/>
              <a:t>)</a:t>
            </a:r>
          </a:p>
          <a:p>
            <a:pPr algn="r">
              <a:buFont typeface="Wingdings 2" pitchFamily="16" charset="2"/>
              <a:buNone/>
            </a:pPr>
            <a:endParaRPr lang="sk-SK" sz="24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552950"/>
          </a:xfrm>
        </p:spPr>
        <p:txBody>
          <a:bodyPr/>
          <a:lstStyle/>
          <a:p>
            <a:pPr marL="342900" indent="-342900">
              <a:buFont typeface="Wingdings 2" pitchFamily="16" charset="2"/>
              <a:buNone/>
            </a:pPr>
            <a:r>
              <a:rPr lang="sk-SK" i="1" dirty="0">
                <a:latin typeface="Arial Narrow" pitchFamily="34" charset="0"/>
              </a:rPr>
              <a:t>	</a:t>
            </a:r>
            <a:r>
              <a:rPr lang="sk-SK" i="1" dirty="0"/>
              <a:t>„identifikovať a vypočítať výskyt bližšie určených vlastností alebo dimenzií textov, a prostredníctvom toho vypovedať o posolstvách, </a:t>
            </a:r>
            <a:r>
              <a:rPr lang="sk-SK" i="1" dirty="0" err="1"/>
              <a:t>image</a:t>
            </a:r>
            <a:r>
              <a:rPr lang="sk-SK" i="1" dirty="0"/>
              <a:t>, reprezentáciách týchto textov a ich širšom sociálnom význame“</a:t>
            </a:r>
            <a:r>
              <a:rPr lang="sk-SK" dirty="0"/>
              <a:t> </a:t>
            </a:r>
          </a:p>
          <a:p>
            <a:pPr marL="342900" indent="-342900" algn="r">
              <a:buFont typeface="Wingdings 2" pitchFamily="16" charset="2"/>
              <a:buNone/>
            </a:pPr>
            <a:r>
              <a:rPr lang="sk-SK" dirty="0"/>
              <a:t>(</a:t>
            </a:r>
            <a:r>
              <a:rPr lang="sk-SK" dirty="0" err="1"/>
              <a:t>Hansen</a:t>
            </a:r>
            <a:r>
              <a:rPr lang="sk-SK" dirty="0"/>
              <a:t> et al., 1998: 95) </a:t>
            </a:r>
          </a:p>
          <a:p>
            <a:pPr marL="342900" indent="-342900">
              <a:buFont typeface="Wingdings 2" pitchFamily="16" charset="2"/>
              <a:buNone/>
            </a:pPr>
            <a:endParaRPr lang="sk-SK" dirty="0"/>
          </a:p>
          <a:p>
            <a:pPr marL="342900" indent="-342900"/>
            <a:r>
              <a:rPr lang="sk-SK" dirty="0"/>
              <a:t>základný rys: radenie vybraných javov vyskytujúcich sa v obsahu do vopred zvolených kategórií + ich kvantifikácia</a:t>
            </a:r>
          </a:p>
          <a:p>
            <a:pPr marL="342900" indent="-342900"/>
            <a:r>
              <a:rPr lang="cs-CZ" dirty="0"/>
              <a:t>široké </a:t>
            </a:r>
            <a:r>
              <a:rPr lang="cs-CZ" dirty="0" err="1"/>
              <a:t>využitie</a:t>
            </a:r>
            <a:endParaRPr lang="sk-SK" dirty="0"/>
          </a:p>
          <a:p>
            <a:pPr marL="342900" indent="-342900">
              <a:buFont typeface="Wingdings 2" pitchFamily="16" charset="2"/>
              <a:buNone/>
            </a:pPr>
            <a:endParaRPr lang="sk-SK" dirty="0">
              <a:latin typeface="Arial" charset="0"/>
            </a:endParaRPr>
          </a:p>
        </p:txBody>
      </p:sp>
      <p:sp>
        <p:nvSpPr>
          <p:cNvPr id="36867" name="Rectangle 3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r>
              <a:rPr lang="sk-SK" altLang="sk-SK" sz="3600" b="1" dirty="0">
                <a:solidFill>
                  <a:srgbClr val="696464"/>
                </a:solidFill>
                <a:latin typeface="Franklin Gothic Book" pitchFamily="34" charset="0"/>
                <a:ea typeface="+mn-ea"/>
                <a:cs typeface="Arial" charset="0"/>
              </a:rPr>
              <a:t>Účel obsahovej analýzy</a:t>
            </a:r>
            <a:endParaRPr lang="cs-CZ" altLang="sk-SK" sz="3600" b="1" dirty="0">
              <a:solidFill>
                <a:srgbClr val="696464"/>
              </a:solidFill>
              <a:latin typeface="Franklin Gothic Book" pitchFamily="34" charset="0"/>
              <a:ea typeface="+mn-ea"/>
              <a:cs typeface="Arial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457451" y="2571750"/>
            <a:ext cx="5192315" cy="1890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ts val="431"/>
              </a:spcBef>
              <a:buClr>
                <a:srgbClr val="D34817"/>
              </a:buClr>
              <a:buSzPct val="85000"/>
              <a:tabLst>
                <a:tab pos="935831" algn="l"/>
                <a:tab pos="1621631" algn="l"/>
                <a:tab pos="2307431" algn="l"/>
                <a:tab pos="2993231" algn="l"/>
                <a:tab pos="3679031" algn="l"/>
                <a:tab pos="4364831" algn="l"/>
                <a:tab pos="5050631" algn="l"/>
                <a:tab pos="5736431" algn="l"/>
                <a:tab pos="6422231" algn="l"/>
                <a:tab pos="7108031" algn="l"/>
                <a:tab pos="7793831" algn="l"/>
              </a:tabLst>
            </a:pPr>
            <a:r>
              <a:rPr lang="cs-CZ" altLang="cs-CZ" sz="2700" b="1" dirty="0" err="1">
                <a:solidFill>
                  <a:srgbClr val="000000"/>
                </a:solidFill>
              </a:rPr>
              <a:t>Kvntitatívna</a:t>
            </a:r>
            <a:r>
              <a:rPr lang="cs-CZ" altLang="cs-CZ" sz="2700" b="1" dirty="0">
                <a:solidFill>
                  <a:srgbClr val="000000"/>
                </a:solidFill>
              </a:rPr>
              <a:t> obsahová analýza</a:t>
            </a:r>
            <a:endParaRPr lang="sk-SK" altLang="cs-CZ" sz="27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0863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>
          <a:xfrm>
            <a:off x="533400" y="381000"/>
            <a:ext cx="7773988" cy="939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defTabSz="449263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sk-SK" sz="3600" b="1" dirty="0">
                <a:solidFill>
                  <a:srgbClr val="696464"/>
                </a:solidFill>
                <a:latin typeface="Franklin Gothic Book" pitchFamily="34" charset="0"/>
                <a:ea typeface="+mn-ea"/>
                <a:cs typeface="Arial" charset="0"/>
              </a:rPr>
              <a:t>Výhody kvantitatívnej OA</a:t>
            </a:r>
            <a:r>
              <a:rPr lang="en-GB" altLang="sk-SK" sz="3600" b="1" dirty="0">
                <a:solidFill>
                  <a:srgbClr val="696464"/>
                </a:solidFill>
                <a:latin typeface="Franklin Gothic Book" pitchFamily="34" charset="0"/>
                <a:ea typeface="+mn-ea"/>
                <a:cs typeface="Arial" charset="0"/>
              </a:rPr>
              <a:t> </a:t>
            </a:r>
          </a:p>
        </p:txBody>
      </p:sp>
      <p:sp>
        <p:nvSpPr>
          <p:cNvPr id="77827" name="Rectangle 3"/>
          <p:cNvSpPr>
            <a:spLocks noGrp="1"/>
          </p:cNvSpPr>
          <p:nvPr>
            <p:ph type="body" idx="1"/>
          </p:nvPr>
        </p:nvSpPr>
        <p:spPr>
          <a:xfrm>
            <a:off x="304800" y="1219200"/>
            <a:ext cx="8610600" cy="5334000"/>
          </a:xfrm>
        </p:spPr>
        <p:txBody>
          <a:bodyPr lIns="90000" tIns="46800" rIns="90000" bIns="46800"/>
          <a:lstStyle/>
          <a:p>
            <a:pPr marL="342900" indent="-342900"/>
            <a:r>
              <a:rPr lang="sk-SK" sz="2800" dirty="0"/>
              <a:t>základný rys: radenie vybraných javov vyskytujúcich sa v </a:t>
            </a:r>
            <a:r>
              <a:rPr lang="en-GB" sz="2800" dirty="0" err="1"/>
              <a:t>texte</a:t>
            </a:r>
            <a:r>
              <a:rPr lang="sk-SK" sz="2800" dirty="0"/>
              <a:t> do vopred zvolených kategórií + ich kvantifikácia</a:t>
            </a:r>
          </a:p>
          <a:p>
            <a:pPr marL="342900" indent="-342900"/>
            <a:r>
              <a:rPr lang="sk-SK" sz="2800" dirty="0"/>
              <a:t>široké využitie </a:t>
            </a:r>
          </a:p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err="1"/>
              <a:t>neobtrusívna</a:t>
            </a:r>
            <a:r>
              <a:rPr lang="sk-SK" sz="2800" dirty="0"/>
              <a:t> technika</a:t>
            </a:r>
          </a:p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err="1"/>
              <a:t>vs</a:t>
            </a:r>
            <a:r>
              <a:rPr lang="sk-SK" sz="2800" dirty="0"/>
              <a:t>. </a:t>
            </a:r>
            <a:r>
              <a:rPr lang="sk-SK" sz="2800" dirty="0" err="1"/>
              <a:t>obtrusívne</a:t>
            </a:r>
            <a:r>
              <a:rPr lang="sk-SK" sz="2800" dirty="0"/>
              <a:t> techniky</a:t>
            </a:r>
          </a:p>
          <a:p>
            <a:pPr marL="741363" lvl="1" indent="-28416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/>
              <a:t>chyby v dátach sú spôsobené tým, že: </a:t>
            </a:r>
          </a:p>
          <a:p>
            <a:pPr marL="1143000" lvl="2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/>
              <a:t>si subjekty uvedomujú, že sú predmetom skúmania</a:t>
            </a:r>
          </a:p>
          <a:p>
            <a:pPr marL="1143000" lvl="2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/>
              <a:t>dostávajú umelé, neprirodzené úlohy alebo úlohy, s ktorými nemajú skúsenosti</a:t>
            </a:r>
          </a:p>
          <a:p>
            <a:pPr marL="1143000" lvl="2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/>
              <a:t>subjekt si vytvára očakávania k svojej role respondenta</a:t>
            </a:r>
          </a:p>
          <a:p>
            <a:pPr marL="1143000" lvl="2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/>
              <a:t>subjekt má vytvorené určité stereotypy a preferované odpovede</a:t>
            </a:r>
          </a:p>
          <a:p>
            <a:pPr marL="1143000" lvl="2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/>
              <a:t>dochádza k interakčným efektom medzi subjektom a </a:t>
            </a:r>
            <a:r>
              <a:rPr lang="sk-SK" sz="2400" dirty="0" err="1"/>
              <a:t>tazateľom</a:t>
            </a:r>
            <a:r>
              <a:rPr lang="sk-SK" sz="2400" dirty="0"/>
              <a:t>  </a:t>
            </a:r>
          </a:p>
          <a:p>
            <a:pPr marL="341313" indent="-341313" defTabSz="449263">
              <a:spcBef>
                <a:spcPts val="600"/>
              </a:spcBef>
              <a:buFont typeface="Wingdings 2" pitchFamily="16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>
          <a:xfrm>
            <a:off x="914400" y="376238"/>
            <a:ext cx="7773988" cy="939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defTabSz="449263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sk-SK" sz="3600" b="1" dirty="0">
                <a:solidFill>
                  <a:srgbClr val="696464"/>
                </a:solidFill>
                <a:latin typeface="Franklin Gothic Book" pitchFamily="34" charset="0"/>
                <a:ea typeface="+mn-ea"/>
                <a:cs typeface="Arial" charset="0"/>
              </a:rPr>
              <a:t>Nevýhody kvantitatívne</a:t>
            </a:r>
            <a:r>
              <a:rPr lang="sk-SK" altLang="sk-SK" sz="3600" b="1" dirty="0">
                <a:solidFill>
                  <a:srgbClr val="696464"/>
                </a:solidFill>
                <a:latin typeface="Franklin Gothic Book" pitchFamily="34" charset="0"/>
                <a:ea typeface="+mn-ea"/>
                <a:cs typeface="Arial" charset="0"/>
              </a:rPr>
              <a:t>j OA</a:t>
            </a:r>
            <a:r>
              <a:rPr lang="en-GB" altLang="sk-SK" sz="3600" b="1" dirty="0">
                <a:solidFill>
                  <a:srgbClr val="696464"/>
                </a:solidFill>
                <a:latin typeface="Franklin Gothic Book" pitchFamily="34" charset="0"/>
                <a:ea typeface="+mn-ea"/>
                <a:cs typeface="Arial" charset="0"/>
              </a:rPr>
              <a:t> </a:t>
            </a:r>
          </a:p>
        </p:txBody>
      </p:sp>
      <p:sp>
        <p:nvSpPr>
          <p:cNvPr id="79875" name="Rectangle 3"/>
          <p:cNvSpPr>
            <a:spLocks noGrp="1"/>
          </p:cNvSpPr>
          <p:nvPr>
            <p:ph type="body" idx="1"/>
          </p:nvPr>
        </p:nvSpPr>
        <p:spPr>
          <a:xfrm>
            <a:off x="533400" y="1447800"/>
            <a:ext cx="8153400" cy="4953000"/>
          </a:xfrm>
        </p:spPr>
        <p:txBody>
          <a:bodyPr lIns="90000" tIns="46800" rIns="90000" bIns="46800"/>
          <a:lstStyle/>
          <a:p>
            <a:pPr marL="341313" indent="-341313" defTabSz="449263">
              <a:lnSpc>
                <a:spcPct val="93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u="sng" dirty="0"/>
              <a:t>môže</a:t>
            </a:r>
            <a:r>
              <a:rPr lang="sk-SK" sz="2800" dirty="0"/>
              <a:t> byť časovo veľmi náročná</a:t>
            </a:r>
          </a:p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/>
              <a:t>obmedzené použitie na zaznamenanú komunikáciu </a:t>
            </a:r>
          </a:p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/>
              <a:t>vyššia </a:t>
            </a:r>
            <a:r>
              <a:rPr lang="sk-SK" sz="2800" dirty="0" err="1"/>
              <a:t>reliabilita</a:t>
            </a:r>
            <a:r>
              <a:rPr lang="sk-SK" sz="2800" dirty="0"/>
              <a:t>, problematická </a:t>
            </a:r>
            <a:r>
              <a:rPr lang="sk-SK" sz="2800" dirty="0" err="1"/>
              <a:t>validita</a:t>
            </a:r>
            <a:r>
              <a:rPr lang="sk-SK" sz="2800" dirty="0"/>
              <a:t> (a problém zovšeobecnenia výsledkov)</a:t>
            </a:r>
          </a:p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/>
              <a:t>je veľmi </a:t>
            </a:r>
            <a:r>
              <a:rPr lang="sk-SK" sz="2800" dirty="0" err="1"/>
              <a:t>reduktívna</a:t>
            </a:r>
            <a:r>
              <a:rPr lang="sk-SK" sz="2800" dirty="0"/>
              <a:t>, najmä pokiaľ ide o komplexné typy textov </a:t>
            </a:r>
          </a:p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/>
              <a:t>často zostáva len na úrovni deskripcie</a:t>
            </a:r>
          </a:p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/>
              <a:t>riziko subjektívnych interpretácií textu, najmä vo vzťahu k latentným významom</a:t>
            </a:r>
          </a:p>
          <a:p>
            <a:pPr marL="341313" indent="-341313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/>
              <a:t>neberie do úvahy kontext produkcie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FE1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>
          <a:xfrm>
            <a:off x="228600" y="-76200"/>
            <a:ext cx="7773988" cy="939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defTabSz="449263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sk-SK" sz="3600" b="1" dirty="0">
                <a:solidFill>
                  <a:srgbClr val="696464"/>
                </a:solidFill>
                <a:latin typeface="Franklin Gothic Book" pitchFamily="34" charset="0"/>
                <a:ea typeface="+mn-ea"/>
                <a:cs typeface="Arial" charset="0"/>
              </a:rPr>
              <a:t>Príklad: </a:t>
            </a:r>
            <a:r>
              <a:rPr lang="sk-SK" altLang="sk-SK" sz="3600" b="1" dirty="0" err="1">
                <a:solidFill>
                  <a:srgbClr val="696464"/>
                </a:solidFill>
                <a:latin typeface="Franklin Gothic Book" pitchFamily="34" charset="0"/>
                <a:ea typeface="+mn-ea"/>
                <a:cs typeface="Arial" charset="0"/>
              </a:rPr>
              <a:t>BeCOM</a:t>
            </a:r>
            <a:endParaRPr lang="en-GB" altLang="sk-SK" sz="3600" b="1" dirty="0">
              <a:solidFill>
                <a:srgbClr val="696464"/>
              </a:solidFill>
              <a:latin typeface="Franklin Gothic Book" pitchFamily="34" charset="0"/>
              <a:ea typeface="+mn-ea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28600" y="3423920"/>
            <a:ext cx="8915400" cy="3200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69875" indent="-269875" eaLnBrk="1" hangingPunct="1">
              <a:spcBef>
                <a:spcPts val="575"/>
              </a:spcBef>
              <a:buClr>
                <a:srgbClr val="D34817"/>
              </a:buClr>
              <a:buSzPct val="8500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endParaRPr lang="sk-SK" altLang="cs-CZ" sz="200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3F9ECAD-DD3D-4A7E-B241-1F1216C835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960959"/>
            <a:ext cx="6261100" cy="26479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05FB532-0A86-454C-8AB2-07A9638ACC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915" y="1066800"/>
            <a:ext cx="5283200" cy="800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D56A941-E858-4B0D-8D03-B93E11CF3E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11600" y="2070100"/>
            <a:ext cx="5003800" cy="167005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>
          <a:xfrm>
            <a:off x="914400" y="376238"/>
            <a:ext cx="7773988" cy="939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defTabSz="449263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sk-SK" sz="3600" b="1" dirty="0">
                <a:solidFill>
                  <a:srgbClr val="696464"/>
                </a:solidFill>
                <a:latin typeface="Franklin Gothic Book" pitchFamily="34" charset="0"/>
                <a:ea typeface="+mn-ea"/>
                <a:cs typeface="Arial" charset="0"/>
              </a:rPr>
              <a:t>Príklad: diskriminačné žaloby</a:t>
            </a:r>
            <a:endParaRPr lang="en-GB" altLang="sk-SK" sz="3600" b="1" dirty="0">
              <a:solidFill>
                <a:srgbClr val="696464"/>
              </a:solidFill>
              <a:latin typeface="Franklin Gothic Book" pitchFamily="34" charset="0"/>
              <a:ea typeface="+mn-ea"/>
              <a:cs typeface="Arial" charset="0"/>
            </a:endParaRPr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457200" y="1397000"/>
          <a:ext cx="8229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4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4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4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4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/>
                        <a:t>1. Číslo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/>
                        <a:t>2. Oblast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/>
                        <a:t>3.</a:t>
                      </a:r>
                    </a:p>
                    <a:p>
                      <a:pPr algn="ctr"/>
                      <a:r>
                        <a:rPr lang="cs-CZ" noProof="0" dirty="0"/>
                        <a:t>Důvod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/>
                        <a:t>4.</a:t>
                      </a:r>
                    </a:p>
                    <a:p>
                      <a:pPr algn="ctr"/>
                      <a:r>
                        <a:rPr lang="cs-CZ" noProof="0" dirty="0"/>
                        <a:t>Výsledek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/>
                        <a:t>5. </a:t>
                      </a:r>
                    </a:p>
                    <a:p>
                      <a:pPr algn="ctr"/>
                      <a:r>
                        <a:rPr lang="cs-CZ" noProof="0" dirty="0"/>
                        <a:t>Typ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/>
                        <a:t>6. Požadovaná náhrada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/>
                        <a:t>7. Přisouzena</a:t>
                      </a:r>
                      <a:r>
                        <a:rPr lang="cs-CZ" baseline="0" noProof="0" dirty="0"/>
                        <a:t> náhrada</a:t>
                      </a:r>
                      <a:endParaRPr lang="cs-CZ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noProof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/>
                        <a:t>50 000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noProof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/>
                        <a:t>45 000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noProof="0"/>
                        <a:t>3…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/>
                        <a:t>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28600" y="3423920"/>
            <a:ext cx="8915400" cy="3200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indent="-742950" eaLnBrk="1" hangingPunct="1">
              <a:spcBef>
                <a:spcPts val="575"/>
              </a:spcBef>
              <a:buClr>
                <a:srgbClr val="D34817"/>
              </a:buClr>
              <a:buSzPct val="85000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cs-CZ" altLang="cs-CZ" b="1" dirty="0">
                <a:solidFill>
                  <a:srgbClr val="000000"/>
                </a:solidFill>
                <a:latin typeface="+mn-lt"/>
              </a:rPr>
              <a:t>Kódovací klíč:</a:t>
            </a:r>
            <a:endParaRPr lang="cs-CZ" altLang="cs-CZ" b="1" dirty="0">
              <a:solidFill>
                <a:srgbClr val="FF0000"/>
              </a:solidFill>
              <a:latin typeface="+mn-lt"/>
            </a:endParaRPr>
          </a:p>
          <a:p>
            <a:pPr marL="269875" indent="-269875" eaLnBrk="1" hangingPunct="1">
              <a:spcBef>
                <a:spcPts val="575"/>
              </a:spcBef>
              <a:buClr>
                <a:srgbClr val="D34817"/>
              </a:buClr>
              <a:buSzPct val="8500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cs-CZ" altLang="cs-CZ" sz="1600" dirty="0">
                <a:solidFill>
                  <a:srgbClr val="000000"/>
                </a:solidFill>
                <a:latin typeface="+mn-lt"/>
              </a:rPr>
              <a:t>ID soudního rozhodnutí</a:t>
            </a:r>
          </a:p>
          <a:p>
            <a:pPr marL="269875" indent="-269875" eaLnBrk="1" hangingPunct="1">
              <a:spcBef>
                <a:spcPts val="575"/>
              </a:spcBef>
              <a:buClr>
                <a:srgbClr val="D34817"/>
              </a:buClr>
              <a:buSzPct val="8500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cs-CZ" altLang="cs-CZ" sz="1600" dirty="0">
                <a:solidFill>
                  <a:srgbClr val="000000"/>
                </a:solidFill>
                <a:latin typeface="+mn-lt"/>
              </a:rPr>
              <a:t>Oblast diskriminace: 1. práce a zaměstnávání, 2. bydlení, 3. zdravotní péče, 4. zboží a služby, 5. vzdělávání, 6. další veřejná správa, 7. sociální oblast, 8. jiné</a:t>
            </a:r>
          </a:p>
          <a:p>
            <a:pPr marL="269875" indent="-269875" eaLnBrk="1" hangingPunct="1">
              <a:spcBef>
                <a:spcPts val="575"/>
              </a:spcBef>
              <a:buClr>
                <a:srgbClr val="D34817"/>
              </a:buClr>
              <a:buSzPct val="8500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cs-CZ" altLang="cs-CZ" sz="1600" dirty="0">
                <a:solidFill>
                  <a:srgbClr val="000000"/>
                </a:solidFill>
                <a:latin typeface="+mn-lt"/>
              </a:rPr>
              <a:t>Důvod diskriminace: 1. pohlaví, 2. věk, 3. zdravotní postižení, 4. sexuální orientace, 5. náboženské vyznání, víra, světový názor, 6. rasa, etnický původ, 7. národnost, 8. jiné </a:t>
            </a:r>
          </a:p>
          <a:p>
            <a:pPr marL="269875" indent="-269875" eaLnBrk="1" hangingPunct="1">
              <a:spcBef>
                <a:spcPts val="575"/>
              </a:spcBef>
              <a:buClr>
                <a:srgbClr val="D34817"/>
              </a:buClr>
              <a:buSzPct val="8500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cs-CZ" altLang="cs-CZ" sz="1600" dirty="0">
                <a:solidFill>
                  <a:srgbClr val="000000"/>
                </a:solidFill>
                <a:latin typeface="+mn-lt"/>
              </a:rPr>
              <a:t>Výsledek: 0. diskriminace nezjištěna, 1. diskriminace zjištěna</a:t>
            </a:r>
          </a:p>
          <a:p>
            <a:pPr marL="269875" indent="-269875" eaLnBrk="1" hangingPunct="1">
              <a:spcBef>
                <a:spcPts val="575"/>
              </a:spcBef>
              <a:buClr>
                <a:srgbClr val="D34817"/>
              </a:buClr>
              <a:buSzPct val="8500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cs-CZ" altLang="cs-CZ" sz="1600" dirty="0">
                <a:solidFill>
                  <a:srgbClr val="000000"/>
                </a:solidFill>
                <a:latin typeface="+mn-lt"/>
              </a:rPr>
              <a:t>Typ diskriminace: 0. žádná, 1. přímá, 2. nepřímá, 3. obtěžování, pronásledování, pokyn, navádění</a:t>
            </a:r>
          </a:p>
          <a:p>
            <a:pPr marL="269875" indent="-269875" eaLnBrk="1" hangingPunct="1">
              <a:spcBef>
                <a:spcPts val="575"/>
              </a:spcBef>
              <a:buClr>
                <a:srgbClr val="D34817"/>
              </a:buClr>
              <a:buSzPct val="8500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cs-CZ" altLang="cs-CZ" sz="1600" dirty="0">
                <a:solidFill>
                  <a:srgbClr val="000000"/>
                </a:solidFill>
                <a:latin typeface="+mn-lt"/>
              </a:rPr>
              <a:t>Požadovaná náhrada: suma v Kč</a:t>
            </a:r>
          </a:p>
          <a:p>
            <a:pPr marL="269875" indent="-269875" eaLnBrk="1" hangingPunct="1">
              <a:spcBef>
                <a:spcPts val="575"/>
              </a:spcBef>
              <a:buClr>
                <a:srgbClr val="D34817"/>
              </a:buClr>
              <a:buSzPct val="8500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cs-CZ" altLang="cs-CZ" sz="1600" dirty="0">
                <a:solidFill>
                  <a:srgbClr val="000000"/>
                </a:solidFill>
                <a:latin typeface="+mn-lt"/>
              </a:rPr>
              <a:t>Přisouzena náhrada: suma v Kč</a:t>
            </a:r>
          </a:p>
          <a:p>
            <a:pPr marL="269875" indent="-269875" eaLnBrk="1" hangingPunct="1">
              <a:spcBef>
                <a:spcPts val="575"/>
              </a:spcBef>
              <a:buClr>
                <a:srgbClr val="D34817"/>
              </a:buClr>
              <a:buSzPct val="8500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endParaRPr lang="sk-SK" altLang="cs-CZ" sz="2000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975842" y="2483643"/>
            <a:ext cx="5192315" cy="1890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ts val="431"/>
              </a:spcBef>
              <a:buClr>
                <a:srgbClr val="D34817"/>
              </a:buClr>
              <a:buSzPct val="85000"/>
              <a:tabLst>
                <a:tab pos="935831" algn="l"/>
                <a:tab pos="1621631" algn="l"/>
                <a:tab pos="2307431" algn="l"/>
                <a:tab pos="2993231" algn="l"/>
                <a:tab pos="3679031" algn="l"/>
                <a:tab pos="4364831" algn="l"/>
                <a:tab pos="5050631" algn="l"/>
                <a:tab pos="5736431" algn="l"/>
                <a:tab pos="6422231" algn="l"/>
                <a:tab pos="7108031" algn="l"/>
                <a:tab pos="7793831" algn="l"/>
              </a:tabLst>
            </a:pPr>
            <a:r>
              <a:rPr lang="cs-CZ" altLang="cs-CZ" sz="2700" b="1" dirty="0" err="1">
                <a:solidFill>
                  <a:srgbClr val="000000"/>
                </a:solidFill>
              </a:rPr>
              <a:t>Kvalitatívna</a:t>
            </a:r>
            <a:r>
              <a:rPr lang="cs-CZ" altLang="cs-CZ" sz="2700" b="1" dirty="0">
                <a:solidFill>
                  <a:srgbClr val="000000"/>
                </a:solidFill>
              </a:rPr>
              <a:t> obsahová analýza</a:t>
            </a:r>
            <a:endParaRPr lang="sk-SK" altLang="cs-CZ" sz="27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 dirty="0">
                <a:solidFill>
                  <a:srgbClr val="696464"/>
                </a:solidFill>
                <a:latin typeface="+mj-lt"/>
              </a:rPr>
              <a:t>Kvalitatívne </a:t>
            </a:r>
            <a:r>
              <a:rPr lang="sk-SK" altLang="cs-CZ" sz="4000" b="1" dirty="0" err="1">
                <a:solidFill>
                  <a:srgbClr val="696464"/>
                </a:solidFill>
                <a:latin typeface="+mj-lt"/>
              </a:rPr>
              <a:t>textuálne</a:t>
            </a:r>
            <a:r>
              <a:rPr lang="sk-SK" altLang="cs-CZ" sz="4000" b="1" dirty="0">
                <a:solidFill>
                  <a:srgbClr val="696464"/>
                </a:solidFill>
                <a:latin typeface="+mj-lt"/>
              </a:rPr>
              <a:t> analýzy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914400" y="1600200"/>
            <a:ext cx="7772400" cy="441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3050" indent="-271463" eaLnBrk="1" hangingPunct="1">
              <a:spcBef>
                <a:spcPts val="575"/>
              </a:spcBef>
              <a:buClr>
                <a:srgbClr val="C00000"/>
              </a:buClr>
              <a:buSzPct val="85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Množstvo možných prístupov: napr. kvalitatívna obsahová analýza, diskurzívna analýza, </a:t>
            </a:r>
            <a:r>
              <a:rPr lang="sk-SK" altLang="cs-CZ" sz="2800" dirty="0" err="1">
                <a:solidFill>
                  <a:srgbClr val="000000"/>
                </a:solidFill>
                <a:latin typeface="+mn-lt"/>
              </a:rPr>
              <a:t>sémiotická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 analýza, naratívna analýza...</a:t>
            </a:r>
          </a:p>
          <a:p>
            <a:pPr marL="273050" indent="-271463" eaLnBrk="1" hangingPunct="1">
              <a:spcBef>
                <a:spcPts val="575"/>
              </a:spcBef>
              <a:buClr>
                <a:srgbClr val="C00000"/>
              </a:buClr>
              <a:buSzPct val="85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Princíp: porozumenie; na rozdiel od kvantitatívnej obsahovej analýzy nemáme vopred pripravený kódovací kľúč</a:t>
            </a:r>
          </a:p>
          <a:p>
            <a:pPr marL="273050" indent="-271463" eaLnBrk="1" hangingPunct="1">
              <a:spcBef>
                <a:spcPts val="575"/>
              </a:spcBef>
              <a:buClr>
                <a:srgbClr val="C00000"/>
              </a:buClr>
              <a:buSzPct val="85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Snažíme sa identifikovať dôležité aspekty obsahu, témy, vzorce, spôsoby argumentácie apod.</a:t>
            </a:r>
          </a:p>
          <a:p>
            <a:pPr marL="273050" indent="-271463" eaLnBrk="1" hangingPunct="1">
              <a:spcBef>
                <a:spcPts val="575"/>
              </a:spcBef>
              <a:buSzPct val="85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sk-SK" altLang="cs-CZ" sz="32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7823993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295400" y="2209800"/>
            <a:ext cx="6923087" cy="252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 eaLnBrk="1" hangingPunct="1">
              <a:spcBef>
                <a:spcPts val="575"/>
              </a:spcBef>
              <a:buClr>
                <a:srgbClr val="D34817"/>
              </a:buClr>
              <a:buSzPct val="85000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>
                <a:solidFill>
                  <a:srgbClr val="000000"/>
                </a:solidFill>
                <a:latin typeface="+mn-lt"/>
              </a:rPr>
              <a:t>1. </a:t>
            </a:r>
            <a:r>
              <a:rPr lang="sk-SK" altLang="cs-CZ" sz="3600" b="1" dirty="0" err="1">
                <a:solidFill>
                  <a:srgbClr val="000000"/>
                </a:solidFill>
                <a:latin typeface="+mn-lt"/>
              </a:rPr>
              <a:t>Případová</a:t>
            </a:r>
            <a:r>
              <a:rPr lang="sk-SK" altLang="cs-CZ" sz="36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3600" b="1" dirty="0" err="1">
                <a:solidFill>
                  <a:srgbClr val="000000"/>
                </a:solidFill>
                <a:latin typeface="+mn-lt"/>
              </a:rPr>
              <a:t>studie</a:t>
            </a:r>
            <a:endParaRPr lang="sk-SK" altLang="cs-CZ" sz="36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391696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315200" cy="1143000"/>
          </a:xfrm>
        </p:spPr>
        <p:txBody>
          <a:bodyPr/>
          <a:lstStyle/>
          <a:p>
            <a:pPr eaLnBrk="1" hangingPunct="1"/>
            <a:r>
              <a:rPr lang="sk-SK" b="1" dirty="0"/>
              <a:t>Analýza kvalitatívnych dát</a:t>
            </a:r>
            <a:endParaRPr lang="en-US" altLang="cs-CZ" b="1" dirty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848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sz="2800" dirty="0"/>
              <a:t>Nemá presný, vopred daný postup; umenie a zručnosť</a:t>
            </a:r>
          </a:p>
          <a:p>
            <a:pPr>
              <a:lnSpc>
                <a:spcPct val="90000"/>
              </a:lnSpc>
            </a:pPr>
            <a:r>
              <a:rPr lang="sk-SK" sz="2800" dirty="0"/>
              <a:t>Poctivá, podrobná a zdokumentovaná analýza – minimalizácia subjektivity, presvedčivosť</a:t>
            </a:r>
          </a:p>
          <a:p>
            <a:pPr>
              <a:lnSpc>
                <a:spcPct val="90000"/>
              </a:lnSpc>
            </a:pPr>
            <a:r>
              <a:rPr lang="sk-SK" sz="2800" dirty="0"/>
              <a:t>Nie </a:t>
            </a:r>
            <a:r>
              <a:rPr lang="sk-SK" sz="2800" dirty="0" err="1"/>
              <a:t>cherry-picking</a:t>
            </a:r>
            <a:endParaRPr lang="sk-SK" sz="2800" dirty="0"/>
          </a:p>
          <a:p>
            <a:pPr>
              <a:lnSpc>
                <a:spcPct val="90000"/>
              </a:lnSpc>
            </a:pPr>
            <a:r>
              <a:rPr lang="sk-SK" sz="2800" dirty="0"/>
              <a:t>Hľadáme témy, vzorce, podobnosti/odlišnosti; </a:t>
            </a:r>
            <a:r>
              <a:rPr lang="sk-SK" sz="2800" u="sng" dirty="0"/>
              <a:t>nie počty</a:t>
            </a:r>
            <a:endParaRPr lang="sk-SK" altLang="cs-CZ" sz="2800" dirty="0"/>
          </a:p>
          <a:p>
            <a:pPr marL="457200" indent="-457200" eaLnBrk="1" hangingPunct="1">
              <a:lnSpc>
                <a:spcPct val="90000"/>
              </a:lnSpc>
              <a:buNone/>
            </a:pPr>
            <a:endParaRPr lang="sk-SK" altLang="cs-CZ" sz="2400" dirty="0"/>
          </a:p>
          <a:p>
            <a:pPr eaLnBrk="1" hangingPunct="1">
              <a:lnSpc>
                <a:spcPct val="90000"/>
              </a:lnSpc>
            </a:pPr>
            <a:endParaRPr lang="en-US" altLang="cs-CZ" sz="2100" dirty="0"/>
          </a:p>
          <a:p>
            <a:pPr eaLnBrk="1" hangingPunct="1">
              <a:lnSpc>
                <a:spcPct val="90000"/>
              </a:lnSpc>
            </a:pPr>
            <a:endParaRPr lang="en-US" altLang="cs-CZ" sz="2100" dirty="0"/>
          </a:p>
        </p:txBody>
      </p:sp>
    </p:spTree>
    <p:extLst>
      <p:ext uri="{BB962C8B-B14F-4D97-AF65-F5344CB8AC3E}">
        <p14:creationId xmlns:p14="http://schemas.microsoft.com/office/powerpoint/2010/main" val="4193319108"/>
      </p:ext>
    </p:extLst>
  </p:cSld>
  <p:clrMapOvr>
    <a:masterClrMapping/>
  </p:clrMapOvr>
  <p:transition>
    <p:zoom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543800" cy="1143000"/>
          </a:xfrm>
        </p:spPr>
        <p:txBody>
          <a:bodyPr/>
          <a:lstStyle/>
          <a:p>
            <a:pPr eaLnBrk="1" hangingPunct="1"/>
            <a:r>
              <a:rPr lang="sk-SK" b="1" dirty="0"/>
              <a:t>Analýza kvalitatívnych dát</a:t>
            </a:r>
            <a:endParaRPr lang="en-US" altLang="cs-CZ" b="1" dirty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sk-SK" altLang="cs-CZ" sz="2400" dirty="0"/>
              <a:t>Prvotné čítanie materiálu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sk-SK" altLang="cs-CZ" sz="2400" dirty="0"/>
              <a:t>Kódovanie – </a:t>
            </a:r>
            <a:r>
              <a:rPr lang="en-GB" altLang="cs-CZ" sz="2400" dirty="0" err="1"/>
              <a:t>klasifik</a:t>
            </a:r>
            <a:r>
              <a:rPr lang="cs-CZ" altLang="cs-CZ" sz="2400" dirty="0" err="1"/>
              <a:t>ácia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kategorizácia</a:t>
            </a:r>
            <a:endParaRPr lang="cs-CZ" altLang="cs-CZ" sz="2400" dirty="0"/>
          </a:p>
          <a:p>
            <a:pPr marL="731838" lvl="1" indent="-457200" eaLnBrk="1" hangingPunct="1">
              <a:lnSpc>
                <a:spcPct val="90000"/>
              </a:lnSpc>
            </a:pPr>
            <a:r>
              <a:rPr lang="sk-SK" altLang="cs-CZ" sz="2000" dirty="0"/>
              <a:t>jednotlivým významovým úsekom textu (veta/fráza/</a:t>
            </a:r>
            <a:r>
              <a:rPr lang="sk-SK" altLang="cs-CZ" sz="2000" dirty="0" err="1"/>
              <a:t>odstavec</a:t>
            </a:r>
            <a:r>
              <a:rPr lang="sk-SK" altLang="cs-CZ" sz="2000" dirty="0"/>
              <a:t>) priraďujeme kódy, ktoré vystihujú, o čom daná pasáž je</a:t>
            </a:r>
          </a:p>
          <a:p>
            <a:pPr marL="731838" lvl="1" indent="-457200" eaLnBrk="1" hangingPunct="1">
              <a:lnSpc>
                <a:spcPct val="90000"/>
              </a:lnSpc>
            </a:pPr>
            <a:r>
              <a:rPr lang="sk-SK" altLang="cs-CZ" sz="2000" dirty="0"/>
              <a:t>do poznámky sa ich snažíme rovno definovať a popísať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sk-SK" altLang="cs-CZ" sz="2400" dirty="0"/>
              <a:t>Následne zhlukujeme kódy do štruktúry abstraktnejších kódov („trsy“, „stromy“)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sk-SK" altLang="cs-CZ" sz="2400" dirty="0"/>
              <a:t>Hľadáme podobnosti a odlišnosti medzi skupinami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sk-SK" altLang="cs-CZ" sz="2400" dirty="0"/>
              <a:t>Skúmame vzťahy medzi kódmi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sk-SK" altLang="cs-CZ" sz="2400" dirty="0"/>
              <a:t>Porovnávame výsledky analýzy s našimi očakávaniami, s teóriou apod</a:t>
            </a:r>
            <a:r>
              <a:rPr lang="sk-SK" altLang="cs-CZ" sz="2000" dirty="0"/>
              <a:t>.</a:t>
            </a:r>
          </a:p>
          <a:p>
            <a:pPr marL="457200" indent="-457200" eaLnBrk="1" hangingPunct="1">
              <a:lnSpc>
                <a:spcPct val="90000"/>
              </a:lnSpc>
              <a:buNone/>
            </a:pPr>
            <a:endParaRPr lang="sk-SK" altLang="cs-CZ" sz="2400" dirty="0"/>
          </a:p>
          <a:p>
            <a:pPr eaLnBrk="1" hangingPunct="1">
              <a:lnSpc>
                <a:spcPct val="90000"/>
              </a:lnSpc>
            </a:pPr>
            <a:endParaRPr lang="en-US" altLang="cs-CZ" sz="2100" dirty="0"/>
          </a:p>
          <a:p>
            <a:pPr eaLnBrk="1" hangingPunct="1">
              <a:lnSpc>
                <a:spcPct val="90000"/>
              </a:lnSpc>
            </a:pPr>
            <a:endParaRPr lang="en-US" altLang="cs-CZ" sz="2100" dirty="0"/>
          </a:p>
        </p:txBody>
      </p:sp>
    </p:spTree>
    <p:extLst>
      <p:ext uri="{BB962C8B-B14F-4D97-AF65-F5344CB8AC3E}">
        <p14:creationId xmlns:p14="http://schemas.microsoft.com/office/powerpoint/2010/main" val="1811407660"/>
      </p:ext>
    </p:extLst>
  </p:cSld>
  <p:clrMapOvr>
    <a:masterClrMapping/>
  </p:clrMapOvr>
  <p:transition>
    <p:zoom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543800" cy="990600"/>
          </a:xfrm>
        </p:spPr>
        <p:txBody>
          <a:bodyPr/>
          <a:lstStyle/>
          <a:p>
            <a:pPr eaLnBrk="1" hangingPunct="1"/>
            <a:r>
              <a:rPr lang="sk-SK" b="1" dirty="0"/>
              <a:t>Proces kódovania</a:t>
            </a:r>
            <a:endParaRPr lang="en-US" altLang="cs-CZ" b="1" dirty="0"/>
          </a:p>
        </p:txBody>
      </p:sp>
      <p:sp>
        <p:nvSpPr>
          <p:cNvPr id="19460" name="AutoShape 3"/>
          <p:cNvSpPr>
            <a:spLocks noChangeArrowheads="1"/>
          </p:cNvSpPr>
          <p:nvPr/>
        </p:nvSpPr>
        <p:spPr bwMode="auto">
          <a:xfrm rot="820334">
            <a:off x="1227138" y="3587750"/>
            <a:ext cx="7231062" cy="603250"/>
          </a:xfrm>
          <a:prstGeom prst="rightArrow">
            <a:avLst>
              <a:gd name="adj1" fmla="val 50000"/>
              <a:gd name="adj2" fmla="val 299671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0" lang="cs-CZ" altLang="cs-CZ" sz="2400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6477000" y="4664075"/>
            <a:ext cx="243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0" lang="sk-SK" altLang="cs-CZ" sz="2400" b="1" dirty="0">
                <a:solidFill>
                  <a:schemeClr val="tx2"/>
                </a:solidFill>
                <a:latin typeface="Times New Roman" charset="0"/>
              </a:rPr>
              <a:t>Redukcia na 5-7 tém</a:t>
            </a:r>
            <a:endParaRPr kumimoji="0" lang="en-US" altLang="cs-CZ" sz="2400" dirty="0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838200" y="1600200"/>
            <a:ext cx="1219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0" lang="sk-SK" altLang="cs-CZ" sz="2000" dirty="0">
                <a:solidFill>
                  <a:schemeClr val="hlink"/>
                </a:solidFill>
                <a:latin typeface="Times New Roman" charset="0"/>
              </a:rPr>
              <a:t>Prvotné čítanie </a:t>
            </a:r>
            <a:endParaRPr kumimoji="0" lang="en-US" altLang="cs-CZ" sz="2400" dirty="0">
              <a:solidFill>
                <a:schemeClr val="hlink"/>
              </a:solidFill>
              <a:latin typeface="Times New Roman" charset="0"/>
            </a:endParaRP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2209800" y="1600200"/>
            <a:ext cx="1828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0" lang="sk-SK" altLang="cs-CZ" sz="2000" dirty="0">
                <a:solidFill>
                  <a:schemeClr val="hlink"/>
                </a:solidFill>
                <a:latin typeface="Times New Roman" charset="0"/>
              </a:rPr>
              <a:t>Rozdelenie textu do segmentov </a:t>
            </a:r>
            <a:endParaRPr kumimoji="0" lang="en-US" altLang="cs-CZ" sz="2000" dirty="0">
              <a:solidFill>
                <a:schemeClr val="hlink"/>
              </a:solidFill>
              <a:latin typeface="Times New Roman" charset="0"/>
            </a:endParaRP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3505200" y="1905000"/>
            <a:ext cx="167163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0" lang="sk-SK" altLang="cs-CZ" sz="2000" dirty="0">
                <a:solidFill>
                  <a:schemeClr val="hlink"/>
                </a:solidFill>
                <a:latin typeface="Times New Roman" charset="0"/>
              </a:rPr>
              <a:t>Označenie segmentov kódmi</a:t>
            </a:r>
            <a:endParaRPr kumimoji="0" lang="en-US" altLang="cs-CZ" sz="2000" dirty="0">
              <a:solidFill>
                <a:schemeClr val="hlink"/>
              </a:solidFill>
              <a:latin typeface="Times New Roman" charset="0"/>
            </a:endParaRP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4876800" y="2057400"/>
            <a:ext cx="2057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0" lang="sk-SK" altLang="cs-CZ" sz="2000" dirty="0">
                <a:solidFill>
                  <a:schemeClr val="hlink"/>
                </a:solidFill>
                <a:latin typeface="Times New Roman" charset="0"/>
              </a:rPr>
              <a:t>Redukcia prekrývajúcich sa a redundantných kódov</a:t>
            </a:r>
            <a:endParaRPr kumimoji="0" lang="en-US" altLang="cs-CZ" sz="2000" dirty="0">
              <a:solidFill>
                <a:schemeClr val="hlink"/>
              </a:solidFill>
              <a:latin typeface="Times New Roman" charset="0"/>
            </a:endParaRPr>
          </a:p>
        </p:txBody>
      </p:sp>
      <p:sp>
        <p:nvSpPr>
          <p:cNvPr id="19466" name="Text Box 9"/>
          <p:cNvSpPr txBox="1">
            <a:spLocks noChangeArrowheads="1"/>
          </p:cNvSpPr>
          <p:nvPr/>
        </p:nvSpPr>
        <p:spPr bwMode="auto">
          <a:xfrm>
            <a:off x="7162800" y="2362200"/>
            <a:ext cx="1752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sk-SK" altLang="cs-CZ" sz="2000" dirty="0">
                <a:solidFill>
                  <a:schemeClr val="hlink"/>
                </a:solidFill>
                <a:latin typeface="Times New Roman" charset="0"/>
              </a:rPr>
              <a:t>Zoskupenie kódov do tém</a:t>
            </a:r>
            <a:endParaRPr kumimoji="0" lang="en-US" altLang="cs-CZ" sz="2000" dirty="0">
              <a:solidFill>
                <a:schemeClr val="hlink"/>
              </a:solidFill>
              <a:latin typeface="Times New Roman" charset="0"/>
            </a:endParaRPr>
          </a:p>
        </p:txBody>
      </p:sp>
      <p:sp>
        <p:nvSpPr>
          <p:cNvPr id="19467" name="AutoShape 10"/>
          <p:cNvSpPr>
            <a:spLocks noChangeArrowheads="1"/>
          </p:cNvSpPr>
          <p:nvPr/>
        </p:nvSpPr>
        <p:spPr bwMode="auto">
          <a:xfrm rot="-233716">
            <a:off x="1074738" y="5645150"/>
            <a:ext cx="7231062" cy="603250"/>
          </a:xfrm>
          <a:prstGeom prst="rightArrow">
            <a:avLst>
              <a:gd name="adj1" fmla="val 50000"/>
              <a:gd name="adj2" fmla="val 299671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buFontTx/>
              <a:buChar char="•"/>
            </a:pPr>
            <a:endParaRPr lang="sk-SK"/>
          </a:p>
        </p:txBody>
      </p:sp>
      <p:sp>
        <p:nvSpPr>
          <p:cNvPr id="19468" name="Text Box 11"/>
          <p:cNvSpPr txBox="1">
            <a:spLocks noChangeArrowheads="1"/>
          </p:cNvSpPr>
          <p:nvPr/>
        </p:nvSpPr>
        <p:spPr bwMode="auto">
          <a:xfrm>
            <a:off x="228600" y="4191000"/>
            <a:ext cx="160020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0" lang="sk-SK" altLang="cs-CZ" sz="2400" b="1" dirty="0">
                <a:solidFill>
                  <a:schemeClr val="tx2"/>
                </a:solidFill>
                <a:latin typeface="Times New Roman" charset="0"/>
              </a:rPr>
              <a:t>Množstvo strán textu</a:t>
            </a:r>
            <a:endParaRPr kumimoji="0" lang="en-US" altLang="cs-CZ" sz="2400" dirty="0">
              <a:latin typeface="Times New Roman" charset="0"/>
            </a:endParaRPr>
          </a:p>
        </p:txBody>
      </p:sp>
      <p:sp>
        <p:nvSpPr>
          <p:cNvPr id="19469" name="Text Box 12"/>
          <p:cNvSpPr txBox="1">
            <a:spLocks noChangeArrowheads="1"/>
          </p:cNvSpPr>
          <p:nvPr/>
        </p:nvSpPr>
        <p:spPr bwMode="auto">
          <a:xfrm>
            <a:off x="1905000" y="4114800"/>
            <a:ext cx="1600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0" lang="sk-SK" altLang="cs-CZ" sz="2400" b="1" dirty="0">
                <a:solidFill>
                  <a:schemeClr val="tx2"/>
                </a:solidFill>
                <a:latin typeface="Times New Roman" charset="0"/>
              </a:rPr>
              <a:t>Množstvo segmentov textu</a:t>
            </a:r>
            <a:endParaRPr kumimoji="0" lang="en-US" altLang="cs-CZ" sz="2400" dirty="0">
              <a:latin typeface="Times New Roman" charset="0"/>
            </a:endParaRPr>
          </a:p>
        </p:txBody>
      </p:sp>
      <p:sp>
        <p:nvSpPr>
          <p:cNvPr id="19470" name="Text Box 13"/>
          <p:cNvSpPr txBox="1">
            <a:spLocks noChangeArrowheads="1"/>
          </p:cNvSpPr>
          <p:nvPr/>
        </p:nvSpPr>
        <p:spPr bwMode="auto">
          <a:xfrm>
            <a:off x="3505200" y="4343400"/>
            <a:ext cx="98937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en-US" altLang="cs-CZ" sz="2400" b="1" dirty="0">
                <a:solidFill>
                  <a:schemeClr val="tx2"/>
                </a:solidFill>
                <a:latin typeface="Times New Roman" charset="0"/>
              </a:rPr>
              <a:t>30-40</a:t>
            </a:r>
          </a:p>
          <a:p>
            <a:r>
              <a:rPr lang="sk-SK" altLang="cs-CZ" sz="2400" b="1" dirty="0">
                <a:solidFill>
                  <a:schemeClr val="tx2"/>
                </a:solidFill>
                <a:latin typeface="Times New Roman" charset="0"/>
              </a:rPr>
              <a:t>kódov</a:t>
            </a:r>
            <a:endParaRPr kumimoji="0" lang="en-US" altLang="cs-CZ" sz="2400" dirty="0">
              <a:latin typeface="Times New Roman" charset="0"/>
            </a:endParaRPr>
          </a:p>
        </p:txBody>
      </p:sp>
      <p:sp>
        <p:nvSpPr>
          <p:cNvPr id="19471" name="Text Box 14"/>
          <p:cNvSpPr txBox="1">
            <a:spLocks noChangeArrowheads="1"/>
          </p:cNvSpPr>
          <p:nvPr/>
        </p:nvSpPr>
        <p:spPr bwMode="auto">
          <a:xfrm>
            <a:off x="4876800" y="4343400"/>
            <a:ext cx="15287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0" lang="sk-SK" altLang="cs-CZ" sz="2400" b="1" dirty="0">
                <a:solidFill>
                  <a:schemeClr val="tx2"/>
                </a:solidFill>
                <a:latin typeface="Times New Roman" charset="0"/>
              </a:rPr>
              <a:t>Redukcia na cca 20 kódov</a:t>
            </a:r>
            <a:endParaRPr kumimoji="0" lang="en-US" altLang="cs-CZ" sz="2400" dirty="0">
              <a:latin typeface="Times New Roman" charset="0"/>
            </a:endParaRPr>
          </a:p>
        </p:txBody>
      </p:sp>
      <p:sp>
        <p:nvSpPr>
          <p:cNvPr id="19472" name="AutoShape 15"/>
          <p:cNvSpPr>
            <a:spLocks noChangeArrowheads="1"/>
          </p:cNvSpPr>
          <p:nvPr/>
        </p:nvSpPr>
        <p:spPr bwMode="auto">
          <a:xfrm>
            <a:off x="1295400" y="2362200"/>
            <a:ext cx="304800" cy="4572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buFontTx/>
              <a:buChar char="•"/>
            </a:pPr>
            <a:endParaRPr lang="sk-SK"/>
          </a:p>
        </p:txBody>
      </p:sp>
      <p:sp>
        <p:nvSpPr>
          <p:cNvPr id="19473" name="AutoShape 16"/>
          <p:cNvSpPr>
            <a:spLocks noChangeArrowheads="1"/>
          </p:cNvSpPr>
          <p:nvPr/>
        </p:nvSpPr>
        <p:spPr bwMode="auto">
          <a:xfrm>
            <a:off x="2590800" y="2667000"/>
            <a:ext cx="304800" cy="4572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buFontTx/>
              <a:buChar char="•"/>
            </a:pPr>
            <a:endParaRPr lang="sk-SK"/>
          </a:p>
        </p:txBody>
      </p:sp>
      <p:sp>
        <p:nvSpPr>
          <p:cNvPr id="19474" name="AutoShape 17"/>
          <p:cNvSpPr>
            <a:spLocks noChangeArrowheads="1"/>
          </p:cNvSpPr>
          <p:nvPr/>
        </p:nvSpPr>
        <p:spPr bwMode="auto">
          <a:xfrm>
            <a:off x="3962400" y="3048000"/>
            <a:ext cx="304800" cy="4572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buFontTx/>
              <a:buChar char="•"/>
            </a:pPr>
            <a:endParaRPr lang="sk-SK"/>
          </a:p>
        </p:txBody>
      </p:sp>
      <p:sp>
        <p:nvSpPr>
          <p:cNvPr id="19475" name="AutoShape 18"/>
          <p:cNvSpPr>
            <a:spLocks noChangeArrowheads="1"/>
          </p:cNvSpPr>
          <p:nvPr/>
        </p:nvSpPr>
        <p:spPr bwMode="auto">
          <a:xfrm>
            <a:off x="5486400" y="3429000"/>
            <a:ext cx="304800" cy="4572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buFontTx/>
              <a:buChar char="•"/>
            </a:pPr>
            <a:endParaRPr lang="sk-SK"/>
          </a:p>
        </p:txBody>
      </p:sp>
      <p:sp>
        <p:nvSpPr>
          <p:cNvPr id="19476" name="AutoShape 19"/>
          <p:cNvSpPr>
            <a:spLocks noChangeArrowheads="1"/>
          </p:cNvSpPr>
          <p:nvPr/>
        </p:nvSpPr>
        <p:spPr bwMode="auto">
          <a:xfrm>
            <a:off x="7696200" y="3276600"/>
            <a:ext cx="304800" cy="990600"/>
          </a:xfrm>
          <a:prstGeom prst="downArrow">
            <a:avLst>
              <a:gd name="adj1" fmla="val 50000"/>
              <a:gd name="adj2" fmla="val 8125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buFontTx/>
              <a:buChar char="•"/>
            </a:pP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83602734"/>
      </p:ext>
    </p:extLst>
  </p:cSld>
  <p:clrMapOvr>
    <a:masterClrMapping/>
  </p:clrMapOvr>
  <p:transition>
    <p:zoom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8834D-AE69-42A6-BBDB-5214B7AD1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3562"/>
          </a:xfrm>
        </p:spPr>
        <p:txBody>
          <a:bodyPr/>
          <a:lstStyle/>
          <a:p>
            <a:pPr>
              <a:buSzPct val="10000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sk-SK" sz="2700" b="1" dirty="0">
                <a:solidFill>
                  <a:srgbClr val="696464"/>
                </a:solidFill>
                <a:ea typeface="+mn-ea"/>
                <a:cs typeface="+mn-cs"/>
              </a:rPr>
              <a:t>Druhy kvalitatívnej CA: Konvenčná CA</a:t>
            </a:r>
            <a:endParaRPr lang="en-US" sz="2700" b="1" dirty="0">
              <a:solidFill>
                <a:srgbClr val="696464"/>
              </a:solidFill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4F1DD-50C7-4B82-A484-DB33641C8C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9906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Konvenčná CA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Popis fenoménu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Vhodná ak je existujúca teória limitovaná (alebo úplne absentuje)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Na začiatku zvyčajne </a:t>
            </a: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bez predefinovaných kategórií 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– kategórie vznikajú zo samotného textu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Postup: opakované čítanie celého textu =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podrobné čítanie slovo po slove (tvorba kódov; zvýraznenie presnej časti textu súvisiacou s konceptom) =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‚</a:t>
            </a:r>
            <a:r>
              <a:rPr lang="sk-SK" dirty="0" err="1">
                <a:latin typeface="Arial" panose="020B0604020202020204" pitchFamily="34" charset="0"/>
                <a:cs typeface="Arial" panose="020B0604020202020204" pitchFamily="34" charset="0"/>
              </a:rPr>
              <a:t>poznámkovanie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‘ (zapisovanie postrehov, myšlienok k jednotlivým kódom) =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nové označenia kódov pri opakovanom čítaní =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tvorba kategórií na základe vzťahov medzi kódmi = počiatočná kódovacia schéma</a:t>
            </a:r>
          </a:p>
        </p:txBody>
      </p:sp>
    </p:spTree>
    <p:extLst>
      <p:ext uri="{BB962C8B-B14F-4D97-AF65-F5344CB8AC3E}">
        <p14:creationId xmlns:p14="http://schemas.microsoft.com/office/powerpoint/2010/main" val="42311155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5DB1D-4F91-4C39-A20F-415BE2C89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SzPct val="10000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sk-SK" sz="2700" b="1" dirty="0">
                <a:solidFill>
                  <a:srgbClr val="696464"/>
                </a:solidFill>
                <a:ea typeface="+mn-ea"/>
                <a:cs typeface="+mn-cs"/>
              </a:rPr>
              <a:t>Druhy kvalitatívnej CA: Riadená CA</a:t>
            </a:r>
            <a:endParaRPr lang="en-US" sz="2700" b="1" dirty="0">
              <a:solidFill>
                <a:srgbClr val="696464"/>
              </a:solidFill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6020B8-E6C2-4C83-9AD1-4B08C9759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Riadená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CA</a:t>
            </a: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Validácia/rozšírenie teórie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Práca s teóriou = predefinované premenné a vzťahy medzi nimi =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jednoduchšia tvorba počiatočnej kódovacej schémy (kódy a vzťahy medzi nimi) založená na teórií či predošlom výskume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Postup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: identifikácia kľúčových konceptov/premenných ako kategórií na základe teórie a/alebo predošlého výskumu =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dirty="0" err="1">
                <a:latin typeface="Arial" panose="020B0604020202020204" pitchFamily="34" charset="0"/>
                <a:cs typeface="Arial" panose="020B0604020202020204" pitchFamily="34" charset="0"/>
              </a:rPr>
              <a:t>operacionalizácia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premenných na základe teórie =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kódovanie:</a:t>
            </a:r>
          </a:p>
          <a:p>
            <a:pPr lvl="2"/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1. stratégia – ak je cieľom identifikácia a kategorizácia všetkých aspektov daného fenoménu, začíname podobne ako v prípade konvenčnej CA (‚všeobecné‘ čítanie, prideľovanie kódov ku kategóriám), avšak s predefinovanými kategóriami. Text ktorý nie je možné priradiť k predefinovaným kódom a  kategóriám dostane nový kód.</a:t>
            </a:r>
          </a:p>
          <a:p>
            <a:pPr lvl="2"/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2. stratégia – začína sa ihneď s predefinovanými kódmi. Dáta ktoré sa nedajú priradiť k daným kódom sa analyzujú neskôr s cieľom určiť, či predstavujú novú kategóriu alebo </a:t>
            </a:r>
            <a:r>
              <a:rPr lang="sk-SK" dirty="0" err="1">
                <a:latin typeface="Arial" panose="020B0604020202020204" pitchFamily="34" charset="0"/>
                <a:cs typeface="Arial" panose="020B0604020202020204" pitchFamily="34" charset="0"/>
              </a:rPr>
              <a:t>subkategóriu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existujúceho kódu.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52665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BA910-2F32-4156-A0F7-516200AC3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SzPct val="10000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sk-SK" sz="2700" b="1" dirty="0">
                <a:solidFill>
                  <a:srgbClr val="696464"/>
                </a:solidFill>
                <a:ea typeface="+mn-ea"/>
                <a:cs typeface="+mn-cs"/>
              </a:rPr>
              <a:t>Druhy kvalitatívnej CA: </a:t>
            </a:r>
            <a:r>
              <a:rPr lang="sk-SK" sz="2700" b="1" dirty="0" err="1">
                <a:solidFill>
                  <a:srgbClr val="696464"/>
                </a:solidFill>
                <a:ea typeface="+mn-ea"/>
                <a:cs typeface="+mn-cs"/>
              </a:rPr>
              <a:t>Sumatívna</a:t>
            </a:r>
            <a:r>
              <a:rPr lang="sk-SK" sz="2700" b="1" dirty="0">
                <a:solidFill>
                  <a:srgbClr val="696464"/>
                </a:solidFill>
                <a:ea typeface="+mn-ea"/>
                <a:cs typeface="+mn-cs"/>
              </a:rPr>
              <a:t> CA</a:t>
            </a:r>
            <a:endParaRPr lang="en-US" sz="2700" b="1" dirty="0">
              <a:solidFill>
                <a:srgbClr val="696464"/>
              </a:solidFill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C45B8-3EB2-4277-A7A9-9E5B8E4D9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>
                <a:latin typeface="Arial" panose="020B0604020202020204" pitchFamily="34" charset="0"/>
                <a:cs typeface="Arial" panose="020B0604020202020204" pitchFamily="34" charset="0"/>
              </a:rPr>
              <a:t>Sumatívna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CA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Cieľ: porozumenie </a:t>
            </a:r>
            <a:r>
              <a:rPr lang="sk-SK" dirty="0" err="1">
                <a:latin typeface="Arial" panose="020B0604020202020204" pitchFamily="34" charset="0"/>
                <a:cs typeface="Arial" panose="020B0604020202020204" pitchFamily="34" charset="0"/>
              </a:rPr>
              <a:t>kontextuálnemu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využívaniu slov/obsahu = objavenie spoločných významov slov a obsahu, rozsah významov konkrétnych slov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Postup: identifikácia a kvantifikácia určitých slov alebo obsahu v texte (kvantifikácia neslúži pre vyvodzovanie záverov ale pre zistenie využívania slov) =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dirty="0" err="1">
                <a:latin typeface="Arial" panose="020B0604020202020204" pitchFamily="34" charset="0"/>
                <a:cs typeface="Arial" panose="020B0604020202020204" pitchFamily="34" charset="0"/>
              </a:rPr>
              <a:t>kontextualizácia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kódov (kto a aké slová využíva) =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interpretácia kontextu súvisiaceho s vyžívaním slov a fráz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200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9A19DCB-671F-41E3-B81A-0D9AF7331A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4488" y="1371600"/>
            <a:ext cx="5915025" cy="302895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F2FCE03-42B9-4614-99C2-CD202A260342}"/>
              </a:ext>
            </a:extLst>
          </p:cNvPr>
          <p:cNvSpPr txBox="1"/>
          <p:nvPr/>
        </p:nvSpPr>
        <p:spPr>
          <a:xfrm>
            <a:off x="5543550" y="5200651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900" dirty="0" err="1"/>
              <a:t>Source:Hsieh</a:t>
            </a:r>
            <a:r>
              <a:rPr lang="sk-SK" sz="900" dirty="0"/>
              <a:t> &amp; </a:t>
            </a:r>
            <a:r>
              <a:rPr lang="sk-SK" sz="900" dirty="0" err="1"/>
              <a:t>Shannon_Three</a:t>
            </a:r>
            <a:r>
              <a:rPr lang="sk-SK" sz="900" dirty="0"/>
              <a:t> </a:t>
            </a:r>
            <a:r>
              <a:rPr lang="sk-SK" sz="900" dirty="0" err="1"/>
              <a:t>Approaches</a:t>
            </a:r>
            <a:r>
              <a:rPr lang="sk-SK" sz="900" dirty="0"/>
              <a:t> to </a:t>
            </a:r>
            <a:r>
              <a:rPr lang="sk-SK" sz="900" dirty="0" err="1"/>
              <a:t>Qualitative</a:t>
            </a:r>
            <a:r>
              <a:rPr lang="sk-SK" sz="900" dirty="0"/>
              <a:t> </a:t>
            </a:r>
            <a:r>
              <a:rPr lang="sk-SK" sz="900" dirty="0" err="1"/>
              <a:t>Content</a:t>
            </a:r>
            <a:r>
              <a:rPr lang="sk-SK" sz="900" dirty="0"/>
              <a:t> </a:t>
            </a:r>
            <a:r>
              <a:rPr lang="sk-SK" sz="900" dirty="0" err="1"/>
              <a:t>Analysis</a:t>
            </a:r>
            <a:r>
              <a:rPr lang="sk-SK" sz="900" dirty="0"/>
              <a:t>. </a:t>
            </a:r>
            <a:r>
              <a:rPr lang="sk-SK" sz="900" i="1" dirty="0" err="1"/>
              <a:t>Qualitative</a:t>
            </a:r>
            <a:r>
              <a:rPr lang="sk-SK" sz="900" i="1" dirty="0"/>
              <a:t> Health </a:t>
            </a:r>
            <a:r>
              <a:rPr lang="sk-SK" sz="900" i="1" dirty="0" err="1"/>
              <a:t>Research</a:t>
            </a:r>
            <a:r>
              <a:rPr lang="sk-SK" sz="900" dirty="0"/>
              <a:t>, 2005, </a:t>
            </a:r>
            <a:r>
              <a:rPr lang="sk-SK" sz="900" dirty="0" err="1"/>
              <a:t>Vol</a:t>
            </a:r>
            <a:r>
              <a:rPr lang="sk-SK" sz="900" dirty="0"/>
              <a:t>. 15, No. 9, </a:t>
            </a:r>
            <a:r>
              <a:rPr lang="sk-SK" sz="900" dirty="0" err="1"/>
              <a:t>pp</a:t>
            </a:r>
            <a:r>
              <a:rPr lang="sk-SK" sz="900" dirty="0"/>
              <a:t>. 1277-1288.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6759010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447800" y="2168525"/>
            <a:ext cx="6923087" cy="252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>
                <a:solidFill>
                  <a:srgbClr val="000000"/>
                </a:solidFill>
                <a:latin typeface="+mn-lt"/>
              </a:rPr>
              <a:t>5. Techniky výberu výskumného súboru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827088" y="79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 dirty="0">
                <a:solidFill>
                  <a:srgbClr val="696464"/>
                </a:solidFill>
                <a:latin typeface="Franklin Gothic Book" pitchFamily="34" charset="0"/>
              </a:rPr>
              <a:t>Prehľad</a:t>
            </a:r>
          </a:p>
        </p:txBody>
      </p:sp>
      <p:sp>
        <p:nvSpPr>
          <p:cNvPr id="46083" name="Text Box 2"/>
          <p:cNvSpPr txBox="1">
            <a:spLocks noChangeArrowheads="1"/>
          </p:cNvSpPr>
          <p:nvPr/>
        </p:nvSpPr>
        <p:spPr bwMode="auto">
          <a:xfrm>
            <a:off x="457200" y="1523999"/>
            <a:ext cx="8382000" cy="42672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 err="1">
                <a:solidFill>
                  <a:srgbClr val="000000"/>
                </a:solidFill>
                <a:latin typeface="+mn-lt"/>
              </a:rPr>
              <a:t>Pološtruktúrované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 a hĺbkové rozhovory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Skupinové rozhovory (</a:t>
            </a:r>
            <a:r>
              <a:rPr lang="sk-SK" altLang="cs-CZ" sz="2800" dirty="0" err="1">
                <a:solidFill>
                  <a:srgbClr val="000000"/>
                </a:solidFill>
                <a:latin typeface="+mn-lt"/>
              </a:rPr>
              <a:t>focus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+mn-lt"/>
              </a:rPr>
              <a:t>groups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Pozorovanie (zúčastnené/nezúčastnené)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cs-CZ" altLang="cs-CZ" sz="2800" dirty="0">
                <a:solidFill>
                  <a:srgbClr val="000000"/>
                </a:solidFill>
                <a:latin typeface="+mn-lt"/>
              </a:rPr>
              <a:t>     …</a:t>
            </a:r>
            <a:endParaRPr lang="sk-SK" altLang="cs-CZ" sz="2800" dirty="0">
              <a:solidFill>
                <a:srgbClr val="000000"/>
              </a:solidFill>
              <a:latin typeface="+mn-lt"/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2800" dirty="0">
              <a:solidFill>
                <a:srgbClr val="000000"/>
              </a:solidFill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2800" dirty="0">
              <a:solidFill>
                <a:srgbClr val="000000"/>
              </a:solidFill>
            </a:endParaRP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609600" y="4572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3600" b="1" dirty="0" err="1">
                <a:solidFill>
                  <a:srgbClr val="696464"/>
                </a:solidFill>
                <a:latin typeface="+mj-lt"/>
              </a:rPr>
              <a:t>Pološtruktúrovaný</a:t>
            </a:r>
            <a:r>
              <a:rPr lang="sk-SK" altLang="cs-CZ" sz="3600" b="1" dirty="0">
                <a:solidFill>
                  <a:srgbClr val="696464"/>
                </a:solidFill>
                <a:latin typeface="+mj-lt"/>
              </a:rPr>
              <a:t> a hĺbkový/neštruktúrovaný rozhovor</a:t>
            </a:r>
          </a:p>
        </p:txBody>
      </p:sp>
      <p:sp>
        <p:nvSpPr>
          <p:cNvPr id="46083" name="Text Box 2"/>
          <p:cNvSpPr txBox="1">
            <a:spLocks noChangeArrowheads="1"/>
          </p:cNvSpPr>
          <p:nvPr/>
        </p:nvSpPr>
        <p:spPr bwMode="auto">
          <a:xfrm>
            <a:off x="457200" y="1828801"/>
            <a:ext cx="83820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Skúsenosti, perspektívy, vnímanie, názory, postoje, hodnoty, viery, pocity ľudí 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Malá vzorka respondentov (často &lt; 20) 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Cca 45-60 minút 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Cieľom je porozumenie a interpretácia, nie zistenie počtov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Rozhovory nahrávame, prepisujeme a analyzujeme; zaznamenávame tiež vlastné pozorovania získané v priebehu rozhovoru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2800" dirty="0">
              <a:solidFill>
                <a:srgbClr val="000000"/>
              </a:solidFill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2800" dirty="0">
              <a:solidFill>
                <a:srgbClr val="000000"/>
              </a:solidFill>
            </a:endParaRP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21B27-9154-4ED0-9C36-0D8265555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Podstata </a:t>
            </a:r>
            <a:r>
              <a:rPr lang="sk-SK" dirty="0" err="1"/>
              <a:t>case</a:t>
            </a:r>
            <a:r>
              <a:rPr lang="sk-SK" dirty="0"/>
              <a:t> study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7A22E4-AFF2-473F-A8FA-1C9A1A3B0A7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/>
              <a:t>Podrobné skúmanie jedného či menšieho počtu prípadov</a:t>
            </a:r>
            <a:r>
              <a:rPr lang="cs-CZ" dirty="0"/>
              <a:t> za </a:t>
            </a:r>
            <a:r>
              <a:rPr lang="cs-CZ" b="1" dirty="0" err="1"/>
              <a:t>účelom</a:t>
            </a:r>
            <a:r>
              <a:rPr lang="cs-CZ" b="1" dirty="0"/>
              <a:t> </a:t>
            </a:r>
            <a:r>
              <a:rPr lang="cs-CZ" dirty="0" err="1"/>
              <a:t>porozumenia</a:t>
            </a:r>
            <a:r>
              <a:rPr lang="cs-CZ" dirty="0"/>
              <a:t> </a:t>
            </a:r>
            <a:r>
              <a:rPr lang="cs-CZ" dirty="0" err="1"/>
              <a:t>širšieho</a:t>
            </a:r>
            <a:r>
              <a:rPr lang="cs-CZ" dirty="0"/>
              <a:t> okruhu (podobných) </a:t>
            </a:r>
            <a:r>
              <a:rPr lang="cs-CZ" dirty="0" err="1"/>
              <a:t>prípadov</a:t>
            </a:r>
            <a:endParaRPr lang="cs-CZ" dirty="0"/>
          </a:p>
          <a:p>
            <a:r>
              <a:rPr lang="cs-CZ" dirty="0" err="1"/>
              <a:t>Skúmaný</a:t>
            </a:r>
            <a:r>
              <a:rPr lang="cs-CZ" dirty="0"/>
              <a:t> </a:t>
            </a:r>
            <a:r>
              <a:rPr lang="cs-CZ" dirty="0" err="1"/>
              <a:t>prípad</a:t>
            </a:r>
            <a:r>
              <a:rPr lang="cs-CZ" dirty="0"/>
              <a:t> je </a:t>
            </a:r>
            <a:r>
              <a:rPr lang="cs-CZ" dirty="0" err="1"/>
              <a:t>dôležitý</a:t>
            </a:r>
            <a:r>
              <a:rPr lang="cs-CZ" dirty="0"/>
              <a:t>, ale sám o sebe </a:t>
            </a:r>
            <a:r>
              <a:rPr lang="cs-CZ" dirty="0" err="1"/>
              <a:t>nepostačujúci</a:t>
            </a:r>
            <a:r>
              <a:rPr lang="cs-CZ" dirty="0"/>
              <a:t> (</a:t>
            </a:r>
            <a:r>
              <a:rPr lang="cs-CZ" dirty="0" err="1"/>
              <a:t>mal</a:t>
            </a:r>
            <a:r>
              <a:rPr lang="cs-CZ" dirty="0"/>
              <a:t> by </a:t>
            </a:r>
            <a:r>
              <a:rPr lang="cs-CZ" dirty="0" err="1"/>
              <a:t>vypovedať</a:t>
            </a:r>
            <a:r>
              <a:rPr lang="cs-CZ" dirty="0"/>
              <a:t> o fenoméne)</a:t>
            </a:r>
          </a:p>
          <a:p>
            <a:r>
              <a:rPr lang="cs-CZ" dirty="0" err="1"/>
              <a:t>Vhodé</a:t>
            </a:r>
            <a:r>
              <a:rPr lang="cs-CZ" dirty="0"/>
              <a:t> </a:t>
            </a:r>
            <a:r>
              <a:rPr lang="cs-CZ" dirty="0" err="1"/>
              <a:t>pre</a:t>
            </a:r>
            <a:r>
              <a:rPr lang="cs-CZ" dirty="0"/>
              <a:t> tvorbu hypotéz a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testovanie</a:t>
            </a:r>
            <a:endParaRPr lang="cs-CZ" dirty="0"/>
          </a:p>
          <a:p>
            <a:r>
              <a:rPr lang="cs-CZ" dirty="0"/>
              <a:t>Mali by </a:t>
            </a:r>
            <a:r>
              <a:rPr lang="cs-CZ" dirty="0" err="1"/>
              <a:t>viesť</a:t>
            </a:r>
            <a:r>
              <a:rPr lang="cs-CZ" dirty="0"/>
              <a:t> k </a:t>
            </a:r>
            <a:r>
              <a:rPr lang="cs-CZ" dirty="0" err="1"/>
              <a:t>analytickej</a:t>
            </a:r>
            <a:r>
              <a:rPr lang="cs-CZ" dirty="0"/>
              <a:t> </a:t>
            </a:r>
            <a:r>
              <a:rPr lang="cs-CZ" dirty="0" err="1"/>
              <a:t>generalizácií</a:t>
            </a:r>
            <a:r>
              <a:rPr lang="cs-CZ" dirty="0"/>
              <a:t> (vs. </a:t>
            </a:r>
            <a:r>
              <a:rPr lang="cs-CZ" dirty="0" err="1"/>
              <a:t>reprezentatívnosť</a:t>
            </a:r>
            <a:r>
              <a:rPr lang="cs-CZ" dirty="0"/>
              <a:t> v </a:t>
            </a:r>
            <a:r>
              <a:rPr lang="cs-CZ" dirty="0" err="1"/>
              <a:t>kvantitatívneh</a:t>
            </a:r>
            <a:r>
              <a:rPr lang="cs-CZ" dirty="0"/>
              <a:t> </a:t>
            </a:r>
            <a:r>
              <a:rPr lang="cs-CZ" dirty="0" err="1"/>
              <a:t>tradícií</a:t>
            </a:r>
            <a:r>
              <a:rPr lang="cs-CZ" dirty="0"/>
              <a:t>)</a:t>
            </a:r>
          </a:p>
          <a:p>
            <a:r>
              <a:rPr lang="cs-CZ" dirty="0"/>
              <a:t>Analytické </a:t>
            </a:r>
            <a:r>
              <a:rPr lang="cs-CZ" dirty="0" err="1"/>
              <a:t>zovšeobecnenie</a:t>
            </a:r>
            <a:r>
              <a:rPr lang="cs-CZ" dirty="0"/>
              <a:t>: </a:t>
            </a:r>
            <a:r>
              <a:rPr lang="cs-CZ" dirty="0" err="1"/>
              <a:t>znalosť</a:t>
            </a:r>
            <a:r>
              <a:rPr lang="cs-CZ" dirty="0"/>
              <a:t>/popis </a:t>
            </a:r>
            <a:r>
              <a:rPr lang="cs-CZ" dirty="0" err="1"/>
              <a:t>prípadu</a:t>
            </a:r>
            <a:r>
              <a:rPr lang="cs-CZ" dirty="0"/>
              <a:t> </a:t>
            </a:r>
            <a:r>
              <a:rPr lang="cs-CZ" dirty="0" err="1"/>
              <a:t>premietnúť</a:t>
            </a:r>
            <a:r>
              <a:rPr lang="cs-CZ" dirty="0"/>
              <a:t> do analytického </a:t>
            </a:r>
            <a:r>
              <a:rPr lang="cs-CZ" dirty="0" err="1"/>
              <a:t>vysvetlenia</a:t>
            </a:r>
            <a:endParaRPr lang="cs-CZ" dirty="0"/>
          </a:p>
          <a:p>
            <a:r>
              <a:rPr lang="cs-CZ" dirty="0"/>
              <a:t>Náročná </a:t>
            </a:r>
            <a:r>
              <a:rPr lang="cs-CZ" dirty="0" err="1"/>
              <a:t>stratégia</a:t>
            </a:r>
            <a:r>
              <a:rPr lang="cs-CZ" dirty="0"/>
              <a:t> z </a:t>
            </a:r>
            <a:r>
              <a:rPr lang="cs-CZ" dirty="0" err="1"/>
              <a:t>pohľadu</a:t>
            </a:r>
            <a:r>
              <a:rPr lang="cs-CZ" dirty="0"/>
              <a:t> dát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6842821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914400" y="4572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3600" b="1" dirty="0" err="1">
                <a:solidFill>
                  <a:srgbClr val="696464"/>
                </a:solidFill>
                <a:latin typeface="+mj-lt"/>
              </a:rPr>
              <a:t>Pološtruktúrovaný</a:t>
            </a:r>
            <a:r>
              <a:rPr lang="sk-SK" altLang="cs-CZ" sz="3600" b="1" dirty="0">
                <a:solidFill>
                  <a:srgbClr val="696464"/>
                </a:solidFill>
                <a:latin typeface="+mj-lt"/>
              </a:rPr>
              <a:t> a hĺbkový/neštruktúrovaný rozhovor</a:t>
            </a:r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609600" y="1828800"/>
            <a:ext cx="8077200" cy="472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 err="1">
                <a:solidFill>
                  <a:srgbClr val="000000"/>
                </a:solidFill>
                <a:latin typeface="+mn-lt"/>
              </a:rPr>
              <a:t>Pološtruktúrovaný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 rozhovor</a:t>
            </a:r>
          </a:p>
          <a:p>
            <a:pPr marL="728663" lvl="1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dopredu pripravené otázky, ale ich poradie je možné meniť, je možné ich upravovať, vynechávať, dopĺňať...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Hĺbkový rozhovor</a:t>
            </a:r>
          </a:p>
          <a:p>
            <a:pPr marL="728663" lvl="1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vopred pripravená len téma, čiastkové koncepty</a:t>
            </a:r>
          </a:p>
          <a:p>
            <a:pPr marL="728663" lvl="1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konkrétne otázky sa odvodzujú z priebehu rozhovoru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37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7" dur="500"/>
                                        <p:tgtEl>
                                          <p:spTgt spid="37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827088" y="79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 dirty="0">
                <a:solidFill>
                  <a:srgbClr val="696464"/>
                </a:solidFill>
                <a:latin typeface="Franklin Gothic Book" pitchFamily="34" charset="0"/>
              </a:rPr>
              <a:t>Rozhovory - praktický priebeh</a:t>
            </a:r>
          </a:p>
        </p:txBody>
      </p:sp>
      <p:sp>
        <p:nvSpPr>
          <p:cNvPr id="46083" name="Text Box 2"/>
          <p:cNvSpPr txBox="1">
            <a:spLocks noChangeArrowheads="1"/>
          </p:cNvSpPr>
          <p:nvPr/>
        </p:nvSpPr>
        <p:spPr bwMode="auto">
          <a:xfrm>
            <a:off x="457200" y="1447800"/>
            <a:ext cx="8382000" cy="4571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514350" indent="-514350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Tvorba osnovy rozhovoru</a:t>
            </a:r>
          </a:p>
          <a:p>
            <a:pPr marL="514350" indent="-514350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Výber respondenta</a:t>
            </a:r>
          </a:p>
          <a:p>
            <a:pPr marL="514350" indent="-514350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Naviazanie kontaktu, získanie súhlasu s rozhovorom</a:t>
            </a:r>
          </a:p>
          <a:p>
            <a:pPr marL="514350" indent="-514350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Predstavenie témy, informovaný súhlas</a:t>
            </a:r>
          </a:p>
          <a:p>
            <a:pPr marL="514350" indent="-514350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Vytvorenie priateľskej, otvorenej, dôvernej atmosféry</a:t>
            </a:r>
          </a:p>
          <a:p>
            <a:pPr marL="514350" indent="-514350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Úvodné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ice-breaking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 otázky</a:t>
            </a:r>
          </a:p>
          <a:p>
            <a:pPr marL="514350" indent="-514350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Jadro rozhovoru; empatické, trpezlivé, aktívne počúvanie</a:t>
            </a:r>
          </a:p>
          <a:p>
            <a:pPr marL="514350" indent="-514350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Záver – priestor pre komentáre;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sumarizácia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,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feedback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, poďakovanie</a:t>
            </a:r>
          </a:p>
          <a:p>
            <a:pPr marL="514350" indent="-514350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Čo najrýchlejšie vytvorenie záznamu o rozhovore (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memo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)</a:t>
            </a:r>
          </a:p>
          <a:p>
            <a:pPr marL="514350" indent="-514350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Prepis rozhovoru a analýza</a:t>
            </a:r>
          </a:p>
          <a:p>
            <a:pPr marL="514350" indent="-514350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2800" dirty="0">
              <a:solidFill>
                <a:srgbClr val="000000"/>
              </a:solidFill>
              <a:latin typeface="+mn-lt"/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2800" dirty="0">
              <a:solidFill>
                <a:srgbClr val="000000"/>
              </a:solidFill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2800" dirty="0">
              <a:solidFill>
                <a:srgbClr val="000000"/>
              </a:solidFill>
            </a:endParaRP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533400" y="-2346325"/>
            <a:ext cx="8229600" cy="3794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br>
              <a:rPr lang="cs-CZ" altLang="cs-CZ" sz="4000" b="1" dirty="0">
                <a:solidFill>
                  <a:srgbClr val="696464"/>
                </a:solidFill>
                <a:latin typeface="Franklin Gothic Book" pitchFamily="34" charset="0"/>
              </a:rPr>
            </a:br>
            <a:br>
              <a:rPr lang="cs-CZ" altLang="cs-CZ" sz="4000" b="1" dirty="0">
                <a:solidFill>
                  <a:srgbClr val="696464"/>
                </a:solidFill>
                <a:latin typeface="Franklin Gothic Book" pitchFamily="34" charset="0"/>
              </a:rPr>
            </a:br>
            <a:br>
              <a:rPr lang="cs-CZ" altLang="cs-CZ" sz="4000" b="1" dirty="0">
                <a:solidFill>
                  <a:srgbClr val="696464"/>
                </a:solidFill>
                <a:latin typeface="Franklin Gothic Book" pitchFamily="34" charset="0"/>
              </a:rPr>
            </a:br>
            <a:br>
              <a:rPr lang="cs-CZ" altLang="cs-CZ" sz="4000" b="1" dirty="0">
                <a:solidFill>
                  <a:srgbClr val="696464"/>
                </a:solidFill>
                <a:latin typeface="Franklin Gothic Book" pitchFamily="34" charset="0"/>
              </a:rPr>
            </a:br>
            <a:br>
              <a:rPr lang="cs-CZ" altLang="cs-CZ" sz="4000" b="1" dirty="0">
                <a:solidFill>
                  <a:srgbClr val="696464"/>
                </a:solidFill>
                <a:latin typeface="Franklin Gothic Book" pitchFamily="34" charset="0"/>
              </a:rPr>
            </a:br>
            <a:r>
              <a:rPr lang="cs-CZ" altLang="cs-CZ" sz="4000" b="1" dirty="0" err="1">
                <a:solidFill>
                  <a:srgbClr val="696464"/>
                </a:solidFill>
                <a:latin typeface="+mj-lt"/>
              </a:rPr>
              <a:t>Focus</a:t>
            </a:r>
            <a:r>
              <a:rPr lang="cs-CZ" altLang="cs-CZ" sz="4000" b="1" dirty="0">
                <a:solidFill>
                  <a:srgbClr val="696464"/>
                </a:solidFill>
                <a:latin typeface="+mj-lt"/>
              </a:rPr>
              <a:t> </a:t>
            </a:r>
            <a:r>
              <a:rPr lang="cs-CZ" altLang="cs-CZ" sz="4000" b="1" dirty="0" err="1">
                <a:solidFill>
                  <a:srgbClr val="696464"/>
                </a:solidFill>
                <a:latin typeface="+mj-lt"/>
              </a:rPr>
              <a:t>groups</a:t>
            </a:r>
            <a:r>
              <a:rPr lang="cs-CZ" altLang="cs-CZ" sz="4000" b="1" dirty="0">
                <a:solidFill>
                  <a:srgbClr val="696464"/>
                </a:solidFill>
                <a:latin typeface="+mj-lt"/>
              </a:rPr>
              <a:t> / skupinové interview </a:t>
            </a:r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457200" y="1752600"/>
            <a:ext cx="77724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moderovaný skupinový rozhovor</a:t>
            </a:r>
          </a:p>
          <a:p>
            <a:pPr marL="271463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predpoklad: ľudia si uvedomia lepšie svoju vlastnú perspektívu, keď je konfrontovaná s ostatnými názormi </a:t>
            </a:r>
          </a:p>
          <a:p>
            <a:pPr marL="271463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pôvod </a:t>
            </a:r>
            <a:r>
              <a:rPr lang="sk-SK" altLang="cs-CZ" sz="3200" dirty="0" err="1">
                <a:solidFill>
                  <a:srgbClr val="000000"/>
                </a:solidFill>
                <a:latin typeface="+mn-lt"/>
              </a:rPr>
              <a:t>focus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3200" dirty="0" err="1">
                <a:solidFill>
                  <a:srgbClr val="000000"/>
                </a:solidFill>
                <a:latin typeface="+mn-lt"/>
              </a:rPr>
              <a:t>groups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:</a:t>
            </a:r>
          </a:p>
          <a:p>
            <a:pPr marL="741363" lvl="1" indent="-284163" eaLnBrk="1" hangingPunct="1">
              <a:lnSpc>
                <a:spcPct val="85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3200" dirty="0">
                <a:solidFill>
                  <a:srgbClr val="000000"/>
                </a:solidFill>
                <a:latin typeface="+mn-lt"/>
              </a:rPr>
              <a:t>už 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existujúce </a:t>
            </a:r>
          </a:p>
          <a:p>
            <a:pPr marL="741363" lvl="1" indent="-284163" eaLnBrk="1" hangingPunct="1">
              <a:lnSpc>
                <a:spcPct val="85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vytvorené výskumníkom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2000"/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39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 dirty="0">
                <a:solidFill>
                  <a:srgbClr val="696464"/>
                </a:solidFill>
                <a:latin typeface="+mj-lt"/>
              </a:rPr>
              <a:t>(Neštruktúrované) pozorovanie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914400" y="1447800"/>
            <a:ext cx="7772400" cy="510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3050" indent="-271463" eaLnBrk="1" hangingPunct="1">
              <a:spcBef>
                <a:spcPts val="575"/>
              </a:spcBef>
              <a:buSzPct val="8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1. nezúčastnené pozorovanie („</a:t>
            </a:r>
            <a:r>
              <a:rPr lang="sk-SK" altLang="cs-CZ" sz="2800" dirty="0" err="1">
                <a:solidFill>
                  <a:srgbClr val="000000"/>
                </a:solidFill>
                <a:latin typeface="+mn-lt"/>
              </a:rPr>
              <a:t>fly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 on </a:t>
            </a:r>
            <a:r>
              <a:rPr lang="sk-SK" altLang="cs-CZ" sz="2800" dirty="0" err="1">
                <a:solidFill>
                  <a:srgbClr val="000000"/>
                </a:solidFill>
                <a:latin typeface="+mn-lt"/>
              </a:rPr>
              <a:t>the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+mn-lt"/>
              </a:rPr>
              <a:t>wall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“)</a:t>
            </a:r>
          </a:p>
          <a:p>
            <a:pPr marL="546100" lvl="1" indent="-228600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subjekt nevie, že je pozorovaný</a:t>
            </a:r>
          </a:p>
          <a:p>
            <a:pPr marL="546100" lvl="1" indent="-228600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sleduje vzorce každodenných aktivít</a:t>
            </a:r>
          </a:p>
          <a:p>
            <a:pPr marL="317500" lvl="1" eaLnBrk="1" hangingPunct="1">
              <a:spcBef>
                <a:spcPts val="375"/>
              </a:spcBef>
              <a:buClr>
                <a:srgbClr val="9B2D1F"/>
              </a:buClr>
              <a:buSzPct val="8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sk-SK" altLang="cs-CZ" sz="2800" dirty="0">
              <a:solidFill>
                <a:srgbClr val="000000"/>
              </a:solidFill>
              <a:latin typeface="+mn-lt"/>
            </a:endParaRP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2. zúčastnené pozorovanie: rôzne stupne participácie výskumníka na aktivitách pozorovanej skupiny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755650" y="1844675"/>
            <a:ext cx="7797800" cy="4248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 i="1" dirty="0">
                <a:solidFill>
                  <a:srgbClr val="000000"/>
                </a:solidFill>
                <a:latin typeface="+mn-lt"/>
              </a:rPr>
              <a:t>základný súbor (populácia)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 i="1" dirty="0">
                <a:solidFill>
                  <a:srgbClr val="000000"/>
                </a:solidFill>
                <a:latin typeface="+mn-lt"/>
              </a:rPr>
              <a:t>výberový súbor (vzorka)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 i="1" dirty="0">
                <a:solidFill>
                  <a:srgbClr val="000000"/>
                </a:solidFill>
                <a:latin typeface="+mn-lt"/>
              </a:rPr>
              <a:t>výberová jednotka (</a:t>
            </a:r>
            <a:r>
              <a:rPr lang="sk-SK" altLang="cs-CZ" sz="2800" b="1" i="1" dirty="0" err="1">
                <a:solidFill>
                  <a:srgbClr val="000000"/>
                </a:solidFill>
                <a:latin typeface="+mn-lt"/>
              </a:rPr>
              <a:t>sampling</a:t>
            </a:r>
            <a:r>
              <a:rPr lang="sk-SK" altLang="cs-CZ" sz="2800" b="1" i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2800" b="1" i="1" dirty="0" err="1">
                <a:solidFill>
                  <a:srgbClr val="000000"/>
                </a:solidFill>
                <a:latin typeface="+mn-lt"/>
              </a:rPr>
              <a:t>unit</a:t>
            </a:r>
            <a:r>
              <a:rPr lang="sk-SK" altLang="cs-CZ" sz="2800" b="1" i="1" dirty="0">
                <a:solidFill>
                  <a:srgbClr val="000000"/>
                </a:solidFill>
                <a:latin typeface="+mn-lt"/>
              </a:rPr>
              <a:t>)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SzPct val="85000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2800" dirty="0">
              <a:solidFill>
                <a:srgbClr val="000000"/>
              </a:solidFill>
              <a:latin typeface="+mn-lt"/>
            </a:endParaRP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 i="1" dirty="0">
                <a:solidFill>
                  <a:srgbClr val="000000"/>
                </a:solidFill>
                <a:latin typeface="+mn-lt"/>
              </a:rPr>
              <a:t>parameter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 = empirická charakteristika základného súboru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 i="1" dirty="0">
                <a:solidFill>
                  <a:srgbClr val="000000"/>
                </a:solidFill>
                <a:latin typeface="+mn-lt"/>
              </a:rPr>
              <a:t>štatistika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 = naše výsledky vo výberovom súbore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2800" dirty="0">
              <a:solidFill>
                <a:srgbClr val="000000"/>
              </a:solidFill>
              <a:latin typeface="Perpetua" pitchFamily="18" charset="0"/>
            </a:endParaRP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2800" dirty="0">
              <a:solidFill>
                <a:srgbClr val="000000"/>
              </a:solidFill>
              <a:latin typeface="Perpetua" pitchFamily="18" charset="0"/>
            </a:endParaRPr>
          </a:p>
        </p:txBody>
      </p:sp>
      <p:sp>
        <p:nvSpPr>
          <p:cNvPr id="31747" name="Text Box 2"/>
          <p:cNvSpPr txBox="1">
            <a:spLocks noChangeArrowheads="1"/>
          </p:cNvSpPr>
          <p:nvPr/>
        </p:nvSpPr>
        <p:spPr bwMode="auto">
          <a:xfrm>
            <a:off x="1389063" y="333375"/>
            <a:ext cx="7772400" cy="944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4000" b="1" dirty="0">
                <a:solidFill>
                  <a:srgbClr val="696464"/>
                </a:solidFill>
                <a:latin typeface="Franklin Gothic Book" pitchFamily="34" charset="0"/>
              </a:rPr>
              <a:t>Základné pojmy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7" dur="500"/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2" dur="500"/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7" dur="500"/>
                                        <p:tgtEl>
                                          <p:spTgt spid="102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381000" y="4786313"/>
            <a:ext cx="8496300" cy="1660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br>
              <a:rPr lang="cs-CZ" altLang="cs-CZ" sz="3600" dirty="0">
                <a:solidFill>
                  <a:srgbClr val="696464"/>
                </a:solidFill>
                <a:latin typeface="Franklin Gothic Book" pitchFamily="34" charset="0"/>
              </a:rPr>
            </a:br>
            <a:r>
              <a:rPr lang="sk-SK" altLang="cs-CZ" sz="3200" b="1" u="sng" dirty="0" err="1">
                <a:solidFill>
                  <a:srgbClr val="000000"/>
                </a:solidFill>
                <a:latin typeface="+mn-lt"/>
              </a:rPr>
              <a:t>Reprezentativita</a:t>
            </a:r>
            <a:r>
              <a:rPr lang="sk-SK" altLang="cs-CZ" sz="3200" b="1" u="sng" dirty="0">
                <a:solidFill>
                  <a:srgbClr val="000000"/>
                </a:solidFill>
                <a:latin typeface="+mn-lt"/>
              </a:rPr>
              <a:t>: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 do akej miery sa </a:t>
            </a:r>
            <a:r>
              <a:rPr lang="sk-SK" altLang="cs-CZ" sz="3200" i="1" dirty="0">
                <a:solidFill>
                  <a:srgbClr val="000000"/>
                </a:solidFill>
                <a:latin typeface="+mn-lt"/>
              </a:rPr>
              <a:t>vzorka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 (resp. jej vlastnosti) líši od </a:t>
            </a:r>
            <a:r>
              <a:rPr lang="sk-SK" altLang="cs-CZ" sz="3200" i="1" dirty="0">
                <a:solidFill>
                  <a:srgbClr val="000000"/>
                </a:solidFill>
                <a:latin typeface="+mn-lt"/>
              </a:rPr>
              <a:t>populácie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 (jej vlastnosti)</a:t>
            </a:r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1524000" y="376238"/>
            <a:ext cx="6172200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 eaLnBrk="1" hangingPunct="1">
              <a:buSzPct val="8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3200" b="1" dirty="0">
                <a:solidFill>
                  <a:srgbClr val="000000"/>
                </a:solidFill>
                <a:latin typeface="+mn-lt"/>
              </a:rPr>
              <a:t>POPULÁCIA (základný súbor)</a:t>
            </a:r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2590800" y="3124200"/>
            <a:ext cx="4032250" cy="1077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 eaLnBrk="1" hangingPunct="1">
              <a:buSzPct val="8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3200" b="1" dirty="0">
                <a:solidFill>
                  <a:srgbClr val="000000"/>
                </a:solidFill>
                <a:latin typeface="+mn-lt"/>
              </a:rPr>
              <a:t>VZORKA (výberový súbor)</a:t>
            </a:r>
          </a:p>
        </p:txBody>
      </p:sp>
      <p:sp>
        <p:nvSpPr>
          <p:cNvPr id="32773" name="Line 4"/>
          <p:cNvSpPr>
            <a:spLocks noChangeShapeType="1"/>
          </p:cNvSpPr>
          <p:nvPr/>
        </p:nvSpPr>
        <p:spPr bwMode="auto">
          <a:xfrm>
            <a:off x="3635375" y="1484313"/>
            <a:ext cx="1588" cy="1439862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32774" name="Line 5"/>
          <p:cNvSpPr>
            <a:spLocks noChangeShapeType="1"/>
          </p:cNvSpPr>
          <p:nvPr/>
        </p:nvSpPr>
        <p:spPr bwMode="auto">
          <a:xfrm flipV="1">
            <a:off x="5076825" y="1482725"/>
            <a:ext cx="1588" cy="13716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32775" name="Text Box 6"/>
          <p:cNvSpPr txBox="1">
            <a:spLocks noChangeArrowheads="1"/>
          </p:cNvSpPr>
          <p:nvPr/>
        </p:nvSpPr>
        <p:spPr bwMode="auto">
          <a:xfrm>
            <a:off x="1219200" y="1066800"/>
            <a:ext cx="381000" cy="2533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250"/>
              </a:spcBef>
              <a:buSzPct val="8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2000" b="1" dirty="0">
                <a:solidFill>
                  <a:srgbClr val="000000"/>
                </a:solidFill>
                <a:latin typeface="+mn-lt"/>
              </a:rPr>
              <a:t>SELEKCIA</a:t>
            </a:r>
          </a:p>
        </p:txBody>
      </p:sp>
      <p:sp>
        <p:nvSpPr>
          <p:cNvPr id="32776" name="Text Box 7"/>
          <p:cNvSpPr txBox="1">
            <a:spLocks noChangeArrowheads="1"/>
          </p:cNvSpPr>
          <p:nvPr/>
        </p:nvSpPr>
        <p:spPr bwMode="auto">
          <a:xfrm>
            <a:off x="7696200" y="914400"/>
            <a:ext cx="304800" cy="40956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spcBef>
                <a:spcPts val="1250"/>
              </a:spcBef>
              <a:buSzPct val="8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2000" b="1" dirty="0">
                <a:solidFill>
                  <a:srgbClr val="000000"/>
                </a:solidFill>
                <a:latin typeface="Arial Narrow" pitchFamily="34" charset="0"/>
              </a:rPr>
              <a:t>GENERALIZÁCIA</a:t>
            </a:r>
          </a:p>
        </p:txBody>
      </p:sp>
      <p:sp>
        <p:nvSpPr>
          <p:cNvPr id="32777" name="Text Box 8"/>
          <p:cNvSpPr txBox="1">
            <a:spLocks noChangeArrowheads="1"/>
          </p:cNvSpPr>
          <p:nvPr/>
        </p:nvSpPr>
        <p:spPr bwMode="auto">
          <a:xfrm>
            <a:off x="1905000" y="1981200"/>
            <a:ext cx="1600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250"/>
              </a:spcBef>
              <a:buSzPct val="8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2000" b="1" dirty="0">
                <a:solidFill>
                  <a:srgbClr val="000000"/>
                </a:solidFill>
                <a:latin typeface="+mn-lt"/>
              </a:rPr>
              <a:t>vyberáme z</a:t>
            </a:r>
          </a:p>
        </p:txBody>
      </p:sp>
      <p:sp>
        <p:nvSpPr>
          <p:cNvPr id="32778" name="Text Box 9"/>
          <p:cNvSpPr txBox="1">
            <a:spLocks noChangeArrowheads="1"/>
          </p:cNvSpPr>
          <p:nvPr/>
        </p:nvSpPr>
        <p:spPr bwMode="auto">
          <a:xfrm>
            <a:off x="5181600" y="2057400"/>
            <a:ext cx="21336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250"/>
              </a:spcBef>
              <a:buSzPct val="8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2000" b="1" dirty="0">
                <a:solidFill>
                  <a:srgbClr val="000000"/>
                </a:solidFill>
                <a:latin typeface="+mn-lt"/>
              </a:rPr>
              <a:t>usudzujeme na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666776"/>
              </p:ext>
            </p:extLst>
          </p:nvPr>
        </p:nvGraphicFramePr>
        <p:xfrm>
          <a:off x="152400" y="152400"/>
          <a:ext cx="8691721" cy="6039101"/>
        </p:xfrm>
        <a:graphic>
          <a:graphicData uri="http://schemas.openxmlformats.org/drawingml/2006/table">
            <a:tbl>
              <a:tblPr/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3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5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2762">
                <a:tc gridSpan="2"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Výbery usilujúce sa o reprezentativitu</a:t>
                      </a:r>
                    </a:p>
                  </a:txBody>
                  <a:tcPr marL="90000" marR="90000" marT="5889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Výbery neusilujúce sa o  reprezentativitu</a:t>
                      </a:r>
                    </a:p>
                  </a:txBody>
                  <a:tcPr marL="90000" marR="90000" marT="5889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92"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pravdepodobnostné</a:t>
                      </a:r>
                    </a:p>
                  </a:txBody>
                  <a:tcPr marL="90000" marR="90000" marT="5889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A9A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nezaložené na pravdepodobnosti</a:t>
                      </a:r>
                    </a:p>
                  </a:txBody>
                  <a:tcPr marL="90000" marR="90000" marT="5889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A9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021"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prostý náhodný výber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kvótny výber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technika snehovej gule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407"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systematický výber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teoretický výber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213"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náhodný stratifikovaný výber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typické prípady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viacstupňový náhodný výber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extrémne/</a:t>
                      </a:r>
                      <a:r>
                        <a:rPr kumimoji="0" lang="sk-SK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deviantné</a:t>
                      </a:r>
                      <a:r>
                        <a:rPr kumimoji="0" lang="sk-S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 prípady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 rowSpan="6">
                  <a:txBody>
                    <a:bodyPr/>
                    <a:lstStyle/>
                    <a:p>
                      <a:endParaRPr lang="sk-SK" dirty="0">
                        <a:latin typeface="+mn-lt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/>
                      </a:pPr>
                      <a:r>
                        <a:rPr kumimoji="0" lang="sk-S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potvrdenie/vyvrátenie prípadom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1407"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maximálna variácia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1021"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homogénny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1021"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kritický prípad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4336"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politicky dôležité prípady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1021"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/>
                      </a:pPr>
                      <a:r>
                        <a:rPr kumimoji="0" lang="sk-S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6" charset="0"/>
                        </a:rPr>
                        <a:t>účelový výber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048000" y="2438400"/>
            <a:ext cx="5976938" cy="2492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>
                <a:solidFill>
                  <a:srgbClr val="000000"/>
                </a:solidFill>
                <a:latin typeface="Arial Narrow" pitchFamily="34" charset="0"/>
              </a:rPr>
              <a:t>6. Veľkosť vzorky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 dirty="0">
                <a:solidFill>
                  <a:srgbClr val="696464"/>
                </a:solidFill>
                <a:latin typeface="Franklin Gothic Book" pitchFamily="34" charset="0"/>
              </a:rPr>
              <a:t>Veľkosť vzorky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stanovuje sa arbitrárne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čo zvažujeme: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Perpetua" pitchFamily="18" charset="0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stupeň presnosti, ktorý požadujeme 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Perpetua" pitchFamily="18" charset="0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aká je v populácii variácia hlavnej charakteristiky, ktorú skúmame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Perpetua" pitchFamily="18" charset="0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rozsah dôležitých podskupín vo vzorke, ktoré chceme analyzovať</a:t>
            </a:r>
          </a:p>
          <a:p>
            <a:pPr marL="341313" indent="-341313" eaLnBrk="1" hangingPunct="1">
              <a:spcBef>
                <a:spcPts val="575"/>
              </a:spcBef>
              <a:buSzPct val="85000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2600" dirty="0">
              <a:solidFill>
                <a:srgbClr val="000000"/>
              </a:solidFill>
              <a:latin typeface="Perpetua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7" dur="500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 dirty="0">
                <a:solidFill>
                  <a:srgbClr val="696464"/>
                </a:solidFill>
                <a:latin typeface="Franklin Gothic Book" pitchFamily="34" charset="0"/>
              </a:rPr>
              <a:t>Veľkosť vzorky</a:t>
            </a:r>
          </a:p>
        </p:txBody>
      </p:sp>
      <p:sp>
        <p:nvSpPr>
          <p:cNvPr id="37891" name="Text Box 2"/>
          <p:cNvSpPr txBox="1">
            <a:spLocks noChangeArrowheads="1"/>
          </p:cNvSpPr>
          <p:nvPr/>
        </p:nvSpPr>
        <p:spPr bwMode="auto">
          <a:xfrm>
            <a:off x="381000" y="1447800"/>
            <a:ext cx="8305800" cy="518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treba dosiahnuť bod, kedy má nárast veľkosti vzorky na vypočítanú presnosť už len malý vplyv 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kvalitatívny výskum – treba dosiahnuť bod nasýtenia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 err="1">
                <a:solidFill>
                  <a:srgbClr val="000000"/>
                </a:solidFill>
                <a:latin typeface="+mn-lt"/>
              </a:rPr>
              <a:t>survey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: minimálne 500 respondentov; obvyklá veľkosť 1000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so zvyšovaním veľkosti vzorky klesá veľkosť výberovej chyby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kalkulačka: napr. </a:t>
            </a:r>
            <a:r>
              <a:rPr lang="sk-SK" altLang="cs-CZ" sz="2400" dirty="0">
                <a:solidFill>
                  <a:srgbClr val="CC9900"/>
                </a:solidFill>
                <a:latin typeface="+mn-lt"/>
                <a:hlinkClick r:id="rId3"/>
              </a:rPr>
              <a:t>http://www.dssresearch.com/KnowledgeCenter/toolkitcalculators/sampleerrorcalculators.aspx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308"/>
            <a:ext cx="7772400" cy="762000"/>
          </a:xfrm>
        </p:spPr>
        <p:txBody>
          <a:bodyPr/>
          <a:lstStyle/>
          <a:p>
            <a:r>
              <a:rPr lang="sk-SK" altLang="sk-SK" dirty="0"/>
              <a:t>Čo je ‚prípad‘ v </a:t>
            </a:r>
            <a:r>
              <a:rPr lang="sk-SK" altLang="sk-SK" dirty="0" err="1"/>
              <a:t>case</a:t>
            </a:r>
            <a:r>
              <a:rPr lang="sk-SK" altLang="sk-SK" dirty="0"/>
              <a:t> study design?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305800" cy="5105400"/>
          </a:xfrm>
        </p:spPr>
        <p:txBody>
          <a:bodyPr/>
          <a:lstStyle/>
          <a:p>
            <a:r>
              <a:rPr lang="sk-SK" altLang="sk-SK" sz="2800" dirty="0" err="1"/>
              <a:t>It</a:t>
            </a:r>
            <a:r>
              <a:rPr lang="sk-SK" altLang="sk-SK" sz="2800" dirty="0"/>
              <a:t> </a:t>
            </a:r>
            <a:r>
              <a:rPr lang="sk-SK" altLang="sk-SK" sz="2800" dirty="0" err="1"/>
              <a:t>depends</a:t>
            </a:r>
            <a:r>
              <a:rPr lang="sk-SK" altLang="sk-SK" sz="2800" dirty="0"/>
              <a:t> </a:t>
            </a:r>
            <a:r>
              <a:rPr lang="sk-SK" altLang="sk-SK" sz="2800" dirty="0">
                <a:sym typeface="Wingdings" panose="05000000000000000000" pitchFamily="2" charset="2"/>
              </a:rPr>
              <a:t></a:t>
            </a:r>
          </a:p>
          <a:p>
            <a:endParaRPr lang="sk-SK" altLang="sk-SK" sz="2800" dirty="0">
              <a:sym typeface="Wingdings" panose="05000000000000000000" pitchFamily="2" charset="2"/>
            </a:endParaRPr>
          </a:p>
          <a:p>
            <a:r>
              <a:rPr lang="sk-SK" altLang="sk-SK" sz="2800" dirty="0">
                <a:sym typeface="Wingdings" panose="05000000000000000000" pitchFamily="2" charset="2"/>
              </a:rPr>
              <a:t>Štát? právny poriadok štátu? Deľba moci v štáte? Právny inštitút? Konkrétne rozhodnutie súdu? Súd? Sudca? Proces?</a:t>
            </a:r>
          </a:p>
          <a:p>
            <a:endParaRPr lang="sk-SK" altLang="sk-SK" sz="2800" dirty="0">
              <a:sym typeface="Wingdings" panose="05000000000000000000" pitchFamily="2" charset="2"/>
            </a:endParaRPr>
          </a:p>
          <a:p>
            <a:r>
              <a:rPr lang="sk-SK" altLang="sk-SK" sz="2800" b="1" dirty="0" err="1">
                <a:sym typeface="Wingdings" panose="05000000000000000000" pitchFamily="2" charset="2"/>
              </a:rPr>
              <a:t>Population</a:t>
            </a:r>
            <a:r>
              <a:rPr lang="sk-SK" altLang="sk-SK" sz="2800" dirty="0">
                <a:sym typeface="Wingdings" panose="05000000000000000000" pitchFamily="2" charset="2"/>
              </a:rPr>
              <a:t> </a:t>
            </a:r>
            <a:r>
              <a:rPr lang="en-GB" sz="2800" dirty="0"/>
              <a:t>=&gt;</a:t>
            </a:r>
            <a:r>
              <a:rPr lang="sk-SK" sz="2800" dirty="0"/>
              <a:t> </a:t>
            </a:r>
            <a:r>
              <a:rPr lang="sk-SK" sz="2800" b="1" dirty="0" err="1"/>
              <a:t>Sample</a:t>
            </a:r>
            <a:r>
              <a:rPr lang="sk-SK" sz="2800" dirty="0"/>
              <a:t> (</a:t>
            </a:r>
            <a:r>
              <a:rPr lang="sk-SK" sz="2800" dirty="0" err="1"/>
              <a:t>studied</a:t>
            </a:r>
            <a:r>
              <a:rPr lang="sk-SK" sz="2800" dirty="0"/>
              <a:t> + </a:t>
            </a:r>
            <a:r>
              <a:rPr lang="sk-SK" sz="2800" dirty="0" err="1"/>
              <a:t>unstudied</a:t>
            </a:r>
            <a:r>
              <a:rPr lang="sk-SK" sz="2800" dirty="0"/>
              <a:t> </a:t>
            </a:r>
            <a:r>
              <a:rPr lang="sk-SK" sz="2800" dirty="0" err="1"/>
              <a:t>cases</a:t>
            </a:r>
            <a:r>
              <a:rPr lang="sk-SK" sz="2800" dirty="0"/>
              <a:t>) </a:t>
            </a:r>
            <a:r>
              <a:rPr lang="en-GB" sz="2800" dirty="0"/>
              <a:t>=&gt;</a:t>
            </a:r>
            <a:r>
              <a:rPr lang="sk-SK" sz="2800" dirty="0"/>
              <a:t> </a:t>
            </a:r>
            <a:r>
              <a:rPr lang="sk-SK" sz="2800" dirty="0" err="1"/>
              <a:t>Several</a:t>
            </a:r>
            <a:r>
              <a:rPr lang="sk-SK" sz="2800" dirty="0"/>
              <a:t> </a:t>
            </a:r>
            <a:r>
              <a:rPr lang="sk-SK" sz="2800" b="1" dirty="0" err="1"/>
              <a:t>units</a:t>
            </a:r>
            <a:r>
              <a:rPr lang="sk-SK" sz="2800" dirty="0"/>
              <a:t> </a:t>
            </a:r>
            <a:r>
              <a:rPr lang="sk-SK" sz="2800" dirty="0" err="1"/>
              <a:t>observed</a:t>
            </a:r>
            <a:r>
              <a:rPr lang="sk-SK" sz="2800" dirty="0"/>
              <a:t> in </a:t>
            </a:r>
            <a:r>
              <a:rPr lang="sk-SK" sz="2800" dirty="0" err="1"/>
              <a:t>time</a:t>
            </a:r>
            <a:r>
              <a:rPr lang="sk-SK" sz="2800" dirty="0"/>
              <a:t> </a:t>
            </a:r>
            <a:r>
              <a:rPr lang="en-GB" sz="2800" dirty="0"/>
              <a:t>=&gt;</a:t>
            </a:r>
            <a:r>
              <a:rPr lang="sk-SK" sz="2800" dirty="0"/>
              <a:t> </a:t>
            </a:r>
            <a:r>
              <a:rPr lang="sk-SK" sz="2800" b="1" dirty="0" err="1"/>
              <a:t>cases</a:t>
            </a:r>
            <a:r>
              <a:rPr lang="sk-SK" sz="2800" dirty="0"/>
              <a:t> </a:t>
            </a:r>
            <a:r>
              <a:rPr lang="en-GB" sz="2800" dirty="0"/>
              <a:t>=&gt;</a:t>
            </a:r>
            <a:r>
              <a:rPr lang="sk-SK" sz="2800" dirty="0"/>
              <a:t> </a:t>
            </a:r>
            <a:r>
              <a:rPr lang="sk-SK" sz="2800" dirty="0" err="1"/>
              <a:t>comprised</a:t>
            </a:r>
            <a:r>
              <a:rPr lang="sk-SK" sz="2800" dirty="0"/>
              <a:t> of </a:t>
            </a:r>
            <a:r>
              <a:rPr lang="sk-SK" sz="2800" b="1" dirty="0" err="1"/>
              <a:t>variables</a:t>
            </a:r>
            <a:r>
              <a:rPr lang="sk-SK" sz="2800" dirty="0"/>
              <a:t> (</a:t>
            </a:r>
            <a:r>
              <a:rPr lang="sk-SK" sz="2800" dirty="0" err="1"/>
              <a:t>dimensions</a:t>
            </a:r>
            <a:r>
              <a:rPr lang="sk-SK" sz="2800" dirty="0"/>
              <a:t>) </a:t>
            </a:r>
            <a:r>
              <a:rPr lang="en-GB" sz="2800" dirty="0"/>
              <a:t>=&gt;</a:t>
            </a:r>
            <a:r>
              <a:rPr lang="sk-SK" sz="2800" dirty="0"/>
              <a:t> </a:t>
            </a:r>
            <a:r>
              <a:rPr lang="sk-SK" sz="2800" dirty="0" err="1"/>
              <a:t>built</a:t>
            </a:r>
            <a:r>
              <a:rPr lang="sk-SK" sz="2800" dirty="0"/>
              <a:t> </a:t>
            </a:r>
            <a:r>
              <a:rPr lang="sk-SK" sz="2800" dirty="0" err="1"/>
              <a:t>upon</a:t>
            </a:r>
            <a:r>
              <a:rPr lang="sk-SK" sz="2800" dirty="0"/>
              <a:t> </a:t>
            </a:r>
            <a:r>
              <a:rPr lang="sk-SK" sz="2800" b="1" dirty="0" err="1"/>
              <a:t>observation</a:t>
            </a:r>
            <a:r>
              <a:rPr lang="sk-SK" sz="2800" dirty="0"/>
              <a:t>(s)</a:t>
            </a:r>
            <a:endParaRPr lang="sk-SK" altLang="sk-SK" sz="2800" dirty="0"/>
          </a:p>
        </p:txBody>
      </p:sp>
    </p:spTree>
    <p:extLst>
      <p:ext uri="{BB962C8B-B14F-4D97-AF65-F5344CB8AC3E}">
        <p14:creationId xmlns:p14="http://schemas.microsoft.com/office/powerpoint/2010/main" val="252184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433388"/>
            <a:ext cx="8345488" cy="5891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8915" name="Text Box 2"/>
          <p:cNvSpPr txBox="1">
            <a:spLocks noChangeArrowheads="1"/>
          </p:cNvSpPr>
          <p:nvPr/>
        </p:nvSpPr>
        <p:spPr bwMode="auto">
          <a:xfrm>
            <a:off x="381000" y="6243638"/>
            <a:ext cx="82296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ctr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600">
                <a:solidFill>
                  <a:srgbClr val="696464"/>
                </a:solidFill>
                <a:latin typeface="Franklin Gothic Book" pitchFamily="34" charset="0"/>
              </a:rPr>
              <a:t>(Demers 2005)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 dirty="0">
                <a:solidFill>
                  <a:srgbClr val="696464"/>
                </a:solidFill>
                <a:latin typeface="Franklin Gothic Book" pitchFamily="34" charset="0"/>
              </a:rPr>
              <a:t>Veľkosť vzorky = </a:t>
            </a:r>
            <a:r>
              <a:rPr lang="sk-SK" altLang="cs-CZ" sz="4000" b="1" dirty="0" err="1">
                <a:solidFill>
                  <a:srgbClr val="696464"/>
                </a:solidFill>
                <a:latin typeface="Franklin Gothic Book" pitchFamily="34" charset="0"/>
              </a:rPr>
              <a:t>reprezentativita</a:t>
            </a:r>
            <a:endParaRPr lang="sk-SK" altLang="cs-CZ" sz="4000" b="1" dirty="0">
              <a:solidFill>
                <a:srgbClr val="696464"/>
              </a:solidFill>
              <a:latin typeface="Franklin Gothic Book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533400" y="1676400"/>
            <a:ext cx="8153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1936: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Literary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Digest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vs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.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Gallup</a:t>
            </a:r>
            <a:endParaRPr lang="sk-SK" altLang="cs-CZ" sz="2400" dirty="0">
              <a:solidFill>
                <a:srgbClr val="000000"/>
              </a:solidFill>
              <a:latin typeface="+mn-lt"/>
            </a:endParaRP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prezidentské voľby v USA (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Landon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vs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.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Roosevelt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)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Literary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Digest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: vzorka mala 2 000 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000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 respondentov (z 10 miliónov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oboslaných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 poštou)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adresy z telefónnych zoznamov a databázy držiteľov vodičských preukazov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predpoveď, že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Landon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 zvíťazí rozdielom 12%; ale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Roosevelt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 vyhral drvivou väčšinou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naopak </a:t>
            </a:r>
            <a:r>
              <a:rPr lang="sk-SK" altLang="cs-CZ" sz="2400" dirty="0" err="1">
                <a:solidFill>
                  <a:srgbClr val="000000"/>
                </a:solidFill>
                <a:latin typeface="+mn-lt"/>
              </a:rPr>
              <a:t>Gallup</a:t>
            </a: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 bol úspešnejší v predpovedi; kvótny výber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+mn-lt"/>
              </a:rPr>
              <a:t>ako je to možné?</a:t>
            </a:r>
          </a:p>
        </p:txBody>
      </p:sp>
      <p:sp>
        <p:nvSpPr>
          <p:cNvPr id="32771" name="Line 3"/>
          <p:cNvSpPr>
            <a:spLocks noChangeShapeType="1"/>
          </p:cNvSpPr>
          <p:nvPr/>
        </p:nvSpPr>
        <p:spPr bwMode="auto">
          <a:xfrm flipH="1">
            <a:off x="4391025" y="682625"/>
            <a:ext cx="219075" cy="576263"/>
          </a:xfrm>
          <a:prstGeom prst="line">
            <a:avLst/>
          </a:prstGeom>
          <a:noFill/>
          <a:ln w="9360" cap="sq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3" dur="5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8" dur="5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3" dur="5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8" dur="5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3" dur="5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8" dur="500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43" dur="500"/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81000"/>
            <a:ext cx="7696200" cy="52403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381000" y="5627688"/>
            <a:ext cx="8229600" cy="393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ctr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600">
                <a:solidFill>
                  <a:srgbClr val="CC9900"/>
                </a:solidFill>
                <a:latin typeface="Franklin Gothic Book" pitchFamily="34" charset="0"/>
                <a:hlinkClick r:id="rId4"/>
              </a:rPr>
              <a:t>http://www.richardjung.cz/Statisticka_chyba.pdf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609600" y="68269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3600" b="1" dirty="0">
                <a:solidFill>
                  <a:srgbClr val="696464"/>
                </a:solidFill>
                <a:latin typeface="Franklin Gothic Book" pitchFamily="34" charset="0"/>
              </a:rPr>
              <a:t>Tri faktory, ktoré ovplyvňujú veľkosť výberovej (štatistickej) chyby: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914400" y="1828800"/>
            <a:ext cx="7772400" cy="419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2600" dirty="0">
                <a:solidFill>
                  <a:srgbClr val="000000"/>
                </a:solidFill>
                <a:latin typeface="+mn-lt"/>
              </a:rPr>
              <a:t>veľkosť vzorky </a:t>
            </a:r>
          </a:p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2600" dirty="0">
                <a:solidFill>
                  <a:srgbClr val="000000"/>
                </a:solidFill>
                <a:latin typeface="+mn-lt"/>
              </a:rPr>
              <a:t>variabilita jednotlivých hodnôt (čím vyššia variabilita – rozptyl – tým väčšia chyba)</a:t>
            </a:r>
          </a:p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2600" dirty="0">
                <a:solidFill>
                  <a:srgbClr val="000000"/>
                </a:solidFill>
                <a:latin typeface="+mn-lt"/>
              </a:rPr>
              <a:t>proporcia populácie vo vzorke (čím vyššia, tým menšia chyba; ale začína to ovplyvňovať výsledky až od 20%)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476375" y="2420938"/>
            <a:ext cx="5975350" cy="2493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 eaLnBrk="1" hangingPunct="1">
              <a:spcBef>
                <a:spcPts val="575"/>
              </a:spcBef>
              <a:buClr>
                <a:srgbClr val="D34817"/>
              </a:buClr>
              <a:buSzPct val="85000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>
                <a:solidFill>
                  <a:srgbClr val="000000"/>
                </a:solidFill>
                <a:latin typeface="+mn-lt"/>
              </a:rPr>
              <a:t>7. Validita, </a:t>
            </a:r>
            <a:r>
              <a:rPr lang="sk-SK" altLang="cs-CZ" sz="3600" b="1" dirty="0" err="1">
                <a:solidFill>
                  <a:srgbClr val="000000"/>
                </a:solidFill>
                <a:latin typeface="+mn-lt"/>
              </a:rPr>
              <a:t>reliabilita</a:t>
            </a:r>
            <a:endParaRPr lang="sk-SK" altLang="cs-CZ" sz="3600" b="1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79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 dirty="0" err="1">
                <a:solidFill>
                  <a:srgbClr val="696464"/>
                </a:solidFill>
                <a:latin typeface="Franklin Gothic Book" pitchFamily="34" charset="0"/>
              </a:rPr>
              <a:t>Reliabilita</a:t>
            </a:r>
            <a:r>
              <a:rPr lang="sk-SK" altLang="cs-CZ" sz="4000" b="1" dirty="0">
                <a:solidFill>
                  <a:srgbClr val="696464"/>
                </a:solidFill>
                <a:latin typeface="Franklin Gothic Book" pitchFamily="34" charset="0"/>
              </a:rPr>
              <a:t> a </a:t>
            </a:r>
            <a:r>
              <a:rPr lang="sk-SK" altLang="cs-CZ" sz="4000" b="1" dirty="0" err="1">
                <a:solidFill>
                  <a:srgbClr val="696464"/>
                </a:solidFill>
                <a:latin typeface="Franklin Gothic Book" pitchFamily="34" charset="0"/>
              </a:rPr>
              <a:t>validita</a:t>
            </a:r>
            <a:endParaRPr lang="sk-SK" altLang="cs-CZ" sz="4000" b="1" dirty="0">
              <a:solidFill>
                <a:srgbClr val="696464"/>
              </a:solidFill>
              <a:latin typeface="Franklin Gothic Book" pitchFamily="34" charset="0"/>
            </a:endParaRP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57200" y="1447800"/>
            <a:ext cx="8229600" cy="4933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 b="1" dirty="0" err="1">
                <a:solidFill>
                  <a:srgbClr val="000000"/>
                </a:solidFill>
                <a:latin typeface="+mn-lt"/>
              </a:rPr>
              <a:t>reliabilita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 = spoľahlivosť; stupeň konzistencie merania vykonaného opakovane za rovnakých podmienok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 b="1" dirty="0" err="1">
                <a:solidFill>
                  <a:srgbClr val="000000"/>
                </a:solidFill>
                <a:latin typeface="+mn-lt"/>
              </a:rPr>
              <a:t>validita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 = platnosť; </a:t>
            </a:r>
            <a:r>
              <a:rPr lang="sk-SK" altLang="cs-CZ" sz="3200" dirty="0" err="1">
                <a:solidFill>
                  <a:srgbClr val="000000"/>
                </a:solidFill>
                <a:latin typeface="+mn-lt"/>
              </a:rPr>
              <a:t>validné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 je také meranie, ktoré meria to, čo sme zamýšľali merať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nízka </a:t>
            </a:r>
            <a:r>
              <a:rPr lang="sk-SK" altLang="cs-CZ" sz="3200" dirty="0" err="1">
                <a:solidFill>
                  <a:srgbClr val="000000"/>
                </a:solidFill>
                <a:latin typeface="+mn-lt"/>
              </a:rPr>
              <a:t>reliabilita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 = &gt; nízka </a:t>
            </a:r>
            <a:r>
              <a:rPr lang="sk-SK" altLang="cs-CZ" sz="3200" dirty="0" err="1">
                <a:solidFill>
                  <a:srgbClr val="000000"/>
                </a:solidFill>
                <a:latin typeface="+mn-lt"/>
              </a:rPr>
              <a:t>validita</a:t>
            </a:r>
            <a:endParaRPr lang="sk-SK" altLang="cs-CZ" sz="3200" dirty="0">
              <a:solidFill>
                <a:srgbClr val="000000"/>
              </a:solidFill>
              <a:latin typeface="+mn-lt"/>
            </a:endParaRP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 dirty="0" err="1">
                <a:solidFill>
                  <a:srgbClr val="000000"/>
                </a:solidFill>
                <a:latin typeface="+mn-lt"/>
              </a:rPr>
              <a:t>nevalidné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 meranie môže byť (za istých okolností) </a:t>
            </a:r>
            <a:r>
              <a:rPr lang="sk-SK" altLang="cs-CZ" sz="3200" dirty="0" err="1">
                <a:solidFill>
                  <a:srgbClr val="000000"/>
                </a:solidFill>
                <a:latin typeface="+mn-lt"/>
              </a:rPr>
              <a:t>reliabilné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 (opakovane dáva chybné výsledky)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3200" dirty="0">
              <a:solidFill>
                <a:srgbClr val="000000"/>
              </a:solidFill>
              <a:latin typeface="Arial Narrow" pitchFamily="34" charset="0"/>
            </a:endParaRPr>
          </a:p>
          <a:p>
            <a:pPr marL="741363" lvl="1" indent="-284163" eaLnBrk="1" hangingPunct="1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3200" dirty="0">
              <a:solidFill>
                <a:srgbClr val="000000"/>
              </a:solidFill>
              <a:latin typeface="Arial Narrow" pitchFamily="34" charset="0"/>
            </a:endParaRPr>
          </a:p>
          <a:p>
            <a:pPr marL="741363" lvl="1" indent="-284163" eaLnBrk="1" hangingPunct="1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3000" dirty="0">
              <a:solidFill>
                <a:srgbClr val="000000"/>
              </a:solidFill>
              <a:latin typeface="Perpetua" pitchFamily="18" charset="0"/>
            </a:endParaRPr>
          </a:p>
          <a:p>
            <a:pPr marL="741363" lvl="1" indent="-284163" eaLnBrk="1" hangingPunct="1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3000" dirty="0">
              <a:solidFill>
                <a:srgbClr val="000000"/>
              </a:solidFill>
              <a:latin typeface="Perpetua" pitchFamily="18" charset="0"/>
            </a:endParaRPr>
          </a:p>
          <a:p>
            <a:pPr marL="741363" lvl="1" indent="-284163" eaLnBrk="1" hangingPunct="1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3000" dirty="0">
              <a:solidFill>
                <a:srgbClr val="000000"/>
              </a:solidFill>
              <a:latin typeface="Perpetua" pitchFamily="18" charset="0"/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3000" dirty="0">
              <a:solidFill>
                <a:srgbClr val="000000"/>
              </a:solidFill>
              <a:latin typeface="Perpetua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827088" y="79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 dirty="0" err="1">
                <a:solidFill>
                  <a:srgbClr val="696464"/>
                </a:solidFill>
                <a:latin typeface="Franklin Gothic Book" pitchFamily="34" charset="0"/>
              </a:rPr>
              <a:t>Validita</a:t>
            </a:r>
            <a:r>
              <a:rPr lang="sk-SK" altLang="cs-CZ" sz="4000" b="1" dirty="0">
                <a:solidFill>
                  <a:srgbClr val="696464"/>
                </a:solidFill>
                <a:latin typeface="Franklin Gothic Book" pitchFamily="34" charset="0"/>
              </a:rPr>
              <a:t> (platnosť)</a:t>
            </a:r>
          </a:p>
        </p:txBody>
      </p:sp>
      <p:sp>
        <p:nvSpPr>
          <p:cNvPr id="46083" name="Text Box 2"/>
          <p:cNvSpPr txBox="1">
            <a:spLocks noChangeArrowheads="1"/>
          </p:cNvSpPr>
          <p:nvPr/>
        </p:nvSpPr>
        <p:spPr bwMode="auto">
          <a:xfrm>
            <a:off x="457200" y="1447800"/>
            <a:ext cx="8382000" cy="568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 dirty="0">
                <a:solidFill>
                  <a:srgbClr val="000000"/>
                </a:solidFill>
                <a:latin typeface="+mn-lt"/>
              </a:rPr>
              <a:t>zjavná </a:t>
            </a:r>
            <a:r>
              <a:rPr lang="sk-SK" altLang="cs-CZ" sz="2800" b="1" dirty="0" err="1">
                <a:solidFill>
                  <a:srgbClr val="000000"/>
                </a:solidFill>
                <a:latin typeface="+mn-lt"/>
              </a:rPr>
              <a:t>validita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 (face </a:t>
            </a:r>
            <a:r>
              <a:rPr lang="sk-SK" altLang="cs-CZ" sz="2800" dirty="0" err="1">
                <a:solidFill>
                  <a:srgbClr val="000000"/>
                </a:solidFill>
                <a:latin typeface="+mn-lt"/>
              </a:rPr>
              <a:t>validity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intuitívny odhad platnosti nástroja (merania)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 dirty="0">
                <a:solidFill>
                  <a:srgbClr val="000000"/>
                </a:solidFill>
                <a:latin typeface="+mn-lt"/>
              </a:rPr>
              <a:t>súbežná </a:t>
            </a:r>
            <a:r>
              <a:rPr lang="sk-SK" altLang="cs-CZ" sz="2800" b="1" dirty="0" err="1">
                <a:solidFill>
                  <a:srgbClr val="000000"/>
                </a:solidFill>
                <a:latin typeface="+mn-lt"/>
              </a:rPr>
              <a:t>validita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 (</a:t>
            </a:r>
            <a:r>
              <a:rPr lang="sk-SK" altLang="cs-CZ" sz="2800" dirty="0" err="1">
                <a:solidFill>
                  <a:srgbClr val="000000"/>
                </a:solidFill>
                <a:latin typeface="+mn-lt"/>
              </a:rPr>
              <a:t>concurrent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+mn-lt"/>
              </a:rPr>
              <a:t>validity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meranie tej istej vlastnosti je vykonané dvoma alebo viacerými rôznymi postupmi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 dirty="0">
                <a:solidFill>
                  <a:srgbClr val="000000"/>
                </a:solidFill>
                <a:latin typeface="+mn-lt"/>
              </a:rPr>
              <a:t>prediktívna </a:t>
            </a:r>
            <a:r>
              <a:rPr lang="sk-SK" altLang="cs-CZ" sz="2800" b="1" dirty="0" err="1">
                <a:solidFill>
                  <a:srgbClr val="000000"/>
                </a:solidFill>
                <a:latin typeface="+mn-lt"/>
              </a:rPr>
              <a:t>validita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 (</a:t>
            </a:r>
            <a:r>
              <a:rPr lang="sk-SK" altLang="cs-CZ" sz="2800" dirty="0" err="1">
                <a:solidFill>
                  <a:srgbClr val="000000"/>
                </a:solidFill>
                <a:latin typeface="+mn-lt"/>
              </a:rPr>
              <a:t>predictive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+mn-lt"/>
              </a:rPr>
              <a:t>validity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porovnáva predpoveď založenú na testovanom meraní so skutočnými výsledkami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 dirty="0" err="1">
                <a:solidFill>
                  <a:srgbClr val="000000"/>
                </a:solidFill>
                <a:latin typeface="+mn-lt"/>
              </a:rPr>
              <a:t>konštruktová</a:t>
            </a:r>
            <a:r>
              <a:rPr lang="sk-SK" altLang="cs-CZ" sz="28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2800" b="1" dirty="0" err="1">
                <a:solidFill>
                  <a:srgbClr val="000000"/>
                </a:solidFill>
                <a:latin typeface="+mn-lt"/>
              </a:rPr>
              <a:t>validita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 (</a:t>
            </a:r>
            <a:r>
              <a:rPr lang="sk-SK" altLang="cs-CZ" sz="2800" dirty="0" err="1">
                <a:solidFill>
                  <a:srgbClr val="000000"/>
                </a:solidFill>
                <a:latin typeface="+mn-lt"/>
              </a:rPr>
              <a:t>construct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+mn-lt"/>
              </a:rPr>
              <a:t>validity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meranie preukazuje vzťah k premenným, ktoré podľa teórie očakávame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2800" dirty="0">
              <a:solidFill>
                <a:srgbClr val="000000"/>
              </a:solidFill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2800" dirty="0">
              <a:solidFill>
                <a:srgbClr val="000000"/>
              </a:solidFill>
            </a:endParaRP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B67960-BD25-4732-9CF0-4DE1F81C4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Single </a:t>
            </a:r>
            <a:r>
              <a:rPr lang="sk-SK" dirty="0" err="1"/>
              <a:t>case</a:t>
            </a:r>
            <a:r>
              <a:rPr lang="sk-SK" dirty="0"/>
              <a:t> study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82FD8D-8104-4E3B-B264-0458A40A6EF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/>
              <a:t>Problém zovšeobecnenia</a:t>
            </a:r>
          </a:p>
          <a:p>
            <a:r>
              <a:rPr lang="sk-SK" dirty="0"/>
              <a:t>Prevažne </a:t>
            </a:r>
            <a:r>
              <a:rPr lang="sk-SK" dirty="0" err="1"/>
              <a:t>ateoretické</a:t>
            </a:r>
            <a:r>
              <a:rPr lang="sk-SK" dirty="0"/>
              <a:t> štúdie, veľmi deskriptívne (nepracujú s teoretickým rámcom)</a:t>
            </a:r>
          </a:p>
          <a:p>
            <a:r>
              <a:rPr lang="sk-SK" dirty="0" err="1"/>
              <a:t>Explanat</a:t>
            </a:r>
            <a:r>
              <a:rPr lang="cs-CZ" dirty="0"/>
              <a:t>ó</a:t>
            </a:r>
            <a:r>
              <a:rPr lang="sk-SK" dirty="0" err="1"/>
              <a:t>rne</a:t>
            </a:r>
            <a:r>
              <a:rPr lang="sk-SK" dirty="0"/>
              <a:t> a </a:t>
            </a:r>
            <a:r>
              <a:rPr lang="sk-SK" dirty="0" err="1"/>
              <a:t>interpretatívne</a:t>
            </a:r>
            <a:r>
              <a:rPr lang="sk-SK" dirty="0"/>
              <a:t> </a:t>
            </a:r>
            <a:r>
              <a:rPr lang="en-GB" dirty="0"/>
              <a:t>=&gt; </a:t>
            </a:r>
            <a:r>
              <a:rPr lang="sk-SK" dirty="0"/>
              <a:t>možnosť obohatiť teórie (reflektujú teoretický rámec)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0488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20220F-2B6D-430D-BFC6-F0E119FC6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Logika výberu prípadov v single </a:t>
            </a:r>
            <a:r>
              <a:rPr lang="sk-SK" dirty="0" err="1"/>
              <a:t>case</a:t>
            </a:r>
            <a:r>
              <a:rPr lang="sk-SK" dirty="0"/>
              <a:t> </a:t>
            </a:r>
            <a:r>
              <a:rPr lang="sk-SK" dirty="0" err="1"/>
              <a:t>studies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0776DE-9789-4C93-88C7-EE37E802044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b="1" dirty="0" err="1"/>
              <a:t>Prototypical</a:t>
            </a:r>
            <a:r>
              <a:rPr lang="sk-SK" b="1" dirty="0"/>
              <a:t> </a:t>
            </a:r>
            <a:r>
              <a:rPr lang="sk-SK" b="1" dirty="0" err="1"/>
              <a:t>Cases</a:t>
            </a:r>
            <a:endParaRPr lang="sk-SK" b="1" dirty="0"/>
          </a:p>
          <a:p>
            <a:pPr lvl="1"/>
            <a:r>
              <a:rPr lang="cs-CZ" dirty="0"/>
              <a:t>Možné </a:t>
            </a:r>
            <a:r>
              <a:rPr lang="cs-CZ" dirty="0" err="1"/>
              <a:t>testovanie</a:t>
            </a:r>
            <a:r>
              <a:rPr lang="cs-CZ" dirty="0"/>
              <a:t> teorie (založené na podobnosti </a:t>
            </a:r>
            <a:r>
              <a:rPr lang="cs-CZ" dirty="0" err="1"/>
              <a:t>prípadov</a:t>
            </a:r>
            <a:r>
              <a:rPr lang="cs-CZ" dirty="0"/>
              <a:t> z </a:t>
            </a:r>
            <a:r>
              <a:rPr lang="cs-CZ" dirty="0" err="1"/>
              <a:t>danej</a:t>
            </a:r>
            <a:r>
              <a:rPr lang="cs-CZ" dirty="0"/>
              <a:t> skupiny)</a:t>
            </a:r>
          </a:p>
          <a:p>
            <a:pPr lvl="1"/>
            <a:r>
              <a:rPr lang="cs-CZ" dirty="0" err="1"/>
              <a:t>Reasoning</a:t>
            </a:r>
            <a:r>
              <a:rPr lang="cs-CZ" dirty="0"/>
              <a:t> by analogy</a:t>
            </a:r>
          </a:p>
          <a:p>
            <a:pPr lvl="1"/>
            <a:endParaRPr lang="cs-CZ" b="1" dirty="0"/>
          </a:p>
          <a:p>
            <a:r>
              <a:rPr lang="cs-CZ" b="1" dirty="0"/>
              <a:t>Most </a:t>
            </a:r>
            <a:r>
              <a:rPr lang="cs-CZ" b="1" dirty="0" err="1"/>
              <a:t>Difficult</a:t>
            </a:r>
            <a:r>
              <a:rPr lang="cs-CZ" b="1" dirty="0"/>
              <a:t> Case</a:t>
            </a:r>
          </a:p>
          <a:p>
            <a:pPr lvl="1"/>
            <a:r>
              <a:rPr lang="cs-CZ" dirty="0" err="1"/>
              <a:t>Najsilnejší</a:t>
            </a:r>
            <a:r>
              <a:rPr lang="cs-CZ" dirty="0"/>
              <a:t> test </a:t>
            </a:r>
            <a:r>
              <a:rPr lang="cs-CZ" dirty="0" err="1"/>
              <a:t>teórie</a:t>
            </a:r>
            <a:r>
              <a:rPr lang="cs-CZ" dirty="0"/>
              <a:t>/hypotézy – </a:t>
            </a:r>
            <a:r>
              <a:rPr lang="cs-CZ" dirty="0" err="1"/>
              <a:t>ak</a:t>
            </a:r>
            <a:r>
              <a:rPr lang="cs-CZ" dirty="0"/>
              <a:t> je </a:t>
            </a:r>
            <a:r>
              <a:rPr lang="cs-CZ" dirty="0" err="1"/>
              <a:t>teória</a:t>
            </a:r>
            <a:r>
              <a:rPr lang="cs-CZ" dirty="0"/>
              <a:t> podrobená úspěšnému testu </a:t>
            </a:r>
            <a:r>
              <a:rPr lang="cs-CZ" dirty="0" err="1"/>
              <a:t>takýmto</a:t>
            </a:r>
            <a:r>
              <a:rPr lang="cs-CZ" dirty="0"/>
              <a:t> </a:t>
            </a:r>
            <a:r>
              <a:rPr lang="cs-CZ" dirty="0" err="1"/>
              <a:t>prípadom</a:t>
            </a:r>
            <a:r>
              <a:rPr lang="cs-CZ" dirty="0"/>
              <a:t>, tak je to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ňu</a:t>
            </a:r>
            <a:r>
              <a:rPr lang="cs-CZ" dirty="0"/>
              <a:t> významné </a:t>
            </a:r>
            <a:r>
              <a:rPr lang="cs-CZ" dirty="0" err="1"/>
              <a:t>potvrdenie</a:t>
            </a:r>
            <a:r>
              <a:rPr lang="cs-CZ" dirty="0"/>
              <a:t> – </a:t>
            </a:r>
            <a:r>
              <a:rPr lang="cs-CZ" dirty="0">
                <a:solidFill>
                  <a:srgbClr val="FF0000"/>
                </a:solidFill>
              </a:rPr>
              <a:t>vs- most </a:t>
            </a:r>
            <a:r>
              <a:rPr lang="cs-CZ" dirty="0" err="1">
                <a:solidFill>
                  <a:srgbClr val="FF0000"/>
                </a:solidFill>
              </a:rPr>
              <a:t>likely</a:t>
            </a:r>
            <a:r>
              <a:rPr lang="cs-CZ" dirty="0">
                <a:solidFill>
                  <a:srgbClr val="FF0000"/>
                </a:solidFill>
              </a:rPr>
              <a:t> case</a:t>
            </a:r>
          </a:p>
          <a:p>
            <a:pPr lvl="1"/>
            <a:endParaRPr lang="cs-CZ" b="1" dirty="0"/>
          </a:p>
          <a:p>
            <a:r>
              <a:rPr lang="cs-CZ" b="1" dirty="0" err="1"/>
              <a:t>Outlier</a:t>
            </a:r>
            <a:r>
              <a:rPr lang="cs-CZ" b="1" dirty="0"/>
              <a:t> </a:t>
            </a:r>
            <a:r>
              <a:rPr lang="cs-CZ" b="1" dirty="0" err="1"/>
              <a:t>Cases</a:t>
            </a:r>
            <a:endParaRPr lang="cs-CZ" b="1" dirty="0"/>
          </a:p>
          <a:p>
            <a:pPr lvl="1"/>
            <a:r>
              <a:rPr lang="cs-CZ" dirty="0" err="1"/>
              <a:t>Teórie</a:t>
            </a:r>
            <a:r>
              <a:rPr lang="cs-CZ" dirty="0"/>
              <a:t> </a:t>
            </a:r>
            <a:r>
              <a:rPr lang="cs-CZ" dirty="0" err="1"/>
              <a:t>nevysvetľujú</a:t>
            </a:r>
            <a:r>
              <a:rPr lang="cs-CZ" dirty="0"/>
              <a:t> vysoké hodnoty </a:t>
            </a:r>
            <a:r>
              <a:rPr lang="cs-CZ" dirty="0" err="1"/>
              <a:t>závislej</a:t>
            </a:r>
            <a:r>
              <a:rPr lang="cs-CZ" dirty="0"/>
              <a:t> </a:t>
            </a:r>
            <a:r>
              <a:rPr lang="cs-CZ" dirty="0" err="1"/>
              <a:t>pemennej</a:t>
            </a:r>
            <a:endParaRPr lang="cs-CZ" dirty="0"/>
          </a:p>
          <a:p>
            <a:pPr lvl="1"/>
            <a:endParaRPr lang="cs-CZ" dirty="0">
              <a:solidFill>
                <a:srgbClr val="FF0000"/>
              </a:solidFill>
            </a:endParaRPr>
          </a:p>
          <a:p>
            <a:pPr marL="319088" lvl="1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lvl="1"/>
            <a:endParaRPr lang="cs-CZ" dirty="0"/>
          </a:p>
          <a:p>
            <a:pPr lvl="1"/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1776453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28F42E-F206-4E84-86C4-EE11AAEB1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Small</a:t>
            </a:r>
            <a:r>
              <a:rPr lang="sk-SK" dirty="0"/>
              <a:t>-N </a:t>
            </a:r>
            <a:r>
              <a:rPr lang="sk-SK" dirty="0" err="1"/>
              <a:t>studies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62F8E0-A3FA-4CF8-A88A-BA6589DDA47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/>
              <a:t>Nižší počet prípadov</a:t>
            </a:r>
          </a:p>
          <a:p>
            <a:r>
              <a:rPr lang="cs-CZ" dirty="0"/>
              <a:t>Vhodné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testovanie</a:t>
            </a:r>
            <a:r>
              <a:rPr lang="cs-CZ" dirty="0"/>
              <a:t> </a:t>
            </a:r>
            <a:r>
              <a:rPr lang="cs-CZ" dirty="0" err="1"/>
              <a:t>teórií</a:t>
            </a:r>
            <a:r>
              <a:rPr lang="cs-CZ" dirty="0"/>
              <a:t> a </a:t>
            </a:r>
            <a:r>
              <a:rPr lang="cs-CZ" dirty="0" err="1"/>
              <a:t>identifikáciu</a:t>
            </a:r>
            <a:r>
              <a:rPr lang="cs-CZ" dirty="0"/>
              <a:t> </a:t>
            </a:r>
            <a:r>
              <a:rPr lang="cs-CZ" dirty="0" err="1"/>
              <a:t>kauzálnych</a:t>
            </a:r>
            <a:r>
              <a:rPr lang="cs-CZ" dirty="0"/>
              <a:t> </a:t>
            </a:r>
            <a:r>
              <a:rPr lang="cs-CZ" dirty="0" err="1"/>
              <a:t>vzťahov</a:t>
            </a:r>
            <a:endParaRPr lang="cs-CZ" dirty="0"/>
          </a:p>
          <a:p>
            <a:r>
              <a:rPr lang="cs-CZ" dirty="0"/>
              <a:t>Umožňuje kontrolované </a:t>
            </a:r>
            <a:r>
              <a:rPr lang="cs-CZ" dirty="0" err="1"/>
              <a:t>porovnanie</a:t>
            </a:r>
            <a:r>
              <a:rPr lang="cs-CZ" dirty="0"/>
              <a:t> </a:t>
            </a:r>
            <a:r>
              <a:rPr lang="cs-CZ" dirty="0" err="1"/>
              <a:t>prípadov</a:t>
            </a:r>
            <a:endParaRPr lang="cs-CZ" dirty="0"/>
          </a:p>
          <a:p>
            <a:r>
              <a:rPr lang="cs-CZ" dirty="0" err="1"/>
              <a:t>Výber</a:t>
            </a:r>
            <a:r>
              <a:rPr lang="cs-CZ" dirty="0"/>
              <a:t> </a:t>
            </a:r>
            <a:r>
              <a:rPr lang="cs-CZ" dirty="0" err="1"/>
              <a:t>prípadov</a:t>
            </a:r>
            <a:r>
              <a:rPr lang="cs-CZ" dirty="0"/>
              <a:t> </a:t>
            </a:r>
            <a:r>
              <a:rPr lang="cs-CZ" dirty="0" err="1"/>
              <a:t>riadený</a:t>
            </a:r>
            <a:r>
              <a:rPr lang="cs-CZ" dirty="0"/>
              <a:t> </a:t>
            </a:r>
            <a:r>
              <a:rPr lang="cs-CZ" dirty="0" err="1"/>
              <a:t>teóriou</a:t>
            </a:r>
            <a:r>
              <a:rPr lang="cs-CZ" dirty="0"/>
              <a:t> – </a:t>
            </a:r>
            <a:r>
              <a:rPr lang="cs-CZ" dirty="0" err="1"/>
              <a:t>odôvodnenie</a:t>
            </a:r>
            <a:r>
              <a:rPr lang="cs-CZ" dirty="0"/>
              <a:t> </a:t>
            </a:r>
            <a:r>
              <a:rPr lang="cs-CZ" dirty="0" err="1"/>
              <a:t>výberu</a:t>
            </a:r>
            <a:r>
              <a:rPr lang="cs-CZ" dirty="0"/>
              <a:t> je jasné a logické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904089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2779</Words>
  <Application>Microsoft Office PowerPoint</Application>
  <PresentationFormat>On-screen Show (4:3)</PresentationFormat>
  <Paragraphs>491</Paragraphs>
  <Slides>66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8" baseType="lpstr">
      <vt:lpstr>Arial</vt:lpstr>
      <vt:lpstr>Arial Black</vt:lpstr>
      <vt:lpstr>Arial Narrow</vt:lpstr>
      <vt:lpstr>Calibri</vt:lpstr>
      <vt:lpstr>Franklin Gothic Book</vt:lpstr>
      <vt:lpstr>Perpetua</vt:lpstr>
      <vt:lpstr>Roboto</vt:lpstr>
      <vt:lpstr>StarSymbol</vt:lpstr>
      <vt:lpstr>Times New Roman</vt:lpstr>
      <vt:lpstr>Wingdings</vt:lpstr>
      <vt:lpstr>Wingdings 2</vt:lpstr>
      <vt:lpstr>Equity</vt:lpstr>
      <vt:lpstr>Prednáška 4: Vybrané kvalitativní a kvantitativní výzkumné metody a techniky sběru dat </vt:lpstr>
      <vt:lpstr>Osnova</vt:lpstr>
      <vt:lpstr>Základné metódy a techniky výskumu</vt:lpstr>
      <vt:lpstr>PowerPoint Presentation</vt:lpstr>
      <vt:lpstr>Podstata case study</vt:lpstr>
      <vt:lpstr>Čo je ‚prípad‘ v case study design?</vt:lpstr>
      <vt:lpstr>Single case study</vt:lpstr>
      <vt:lpstr>Logika výberu prípadov v single case studies</vt:lpstr>
      <vt:lpstr>Small-N studies</vt:lpstr>
      <vt:lpstr>Logika výberu prípadov v Small-N studies</vt:lpstr>
      <vt:lpstr>Logika výberu prípadov v Small-N studies</vt:lpstr>
      <vt:lpstr>PowerPoint Presentation</vt:lpstr>
      <vt:lpstr>QCA</vt:lpstr>
      <vt:lpstr>PowerPoint Presentation</vt:lpstr>
      <vt:lpstr>PowerPoint Presentation</vt:lpstr>
      <vt:lpstr>PowerPoint Presentation</vt:lpstr>
      <vt:lpstr>PowerPoint Presentation</vt:lpstr>
      <vt:lpstr>Dotazník</vt:lpstr>
      <vt:lpstr>Dramaturgia dotazníku</vt:lpstr>
      <vt:lpstr>Typy otázok</vt:lpstr>
      <vt:lpstr>PowerPoint Presentation</vt:lpstr>
      <vt:lpstr>Formy distribúcie/vypĺňania dotazníku</vt:lpstr>
      <vt:lpstr>Interview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Kritériá dôkazu kauzality</vt:lpstr>
      <vt:lpstr>PowerPoint Presentation</vt:lpstr>
      <vt:lpstr>Významový posun</vt:lpstr>
      <vt:lpstr>Účel obsahovej analýzy</vt:lpstr>
      <vt:lpstr>PowerPoint Presentation</vt:lpstr>
      <vt:lpstr>Výhody kvantitatívnej OA </vt:lpstr>
      <vt:lpstr>Nevýhody kvantitatívnej OA </vt:lpstr>
      <vt:lpstr>Príklad: BeCOM</vt:lpstr>
      <vt:lpstr>Príklad: diskriminačné žaloby</vt:lpstr>
      <vt:lpstr>PowerPoint Presentation</vt:lpstr>
      <vt:lpstr>PowerPoint Presentation</vt:lpstr>
      <vt:lpstr>Analýza kvalitatívnych dát</vt:lpstr>
      <vt:lpstr>Analýza kvalitatívnych dát</vt:lpstr>
      <vt:lpstr>Proces kódovania</vt:lpstr>
      <vt:lpstr>Druhy kvalitatívnej CA: Konvenčná CA</vt:lpstr>
      <vt:lpstr>Druhy kvalitatívnej CA: Riadená CA</vt:lpstr>
      <vt:lpstr>Druhy kvalitatívnej CA: Sumatívna CA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Logika sociálně-vědného výzkumu (dedukce, indukce, retrodukce, abdukce); účel výzkumu (explorativní, deskriptivní, explanační); přehled hlavních kvantitativních, kvalitativních a smíšených výzkumných technik; metodologická triangulace.</dc:title>
  <dc:creator>marinka</dc:creator>
  <cp:lastModifiedBy>Petra Pichaničová</cp:lastModifiedBy>
  <cp:revision>302</cp:revision>
  <cp:lastPrinted>2018-03-13T11:35:15Z</cp:lastPrinted>
  <dcterms:created xsi:type="dcterms:W3CDTF">2012-03-03T13:51:32Z</dcterms:created>
  <dcterms:modified xsi:type="dcterms:W3CDTF">2023-04-25T11:44:30Z</dcterms:modified>
</cp:coreProperties>
</file>