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9"/>
  </p:notesMasterIdLst>
  <p:handoutMasterIdLst>
    <p:handoutMasterId r:id="rId30"/>
  </p:handoutMasterIdLst>
  <p:sldIdLst>
    <p:sldId id="256" r:id="rId2"/>
    <p:sldId id="276" r:id="rId3"/>
    <p:sldId id="274" r:id="rId4"/>
    <p:sldId id="344" r:id="rId5"/>
    <p:sldId id="356" r:id="rId6"/>
    <p:sldId id="358" r:id="rId7"/>
    <p:sldId id="357" r:id="rId8"/>
    <p:sldId id="313" r:id="rId9"/>
    <p:sldId id="317" r:id="rId10"/>
    <p:sldId id="291" r:id="rId11"/>
    <p:sldId id="328" r:id="rId12"/>
    <p:sldId id="326" r:id="rId13"/>
    <p:sldId id="329" r:id="rId14"/>
    <p:sldId id="334" r:id="rId15"/>
    <p:sldId id="335" r:id="rId16"/>
    <p:sldId id="349" r:id="rId17"/>
    <p:sldId id="368" r:id="rId18"/>
    <p:sldId id="351" r:id="rId19"/>
    <p:sldId id="389" r:id="rId20"/>
    <p:sldId id="409" r:id="rId21"/>
    <p:sldId id="421" r:id="rId22"/>
    <p:sldId id="410" r:id="rId23"/>
    <p:sldId id="411" r:id="rId24"/>
    <p:sldId id="412" r:id="rId25"/>
    <p:sldId id="414" r:id="rId26"/>
    <p:sldId id="420" r:id="rId27"/>
    <p:sldId id="423" r:id="rId2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67" d="100"/>
          <a:sy n="67" d="100"/>
        </p:scale>
        <p:origin x="688" y="4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f Kotásek" userId="af1b1a0a-66db-46ae-a887-124d9f3572d3" providerId="ADAL" clId="{ADDA6480-AF3B-4CD4-A587-8A4D3B9AEB07}"/>
    <pc:docChg chg="custSel addSld delSld modSld">
      <pc:chgData name="Josef Kotásek" userId="af1b1a0a-66db-46ae-a887-124d9f3572d3" providerId="ADAL" clId="{ADDA6480-AF3B-4CD4-A587-8A4D3B9AEB07}" dt="2023-01-26T17:19:18.044" v="165" actId="14100"/>
      <pc:docMkLst>
        <pc:docMk/>
      </pc:docMkLst>
      <pc:sldChg chg="modSp mod">
        <pc:chgData name="Josef Kotásek" userId="af1b1a0a-66db-46ae-a887-124d9f3572d3" providerId="ADAL" clId="{ADDA6480-AF3B-4CD4-A587-8A4D3B9AEB07}" dt="2023-01-26T17:08:43.615" v="48" actId="20577"/>
        <pc:sldMkLst>
          <pc:docMk/>
          <pc:sldMk cId="3403339018" sldId="256"/>
        </pc:sldMkLst>
        <pc:spChg chg="mod">
          <ac:chgData name="Josef Kotásek" userId="af1b1a0a-66db-46ae-a887-124d9f3572d3" providerId="ADAL" clId="{ADDA6480-AF3B-4CD4-A587-8A4D3B9AEB07}" dt="2023-01-26T17:08:43.615" v="48" actId="20577"/>
          <ac:spMkLst>
            <pc:docMk/>
            <pc:sldMk cId="3403339018" sldId="256"/>
            <ac:spMk id="4" creationId="{00000000-0000-0000-0000-000000000000}"/>
          </ac:spMkLst>
        </pc:spChg>
      </pc:sldChg>
      <pc:sldChg chg="modSp mod">
        <pc:chgData name="Josef Kotásek" userId="af1b1a0a-66db-46ae-a887-124d9f3572d3" providerId="ADAL" clId="{ADDA6480-AF3B-4CD4-A587-8A4D3B9AEB07}" dt="2023-01-26T12:37:56.314" v="10" actId="255"/>
        <pc:sldMkLst>
          <pc:docMk/>
          <pc:sldMk cId="288913477" sldId="274"/>
        </pc:sldMkLst>
        <pc:graphicFrameChg chg="mod modGraphic">
          <ac:chgData name="Josef Kotásek" userId="af1b1a0a-66db-46ae-a887-124d9f3572d3" providerId="ADAL" clId="{ADDA6480-AF3B-4CD4-A587-8A4D3B9AEB07}" dt="2023-01-26T12:37:56.314" v="10" actId="255"/>
          <ac:graphicFrameMkLst>
            <pc:docMk/>
            <pc:sldMk cId="288913477" sldId="274"/>
            <ac:graphicFrameMk id="2" creationId="{00000000-0000-0000-0000-000000000000}"/>
          </ac:graphicFrameMkLst>
        </pc:graphicFrameChg>
      </pc:sldChg>
      <pc:sldChg chg="del">
        <pc:chgData name="Josef Kotásek" userId="af1b1a0a-66db-46ae-a887-124d9f3572d3" providerId="ADAL" clId="{ADDA6480-AF3B-4CD4-A587-8A4D3B9AEB07}" dt="2023-01-26T12:38:14.970" v="11" actId="47"/>
        <pc:sldMkLst>
          <pc:docMk/>
          <pc:sldMk cId="1785634391" sldId="293"/>
        </pc:sldMkLst>
      </pc:sldChg>
      <pc:sldChg chg="del">
        <pc:chgData name="Josef Kotásek" userId="af1b1a0a-66db-46ae-a887-124d9f3572d3" providerId="ADAL" clId="{ADDA6480-AF3B-4CD4-A587-8A4D3B9AEB07}" dt="2023-01-26T12:38:16.469" v="12" actId="47"/>
        <pc:sldMkLst>
          <pc:docMk/>
          <pc:sldMk cId="724213562" sldId="296"/>
        </pc:sldMkLst>
      </pc:sldChg>
      <pc:sldChg chg="del">
        <pc:chgData name="Josef Kotásek" userId="af1b1a0a-66db-46ae-a887-124d9f3572d3" providerId="ADAL" clId="{ADDA6480-AF3B-4CD4-A587-8A4D3B9AEB07}" dt="2023-01-26T12:38:17.314" v="13" actId="47"/>
        <pc:sldMkLst>
          <pc:docMk/>
          <pc:sldMk cId="4104709275" sldId="299"/>
        </pc:sldMkLst>
      </pc:sldChg>
      <pc:sldChg chg="del">
        <pc:chgData name="Josef Kotásek" userId="af1b1a0a-66db-46ae-a887-124d9f3572d3" providerId="ADAL" clId="{ADDA6480-AF3B-4CD4-A587-8A4D3B9AEB07}" dt="2023-01-26T12:38:19.162" v="14" actId="47"/>
        <pc:sldMkLst>
          <pc:docMk/>
          <pc:sldMk cId="3449772271" sldId="300"/>
        </pc:sldMkLst>
      </pc:sldChg>
      <pc:sldChg chg="del">
        <pc:chgData name="Josef Kotásek" userId="af1b1a0a-66db-46ae-a887-124d9f3572d3" providerId="ADAL" clId="{ADDA6480-AF3B-4CD4-A587-8A4D3B9AEB07}" dt="2023-01-26T17:18:14.732" v="152" actId="47"/>
        <pc:sldMkLst>
          <pc:docMk/>
          <pc:sldMk cId="681130188" sldId="311"/>
        </pc:sldMkLst>
      </pc:sldChg>
      <pc:sldChg chg="del">
        <pc:chgData name="Josef Kotásek" userId="af1b1a0a-66db-46ae-a887-124d9f3572d3" providerId="ADAL" clId="{ADDA6480-AF3B-4CD4-A587-8A4D3B9AEB07}" dt="2023-01-26T12:38:45.154" v="20" actId="47"/>
        <pc:sldMkLst>
          <pc:docMk/>
          <pc:sldMk cId="2132716965" sldId="312"/>
        </pc:sldMkLst>
      </pc:sldChg>
      <pc:sldChg chg="del">
        <pc:chgData name="Josef Kotásek" userId="af1b1a0a-66db-46ae-a887-124d9f3572d3" providerId="ADAL" clId="{ADDA6480-AF3B-4CD4-A587-8A4D3B9AEB07}" dt="2023-01-26T12:39:22.615" v="22" actId="47"/>
        <pc:sldMkLst>
          <pc:docMk/>
          <pc:sldMk cId="2560729618" sldId="321"/>
        </pc:sldMkLst>
      </pc:sldChg>
      <pc:sldChg chg="del">
        <pc:chgData name="Josef Kotásek" userId="af1b1a0a-66db-46ae-a887-124d9f3572d3" providerId="ADAL" clId="{ADDA6480-AF3B-4CD4-A587-8A4D3B9AEB07}" dt="2023-01-26T17:18:16.738" v="153" actId="47"/>
        <pc:sldMkLst>
          <pc:docMk/>
          <pc:sldMk cId="1832240600" sldId="330"/>
        </pc:sldMkLst>
      </pc:sldChg>
      <pc:sldChg chg="del">
        <pc:chgData name="Josef Kotásek" userId="af1b1a0a-66db-46ae-a887-124d9f3572d3" providerId="ADAL" clId="{ADDA6480-AF3B-4CD4-A587-8A4D3B9AEB07}" dt="2023-01-26T17:18:18.428" v="154" actId="47"/>
        <pc:sldMkLst>
          <pc:docMk/>
          <pc:sldMk cId="3531079971" sldId="333"/>
        </pc:sldMkLst>
      </pc:sldChg>
      <pc:sldChg chg="modSp mod">
        <pc:chgData name="Josef Kotásek" userId="af1b1a0a-66db-46ae-a887-124d9f3572d3" providerId="ADAL" clId="{ADDA6480-AF3B-4CD4-A587-8A4D3B9AEB07}" dt="2023-01-26T17:11:28.341" v="107" actId="14100"/>
        <pc:sldMkLst>
          <pc:docMk/>
          <pc:sldMk cId="706299138" sldId="334"/>
        </pc:sldMkLst>
        <pc:spChg chg="mod">
          <ac:chgData name="Josef Kotásek" userId="af1b1a0a-66db-46ae-a887-124d9f3572d3" providerId="ADAL" clId="{ADDA6480-AF3B-4CD4-A587-8A4D3B9AEB07}" dt="2023-01-26T17:11:28.341" v="107" actId="14100"/>
          <ac:spMkLst>
            <pc:docMk/>
            <pc:sldMk cId="706299138" sldId="334"/>
            <ac:spMk id="2" creationId="{00000000-0000-0000-0000-000000000000}"/>
          </ac:spMkLst>
        </pc:spChg>
      </pc:sldChg>
      <pc:sldChg chg="del">
        <pc:chgData name="Josef Kotásek" userId="af1b1a0a-66db-46ae-a887-124d9f3572d3" providerId="ADAL" clId="{ADDA6480-AF3B-4CD4-A587-8A4D3B9AEB07}" dt="2023-01-26T12:39:56.275" v="27" actId="47"/>
        <pc:sldMkLst>
          <pc:docMk/>
          <pc:sldMk cId="2032828006" sldId="336"/>
        </pc:sldMkLst>
      </pc:sldChg>
      <pc:sldChg chg="del">
        <pc:chgData name="Josef Kotásek" userId="af1b1a0a-66db-46ae-a887-124d9f3572d3" providerId="ADAL" clId="{ADDA6480-AF3B-4CD4-A587-8A4D3B9AEB07}" dt="2023-01-26T12:39:27.878" v="23" actId="47"/>
        <pc:sldMkLst>
          <pc:docMk/>
          <pc:sldMk cId="1188772329" sldId="338"/>
        </pc:sldMkLst>
      </pc:sldChg>
      <pc:sldChg chg="del">
        <pc:chgData name="Josef Kotásek" userId="af1b1a0a-66db-46ae-a887-124d9f3572d3" providerId="ADAL" clId="{ADDA6480-AF3B-4CD4-A587-8A4D3B9AEB07}" dt="2023-01-26T12:39:28.877" v="24" actId="47"/>
        <pc:sldMkLst>
          <pc:docMk/>
          <pc:sldMk cId="665348652" sldId="339"/>
        </pc:sldMkLst>
      </pc:sldChg>
      <pc:sldChg chg="del">
        <pc:chgData name="Josef Kotásek" userId="af1b1a0a-66db-46ae-a887-124d9f3572d3" providerId="ADAL" clId="{ADDA6480-AF3B-4CD4-A587-8A4D3B9AEB07}" dt="2023-01-26T12:39:29.933" v="25" actId="47"/>
        <pc:sldMkLst>
          <pc:docMk/>
          <pc:sldMk cId="1552606606" sldId="340"/>
        </pc:sldMkLst>
      </pc:sldChg>
      <pc:sldChg chg="del">
        <pc:chgData name="Josef Kotásek" userId="af1b1a0a-66db-46ae-a887-124d9f3572d3" providerId="ADAL" clId="{ADDA6480-AF3B-4CD4-A587-8A4D3B9AEB07}" dt="2023-01-26T12:39:33.430" v="26" actId="47"/>
        <pc:sldMkLst>
          <pc:docMk/>
          <pc:sldMk cId="3000017262" sldId="341"/>
        </pc:sldMkLst>
      </pc:sldChg>
      <pc:sldChg chg="modSp mod">
        <pc:chgData name="Josef Kotásek" userId="af1b1a0a-66db-46ae-a887-124d9f3572d3" providerId="ADAL" clId="{ADDA6480-AF3B-4CD4-A587-8A4D3B9AEB07}" dt="2023-01-26T17:09:56.436" v="106" actId="20577"/>
        <pc:sldMkLst>
          <pc:docMk/>
          <pc:sldMk cId="1166985375" sldId="344"/>
        </pc:sldMkLst>
        <pc:spChg chg="mod">
          <ac:chgData name="Josef Kotásek" userId="af1b1a0a-66db-46ae-a887-124d9f3572d3" providerId="ADAL" clId="{ADDA6480-AF3B-4CD4-A587-8A4D3B9AEB07}" dt="2023-01-26T17:09:56.436" v="106" actId="20577"/>
          <ac:spMkLst>
            <pc:docMk/>
            <pc:sldMk cId="1166985375" sldId="344"/>
            <ac:spMk id="5" creationId="{00000000-0000-0000-0000-000000000000}"/>
          </ac:spMkLst>
        </pc:spChg>
      </pc:sldChg>
      <pc:sldChg chg="del">
        <pc:chgData name="Josef Kotásek" userId="af1b1a0a-66db-46ae-a887-124d9f3572d3" providerId="ADAL" clId="{ADDA6480-AF3B-4CD4-A587-8A4D3B9AEB07}" dt="2023-01-26T17:18:22.073" v="155" actId="47"/>
        <pc:sldMkLst>
          <pc:docMk/>
          <pc:sldMk cId="3434098320" sldId="348"/>
        </pc:sldMkLst>
      </pc:sldChg>
      <pc:sldChg chg="modSp mod">
        <pc:chgData name="Josef Kotásek" userId="af1b1a0a-66db-46ae-a887-124d9f3572d3" providerId="ADAL" clId="{ADDA6480-AF3B-4CD4-A587-8A4D3B9AEB07}" dt="2023-01-26T17:19:18.044" v="165" actId="14100"/>
        <pc:sldMkLst>
          <pc:docMk/>
          <pc:sldMk cId="4140451277" sldId="349"/>
        </pc:sldMkLst>
        <pc:spChg chg="mod">
          <ac:chgData name="Josef Kotásek" userId="af1b1a0a-66db-46ae-a887-124d9f3572d3" providerId="ADAL" clId="{ADDA6480-AF3B-4CD4-A587-8A4D3B9AEB07}" dt="2023-01-26T17:19:14.701" v="164" actId="14100"/>
          <ac:spMkLst>
            <pc:docMk/>
            <pc:sldMk cId="4140451277" sldId="349"/>
            <ac:spMk id="2" creationId="{00000000-0000-0000-0000-000000000000}"/>
          </ac:spMkLst>
        </pc:spChg>
        <pc:spChg chg="mod">
          <ac:chgData name="Josef Kotásek" userId="af1b1a0a-66db-46ae-a887-124d9f3572d3" providerId="ADAL" clId="{ADDA6480-AF3B-4CD4-A587-8A4D3B9AEB07}" dt="2023-01-26T17:19:18.044" v="165" actId="14100"/>
          <ac:spMkLst>
            <pc:docMk/>
            <pc:sldMk cId="4140451277" sldId="349"/>
            <ac:spMk id="5" creationId="{00000000-0000-0000-0000-000000000000}"/>
          </ac:spMkLst>
        </pc:spChg>
      </pc:sldChg>
      <pc:sldChg chg="del">
        <pc:chgData name="Josef Kotásek" userId="af1b1a0a-66db-46ae-a887-124d9f3572d3" providerId="ADAL" clId="{ADDA6480-AF3B-4CD4-A587-8A4D3B9AEB07}" dt="2023-01-26T12:40:22.586" v="28" actId="47"/>
        <pc:sldMkLst>
          <pc:docMk/>
          <pc:sldMk cId="679311591" sldId="350"/>
        </pc:sldMkLst>
      </pc:sldChg>
      <pc:sldChg chg="del">
        <pc:chgData name="Josef Kotásek" userId="af1b1a0a-66db-46ae-a887-124d9f3572d3" providerId="ADAL" clId="{ADDA6480-AF3B-4CD4-A587-8A4D3B9AEB07}" dt="2023-01-26T12:40:32.055" v="29" actId="47"/>
        <pc:sldMkLst>
          <pc:docMk/>
          <pc:sldMk cId="3995156276" sldId="352"/>
        </pc:sldMkLst>
      </pc:sldChg>
      <pc:sldChg chg="del">
        <pc:chgData name="Josef Kotásek" userId="af1b1a0a-66db-46ae-a887-124d9f3572d3" providerId="ADAL" clId="{ADDA6480-AF3B-4CD4-A587-8A4D3B9AEB07}" dt="2023-01-26T12:38:21.100" v="15" actId="47"/>
        <pc:sldMkLst>
          <pc:docMk/>
          <pc:sldMk cId="393423927" sldId="353"/>
        </pc:sldMkLst>
      </pc:sldChg>
      <pc:sldChg chg="add">
        <pc:chgData name="Josef Kotásek" userId="af1b1a0a-66db-46ae-a887-124d9f3572d3" providerId="ADAL" clId="{ADDA6480-AF3B-4CD4-A587-8A4D3B9AEB07}" dt="2023-01-26T12:38:42.913" v="19"/>
        <pc:sldMkLst>
          <pc:docMk/>
          <pc:sldMk cId="1704801623" sldId="357"/>
        </pc:sldMkLst>
      </pc:sldChg>
      <pc:sldChg chg="del">
        <pc:chgData name="Josef Kotásek" userId="af1b1a0a-66db-46ae-a887-124d9f3572d3" providerId="ADAL" clId="{ADDA6480-AF3B-4CD4-A587-8A4D3B9AEB07}" dt="2023-01-26T12:38:36.584" v="18" actId="2696"/>
        <pc:sldMkLst>
          <pc:docMk/>
          <pc:sldMk cId="3643181493" sldId="357"/>
        </pc:sldMkLst>
      </pc:sldChg>
      <pc:sldChg chg="del">
        <pc:chgData name="Josef Kotásek" userId="af1b1a0a-66db-46ae-a887-124d9f3572d3" providerId="ADAL" clId="{ADDA6480-AF3B-4CD4-A587-8A4D3B9AEB07}" dt="2023-01-26T12:38:22.982" v="16" actId="47"/>
        <pc:sldMkLst>
          <pc:docMk/>
          <pc:sldMk cId="2330787783" sldId="359"/>
        </pc:sldMkLst>
      </pc:sldChg>
      <pc:sldChg chg="del">
        <pc:chgData name="Josef Kotásek" userId="af1b1a0a-66db-46ae-a887-124d9f3572d3" providerId="ADAL" clId="{ADDA6480-AF3B-4CD4-A587-8A4D3B9AEB07}" dt="2023-01-26T12:38:26.632" v="17" actId="47"/>
        <pc:sldMkLst>
          <pc:docMk/>
          <pc:sldMk cId="850769708" sldId="360"/>
        </pc:sldMkLst>
      </pc:sldChg>
      <pc:sldChg chg="del">
        <pc:chgData name="Josef Kotásek" userId="af1b1a0a-66db-46ae-a887-124d9f3572d3" providerId="ADAL" clId="{ADDA6480-AF3B-4CD4-A587-8A4D3B9AEB07}" dt="2023-01-26T12:39:18.263" v="21" actId="47"/>
        <pc:sldMkLst>
          <pc:docMk/>
          <pc:sldMk cId="12301707" sldId="362"/>
        </pc:sldMkLst>
      </pc:sldChg>
      <pc:sldChg chg="modSp add del mod">
        <pc:chgData name="Josef Kotásek" userId="af1b1a0a-66db-46ae-a887-124d9f3572d3" providerId="ADAL" clId="{ADDA6480-AF3B-4CD4-A587-8A4D3B9AEB07}" dt="2023-01-26T17:14:51.432" v="144" actId="47"/>
        <pc:sldMkLst>
          <pc:docMk/>
          <pc:sldMk cId="1424250368" sldId="363"/>
        </pc:sldMkLst>
        <pc:spChg chg="mod">
          <ac:chgData name="Josef Kotásek" userId="af1b1a0a-66db-46ae-a887-124d9f3572d3" providerId="ADAL" clId="{ADDA6480-AF3B-4CD4-A587-8A4D3B9AEB07}" dt="2023-01-26T17:12:47.803" v="121" actId="20577"/>
          <ac:spMkLst>
            <pc:docMk/>
            <pc:sldMk cId="1424250368" sldId="363"/>
            <ac:spMk id="5" creationId="{00000000-0000-0000-0000-000000000000}"/>
          </ac:spMkLst>
        </pc:spChg>
      </pc:sldChg>
      <pc:sldChg chg="del">
        <pc:chgData name="Josef Kotásek" userId="af1b1a0a-66db-46ae-a887-124d9f3572d3" providerId="ADAL" clId="{ADDA6480-AF3B-4CD4-A587-8A4D3B9AEB07}" dt="2023-01-26T17:12:23.429" v="108" actId="2696"/>
        <pc:sldMkLst>
          <pc:docMk/>
          <pc:sldMk cId="3233875669" sldId="363"/>
        </pc:sldMkLst>
      </pc:sldChg>
      <pc:sldChg chg="modSp mod">
        <pc:chgData name="Josef Kotásek" userId="af1b1a0a-66db-46ae-a887-124d9f3572d3" providerId="ADAL" clId="{ADDA6480-AF3B-4CD4-A587-8A4D3B9AEB07}" dt="2023-01-26T17:18:47.820" v="159" actId="14100"/>
        <pc:sldMkLst>
          <pc:docMk/>
          <pc:sldMk cId="3087183980" sldId="368"/>
        </pc:sldMkLst>
        <pc:spChg chg="mod">
          <ac:chgData name="Josef Kotásek" userId="af1b1a0a-66db-46ae-a887-124d9f3572d3" providerId="ADAL" clId="{ADDA6480-AF3B-4CD4-A587-8A4D3B9AEB07}" dt="2023-01-26T17:18:47.820" v="159" actId="14100"/>
          <ac:spMkLst>
            <pc:docMk/>
            <pc:sldMk cId="3087183980" sldId="368"/>
            <ac:spMk id="2" creationId="{00000000-0000-0000-0000-000000000000}"/>
          </ac:spMkLst>
        </pc:spChg>
        <pc:spChg chg="mod">
          <ac:chgData name="Josef Kotásek" userId="af1b1a0a-66db-46ae-a887-124d9f3572d3" providerId="ADAL" clId="{ADDA6480-AF3B-4CD4-A587-8A4D3B9AEB07}" dt="2023-01-26T17:18:38.459" v="156" actId="14100"/>
          <ac:spMkLst>
            <pc:docMk/>
            <pc:sldMk cId="3087183980" sldId="368"/>
            <ac:spMk id="5" creationId="{00000000-0000-0000-0000-000000000000}"/>
          </ac:spMkLst>
        </pc:spChg>
      </pc:sldChg>
      <pc:sldChg chg="del">
        <pc:chgData name="Josef Kotásek" userId="af1b1a0a-66db-46ae-a887-124d9f3572d3" providerId="ADAL" clId="{ADDA6480-AF3B-4CD4-A587-8A4D3B9AEB07}" dt="2023-01-26T12:40:34.980" v="30" actId="47"/>
        <pc:sldMkLst>
          <pc:docMk/>
          <pc:sldMk cId="1943767515" sldId="370"/>
        </pc:sldMkLst>
      </pc:sldChg>
      <pc:sldChg chg="del">
        <pc:chgData name="Josef Kotásek" userId="af1b1a0a-66db-46ae-a887-124d9f3572d3" providerId="ADAL" clId="{ADDA6480-AF3B-4CD4-A587-8A4D3B9AEB07}" dt="2023-01-26T12:40:37.275" v="31" actId="47"/>
        <pc:sldMkLst>
          <pc:docMk/>
          <pc:sldMk cId="101136520" sldId="371"/>
        </pc:sldMkLst>
      </pc:sldChg>
      <pc:sldChg chg="del">
        <pc:chgData name="Josef Kotásek" userId="af1b1a0a-66db-46ae-a887-124d9f3572d3" providerId="ADAL" clId="{ADDA6480-AF3B-4CD4-A587-8A4D3B9AEB07}" dt="2023-01-26T17:18:59.409" v="160" actId="47"/>
        <pc:sldMkLst>
          <pc:docMk/>
          <pc:sldMk cId="1075380297" sldId="373"/>
        </pc:sldMkLst>
      </pc:sldChg>
      <pc:sldChg chg="del">
        <pc:chgData name="Josef Kotásek" userId="af1b1a0a-66db-46ae-a887-124d9f3572d3" providerId="ADAL" clId="{ADDA6480-AF3B-4CD4-A587-8A4D3B9AEB07}" dt="2023-01-26T17:19:00.011" v="161" actId="47"/>
        <pc:sldMkLst>
          <pc:docMk/>
          <pc:sldMk cId="612239281" sldId="374"/>
        </pc:sldMkLst>
      </pc:sldChg>
      <pc:sldChg chg="modSp add del mod">
        <pc:chgData name="Josef Kotásek" userId="af1b1a0a-66db-46ae-a887-124d9f3572d3" providerId="ADAL" clId="{ADDA6480-AF3B-4CD4-A587-8A4D3B9AEB07}" dt="2023-01-26T17:14:38.911" v="143" actId="47"/>
        <pc:sldMkLst>
          <pc:docMk/>
          <pc:sldMk cId="3485932606" sldId="375"/>
        </pc:sldMkLst>
        <pc:spChg chg="mod">
          <ac:chgData name="Josef Kotásek" userId="af1b1a0a-66db-46ae-a887-124d9f3572d3" providerId="ADAL" clId="{ADDA6480-AF3B-4CD4-A587-8A4D3B9AEB07}" dt="2023-01-26T17:13:11.179" v="140" actId="20577"/>
          <ac:spMkLst>
            <pc:docMk/>
            <pc:sldMk cId="3485932606" sldId="375"/>
            <ac:spMk id="2" creationId="{00000000-0000-0000-0000-000000000000}"/>
          </ac:spMkLst>
        </pc:spChg>
        <pc:spChg chg="mod">
          <ac:chgData name="Josef Kotásek" userId="af1b1a0a-66db-46ae-a887-124d9f3572d3" providerId="ADAL" clId="{ADDA6480-AF3B-4CD4-A587-8A4D3B9AEB07}" dt="2023-01-26T17:13:15.019" v="141" actId="20577"/>
          <ac:spMkLst>
            <pc:docMk/>
            <pc:sldMk cId="3485932606" sldId="375"/>
            <ac:spMk id="5" creationId="{00000000-0000-0000-0000-000000000000}"/>
          </ac:spMkLst>
        </pc:spChg>
      </pc:sldChg>
      <pc:sldChg chg="add">
        <pc:chgData name="Josef Kotásek" userId="af1b1a0a-66db-46ae-a887-124d9f3572d3" providerId="ADAL" clId="{ADDA6480-AF3B-4CD4-A587-8A4D3B9AEB07}" dt="2023-01-26T17:14:33.604" v="142"/>
        <pc:sldMkLst>
          <pc:docMk/>
          <pc:sldMk cId="3518011673" sldId="389"/>
        </pc:sldMkLst>
      </pc:sldChg>
      <pc:sldChg chg="add del">
        <pc:chgData name="Josef Kotásek" userId="af1b1a0a-66db-46ae-a887-124d9f3572d3" providerId="ADAL" clId="{ADDA6480-AF3B-4CD4-A587-8A4D3B9AEB07}" dt="2023-01-26T17:16:01.266" v="151" actId="47"/>
        <pc:sldMkLst>
          <pc:docMk/>
          <pc:sldMk cId="2256714906" sldId="408"/>
        </pc:sldMkLst>
      </pc:sldChg>
      <pc:sldChg chg="add">
        <pc:chgData name="Josef Kotásek" userId="af1b1a0a-66db-46ae-a887-124d9f3572d3" providerId="ADAL" clId="{ADDA6480-AF3B-4CD4-A587-8A4D3B9AEB07}" dt="2023-01-26T17:14:33.604" v="142"/>
        <pc:sldMkLst>
          <pc:docMk/>
          <pc:sldMk cId="3712553815" sldId="409"/>
        </pc:sldMkLst>
      </pc:sldChg>
      <pc:sldChg chg="add">
        <pc:chgData name="Josef Kotásek" userId="af1b1a0a-66db-46ae-a887-124d9f3572d3" providerId="ADAL" clId="{ADDA6480-AF3B-4CD4-A587-8A4D3B9AEB07}" dt="2023-01-26T17:14:33.604" v="142"/>
        <pc:sldMkLst>
          <pc:docMk/>
          <pc:sldMk cId="2437004047" sldId="410"/>
        </pc:sldMkLst>
      </pc:sldChg>
      <pc:sldChg chg="add">
        <pc:chgData name="Josef Kotásek" userId="af1b1a0a-66db-46ae-a887-124d9f3572d3" providerId="ADAL" clId="{ADDA6480-AF3B-4CD4-A587-8A4D3B9AEB07}" dt="2023-01-26T17:14:33.604" v="142"/>
        <pc:sldMkLst>
          <pc:docMk/>
          <pc:sldMk cId="4099228160" sldId="411"/>
        </pc:sldMkLst>
      </pc:sldChg>
      <pc:sldChg chg="add">
        <pc:chgData name="Josef Kotásek" userId="af1b1a0a-66db-46ae-a887-124d9f3572d3" providerId="ADAL" clId="{ADDA6480-AF3B-4CD4-A587-8A4D3B9AEB07}" dt="2023-01-26T17:14:33.604" v="142"/>
        <pc:sldMkLst>
          <pc:docMk/>
          <pc:sldMk cId="3634295706" sldId="412"/>
        </pc:sldMkLst>
      </pc:sldChg>
      <pc:sldChg chg="add del">
        <pc:chgData name="Josef Kotásek" userId="af1b1a0a-66db-46ae-a887-124d9f3572d3" providerId="ADAL" clId="{ADDA6480-AF3B-4CD4-A587-8A4D3B9AEB07}" dt="2023-01-26T17:15:25.851" v="146" actId="47"/>
        <pc:sldMkLst>
          <pc:docMk/>
          <pc:sldMk cId="1016245166" sldId="413"/>
        </pc:sldMkLst>
      </pc:sldChg>
      <pc:sldChg chg="add">
        <pc:chgData name="Josef Kotásek" userId="af1b1a0a-66db-46ae-a887-124d9f3572d3" providerId="ADAL" clId="{ADDA6480-AF3B-4CD4-A587-8A4D3B9AEB07}" dt="2023-01-26T17:14:33.604" v="142"/>
        <pc:sldMkLst>
          <pc:docMk/>
          <pc:sldMk cId="3190981884" sldId="414"/>
        </pc:sldMkLst>
      </pc:sldChg>
      <pc:sldChg chg="add del">
        <pc:chgData name="Josef Kotásek" userId="af1b1a0a-66db-46ae-a887-124d9f3572d3" providerId="ADAL" clId="{ADDA6480-AF3B-4CD4-A587-8A4D3B9AEB07}" dt="2023-01-26T17:15:33.737" v="147" actId="47"/>
        <pc:sldMkLst>
          <pc:docMk/>
          <pc:sldMk cId="1531005559" sldId="415"/>
        </pc:sldMkLst>
      </pc:sldChg>
      <pc:sldChg chg="add del">
        <pc:chgData name="Josef Kotásek" userId="af1b1a0a-66db-46ae-a887-124d9f3572d3" providerId="ADAL" clId="{ADDA6480-AF3B-4CD4-A587-8A4D3B9AEB07}" dt="2023-01-26T17:15:47.642" v="149" actId="47"/>
        <pc:sldMkLst>
          <pc:docMk/>
          <pc:sldMk cId="2140175346" sldId="416"/>
        </pc:sldMkLst>
      </pc:sldChg>
      <pc:sldChg chg="add del">
        <pc:chgData name="Josef Kotásek" userId="af1b1a0a-66db-46ae-a887-124d9f3572d3" providerId="ADAL" clId="{ADDA6480-AF3B-4CD4-A587-8A4D3B9AEB07}" dt="2023-01-26T17:15:56.247" v="150" actId="47"/>
        <pc:sldMkLst>
          <pc:docMk/>
          <pc:sldMk cId="3558646123" sldId="418"/>
        </pc:sldMkLst>
      </pc:sldChg>
      <pc:sldChg chg="add del">
        <pc:chgData name="Josef Kotásek" userId="af1b1a0a-66db-46ae-a887-124d9f3572d3" providerId="ADAL" clId="{ADDA6480-AF3B-4CD4-A587-8A4D3B9AEB07}" dt="2023-01-26T17:15:22.686" v="145" actId="47"/>
        <pc:sldMkLst>
          <pc:docMk/>
          <pc:sldMk cId="1780186229" sldId="419"/>
        </pc:sldMkLst>
      </pc:sldChg>
      <pc:sldChg chg="add">
        <pc:chgData name="Josef Kotásek" userId="af1b1a0a-66db-46ae-a887-124d9f3572d3" providerId="ADAL" clId="{ADDA6480-AF3B-4CD4-A587-8A4D3B9AEB07}" dt="2023-01-26T17:14:33.604" v="142"/>
        <pc:sldMkLst>
          <pc:docMk/>
          <pc:sldMk cId="1193723165" sldId="420"/>
        </pc:sldMkLst>
      </pc:sldChg>
      <pc:sldChg chg="add">
        <pc:chgData name="Josef Kotásek" userId="af1b1a0a-66db-46ae-a887-124d9f3572d3" providerId="ADAL" clId="{ADDA6480-AF3B-4CD4-A587-8A4D3B9AEB07}" dt="2023-01-26T17:14:33.604" v="142"/>
        <pc:sldMkLst>
          <pc:docMk/>
          <pc:sldMk cId="1812876614" sldId="421"/>
        </pc:sldMkLst>
      </pc:sldChg>
      <pc:sldChg chg="add del">
        <pc:chgData name="Josef Kotásek" userId="af1b1a0a-66db-46ae-a887-124d9f3572d3" providerId="ADAL" clId="{ADDA6480-AF3B-4CD4-A587-8A4D3B9AEB07}" dt="2023-01-26T17:15:38.724" v="148" actId="47"/>
        <pc:sldMkLst>
          <pc:docMk/>
          <pc:sldMk cId="3602893770" sldId="422"/>
        </pc:sldMkLst>
      </pc:sldChg>
      <pc:sldChg chg="add">
        <pc:chgData name="Josef Kotásek" userId="af1b1a0a-66db-46ae-a887-124d9f3572d3" providerId="ADAL" clId="{ADDA6480-AF3B-4CD4-A587-8A4D3B9AEB07}" dt="2023-01-26T17:14:33.604" v="142"/>
        <pc:sldMkLst>
          <pc:docMk/>
          <pc:sldMk cId="3719090001" sldId="423"/>
        </pc:sldMkLst>
      </pc:sldChg>
      <pc:sldMasterChg chg="delSldLayout">
        <pc:chgData name="Josef Kotásek" userId="af1b1a0a-66db-46ae-a887-124d9f3572d3" providerId="ADAL" clId="{ADDA6480-AF3B-4CD4-A587-8A4D3B9AEB07}" dt="2023-01-26T12:39:33.430" v="26" actId="47"/>
        <pc:sldMasterMkLst>
          <pc:docMk/>
          <pc:sldMasterMk cId="0" sldId="2147483657"/>
        </pc:sldMasterMkLst>
        <pc:sldLayoutChg chg="del">
          <pc:chgData name="Josef Kotásek" userId="af1b1a0a-66db-46ae-a887-124d9f3572d3" providerId="ADAL" clId="{ADDA6480-AF3B-4CD4-A587-8A4D3B9AEB07}" dt="2023-01-26T12:39:33.430" v="26" actId="47"/>
          <pc:sldLayoutMkLst>
            <pc:docMk/>
            <pc:sldMasterMk cId="0" sldId="2147483657"/>
            <pc:sldLayoutMk cId="3277701803" sldId="2147483694"/>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extLst>
      <p:ext uri="{BB962C8B-B14F-4D97-AF65-F5344CB8AC3E}">
        <p14:creationId xmlns:p14="http://schemas.microsoft.com/office/powerpoint/2010/main" val="883241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20</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897789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21</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705655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22</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9455567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23</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248811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24</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9455809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25</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6600648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26</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2318770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27</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644571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6</a:t>
            </a:fld>
            <a:endParaRPr lang="cs-CZ" altLang="cs-CZ"/>
          </a:p>
        </p:txBody>
      </p:sp>
    </p:spTree>
    <p:extLst>
      <p:ext uri="{BB962C8B-B14F-4D97-AF65-F5344CB8AC3E}">
        <p14:creationId xmlns:p14="http://schemas.microsoft.com/office/powerpoint/2010/main" val="3823519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7</a:t>
            </a:fld>
            <a:endParaRPr lang="cs-CZ" altLang="cs-CZ"/>
          </a:p>
        </p:txBody>
      </p:sp>
    </p:spTree>
    <p:extLst>
      <p:ext uri="{BB962C8B-B14F-4D97-AF65-F5344CB8AC3E}">
        <p14:creationId xmlns:p14="http://schemas.microsoft.com/office/powerpoint/2010/main" val="2290471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cs-CZ" altLang="cs-CZ" dirty="0">
                <a:latin typeface="Arial" panose="020B0604020202020204" pitchFamily="34" charset="0"/>
                <a:cs typeface="Arial" panose="020B0604020202020204" pitchFamily="34" charset="0"/>
              </a:rPr>
              <a:t>JANSA, Lukáš. </a:t>
            </a:r>
            <a:r>
              <a:rPr lang="cs-CZ" altLang="cs-CZ" dirty="0" err="1">
                <a:latin typeface="Arial" panose="020B0604020202020204" pitchFamily="34" charset="0"/>
                <a:cs typeface="Arial" panose="020B0604020202020204" pitchFamily="34" charset="0"/>
              </a:rPr>
              <a:t>Cybersquatting</a:t>
            </a:r>
            <a:r>
              <a:rPr lang="cs-CZ" altLang="cs-CZ" dirty="0">
                <a:latin typeface="Arial" panose="020B0604020202020204" pitchFamily="34" charset="0"/>
                <a:cs typeface="Arial" panose="020B0604020202020204" pitchFamily="34" charset="0"/>
              </a:rPr>
              <a:t> a jeho podoby. In: </a:t>
            </a:r>
            <a:r>
              <a:rPr lang="cs-CZ" altLang="cs-CZ" i="1" dirty="0">
                <a:latin typeface="Arial" panose="020B0604020202020204" pitchFamily="34" charset="0"/>
                <a:cs typeface="Arial" panose="020B0604020202020204" pitchFamily="34" charset="0"/>
              </a:rPr>
              <a:t>Právo IT </a:t>
            </a:r>
            <a:r>
              <a:rPr lang="cs-CZ" altLang="cs-CZ" dirty="0">
                <a:latin typeface="Arial" panose="020B0604020202020204" pitchFamily="34" charset="0"/>
                <a:cs typeface="Arial" panose="020B0604020202020204" pitchFamily="34" charset="0"/>
              </a:rPr>
              <a:t>[online]. 22. 9. 2008. [cit. 2015-09-14]. Dostupné z: http://www.pravoit.cz/</a:t>
            </a:r>
            <a:r>
              <a:rPr lang="cs-CZ" altLang="cs-CZ" dirty="0" err="1">
                <a:latin typeface="Arial" panose="020B0604020202020204" pitchFamily="34" charset="0"/>
                <a:cs typeface="Arial" panose="020B0604020202020204" pitchFamily="34" charset="0"/>
              </a:rPr>
              <a:t>article</a:t>
            </a:r>
            <a:r>
              <a:rPr lang="cs-CZ" altLang="cs-CZ" dirty="0">
                <a:latin typeface="Arial" panose="020B0604020202020204" pitchFamily="34" charset="0"/>
                <a:cs typeface="Arial" panose="020B0604020202020204" pitchFamily="34" charset="0"/>
              </a:rPr>
              <a:t>/</a:t>
            </a:r>
            <a:r>
              <a:rPr lang="cs-CZ" altLang="cs-CZ" dirty="0" err="1">
                <a:latin typeface="Arial" panose="020B0604020202020204" pitchFamily="34" charset="0"/>
                <a:cs typeface="Arial" panose="020B0604020202020204" pitchFamily="34" charset="0"/>
              </a:rPr>
              <a:t>cybersquatting</a:t>
            </a:r>
            <a:r>
              <a:rPr lang="cs-CZ" altLang="cs-CZ" dirty="0">
                <a:latin typeface="Arial" panose="020B0604020202020204" pitchFamily="34" charset="0"/>
                <a:cs typeface="Arial" panose="020B0604020202020204" pitchFamily="34" charset="0"/>
              </a:rPr>
              <a:t>-a-jeho-podoby. Dušková, D. Nekalá soutěž na </a:t>
            </a:r>
            <a:r>
              <a:rPr lang="cs-CZ" altLang="cs-CZ" dirty="0" err="1">
                <a:latin typeface="Arial" panose="020B0604020202020204" pitchFamily="34" charset="0"/>
                <a:cs typeface="Arial" panose="020B0604020202020204" pitchFamily="34" charset="0"/>
              </a:rPr>
              <a:t>intenetu</a:t>
            </a:r>
            <a:r>
              <a:rPr lang="cs-CZ" altLang="cs-CZ" dirty="0">
                <a:latin typeface="Arial" panose="020B0604020202020204" pitchFamily="34" charset="0"/>
                <a:cs typeface="Arial" panose="020B0604020202020204" pitchFamily="34" charset="0"/>
              </a:rPr>
              <a:t>, DP, UK Praha</a:t>
            </a:r>
            <a:endParaRPr lang="en-GB" altLang="cs-CZ" dirty="0">
              <a:latin typeface="Arial" panose="020B0604020202020204" pitchFamily="34" charset="0"/>
              <a:cs typeface="Arial" panose="020B0604020202020204" pitchFamily="34" charset="0"/>
            </a:endParaRP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9</a:t>
            </a:fld>
            <a:endParaRPr lang="cs-CZ" altLang="cs-CZ"/>
          </a:p>
        </p:txBody>
      </p:sp>
    </p:spTree>
    <p:extLst>
      <p:ext uri="{BB962C8B-B14F-4D97-AF65-F5344CB8AC3E}">
        <p14:creationId xmlns:p14="http://schemas.microsoft.com/office/powerpoint/2010/main" val="2457616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cs-CZ" altLang="cs-CZ" dirty="0">
                <a:latin typeface="Arial" panose="020B0604020202020204" pitchFamily="34" charset="0"/>
                <a:cs typeface="Arial" panose="020B0604020202020204" pitchFamily="34" charset="0"/>
              </a:rPr>
              <a:t>Dušková, D. Nekalá soutěž na </a:t>
            </a:r>
            <a:r>
              <a:rPr lang="cs-CZ" altLang="cs-CZ" dirty="0" err="1">
                <a:latin typeface="Arial" panose="020B0604020202020204" pitchFamily="34" charset="0"/>
                <a:cs typeface="Arial" panose="020B0604020202020204" pitchFamily="34" charset="0"/>
              </a:rPr>
              <a:t>intenetu</a:t>
            </a:r>
            <a:r>
              <a:rPr lang="cs-CZ" altLang="cs-CZ" dirty="0">
                <a:latin typeface="Arial" panose="020B0604020202020204" pitchFamily="34" charset="0"/>
                <a:cs typeface="Arial" panose="020B0604020202020204" pitchFamily="34" charset="0"/>
              </a:rPr>
              <a:t>, DP, UK Praha</a:t>
            </a:r>
            <a:endParaRPr lang="en-GB" altLang="cs-CZ" dirty="0">
              <a:latin typeface="Arial" panose="020B0604020202020204" pitchFamily="34" charset="0"/>
              <a:cs typeface="Arial" panose="020B0604020202020204" pitchFamily="34" charset="0"/>
            </a:endParaRP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10</a:t>
            </a:fld>
            <a:endParaRPr lang="cs-CZ" altLang="cs-CZ"/>
          </a:p>
        </p:txBody>
      </p:sp>
    </p:spTree>
    <p:extLst>
      <p:ext uri="{BB962C8B-B14F-4D97-AF65-F5344CB8AC3E}">
        <p14:creationId xmlns:p14="http://schemas.microsoft.com/office/powerpoint/2010/main" val="2104773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16</a:t>
            </a:fld>
            <a:endParaRPr lang="cs-CZ" altLang="cs-CZ"/>
          </a:p>
        </p:txBody>
      </p:sp>
    </p:spTree>
    <p:extLst>
      <p:ext uri="{BB962C8B-B14F-4D97-AF65-F5344CB8AC3E}">
        <p14:creationId xmlns:p14="http://schemas.microsoft.com/office/powerpoint/2010/main" val="615352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17</a:t>
            </a:fld>
            <a:endParaRPr lang="cs-CZ" altLang="cs-CZ"/>
          </a:p>
        </p:txBody>
      </p:sp>
    </p:spTree>
    <p:extLst>
      <p:ext uri="{BB962C8B-B14F-4D97-AF65-F5344CB8AC3E}">
        <p14:creationId xmlns:p14="http://schemas.microsoft.com/office/powerpoint/2010/main" val="2266445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18</a:t>
            </a:fld>
            <a:endParaRPr lang="cs-CZ" altLang="cs-CZ"/>
          </a:p>
        </p:txBody>
      </p:sp>
    </p:spTree>
    <p:extLst>
      <p:ext uri="{BB962C8B-B14F-4D97-AF65-F5344CB8AC3E}">
        <p14:creationId xmlns:p14="http://schemas.microsoft.com/office/powerpoint/2010/main" val="1615406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0314E1-702C-4B3A-96E1-C26E8EA052DB}" type="slidenum">
              <a:rPr lang="en-US" altLang="cs-CZ" smtClean="0"/>
              <a:pPr/>
              <a:t>19</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8233309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Právnická fakulta MU / Katedra obchodního práva </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1805940"/>
            <a:ext cx="11361600" cy="2266005"/>
          </a:xfrm>
        </p:spPr>
        <p:txBody>
          <a:bodyPr/>
          <a:lstStyle/>
          <a:p>
            <a:br>
              <a:rPr lang="cs-CZ" dirty="0"/>
            </a:br>
            <a:r>
              <a:rPr lang="cs-CZ" dirty="0"/>
              <a:t>Regulace reklamy (úvodní přehled)</a:t>
            </a:r>
            <a:br>
              <a:rPr lang="cs-CZ" dirty="0"/>
            </a:br>
            <a:br>
              <a:rPr lang="cs-CZ" dirty="0"/>
            </a:br>
            <a:endParaRPr lang="cs-CZ" dirty="0"/>
          </a:p>
        </p:txBody>
      </p:sp>
      <p:sp>
        <p:nvSpPr>
          <p:cNvPr id="5" name="Podnadpis 4"/>
          <p:cNvSpPr>
            <a:spLocks noGrp="1"/>
          </p:cNvSpPr>
          <p:nvPr>
            <p:ph type="subTitle" idx="1"/>
          </p:nvPr>
        </p:nvSpPr>
        <p:spPr>
          <a:xfrm>
            <a:off x="398502" y="4678680"/>
            <a:ext cx="11361600" cy="1280160"/>
          </a:xfrm>
        </p:spPr>
        <p:txBody>
          <a:bodyPr/>
          <a:lstStyle/>
          <a:p>
            <a:r>
              <a:rPr lang="cs-CZ" dirty="0"/>
              <a:t>Josef Kotásek</a:t>
            </a:r>
          </a:p>
        </p:txBody>
      </p:sp>
    </p:spTree>
    <p:extLst>
      <p:ext uri="{BB962C8B-B14F-4D97-AF65-F5344CB8AC3E}">
        <p14:creationId xmlns:p14="http://schemas.microsoft.com/office/powerpoint/2010/main" val="340333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Linking</a:t>
            </a:r>
            <a:endParaRPr lang="cs-CZ" dirty="0"/>
          </a:p>
        </p:txBody>
      </p:sp>
      <p:sp>
        <p:nvSpPr>
          <p:cNvPr id="5" name="Zástupný symbol pro obsah 4"/>
          <p:cNvSpPr>
            <a:spLocks noGrp="1"/>
          </p:cNvSpPr>
          <p:nvPr>
            <p:ph idx="1"/>
          </p:nvPr>
        </p:nvSpPr>
        <p:spPr>
          <a:xfrm>
            <a:off x="414000" y="1272619"/>
            <a:ext cx="11294092" cy="5245628"/>
          </a:xfrm>
        </p:spPr>
        <p:txBody>
          <a:bodyPr/>
          <a:lstStyle/>
          <a:p>
            <a:pPr algn="just">
              <a:buFont typeface="Arial" panose="020B0604020202020204" pitchFamily="34" charset="0"/>
              <a:buChar char="•"/>
            </a:pPr>
            <a:r>
              <a:rPr lang="cs-CZ" altLang="cs-CZ" sz="2600" b="1" i="1" dirty="0" err="1"/>
              <a:t>Ticketmaster</a:t>
            </a:r>
            <a:r>
              <a:rPr lang="cs-CZ" altLang="cs-CZ" sz="2600" b="1" i="1" dirty="0"/>
              <a:t> vs. Tickets.com</a:t>
            </a:r>
            <a:r>
              <a:rPr lang="cs-CZ" altLang="cs-CZ" sz="2600" dirty="0"/>
              <a:t>.</a:t>
            </a:r>
          </a:p>
          <a:p>
            <a:pPr algn="just">
              <a:buFont typeface="Arial" panose="020B0604020202020204" pitchFamily="34" charset="0"/>
              <a:buChar char="•"/>
            </a:pPr>
            <a:r>
              <a:rPr lang="cs-CZ" altLang="cs-CZ" sz="2600" dirty="0"/>
              <a:t>žalovaný, společnost Tickets.com, provozovala stránky s obdobným obsahem jako žalobce; neprodávala však lístky na všechny události, které na svých webových stránkách prezentovala. </a:t>
            </a:r>
          </a:p>
          <a:p>
            <a:pPr algn="just">
              <a:buFont typeface="Arial" panose="020B0604020202020204" pitchFamily="34" charset="0"/>
              <a:buChar char="•"/>
            </a:pPr>
            <a:r>
              <a:rPr lang="cs-CZ" altLang="cs-CZ" sz="2600" dirty="0"/>
              <a:t>Pokud šlo o události, k nimž měl výhradní právo prodeje žalobce, umístila žalovaná k příslušné události odkaz na webovou stránku žalobce. Jednalo se však o </a:t>
            </a:r>
            <a:r>
              <a:rPr lang="cs-CZ" altLang="cs-CZ" sz="2600" dirty="0" err="1"/>
              <a:t>deep</a:t>
            </a:r>
            <a:r>
              <a:rPr lang="cs-CZ" altLang="cs-CZ" sz="2600" dirty="0"/>
              <a:t> link směřující mimo domovskou stránku žalobcovy </a:t>
            </a:r>
            <a:r>
              <a:rPr lang="cs-CZ" altLang="cs-CZ" sz="2600" dirty="0" err="1"/>
              <a:t>website</a:t>
            </a:r>
            <a:r>
              <a:rPr lang="cs-CZ" altLang="cs-CZ" sz="2600" dirty="0"/>
              <a:t>, konkrétně na webové stránky týkající se vybraných událostí (odvedla tedy zákazníky přímo „ke zdroji“)</a:t>
            </a:r>
            <a:endParaRPr lang="cs-CZ" altLang="cs-CZ" sz="2600" dirty="0">
              <a:latin typeface="Arial" panose="020B0604020202020204" pitchFamily="34" charset="0"/>
              <a:cs typeface="Arial" panose="020B0604020202020204" pitchFamily="34" charset="0"/>
            </a:endParaRPr>
          </a:p>
        </p:txBody>
      </p:sp>
      <p:sp>
        <p:nvSpPr>
          <p:cNvPr id="3" name="Zástupný symbol pro zápatí 3"/>
          <p:cNvSpPr>
            <a:spLocks noGrp="1"/>
          </p:cNvSpPr>
          <p:nvPr>
            <p:ph type="ftr" sz="quarter" idx="10"/>
          </p:nvPr>
        </p:nvSpPr>
        <p:spPr>
          <a:xfrm>
            <a:off x="1946694" y="6248400"/>
            <a:ext cx="6305910" cy="457200"/>
          </a:xfrm>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10</a:t>
            </a:fld>
            <a:endParaRPr lang="cs-CZ" altLang="cs-CZ"/>
          </a:p>
        </p:txBody>
      </p:sp>
    </p:spTree>
    <p:extLst>
      <p:ext uri="{BB962C8B-B14F-4D97-AF65-F5344CB8AC3E}">
        <p14:creationId xmlns:p14="http://schemas.microsoft.com/office/powerpoint/2010/main" val="1434140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91852" y="796955"/>
            <a:ext cx="11095348" cy="553674"/>
          </a:xfrm>
        </p:spPr>
        <p:txBody>
          <a:bodyPr/>
          <a:lstStyle/>
          <a:p>
            <a:r>
              <a:rPr lang="cs-CZ" dirty="0"/>
              <a:t>Praktické obtíže při určení referenční skupiny </a:t>
            </a:r>
          </a:p>
        </p:txBody>
      </p:sp>
      <p:sp>
        <p:nvSpPr>
          <p:cNvPr id="5" name="Zástupný symbol pro obsah 4"/>
          <p:cNvSpPr>
            <a:spLocks noGrp="1"/>
          </p:cNvSpPr>
          <p:nvPr>
            <p:ph idx="1"/>
          </p:nvPr>
        </p:nvSpPr>
        <p:spPr>
          <a:xfrm>
            <a:off x="720000" y="1459685"/>
            <a:ext cx="9771831" cy="4672829"/>
          </a:xfrm>
        </p:spPr>
        <p:txBody>
          <a:bodyPr/>
          <a:lstStyle/>
          <a:p>
            <a:pPr>
              <a:buFont typeface="Arial" panose="020B0604020202020204" pitchFamily="34" charset="0"/>
              <a:buChar char="•"/>
            </a:pPr>
            <a:r>
              <a:rPr lang="cs-CZ" dirty="0"/>
              <a:t>Referenční skupina, zvláště zranitelní spotřebitelé</a:t>
            </a:r>
          </a:p>
          <a:p>
            <a:pPr>
              <a:buFont typeface="Arial" panose="020B0604020202020204" pitchFamily="34" charset="0"/>
              <a:buChar char="•"/>
            </a:pPr>
            <a:r>
              <a:rPr lang="cs-CZ" dirty="0"/>
              <a:t>Časové aspekty</a:t>
            </a:r>
          </a:p>
          <a:p>
            <a:pPr>
              <a:buFont typeface="Arial" panose="020B0604020202020204" pitchFamily="34" charset="0"/>
              <a:buChar char="•"/>
            </a:pPr>
            <a:r>
              <a:rPr lang="cs-CZ" dirty="0"/>
              <a:t>Nemožnost přesné simulace spotřebitelského rozhodnutí</a:t>
            </a:r>
          </a:p>
          <a:p>
            <a:pPr>
              <a:buFont typeface="Arial" panose="020B0604020202020204" pitchFamily="34" charset="0"/>
              <a:buChar char="•"/>
            </a:pPr>
            <a:r>
              <a:rPr lang="cs-CZ" altLang="cs-CZ" dirty="0" err="1">
                <a:latin typeface="Arial" panose="020B0604020202020204" pitchFamily="34" charset="0"/>
                <a:cs typeface="Arial" panose="020B0604020202020204" pitchFamily="34" charset="0"/>
              </a:rPr>
              <a:t>Temptation</a:t>
            </a:r>
            <a:r>
              <a:rPr lang="cs-CZ" altLang="cs-CZ" dirty="0">
                <a:latin typeface="Arial" panose="020B0604020202020204" pitchFamily="34" charset="0"/>
                <a:cs typeface="Arial" panose="020B0604020202020204" pitchFamily="34" charset="0"/>
              </a:rPr>
              <a:t> </a:t>
            </a:r>
            <a:r>
              <a:rPr lang="cs-CZ" altLang="cs-CZ" dirty="0" err="1">
                <a:latin typeface="Arial" panose="020B0604020202020204" pitchFamily="34" charset="0"/>
                <a:cs typeface="Arial" panose="020B0604020202020204" pitchFamily="34" charset="0"/>
              </a:rPr>
              <a:t>of</a:t>
            </a:r>
            <a:r>
              <a:rPr lang="cs-CZ" altLang="cs-CZ" dirty="0">
                <a:latin typeface="Arial" panose="020B0604020202020204" pitchFamily="34" charset="0"/>
                <a:cs typeface="Arial" panose="020B0604020202020204" pitchFamily="34" charset="0"/>
              </a:rPr>
              <a:t> </a:t>
            </a:r>
            <a:r>
              <a:rPr lang="cs-CZ" altLang="cs-CZ" dirty="0" err="1">
                <a:latin typeface="Arial" panose="020B0604020202020204" pitchFamily="34" charset="0"/>
                <a:cs typeface="Arial" panose="020B0604020202020204" pitchFamily="34" charset="0"/>
              </a:rPr>
              <a:t>hindsight</a:t>
            </a:r>
            <a:endParaRPr lang="cs-CZ" dirty="0"/>
          </a:p>
          <a:p>
            <a:pPr>
              <a:buFont typeface="Arial" panose="020B0604020202020204" pitchFamily="34" charset="0"/>
              <a:buChar char="•"/>
            </a:pPr>
            <a:r>
              <a:rPr lang="cs-CZ" dirty="0"/>
              <a:t>Projekce soudu</a:t>
            </a:r>
          </a:p>
          <a:p>
            <a:endParaRPr lang="cs-CZ" dirty="0"/>
          </a:p>
        </p:txBody>
      </p:sp>
      <p:sp>
        <p:nvSpPr>
          <p:cNvPr id="3" name="Zástupný symbol pro zápatí 3"/>
          <p:cNvSpPr>
            <a:spLocks noGrp="1"/>
          </p:cNvSpPr>
          <p:nvPr>
            <p:ph type="ftr" sz="quarter" idx="10"/>
          </p:nvPr>
        </p:nvSpPr>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11</a:t>
            </a:fld>
            <a:endParaRPr lang="cs-CZ" altLang="cs-CZ"/>
          </a:p>
        </p:txBody>
      </p:sp>
    </p:spTree>
    <p:extLst>
      <p:ext uri="{BB962C8B-B14F-4D97-AF65-F5344CB8AC3E}">
        <p14:creationId xmlns:p14="http://schemas.microsoft.com/office/powerpoint/2010/main" val="2806153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5035" y="796955"/>
            <a:ext cx="11472421" cy="553674"/>
          </a:xfrm>
        </p:spPr>
        <p:txBody>
          <a:bodyPr/>
          <a:lstStyle/>
          <a:p>
            <a:r>
              <a:rPr lang="cs-CZ" dirty="0"/>
              <a:t>Průměrný spotřebitel jako referenční skupina</a:t>
            </a:r>
          </a:p>
        </p:txBody>
      </p:sp>
      <p:sp>
        <p:nvSpPr>
          <p:cNvPr id="5" name="Zástupný symbol pro obsah 4"/>
          <p:cNvSpPr>
            <a:spLocks noGrp="1"/>
          </p:cNvSpPr>
          <p:nvPr>
            <p:ph idx="1"/>
          </p:nvPr>
        </p:nvSpPr>
        <p:spPr>
          <a:xfrm>
            <a:off x="575035" y="1459685"/>
            <a:ext cx="10689996" cy="5020315"/>
          </a:xfrm>
        </p:spPr>
        <p:txBody>
          <a:bodyPr/>
          <a:lstStyle/>
          <a:p>
            <a:pPr>
              <a:buFont typeface="Arial" panose="020B0604020202020204" pitchFamily="34" charset="0"/>
              <a:buChar char="•"/>
            </a:pPr>
            <a:r>
              <a:rPr lang="cs-CZ" altLang="cs-CZ" b="1" dirty="0">
                <a:solidFill>
                  <a:schemeClr val="tx2">
                    <a:lumMod val="60000"/>
                    <a:lumOff val="40000"/>
                  </a:schemeClr>
                </a:solidFill>
                <a:latin typeface="Arial" panose="020B0604020202020204" pitchFamily="34" charset="0"/>
                <a:cs typeface="Arial" panose="020B0604020202020204" pitchFamily="34" charset="0"/>
              </a:rPr>
              <a:t>Empirický v. normativní model</a:t>
            </a:r>
          </a:p>
          <a:p>
            <a:pPr>
              <a:buFont typeface="Arial" panose="020B0604020202020204" pitchFamily="34" charset="0"/>
              <a:buChar char="•"/>
            </a:pPr>
            <a:r>
              <a:rPr lang="cs-CZ" dirty="0"/>
              <a:t>Normativní model:</a:t>
            </a:r>
          </a:p>
          <a:p>
            <a:pPr lvl="1">
              <a:buFont typeface="Arial" panose="020B0604020202020204" pitchFamily="34" charset="0"/>
              <a:buChar char="•"/>
            </a:pPr>
            <a:r>
              <a:rPr lang="cs-CZ" sz="2400" dirty="0"/>
              <a:t>Francouzský přístup (spotřebitel projevující alespoň bazální míru snahy a obezřetnosti)</a:t>
            </a:r>
          </a:p>
          <a:p>
            <a:pPr lvl="1">
              <a:buFont typeface="Arial" panose="020B0604020202020204" pitchFamily="34" charset="0"/>
              <a:buChar char="•"/>
            </a:pPr>
            <a:r>
              <a:rPr lang="cs-CZ" sz="2400" dirty="0"/>
              <a:t>Německý přístup (spotřebitel nepoučený a nestarající se, s nízkými znalostmi, vlastnostmi a schopnosti, bez zájmu)</a:t>
            </a:r>
          </a:p>
          <a:p>
            <a:pPr lvl="1">
              <a:buFont typeface="Arial" panose="020B0604020202020204" pitchFamily="34" charset="0"/>
              <a:buChar char="•"/>
            </a:pPr>
            <a:r>
              <a:rPr lang="cs-CZ" sz="2400" dirty="0"/>
              <a:t>ESD </a:t>
            </a:r>
            <a:r>
              <a:rPr lang="cs-CZ" sz="2400" dirty="0" err="1"/>
              <a:t>Libertel</a:t>
            </a:r>
            <a:r>
              <a:rPr lang="cs-CZ" sz="2400" dirty="0"/>
              <a:t> (C -104/01) - </a:t>
            </a:r>
            <a:r>
              <a:rPr lang="cs-CZ" sz="2400" dirty="0" err="1"/>
              <a:t>the</a:t>
            </a:r>
            <a:r>
              <a:rPr lang="cs-CZ" sz="2400" dirty="0"/>
              <a:t> </a:t>
            </a:r>
            <a:r>
              <a:rPr lang="cs-CZ" sz="2400" dirty="0" err="1"/>
              <a:t>average</a:t>
            </a:r>
            <a:r>
              <a:rPr lang="cs-CZ" sz="2400" dirty="0"/>
              <a:t> </a:t>
            </a:r>
            <a:r>
              <a:rPr lang="cs-CZ" sz="2400" dirty="0" err="1"/>
              <a:t>consumer</a:t>
            </a:r>
            <a:r>
              <a:rPr lang="cs-CZ" sz="2400" dirty="0"/>
              <a:t>, </a:t>
            </a:r>
            <a:r>
              <a:rPr lang="cs-CZ" sz="2400" dirty="0" err="1"/>
              <a:t>reasonably</a:t>
            </a:r>
            <a:r>
              <a:rPr lang="cs-CZ" sz="2400" dirty="0"/>
              <a:t> </a:t>
            </a:r>
          </a:p>
          <a:p>
            <a:pPr lvl="1">
              <a:buFont typeface="Arial" panose="020B0604020202020204" pitchFamily="34" charset="0"/>
              <a:buChar char="•"/>
            </a:pPr>
            <a:r>
              <a:rPr lang="cs-CZ" sz="2400" dirty="0" err="1"/>
              <a:t>well-informed</a:t>
            </a:r>
            <a:r>
              <a:rPr lang="cs-CZ" sz="2400" dirty="0"/>
              <a:t> and </a:t>
            </a:r>
            <a:r>
              <a:rPr lang="cs-CZ" sz="2400" dirty="0" err="1"/>
              <a:t>reasonably</a:t>
            </a:r>
            <a:r>
              <a:rPr lang="cs-CZ" sz="2400" dirty="0"/>
              <a:t> observant and </a:t>
            </a:r>
            <a:r>
              <a:rPr lang="cs-CZ" sz="2400" dirty="0" err="1"/>
              <a:t>circumspect</a:t>
            </a:r>
            <a:r>
              <a:rPr lang="cs-CZ" sz="2400" dirty="0"/>
              <a:t> </a:t>
            </a:r>
          </a:p>
          <a:p>
            <a:pPr lvl="1">
              <a:buFont typeface="Arial" panose="020B0604020202020204" pitchFamily="34" charset="0"/>
              <a:buChar char="•"/>
            </a:pPr>
            <a:r>
              <a:rPr lang="cs-CZ" sz="2400" dirty="0"/>
              <a:t>ESD Gut </a:t>
            </a:r>
            <a:r>
              <a:rPr lang="cs-CZ" sz="2400" dirty="0" err="1"/>
              <a:t>Springenheide</a:t>
            </a:r>
            <a:r>
              <a:rPr lang="cs-CZ" sz="2400" dirty="0"/>
              <a:t> and </a:t>
            </a:r>
            <a:r>
              <a:rPr lang="cs-CZ" sz="2400" dirty="0" err="1"/>
              <a:t>Tusky</a:t>
            </a:r>
            <a:r>
              <a:rPr lang="cs-CZ" sz="2400" dirty="0"/>
              <a:t> (C-210/96) </a:t>
            </a:r>
            <a:r>
              <a:rPr lang="cs-CZ" sz="2400" dirty="0" err="1"/>
              <a:t>reasonably</a:t>
            </a:r>
            <a:r>
              <a:rPr lang="cs-CZ" sz="2400" dirty="0"/>
              <a:t> </a:t>
            </a:r>
            <a:r>
              <a:rPr lang="cs-CZ" sz="2400" dirty="0" err="1"/>
              <a:t>well-informed</a:t>
            </a:r>
            <a:r>
              <a:rPr lang="cs-CZ" sz="2400" dirty="0"/>
              <a:t> and </a:t>
            </a:r>
            <a:r>
              <a:rPr lang="cs-CZ" sz="2400" dirty="0" err="1"/>
              <a:t>reasonably</a:t>
            </a:r>
            <a:r>
              <a:rPr lang="cs-CZ" sz="2400" dirty="0"/>
              <a:t> observant and </a:t>
            </a:r>
            <a:r>
              <a:rPr lang="cs-CZ" sz="2400" dirty="0" err="1"/>
              <a:t>circumspect</a:t>
            </a:r>
            <a:r>
              <a:rPr lang="cs-CZ" sz="2400" dirty="0"/>
              <a:t>, </a:t>
            </a:r>
            <a:r>
              <a:rPr lang="cs-CZ" sz="2400" dirty="0" err="1"/>
              <a:t>without</a:t>
            </a:r>
            <a:r>
              <a:rPr lang="cs-CZ" sz="2400" dirty="0"/>
              <a:t> </a:t>
            </a:r>
            <a:r>
              <a:rPr lang="cs-CZ" sz="2400" dirty="0" err="1"/>
              <a:t>ordering</a:t>
            </a:r>
            <a:r>
              <a:rPr lang="cs-CZ" sz="2400" dirty="0"/>
              <a:t> </a:t>
            </a:r>
            <a:r>
              <a:rPr lang="cs-CZ" sz="2400" dirty="0" err="1"/>
              <a:t>an</a:t>
            </a:r>
            <a:r>
              <a:rPr lang="cs-CZ" sz="2400" dirty="0"/>
              <a:t> </a:t>
            </a:r>
            <a:r>
              <a:rPr lang="cs-CZ" sz="2400" dirty="0" err="1"/>
              <a:t>expert's</a:t>
            </a:r>
            <a:r>
              <a:rPr lang="cs-CZ" sz="2400" dirty="0"/>
              <a:t> report </a:t>
            </a:r>
            <a:r>
              <a:rPr lang="cs-CZ" sz="2400" dirty="0" err="1"/>
              <a:t>or</a:t>
            </a:r>
            <a:r>
              <a:rPr lang="cs-CZ" sz="2400" dirty="0"/>
              <a:t> </a:t>
            </a:r>
            <a:r>
              <a:rPr lang="cs-CZ" sz="2400" dirty="0" err="1"/>
              <a:t>commissioning</a:t>
            </a:r>
            <a:r>
              <a:rPr lang="cs-CZ" sz="2400" dirty="0"/>
              <a:t> a </a:t>
            </a:r>
            <a:r>
              <a:rPr lang="cs-CZ" sz="2400" dirty="0" err="1"/>
              <a:t>consumer</a:t>
            </a:r>
            <a:r>
              <a:rPr lang="cs-CZ" sz="2400" dirty="0"/>
              <a:t> </a:t>
            </a:r>
            <a:r>
              <a:rPr lang="cs-CZ" sz="2400" dirty="0" err="1"/>
              <a:t>research</a:t>
            </a:r>
            <a:r>
              <a:rPr lang="cs-CZ" sz="2400" dirty="0"/>
              <a:t> </a:t>
            </a:r>
            <a:r>
              <a:rPr lang="cs-CZ" sz="2400" dirty="0" err="1"/>
              <a:t>poll</a:t>
            </a:r>
            <a:endParaRPr lang="en-US" altLang="cs-CZ" sz="2400" i="1" dirty="0">
              <a:latin typeface="Arial" panose="020B0604020202020204" pitchFamily="34" charset="0"/>
              <a:cs typeface="Arial" panose="020B0604020202020204" pitchFamily="34" charset="0"/>
            </a:endParaRPr>
          </a:p>
        </p:txBody>
      </p:sp>
      <p:sp>
        <p:nvSpPr>
          <p:cNvPr id="3" name="Zástupný symbol pro zápatí 3"/>
          <p:cNvSpPr>
            <a:spLocks noGrp="1"/>
          </p:cNvSpPr>
          <p:nvPr>
            <p:ph type="ftr" sz="quarter" idx="10"/>
          </p:nvPr>
        </p:nvSpPr>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12</a:t>
            </a:fld>
            <a:endParaRPr lang="cs-CZ" altLang="cs-CZ"/>
          </a:p>
        </p:txBody>
      </p:sp>
    </p:spTree>
    <p:extLst>
      <p:ext uri="{BB962C8B-B14F-4D97-AF65-F5344CB8AC3E}">
        <p14:creationId xmlns:p14="http://schemas.microsoft.com/office/powerpoint/2010/main" val="2470453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796955"/>
            <a:ext cx="9454225" cy="553674"/>
          </a:xfrm>
        </p:spPr>
        <p:txBody>
          <a:bodyPr/>
          <a:lstStyle/>
          <a:p>
            <a:r>
              <a:rPr lang="cs-CZ" dirty="0"/>
              <a:t>Empirický model – výhoda a nevýhody</a:t>
            </a:r>
          </a:p>
        </p:txBody>
      </p:sp>
      <p:sp>
        <p:nvSpPr>
          <p:cNvPr id="5" name="Zástupný symbol pro obsah 4"/>
          <p:cNvSpPr>
            <a:spLocks noGrp="1"/>
          </p:cNvSpPr>
          <p:nvPr>
            <p:ph idx="1"/>
          </p:nvPr>
        </p:nvSpPr>
        <p:spPr>
          <a:xfrm>
            <a:off x="666000" y="1459685"/>
            <a:ext cx="9825831" cy="4672829"/>
          </a:xfrm>
        </p:spPr>
        <p:txBody>
          <a:bodyPr/>
          <a:lstStyle/>
          <a:p>
            <a:pPr>
              <a:buFont typeface="Arial" panose="020B0604020202020204" pitchFamily="34" charset="0"/>
              <a:buChar char="•"/>
            </a:pPr>
            <a:r>
              <a:rPr lang="cs-CZ" altLang="cs-CZ" dirty="0">
                <a:latin typeface="Arial" panose="020B0604020202020204" pitchFamily="34" charset="0"/>
                <a:cs typeface="Arial" panose="020B0604020202020204" pitchFamily="34" charset="0"/>
              </a:rPr>
              <a:t>Relativní přesnost</a:t>
            </a:r>
          </a:p>
          <a:p>
            <a:pPr>
              <a:buFont typeface="Arial" panose="020B0604020202020204" pitchFamily="34" charset="0"/>
              <a:buChar char="•"/>
            </a:pPr>
            <a:r>
              <a:rPr lang="cs-CZ" altLang="cs-CZ" dirty="0">
                <a:latin typeface="Arial" panose="020B0604020202020204" pitchFamily="34" charset="0"/>
                <a:cs typeface="Arial" panose="020B0604020202020204" pitchFamily="34" charset="0"/>
              </a:rPr>
              <a:t>Finančně a časově náročné</a:t>
            </a:r>
          </a:p>
          <a:p>
            <a:pPr>
              <a:buFont typeface="Arial" panose="020B0604020202020204" pitchFamily="34" charset="0"/>
              <a:buChar char="•"/>
            </a:pPr>
            <a:r>
              <a:rPr lang="cs-CZ" altLang="cs-CZ" dirty="0">
                <a:latin typeface="Arial" panose="020B0604020202020204" pitchFamily="34" charset="0"/>
                <a:cs typeface="Arial" panose="020B0604020202020204" pitchFamily="34" charset="0"/>
              </a:rPr>
              <a:t>Eliminuje nebezpečí soudcovských projekci</a:t>
            </a:r>
          </a:p>
          <a:p>
            <a:pPr>
              <a:buFont typeface="Arial" panose="020B0604020202020204" pitchFamily="34" charset="0"/>
              <a:buChar char="•"/>
            </a:pPr>
            <a:r>
              <a:rPr lang="cs-CZ" altLang="cs-CZ" dirty="0">
                <a:latin typeface="Arial" panose="020B0604020202020204" pitchFamily="34" charset="0"/>
                <a:cs typeface="Arial" panose="020B0604020202020204" pitchFamily="34" charset="0"/>
              </a:rPr>
              <a:t>Nemožnost „výchovného působení soudu“</a:t>
            </a:r>
          </a:p>
          <a:p>
            <a:pPr>
              <a:buFont typeface="Arial" panose="020B0604020202020204" pitchFamily="34" charset="0"/>
              <a:buChar char="•"/>
            </a:pPr>
            <a:r>
              <a:rPr lang="cs-CZ" altLang="cs-CZ" dirty="0">
                <a:latin typeface="Arial" panose="020B0604020202020204" pitchFamily="34" charset="0"/>
                <a:cs typeface="Arial" panose="020B0604020202020204" pitchFamily="34" charset="0"/>
              </a:rPr>
              <a:t>Nakonec stejně „normativní rozhodnutí“ – nelze chránit všechny (vždy nějaké procento zákazníků bude oklamáno i zjevně barnumskou reklamou)</a:t>
            </a:r>
          </a:p>
          <a:p>
            <a:endParaRPr lang="cs-CZ" altLang="cs-CZ" dirty="0">
              <a:latin typeface="Arial" panose="020B0604020202020204" pitchFamily="34" charset="0"/>
              <a:cs typeface="Arial" panose="020B0604020202020204" pitchFamily="34" charset="0"/>
            </a:endParaRPr>
          </a:p>
        </p:txBody>
      </p:sp>
      <p:sp>
        <p:nvSpPr>
          <p:cNvPr id="3" name="Zástupný symbol pro zápatí 3"/>
          <p:cNvSpPr>
            <a:spLocks noGrp="1"/>
          </p:cNvSpPr>
          <p:nvPr>
            <p:ph type="ftr" sz="quarter" idx="10"/>
          </p:nvPr>
        </p:nvSpPr>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13</a:t>
            </a:fld>
            <a:endParaRPr lang="cs-CZ" altLang="cs-CZ"/>
          </a:p>
        </p:txBody>
      </p:sp>
    </p:spTree>
    <p:extLst>
      <p:ext uri="{BB962C8B-B14F-4D97-AF65-F5344CB8AC3E}">
        <p14:creationId xmlns:p14="http://schemas.microsoft.com/office/powerpoint/2010/main" val="3550739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09875" y="228601"/>
            <a:ext cx="7310349" cy="609600"/>
          </a:xfrm>
        </p:spPr>
        <p:txBody>
          <a:bodyPr/>
          <a:lstStyle/>
          <a:p>
            <a:r>
              <a:rPr lang="cs-CZ" dirty="0"/>
              <a:t>Nároky z nekalé soutěže</a:t>
            </a:r>
          </a:p>
        </p:txBody>
      </p:sp>
      <p:sp>
        <p:nvSpPr>
          <p:cNvPr id="5" name="Zástupný symbol pro obsah 4"/>
          <p:cNvSpPr>
            <a:spLocks noGrp="1"/>
          </p:cNvSpPr>
          <p:nvPr>
            <p:ph idx="1"/>
          </p:nvPr>
        </p:nvSpPr>
        <p:spPr>
          <a:xfrm>
            <a:off x="337931" y="838202"/>
            <a:ext cx="11559208" cy="5782055"/>
          </a:xfrm>
        </p:spPr>
        <p:txBody>
          <a:bodyPr/>
          <a:lstStyle/>
          <a:p>
            <a:r>
              <a:rPr lang="cs-CZ" dirty="0"/>
              <a:t>§ 2988 Osoba, jejíž právo bylo nekalou soutěží ohroženo nebo porušeno, může proti rušiteli požadovat, aby se nekalé soutěže zdržel nebo aby odstranil závadný stav. Dále může požadovat přiměřené zadostiučinění, náhradu škody a vydání bezdůvodného obohacení.</a:t>
            </a:r>
          </a:p>
          <a:p>
            <a:r>
              <a:rPr lang="cs-CZ" dirty="0"/>
              <a:t>§ 2989 </a:t>
            </a:r>
            <a:r>
              <a:rPr lang="cs-CZ" i="1" dirty="0"/>
              <a:t>(1)</a:t>
            </a:r>
            <a:r>
              <a:rPr lang="cs-CZ" dirty="0"/>
              <a:t> Právo, aby se rušitel nekalé soutěže zdržel nebo aby odstranil závadný stav, může mimo případy uvedené v § 2982 až 2985 uplatnit též právnická osoba oprávněná hájit zájmy soutěžitelů nebo zákazníků. </a:t>
            </a:r>
          </a:p>
        </p:txBody>
      </p:sp>
      <p:sp>
        <p:nvSpPr>
          <p:cNvPr id="3" name="Zástupný symbol pro zápatí 3"/>
          <p:cNvSpPr>
            <a:spLocks noGrp="1"/>
          </p:cNvSpPr>
          <p:nvPr>
            <p:ph type="ftr" sz="quarter" idx="10"/>
          </p:nvPr>
        </p:nvSpPr>
        <p:spPr>
          <a:xfrm>
            <a:off x="1946694" y="6248400"/>
            <a:ext cx="6305910" cy="457200"/>
          </a:xfrm>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14</a:t>
            </a:fld>
            <a:endParaRPr lang="cs-CZ" altLang="cs-CZ"/>
          </a:p>
        </p:txBody>
      </p:sp>
    </p:spTree>
    <p:extLst>
      <p:ext uri="{BB962C8B-B14F-4D97-AF65-F5344CB8AC3E}">
        <p14:creationId xmlns:p14="http://schemas.microsoft.com/office/powerpoint/2010/main" val="706299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Aktivní legitimace ve sporech z nekalé soutěže</a:t>
            </a:r>
          </a:p>
        </p:txBody>
      </p:sp>
      <p:sp>
        <p:nvSpPr>
          <p:cNvPr id="5" name="Zástupný symbol pro obsah 4"/>
          <p:cNvSpPr>
            <a:spLocks noGrp="1"/>
          </p:cNvSpPr>
          <p:nvPr>
            <p:ph idx="1"/>
          </p:nvPr>
        </p:nvSpPr>
        <p:spPr>
          <a:xfrm>
            <a:off x="1706881" y="2017713"/>
            <a:ext cx="8409030" cy="4602543"/>
          </a:xfrm>
        </p:spPr>
        <p:txBody>
          <a:bodyPr/>
          <a:lstStyle/>
          <a:p>
            <a:r>
              <a:rPr lang="cs-CZ" dirty="0"/>
              <a:t>Soutěžitel</a:t>
            </a:r>
          </a:p>
          <a:p>
            <a:r>
              <a:rPr lang="cs-CZ" dirty="0"/>
              <a:t>Spotřebitel</a:t>
            </a:r>
          </a:p>
          <a:p>
            <a:r>
              <a:rPr lang="cs-CZ" dirty="0"/>
              <a:t>Kvalifikovaná právnická osoba</a:t>
            </a:r>
          </a:p>
        </p:txBody>
      </p:sp>
      <p:sp>
        <p:nvSpPr>
          <p:cNvPr id="3" name="Zástupný symbol pro zápatí 3"/>
          <p:cNvSpPr>
            <a:spLocks noGrp="1"/>
          </p:cNvSpPr>
          <p:nvPr>
            <p:ph type="ftr" sz="quarter" idx="10"/>
          </p:nvPr>
        </p:nvSpPr>
        <p:spPr>
          <a:xfrm>
            <a:off x="1946694" y="6248400"/>
            <a:ext cx="6305910" cy="457200"/>
          </a:xfrm>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15</a:t>
            </a:fld>
            <a:endParaRPr lang="cs-CZ" altLang="cs-CZ"/>
          </a:p>
        </p:txBody>
      </p:sp>
    </p:spTree>
    <p:extLst>
      <p:ext uri="{BB962C8B-B14F-4D97-AF65-F5344CB8AC3E}">
        <p14:creationId xmlns:p14="http://schemas.microsoft.com/office/powerpoint/2010/main" val="2633014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257175"/>
            <a:ext cx="10753200" cy="914401"/>
          </a:xfrm>
        </p:spPr>
        <p:txBody>
          <a:bodyPr/>
          <a:lstStyle/>
          <a:p>
            <a:r>
              <a:rPr lang="cs-CZ" dirty="0"/>
              <a:t>Regulace reklamy ve veřejném právu – vybrané otázky</a:t>
            </a:r>
          </a:p>
        </p:txBody>
      </p:sp>
      <p:sp>
        <p:nvSpPr>
          <p:cNvPr id="5" name="Zástupný symbol pro obsah 4"/>
          <p:cNvSpPr>
            <a:spLocks noGrp="1"/>
          </p:cNvSpPr>
          <p:nvPr>
            <p:ph idx="1"/>
          </p:nvPr>
        </p:nvSpPr>
        <p:spPr>
          <a:xfrm>
            <a:off x="1828801" y="1514475"/>
            <a:ext cx="8394939" cy="4618038"/>
          </a:xfrm>
        </p:spPr>
        <p:txBody>
          <a:bodyPr/>
          <a:lstStyle/>
          <a:p>
            <a:pPr marL="0" indent="0">
              <a:buNone/>
            </a:pPr>
            <a:r>
              <a:rPr lang="cs-CZ" altLang="cs-CZ" dirty="0" err="1">
                <a:latin typeface="Arial" panose="020B0604020202020204" pitchFamily="34" charset="0"/>
                <a:cs typeface="Arial" panose="020B0604020202020204" pitchFamily="34" charset="0"/>
              </a:rPr>
              <a:t>Product</a:t>
            </a:r>
            <a:r>
              <a:rPr lang="cs-CZ" altLang="cs-CZ" dirty="0">
                <a:latin typeface="Arial" panose="020B0604020202020204" pitchFamily="34" charset="0"/>
                <a:cs typeface="Arial" panose="020B0604020202020204" pitchFamily="34" charset="0"/>
              </a:rPr>
              <a:t> </a:t>
            </a:r>
            <a:r>
              <a:rPr lang="cs-CZ" altLang="cs-CZ" dirty="0" err="1">
                <a:latin typeface="Arial" panose="020B0604020202020204" pitchFamily="34" charset="0"/>
                <a:cs typeface="Arial" panose="020B0604020202020204" pitchFamily="34" charset="0"/>
              </a:rPr>
              <a:t>placement</a:t>
            </a:r>
            <a:endParaRPr lang="cs-CZ" altLang="cs-CZ" dirty="0">
              <a:latin typeface="Arial" panose="020B0604020202020204" pitchFamily="34" charset="0"/>
              <a:cs typeface="Arial" panose="020B0604020202020204" pitchFamily="34" charset="0"/>
            </a:endParaRPr>
          </a:p>
          <a:p>
            <a:pPr marL="0" indent="0">
              <a:buNone/>
            </a:pPr>
            <a:r>
              <a:rPr lang="cs-CZ" altLang="cs-CZ" dirty="0">
                <a:latin typeface="Arial" panose="020B0604020202020204" pitchFamily="34" charset="0"/>
                <a:cs typeface="Arial" panose="020B0604020202020204" pitchFamily="34" charset="0"/>
              </a:rPr>
              <a:t>Alkohol</a:t>
            </a:r>
          </a:p>
          <a:p>
            <a:pPr marL="0" indent="0">
              <a:buNone/>
            </a:pPr>
            <a:r>
              <a:rPr lang="cs-CZ" altLang="cs-CZ" dirty="0">
                <a:latin typeface="Arial" panose="020B0604020202020204" pitchFamily="34" charset="0"/>
                <a:cs typeface="Arial" panose="020B0604020202020204" pitchFamily="34" charset="0"/>
              </a:rPr>
              <a:t>Tabák</a:t>
            </a:r>
          </a:p>
          <a:p>
            <a:pPr marL="0" indent="0">
              <a:buNone/>
            </a:pPr>
            <a:r>
              <a:rPr lang="cs-CZ" altLang="cs-CZ" dirty="0">
                <a:latin typeface="Arial" panose="020B0604020202020204" pitchFamily="34" charset="0"/>
                <a:cs typeface="Arial" panose="020B0604020202020204" pitchFamily="34" charset="0"/>
              </a:rPr>
              <a:t>Sexistická reklama</a:t>
            </a:r>
          </a:p>
          <a:p>
            <a:pPr marL="0" indent="0">
              <a:buNone/>
            </a:pPr>
            <a:r>
              <a:rPr lang="cs-CZ" altLang="cs-CZ" dirty="0">
                <a:latin typeface="Arial" panose="020B0604020202020204" pitchFamily="34" charset="0"/>
                <a:cs typeface="Arial" panose="020B0604020202020204" pitchFamily="34" charset="0"/>
              </a:rPr>
              <a:t>Hazardní hry</a:t>
            </a:r>
          </a:p>
          <a:p>
            <a:pPr marL="0" indent="0">
              <a:buNone/>
            </a:pPr>
            <a:r>
              <a:rPr lang="cs-CZ" altLang="cs-CZ" dirty="0">
                <a:latin typeface="Arial" panose="020B0604020202020204" pitchFamily="34" charset="0"/>
                <a:cs typeface="Arial" panose="020B0604020202020204" pitchFamily="34" charset="0"/>
              </a:rPr>
              <a:t>Služby v pohřebnictví</a:t>
            </a:r>
          </a:p>
          <a:p>
            <a:pPr marL="0" indent="0">
              <a:buNone/>
            </a:pPr>
            <a:r>
              <a:rPr lang="cs-CZ" altLang="cs-CZ" dirty="0">
                <a:latin typeface="Arial" panose="020B0604020202020204" pitchFamily="34" charset="0"/>
                <a:cs typeface="Arial" panose="020B0604020202020204" pitchFamily="34" charset="0"/>
              </a:rPr>
              <a:t>Zbraně a střelivo</a:t>
            </a:r>
          </a:p>
          <a:p>
            <a:pPr marL="0" indent="0">
              <a:buNone/>
            </a:pPr>
            <a:endParaRPr lang="cs-CZ" altLang="cs-CZ" dirty="0">
              <a:latin typeface="Arial" panose="020B0604020202020204" pitchFamily="34" charset="0"/>
              <a:cs typeface="Arial" panose="020B0604020202020204" pitchFamily="34" charset="0"/>
            </a:endParaRPr>
          </a:p>
          <a:p>
            <a:pPr marL="0" indent="0">
              <a:buNone/>
            </a:pPr>
            <a:endParaRPr lang="cs-CZ" altLang="cs-CZ" dirty="0">
              <a:latin typeface="Arial" panose="020B0604020202020204" pitchFamily="34" charset="0"/>
              <a:cs typeface="Arial" panose="020B0604020202020204" pitchFamily="34" charset="0"/>
            </a:endParaRPr>
          </a:p>
          <a:p>
            <a:pPr marL="0" indent="0">
              <a:buNone/>
            </a:pPr>
            <a:endParaRPr lang="cs-CZ" altLang="cs-CZ" dirty="0">
              <a:latin typeface="Arial" panose="020B0604020202020204" pitchFamily="34" charset="0"/>
              <a:cs typeface="Arial" panose="020B0604020202020204" pitchFamily="34" charset="0"/>
            </a:endParaRPr>
          </a:p>
          <a:p>
            <a:pPr marL="0" indent="0">
              <a:buNone/>
            </a:pPr>
            <a:endParaRPr lang="cs-CZ" altLang="cs-CZ" sz="1900" dirty="0">
              <a:latin typeface="Arial" panose="020B0604020202020204" pitchFamily="34" charset="0"/>
              <a:cs typeface="Arial" panose="020B0604020202020204" pitchFamily="34" charset="0"/>
            </a:endParaRPr>
          </a:p>
          <a:p>
            <a:pPr marL="0" indent="0">
              <a:buNone/>
            </a:pPr>
            <a:endParaRPr lang="cs-CZ" dirty="0"/>
          </a:p>
        </p:txBody>
      </p:sp>
      <p:sp>
        <p:nvSpPr>
          <p:cNvPr id="3" name="Zástupný symbol pro zápatí 3"/>
          <p:cNvSpPr>
            <a:spLocks noGrp="1"/>
          </p:cNvSpPr>
          <p:nvPr>
            <p:ph type="ftr" sz="quarter" idx="10"/>
          </p:nvPr>
        </p:nvSpPr>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16</a:t>
            </a:fld>
            <a:endParaRPr lang="cs-CZ" altLang="cs-CZ" dirty="0"/>
          </a:p>
        </p:txBody>
      </p:sp>
    </p:spTree>
    <p:extLst>
      <p:ext uri="{BB962C8B-B14F-4D97-AF65-F5344CB8AC3E}">
        <p14:creationId xmlns:p14="http://schemas.microsoft.com/office/powerpoint/2010/main" val="4140451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342901"/>
            <a:ext cx="9454225" cy="419100"/>
          </a:xfrm>
        </p:spPr>
        <p:txBody>
          <a:bodyPr/>
          <a:lstStyle/>
          <a:p>
            <a:r>
              <a:rPr lang="cs-CZ" dirty="0"/>
              <a:t>Orgány dozoru</a:t>
            </a:r>
          </a:p>
        </p:txBody>
      </p:sp>
      <p:sp>
        <p:nvSpPr>
          <p:cNvPr id="5" name="Zástupný symbol pro obsah 4"/>
          <p:cNvSpPr>
            <a:spLocks noGrp="1"/>
          </p:cNvSpPr>
          <p:nvPr>
            <p:ph idx="1"/>
          </p:nvPr>
        </p:nvSpPr>
        <p:spPr>
          <a:xfrm>
            <a:off x="487017" y="1219202"/>
            <a:ext cx="11524008" cy="5295898"/>
          </a:xfrm>
        </p:spPr>
        <p:txBody>
          <a:bodyPr/>
          <a:lstStyle/>
          <a:p>
            <a:pPr marL="0" indent="0">
              <a:buNone/>
            </a:pPr>
            <a:r>
              <a:rPr lang="cs-CZ" dirty="0"/>
              <a:t>Orgány příslušnými k výkonu dozoru nad dodržováním tohoto zákona jsou </a:t>
            </a:r>
            <a:r>
              <a:rPr lang="cs-CZ" i="1" dirty="0"/>
              <a:t>a)</a:t>
            </a:r>
            <a:r>
              <a:rPr lang="cs-CZ" dirty="0"/>
              <a:t> Rada pro rozhlasové a televizní vysílání,</a:t>
            </a:r>
          </a:p>
          <a:p>
            <a:r>
              <a:rPr lang="cs-CZ" i="1" dirty="0"/>
              <a:t>b)</a:t>
            </a:r>
            <a:r>
              <a:rPr lang="cs-CZ" dirty="0"/>
              <a:t> Státní ústav pro kontrolu léčiv, </a:t>
            </a:r>
            <a:r>
              <a:rPr lang="cs-CZ" i="1" dirty="0"/>
              <a:t>c)</a:t>
            </a:r>
            <a:r>
              <a:rPr lang="cs-CZ" dirty="0"/>
              <a:t> Ministerstvo zdravotnictví,</a:t>
            </a:r>
          </a:p>
          <a:p>
            <a:r>
              <a:rPr lang="cs-CZ" i="1" dirty="0"/>
              <a:t>d)</a:t>
            </a:r>
            <a:r>
              <a:rPr lang="cs-CZ" dirty="0"/>
              <a:t> Ústřední kontrolní a zkušební ústav zemědělský, </a:t>
            </a:r>
            <a:r>
              <a:rPr lang="cs-CZ" i="1" dirty="0"/>
              <a:t>e)</a:t>
            </a:r>
            <a:r>
              <a:rPr lang="cs-CZ" dirty="0"/>
              <a:t> Ústav pro státní kontrolu veterinárních biopreparátů a léčiv, </a:t>
            </a:r>
            <a:r>
              <a:rPr lang="cs-CZ" i="1" dirty="0"/>
              <a:t>f)</a:t>
            </a:r>
            <a:r>
              <a:rPr lang="cs-CZ" dirty="0"/>
              <a:t> Úřad pro ochranu osobních údajů pro nevyžádanou reklamu šířenou elektronickými prostředky (nekalá OP), </a:t>
            </a:r>
            <a:r>
              <a:rPr lang="cs-CZ" i="1" dirty="0"/>
              <a:t>g)</a:t>
            </a:r>
            <a:r>
              <a:rPr lang="cs-CZ" dirty="0"/>
              <a:t> Státní zemědělská a potravinářská inspekce, </a:t>
            </a:r>
            <a:r>
              <a:rPr lang="cs-CZ" i="1" dirty="0"/>
              <a:t>h)</a:t>
            </a:r>
            <a:r>
              <a:rPr lang="cs-CZ" dirty="0"/>
              <a:t> celní úřady, </a:t>
            </a:r>
            <a:r>
              <a:rPr lang="cs-CZ" i="1" dirty="0"/>
              <a:t>i)</a:t>
            </a:r>
            <a:r>
              <a:rPr lang="cs-CZ" dirty="0"/>
              <a:t> krajské živnostenské úřady v ostatních případech.</a:t>
            </a:r>
          </a:p>
          <a:p>
            <a:pPr marL="0" indent="0">
              <a:buNone/>
            </a:pPr>
            <a:endParaRPr lang="cs-CZ" altLang="cs-CZ" dirty="0">
              <a:latin typeface="Arial" panose="020B0604020202020204" pitchFamily="34" charset="0"/>
              <a:cs typeface="Arial" panose="020B0604020202020204" pitchFamily="34" charset="0"/>
            </a:endParaRPr>
          </a:p>
          <a:p>
            <a:pPr marL="0" indent="0">
              <a:buNone/>
            </a:pPr>
            <a:endParaRPr lang="cs-CZ" altLang="cs-CZ" dirty="0">
              <a:latin typeface="Arial" panose="020B0604020202020204" pitchFamily="34" charset="0"/>
              <a:cs typeface="Arial" panose="020B0604020202020204" pitchFamily="34" charset="0"/>
            </a:endParaRPr>
          </a:p>
          <a:p>
            <a:pPr marL="0" indent="0">
              <a:buNone/>
            </a:pPr>
            <a:endParaRPr lang="cs-CZ" altLang="cs-CZ" dirty="0">
              <a:latin typeface="Arial" panose="020B0604020202020204" pitchFamily="34" charset="0"/>
              <a:cs typeface="Arial" panose="020B0604020202020204" pitchFamily="34" charset="0"/>
            </a:endParaRPr>
          </a:p>
          <a:p>
            <a:pPr marL="0" indent="0">
              <a:buNone/>
            </a:pPr>
            <a:endParaRPr lang="cs-CZ" altLang="cs-CZ" sz="1900" dirty="0">
              <a:latin typeface="Arial" panose="020B0604020202020204" pitchFamily="34" charset="0"/>
              <a:cs typeface="Arial" panose="020B0604020202020204" pitchFamily="34" charset="0"/>
            </a:endParaRPr>
          </a:p>
          <a:p>
            <a:pPr marL="0" indent="0">
              <a:buNone/>
            </a:pPr>
            <a:endParaRPr lang="cs-CZ" dirty="0"/>
          </a:p>
        </p:txBody>
      </p:sp>
      <p:sp>
        <p:nvSpPr>
          <p:cNvPr id="3" name="Zástupný symbol pro zápatí 3"/>
          <p:cNvSpPr>
            <a:spLocks noGrp="1"/>
          </p:cNvSpPr>
          <p:nvPr>
            <p:ph type="ftr" sz="quarter" idx="10"/>
          </p:nvPr>
        </p:nvSpPr>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17</a:t>
            </a:fld>
            <a:endParaRPr lang="cs-CZ" altLang="cs-CZ" dirty="0"/>
          </a:p>
        </p:txBody>
      </p:sp>
    </p:spTree>
    <p:extLst>
      <p:ext uri="{BB962C8B-B14F-4D97-AF65-F5344CB8AC3E}">
        <p14:creationId xmlns:p14="http://schemas.microsoft.com/office/powerpoint/2010/main" val="3087183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Sexistická reklama</a:t>
            </a:r>
          </a:p>
        </p:txBody>
      </p:sp>
      <p:sp>
        <p:nvSpPr>
          <p:cNvPr id="5" name="Zástupný symbol pro obsah 4"/>
          <p:cNvSpPr>
            <a:spLocks noGrp="1"/>
          </p:cNvSpPr>
          <p:nvPr>
            <p:ph idx="1"/>
          </p:nvPr>
        </p:nvSpPr>
        <p:spPr>
          <a:xfrm>
            <a:off x="720000" y="1341783"/>
            <a:ext cx="11047929" cy="4790730"/>
          </a:xfrm>
        </p:spPr>
        <p:txBody>
          <a:bodyPr/>
          <a:lstStyle/>
          <a:p>
            <a:pPr marL="0" indent="0">
              <a:buNone/>
            </a:pPr>
            <a:r>
              <a:rPr lang="cs-CZ" dirty="0" err="1"/>
              <a:t>ZRegRekl</a:t>
            </a:r>
            <a:endParaRPr lang="cs-CZ" dirty="0"/>
          </a:p>
          <a:p>
            <a:pPr marL="0" indent="0">
              <a:buNone/>
            </a:pPr>
            <a:r>
              <a:rPr lang="cs-CZ" dirty="0"/>
              <a:t>Reklama nesmí být v rozporu s dobrými mravy, zejména nesmí obsahovat jakoukoliv diskriminaci z důvodů rasy, pohlaví nebo národnosti nebo napadat náboženské nebo národnostní cítění, ohrožovat obecně nepřijatelným způsobem mravnost, snižovat lidskou důstojnost, obsahovat prvky pornografie, násilí nebo prvky využívající motivu strachu. Reklama nesmí napadat politické přesvědčení.</a:t>
            </a:r>
            <a:endParaRPr lang="cs-CZ" altLang="cs-CZ" dirty="0">
              <a:latin typeface="Arial" panose="020B0604020202020204" pitchFamily="34" charset="0"/>
              <a:cs typeface="Arial" panose="020B0604020202020204" pitchFamily="34" charset="0"/>
            </a:endParaRPr>
          </a:p>
          <a:p>
            <a:pPr marL="0" indent="0">
              <a:buNone/>
            </a:pPr>
            <a:endParaRPr lang="cs-CZ" altLang="cs-CZ" dirty="0">
              <a:latin typeface="Arial" panose="020B0604020202020204" pitchFamily="34" charset="0"/>
              <a:cs typeface="Arial" panose="020B0604020202020204" pitchFamily="34" charset="0"/>
            </a:endParaRPr>
          </a:p>
          <a:p>
            <a:pPr marL="0" indent="0">
              <a:buNone/>
            </a:pPr>
            <a:endParaRPr lang="cs-CZ" altLang="cs-CZ" dirty="0">
              <a:latin typeface="Arial" panose="020B0604020202020204" pitchFamily="34" charset="0"/>
              <a:cs typeface="Arial" panose="020B0604020202020204" pitchFamily="34" charset="0"/>
            </a:endParaRPr>
          </a:p>
          <a:p>
            <a:pPr marL="0" indent="0">
              <a:buNone/>
            </a:pPr>
            <a:endParaRPr lang="cs-CZ" altLang="cs-CZ" sz="1900" dirty="0">
              <a:latin typeface="Arial" panose="020B0604020202020204" pitchFamily="34" charset="0"/>
              <a:cs typeface="Arial" panose="020B0604020202020204" pitchFamily="34" charset="0"/>
            </a:endParaRPr>
          </a:p>
          <a:p>
            <a:pPr marL="0" indent="0">
              <a:buNone/>
            </a:pPr>
            <a:endParaRPr lang="cs-CZ" dirty="0"/>
          </a:p>
        </p:txBody>
      </p:sp>
      <p:sp>
        <p:nvSpPr>
          <p:cNvPr id="3" name="Zástupný symbol pro zápatí 3"/>
          <p:cNvSpPr>
            <a:spLocks noGrp="1"/>
          </p:cNvSpPr>
          <p:nvPr>
            <p:ph type="ftr" sz="quarter" idx="10"/>
          </p:nvPr>
        </p:nvSpPr>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18</a:t>
            </a:fld>
            <a:endParaRPr lang="cs-CZ" altLang="cs-CZ" dirty="0"/>
          </a:p>
        </p:txBody>
      </p:sp>
    </p:spTree>
    <p:extLst>
      <p:ext uri="{BB962C8B-B14F-4D97-AF65-F5344CB8AC3E}">
        <p14:creationId xmlns:p14="http://schemas.microsoft.com/office/powerpoint/2010/main" val="946193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9080" y="504172"/>
            <a:ext cx="11214120" cy="461665"/>
          </a:xfrm>
        </p:spPr>
        <p:txBody>
          <a:bodyPr/>
          <a:lstStyle/>
          <a:p>
            <a:pPr algn="just"/>
            <a:r>
              <a:rPr lang="cs-CZ" altLang="cs-CZ" dirty="0"/>
              <a:t>Samoregulace v oblasti reklamního průmyslu</a:t>
            </a:r>
            <a:endParaRPr lang="en-US" altLang="cs-CZ" dirty="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1476375"/>
            <a:ext cx="11414760" cy="5244465"/>
          </a:xfrm>
        </p:spPr>
        <p:txBody>
          <a:bodyPr/>
          <a:lstStyle/>
          <a:p>
            <a:pPr algn="l" fontAlgn="t">
              <a:buFont typeface="Arial" panose="020B0604020202020204" pitchFamily="34" charset="0"/>
              <a:buChar char="•"/>
            </a:pPr>
            <a:r>
              <a:rPr lang="cs-CZ" dirty="0">
                <a:solidFill>
                  <a:srgbClr val="1E2758"/>
                </a:solidFill>
                <a:latin typeface="Montserrat" panose="00000500000000000000" pitchFamily="2" charset="-18"/>
              </a:rPr>
              <a:t>Rada pro reklamu</a:t>
            </a:r>
          </a:p>
          <a:p>
            <a:pPr algn="l" fontAlgn="t">
              <a:buFont typeface="Arial" panose="020B0604020202020204" pitchFamily="34" charset="0"/>
              <a:buChar char="•"/>
            </a:pPr>
            <a:r>
              <a:rPr lang="cs-CZ" i="1" dirty="0" err="1">
                <a:effectLst/>
                <a:latin typeface="Montserrat" panose="00000500000000000000" pitchFamily="2" charset="-18"/>
              </a:rPr>
              <a:t>European</a:t>
            </a:r>
            <a:r>
              <a:rPr lang="cs-CZ" i="1" dirty="0">
                <a:effectLst/>
                <a:latin typeface="Montserrat" panose="00000500000000000000" pitchFamily="2" charset="-18"/>
              </a:rPr>
              <a:t> </a:t>
            </a:r>
            <a:r>
              <a:rPr lang="cs-CZ" i="1" dirty="0" err="1">
                <a:effectLst/>
                <a:latin typeface="Montserrat" panose="00000500000000000000" pitchFamily="2" charset="-18"/>
              </a:rPr>
              <a:t>Advertising</a:t>
            </a:r>
            <a:r>
              <a:rPr lang="cs-CZ" i="1" dirty="0">
                <a:effectLst/>
                <a:latin typeface="Montserrat" panose="00000500000000000000" pitchFamily="2" charset="-18"/>
              </a:rPr>
              <a:t> </a:t>
            </a:r>
            <a:r>
              <a:rPr lang="cs-CZ" i="1" dirty="0" err="1">
                <a:effectLst/>
                <a:latin typeface="Montserrat" panose="00000500000000000000" pitchFamily="2" charset="-18"/>
              </a:rPr>
              <a:t>Standards</a:t>
            </a:r>
            <a:r>
              <a:rPr lang="cs-CZ" i="1" dirty="0">
                <a:effectLst/>
                <a:latin typeface="Montserrat" panose="00000500000000000000" pitchFamily="2" charset="-18"/>
              </a:rPr>
              <a:t> </a:t>
            </a:r>
            <a:r>
              <a:rPr lang="cs-CZ" i="1" dirty="0" err="1">
                <a:effectLst/>
                <a:latin typeface="Montserrat" panose="00000500000000000000" pitchFamily="2" charset="-18"/>
              </a:rPr>
              <a:t>Alliance</a:t>
            </a:r>
            <a:endParaRPr lang="cs-CZ" i="1" dirty="0">
              <a:effectLst/>
              <a:latin typeface="Montserrat" panose="00000500000000000000" pitchFamily="2" charset="-18"/>
            </a:endParaRPr>
          </a:p>
          <a:p>
            <a:pPr algn="l" fontAlgn="t">
              <a:buFont typeface="Arial" panose="020B0604020202020204" pitchFamily="34" charset="0"/>
              <a:buChar char="•"/>
            </a:pPr>
            <a:r>
              <a:rPr lang="cs-CZ" dirty="0">
                <a:solidFill>
                  <a:srgbClr val="1E2758"/>
                </a:solidFill>
                <a:latin typeface="Montserrat" panose="00000500000000000000" pitchFamily="2" charset="-18"/>
              </a:rPr>
              <a:t>Arbitrážní komise RPR</a:t>
            </a:r>
          </a:p>
          <a:p>
            <a:pPr algn="l" fontAlgn="t">
              <a:buFont typeface="Arial" panose="020B0604020202020204" pitchFamily="34" charset="0"/>
              <a:buChar char="•"/>
            </a:pPr>
            <a:r>
              <a:rPr lang="cs-CZ" b="0" i="0" dirty="0">
                <a:solidFill>
                  <a:srgbClr val="1E2758"/>
                </a:solidFill>
                <a:effectLst/>
                <a:latin typeface="Montserrat" panose="00000500000000000000" pitchFamily="2" charset="-18"/>
              </a:rPr>
              <a:t>Transparentnost rozhodovací praxe</a:t>
            </a:r>
          </a:p>
          <a:p>
            <a:pPr algn="l" fontAlgn="t">
              <a:buFont typeface="Arial" panose="020B0604020202020204" pitchFamily="34" charset="0"/>
              <a:buChar char="•"/>
            </a:pPr>
            <a:r>
              <a:rPr lang="cs-CZ" dirty="0">
                <a:solidFill>
                  <a:srgbClr val="1E2758"/>
                </a:solidFill>
                <a:latin typeface="Montserrat" panose="00000500000000000000" pitchFamily="2" charset="-18"/>
              </a:rPr>
              <a:t>Míra delikvence</a:t>
            </a:r>
            <a:endParaRPr lang="cs-CZ" b="0" i="0" dirty="0">
              <a:solidFill>
                <a:srgbClr val="1E2758"/>
              </a:solidFill>
              <a:effectLst/>
              <a:latin typeface="Montserrat" panose="00000500000000000000" pitchFamily="2" charset="-18"/>
            </a:endParaRPr>
          </a:p>
        </p:txBody>
      </p:sp>
      <p:graphicFrame>
        <p:nvGraphicFramePr>
          <p:cNvPr id="2" name="Tabulka 1"/>
          <p:cNvGraphicFramePr>
            <a:graphicFrameLocks noGrp="1"/>
          </p:cNvGraphicFramePr>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3518011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Právní regulace reklamy</a:t>
            </a:r>
          </a:p>
        </p:txBody>
      </p:sp>
      <p:sp>
        <p:nvSpPr>
          <p:cNvPr id="5" name="Zástupný symbol pro obsah 4"/>
          <p:cNvSpPr>
            <a:spLocks noGrp="1"/>
          </p:cNvSpPr>
          <p:nvPr>
            <p:ph idx="1"/>
          </p:nvPr>
        </p:nvSpPr>
        <p:spPr>
          <a:xfrm>
            <a:off x="720000" y="1504951"/>
            <a:ext cx="10753200" cy="4524374"/>
          </a:xfrm>
        </p:spPr>
        <p:txBody>
          <a:bodyPr/>
          <a:lstStyle/>
          <a:p>
            <a:pPr>
              <a:buFont typeface="Arial" panose="020B0604020202020204" pitchFamily="34" charset="0"/>
              <a:buChar char="•"/>
            </a:pPr>
            <a:r>
              <a:rPr lang="cs-CZ" sz="3600" dirty="0"/>
              <a:t>Soukromé právo</a:t>
            </a:r>
          </a:p>
          <a:p>
            <a:pPr lvl="1">
              <a:buFont typeface="Arial" panose="020B0604020202020204" pitchFamily="34" charset="0"/>
              <a:buChar char="•"/>
            </a:pPr>
            <a:r>
              <a:rPr lang="cs-CZ" sz="2400" dirty="0"/>
              <a:t>nekalá soutěž</a:t>
            </a:r>
          </a:p>
          <a:p>
            <a:pPr>
              <a:buFont typeface="Arial" panose="020B0604020202020204" pitchFamily="34" charset="0"/>
              <a:buChar char="•"/>
            </a:pPr>
            <a:r>
              <a:rPr lang="cs-CZ" sz="3200" dirty="0"/>
              <a:t>Veřejné právo</a:t>
            </a:r>
          </a:p>
          <a:p>
            <a:pPr lvl="1">
              <a:buFont typeface="Arial" panose="020B0604020202020204" pitchFamily="34" charset="0"/>
              <a:buChar char="•"/>
            </a:pPr>
            <a:r>
              <a:rPr lang="cs-CZ" sz="2400" dirty="0"/>
              <a:t>Zákon o regulaci reklamy</a:t>
            </a:r>
          </a:p>
          <a:p>
            <a:pPr lvl="1">
              <a:buFont typeface="Arial" panose="020B0604020202020204" pitchFamily="34" charset="0"/>
              <a:buChar char="•"/>
            </a:pPr>
            <a:r>
              <a:rPr lang="cs-CZ" sz="2400" dirty="0"/>
              <a:t>Zákon o ochraně spotřebitele (úprava nekalých obchodních praktik)</a:t>
            </a:r>
          </a:p>
          <a:p>
            <a:pPr lvl="1">
              <a:buFont typeface="Arial" panose="020B0604020202020204" pitchFamily="34" charset="0"/>
              <a:buChar char="•"/>
            </a:pPr>
            <a:r>
              <a:rPr lang="cs-CZ" sz="2400" dirty="0"/>
              <a:t>Zákon o rozhlasovém a televizním vysílání</a:t>
            </a:r>
          </a:p>
          <a:p>
            <a:pPr lvl="1">
              <a:buFont typeface="Arial" panose="020B0604020202020204" pitchFamily="34" charset="0"/>
              <a:buChar char="•"/>
            </a:pPr>
            <a:r>
              <a:rPr lang="cs-CZ" sz="2400" dirty="0"/>
              <a:t>Odvětvové regulace</a:t>
            </a:r>
          </a:p>
          <a:p>
            <a:pPr>
              <a:buFont typeface="Arial" panose="020B0604020202020204" pitchFamily="34" charset="0"/>
              <a:buChar char="•"/>
            </a:pPr>
            <a:r>
              <a:rPr lang="cs-CZ" sz="3200" dirty="0"/>
              <a:t>Samoregulace</a:t>
            </a:r>
            <a:r>
              <a:rPr lang="cs-CZ" sz="3200" i="1" dirty="0"/>
              <a:t> </a:t>
            </a:r>
          </a:p>
          <a:p>
            <a:pPr lvl="1">
              <a:buFont typeface="Arial" panose="020B0604020202020204" pitchFamily="34" charset="0"/>
              <a:buChar char="•"/>
            </a:pPr>
            <a:r>
              <a:rPr lang="cs-CZ" sz="2400" dirty="0"/>
              <a:t>Etický Kodex reklamy Rady pro reklamu</a:t>
            </a:r>
          </a:p>
          <a:p>
            <a:pPr>
              <a:buFont typeface="Arial" panose="020B0604020202020204" pitchFamily="34" charset="0"/>
              <a:buChar char="•"/>
            </a:pPr>
            <a:endParaRPr lang="cs-CZ" sz="2700" i="1" dirty="0"/>
          </a:p>
          <a:p>
            <a:endParaRPr lang="cs-CZ" dirty="0"/>
          </a:p>
        </p:txBody>
      </p:sp>
      <p:sp>
        <p:nvSpPr>
          <p:cNvPr id="3" name="Zástupný symbol pro zápatí 3"/>
          <p:cNvSpPr>
            <a:spLocks noGrp="1"/>
          </p:cNvSpPr>
          <p:nvPr>
            <p:ph type="ftr" sz="quarter" idx="10"/>
          </p:nvPr>
        </p:nvSpPr>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2</a:t>
            </a:fld>
            <a:endParaRPr lang="cs-CZ" altLang="cs-CZ"/>
          </a:p>
        </p:txBody>
      </p:sp>
    </p:spTree>
    <p:extLst>
      <p:ext uri="{BB962C8B-B14F-4D97-AF65-F5344CB8AC3E}">
        <p14:creationId xmlns:p14="http://schemas.microsoft.com/office/powerpoint/2010/main" val="2957704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9080" y="137160"/>
            <a:ext cx="11214120" cy="586740"/>
          </a:xfrm>
        </p:spPr>
        <p:txBody>
          <a:bodyPr/>
          <a:lstStyle/>
          <a:p>
            <a:pPr algn="just"/>
            <a:r>
              <a:rPr lang="cs-CZ" altLang="cs-CZ" dirty="0"/>
              <a:t>Samoregulace reklamy v Evropě – EASA 2020</a:t>
            </a:r>
            <a:endParaRPr lang="en-US" altLang="cs-CZ" dirty="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876300"/>
            <a:ext cx="11414760" cy="5844540"/>
          </a:xfrm>
        </p:spPr>
        <p:txBody>
          <a:bodyPr/>
          <a:lstStyle/>
          <a:p>
            <a:pPr>
              <a:lnSpc>
                <a:spcPct val="107000"/>
              </a:lnSpc>
              <a:spcAft>
                <a:spcPts val="800"/>
              </a:spcAft>
            </a:pPr>
            <a:r>
              <a:rPr lang="cs-CZ" dirty="0">
                <a:effectLst/>
                <a:latin typeface="Montserrat" panose="00000500000000000000" pitchFamily="2" charset="-18"/>
                <a:ea typeface="Calibri" panose="020F0502020204030204" pitchFamily="34" charset="0"/>
                <a:cs typeface="Times New Roman" panose="02020603050405020304" pitchFamily="18" charset="0"/>
              </a:rPr>
              <a:t>27 samoregulačních entit</a:t>
            </a:r>
          </a:p>
          <a:p>
            <a:pPr>
              <a:lnSpc>
                <a:spcPct val="107000"/>
              </a:lnSpc>
              <a:spcAft>
                <a:spcPts val="800"/>
              </a:spcAft>
            </a:pPr>
            <a:r>
              <a:rPr lang="cs-CZ" dirty="0">
                <a:effectLst/>
                <a:latin typeface="Montserrat" panose="00000500000000000000" pitchFamily="2" charset="-18"/>
                <a:ea typeface="Calibri" panose="020F0502020204030204" pitchFamily="34" charset="0"/>
                <a:cs typeface="Times New Roman" panose="02020603050405020304" pitchFamily="18" charset="0"/>
              </a:rPr>
              <a:t>54,065 stížnosti: z toho UK a </a:t>
            </a:r>
            <a:r>
              <a:rPr lang="cs-CZ" dirty="0">
                <a:latin typeface="Montserrat" panose="00000500000000000000" pitchFamily="2" charset="-18"/>
                <a:ea typeface="Calibri" panose="020F0502020204030204" pitchFamily="34" charset="0"/>
                <a:cs typeface="Times New Roman" panose="02020603050405020304" pitchFamily="18" charset="0"/>
              </a:rPr>
              <a:t>SRN </a:t>
            </a:r>
            <a:r>
              <a:rPr lang="cs-CZ" dirty="0">
                <a:effectLst/>
                <a:latin typeface="Montserrat" panose="00000500000000000000" pitchFamily="2" charset="-18"/>
                <a:ea typeface="Calibri" panose="020F0502020204030204" pitchFamily="34" charset="0"/>
                <a:cs typeface="Times New Roman" panose="02020603050405020304" pitchFamily="18" charset="0"/>
              </a:rPr>
              <a:t>80%</a:t>
            </a:r>
          </a:p>
          <a:p>
            <a:pPr>
              <a:lnSpc>
                <a:spcPct val="107000"/>
              </a:lnSpc>
              <a:spcAft>
                <a:spcPts val="800"/>
              </a:spcAft>
            </a:pPr>
            <a:r>
              <a:rPr lang="cs-CZ" dirty="0">
                <a:effectLst/>
                <a:latin typeface="Montserrat" panose="00000500000000000000" pitchFamily="2" charset="-18"/>
                <a:ea typeface="Calibri" panose="020F0502020204030204" pitchFamily="34" charset="0"/>
                <a:cs typeface="Times New Roman" panose="02020603050405020304" pitchFamily="18" charset="0"/>
              </a:rPr>
              <a:t>56% stížností mířilo na klamavou reklamu, „</a:t>
            </a:r>
            <a:r>
              <a:rPr lang="cs-CZ" dirty="0" err="1">
                <a:effectLst/>
                <a:latin typeface="Montserrat" panose="00000500000000000000" pitchFamily="2" charset="-18"/>
                <a:ea typeface="Calibri" panose="020F0502020204030204" pitchFamily="34" charset="0"/>
                <a:cs typeface="Times New Roman" panose="02020603050405020304" pitchFamily="18" charset="0"/>
              </a:rPr>
              <a:t>responsibility</a:t>
            </a:r>
            <a:r>
              <a:rPr lang="cs-CZ" dirty="0">
                <a:effectLst/>
                <a:latin typeface="Montserrat" panose="00000500000000000000" pitchFamily="2" charset="-18"/>
                <a:ea typeface="Calibri" panose="020F0502020204030204" pitchFamily="34" charset="0"/>
                <a:cs typeface="Times New Roman" panose="02020603050405020304" pitchFamily="18" charset="0"/>
              </a:rPr>
              <a:t> </a:t>
            </a:r>
            <a:r>
              <a:rPr lang="cs-CZ" dirty="0" err="1">
                <a:effectLst/>
                <a:latin typeface="Montserrat" panose="00000500000000000000" pitchFamily="2" charset="-18"/>
                <a:ea typeface="Calibri" panose="020F0502020204030204" pitchFamily="34" charset="0"/>
                <a:cs typeface="Times New Roman" panose="02020603050405020304" pitchFamily="18" charset="0"/>
              </a:rPr>
              <a:t>issues</a:t>
            </a:r>
            <a:r>
              <a:rPr lang="cs-CZ" dirty="0">
                <a:effectLst/>
                <a:latin typeface="Montserrat" panose="00000500000000000000" pitchFamily="2" charset="-18"/>
                <a:ea typeface="Calibri" panose="020F0502020204030204" pitchFamily="34" charset="0"/>
                <a:cs typeface="Times New Roman" panose="02020603050405020304" pitchFamily="18" charset="0"/>
              </a:rPr>
              <a:t>“ 15%</a:t>
            </a:r>
          </a:p>
          <a:p>
            <a:pPr>
              <a:lnSpc>
                <a:spcPct val="107000"/>
              </a:lnSpc>
              <a:spcAft>
                <a:spcPts val="800"/>
              </a:spcAft>
            </a:pPr>
            <a:r>
              <a:rPr lang="cs-CZ" dirty="0">
                <a:effectLst/>
                <a:latin typeface="Montserrat" panose="00000500000000000000" pitchFamily="2" charset="-18"/>
                <a:ea typeface="Calibri" panose="020F0502020204030204" pitchFamily="34" charset="0"/>
                <a:cs typeface="Times New Roman" panose="02020603050405020304" pitchFamily="18" charset="0"/>
              </a:rPr>
              <a:t>84% </a:t>
            </a:r>
            <a:r>
              <a:rPr lang="cs-CZ" dirty="0">
                <a:latin typeface="Montserrat" panose="00000500000000000000" pitchFamily="2" charset="-18"/>
                <a:ea typeface="Calibri" panose="020F0502020204030204" pitchFamily="34" charset="0"/>
                <a:cs typeface="Times New Roman" panose="02020603050405020304" pitchFamily="18" charset="0"/>
              </a:rPr>
              <a:t>stížností vyřízeno do měsíce a </a:t>
            </a:r>
            <a:r>
              <a:rPr lang="cs-CZ" dirty="0">
                <a:effectLst/>
                <a:latin typeface="Montserrat" panose="00000500000000000000" pitchFamily="2" charset="-18"/>
                <a:ea typeface="Calibri" panose="020F0502020204030204" pitchFamily="34" charset="0"/>
                <a:cs typeface="Times New Roman" panose="02020603050405020304" pitchFamily="18" charset="0"/>
              </a:rPr>
              <a:t>94% do dvou měsíců</a:t>
            </a:r>
          </a:p>
          <a:p>
            <a:pPr>
              <a:lnSpc>
                <a:spcPct val="107000"/>
              </a:lnSpc>
              <a:spcAft>
                <a:spcPts val="800"/>
              </a:spcAft>
            </a:pPr>
            <a:r>
              <a:rPr lang="cs-CZ" dirty="0">
                <a:effectLst/>
                <a:latin typeface="Montserrat" panose="00000500000000000000" pitchFamily="2" charset="-18"/>
                <a:ea typeface="Calibri" panose="020F0502020204030204" pitchFamily="34" charset="0"/>
                <a:cs typeface="Times New Roman" panose="02020603050405020304" pitchFamily="18" charset="0"/>
              </a:rPr>
              <a:t>46% stížností v oblasti </a:t>
            </a:r>
            <a:r>
              <a:rPr lang="cs-CZ" dirty="0" err="1">
                <a:effectLst/>
                <a:latin typeface="Montserrat" panose="00000500000000000000" pitchFamily="2" charset="-18"/>
                <a:ea typeface="Calibri" panose="020F0502020204030204" pitchFamily="34" charset="0"/>
                <a:cs typeface="Times New Roman" panose="02020603050405020304" pitchFamily="18" charset="0"/>
              </a:rPr>
              <a:t>digital</a:t>
            </a:r>
            <a:r>
              <a:rPr lang="cs-CZ" dirty="0">
                <a:effectLst/>
                <a:latin typeface="Montserrat" panose="00000500000000000000" pitchFamily="2" charset="-18"/>
                <a:ea typeface="Calibri" panose="020F0502020204030204" pitchFamily="34" charset="0"/>
                <a:cs typeface="Times New Roman" panose="02020603050405020304" pitchFamily="18" charset="0"/>
              </a:rPr>
              <a:t> marketing, TV/Rozhlas 35% a outdoorová reklama 5%</a:t>
            </a:r>
          </a:p>
          <a:p>
            <a:pPr>
              <a:lnSpc>
                <a:spcPct val="107000"/>
              </a:lnSpc>
              <a:spcAft>
                <a:spcPts val="800"/>
              </a:spcAft>
            </a:pPr>
            <a:r>
              <a:rPr lang="cs-CZ" dirty="0">
                <a:effectLst/>
                <a:latin typeface="Montserrat" panose="00000500000000000000" pitchFamily="2" charset="-18"/>
                <a:ea typeface="Calibri" panose="020F0502020204030204" pitchFamily="34" charset="0"/>
                <a:cs typeface="Times New Roman" panose="02020603050405020304" pitchFamily="18" charset="0"/>
              </a:rPr>
              <a:t>97,664 žádosti o </a:t>
            </a:r>
            <a:r>
              <a:rPr lang="cs-CZ" i="1" dirty="0">
                <a:effectLst/>
                <a:latin typeface="Montserrat" panose="00000500000000000000" pitchFamily="2" charset="-18"/>
                <a:ea typeface="Calibri" panose="020F0502020204030204" pitchFamily="34" charset="0"/>
                <a:cs typeface="Times New Roman" panose="02020603050405020304" pitchFamily="18" charset="0"/>
              </a:rPr>
              <a:t>copy </a:t>
            </a:r>
            <a:r>
              <a:rPr lang="cs-CZ" i="1" dirty="0" err="1">
                <a:effectLst/>
                <a:latin typeface="Montserrat" panose="00000500000000000000" pitchFamily="2" charset="-18"/>
                <a:ea typeface="Calibri" panose="020F0502020204030204" pitchFamily="34" charset="0"/>
                <a:cs typeface="Times New Roman" panose="02020603050405020304" pitchFamily="18" charset="0"/>
              </a:rPr>
              <a:t>advice</a:t>
            </a:r>
            <a:endParaRPr lang="cs-CZ" i="1" dirty="0">
              <a:effectLst/>
              <a:latin typeface="Montserrat" panose="00000500000000000000" pitchFamily="2" charset="-18"/>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Montserrat" panose="00000500000000000000" pitchFamily="2" charset="-18"/>
                <a:ea typeface="Calibri" panose="020F0502020204030204" pitchFamily="34" charset="0"/>
                <a:cs typeface="Times New Roman" panose="02020603050405020304" pitchFamily="18" charset="0"/>
              </a:rPr>
              <a:t>74,159 reklam v režimu </a:t>
            </a:r>
            <a:r>
              <a:rPr lang="cs-CZ" i="1" dirty="0" err="1">
                <a:effectLst/>
                <a:latin typeface="Montserrat" panose="00000500000000000000" pitchFamily="2" charset="-18"/>
                <a:ea typeface="Calibri" panose="020F0502020204030204" pitchFamily="34" charset="0"/>
                <a:cs typeface="Times New Roman" panose="02020603050405020304" pitchFamily="18" charset="0"/>
              </a:rPr>
              <a:t>pre-cleared</a:t>
            </a:r>
            <a:r>
              <a:rPr lang="cs-CZ" i="1" dirty="0">
                <a:effectLst/>
                <a:latin typeface="Montserrat" panose="00000500000000000000" pitchFamily="2" charset="-18"/>
                <a:ea typeface="Calibri" panose="020F0502020204030204" pitchFamily="34" charset="0"/>
                <a:cs typeface="Times New Roman" panose="02020603050405020304" pitchFamily="18" charset="0"/>
              </a:rPr>
              <a:t> </a:t>
            </a:r>
          </a:p>
          <a:p>
            <a:pPr>
              <a:lnSpc>
                <a:spcPct val="107000"/>
              </a:lnSpc>
              <a:spcAft>
                <a:spcPts val="800"/>
              </a:spcAft>
            </a:pPr>
            <a:endParaRPr lang="cs-CZ" i="1" dirty="0">
              <a:latin typeface="Montserrat" panose="00000500000000000000" pitchFamily="2" charset="-18"/>
              <a:ea typeface="Calibri" panose="020F0502020204030204" pitchFamily="34" charset="0"/>
              <a:cs typeface="Times New Roman" panose="02020603050405020304" pitchFamily="18" charset="0"/>
            </a:endParaRPr>
          </a:p>
          <a:p>
            <a:pPr marL="72000" indent="0">
              <a:lnSpc>
                <a:spcPct val="107000"/>
              </a:lnSpc>
              <a:spcAft>
                <a:spcPts val="800"/>
              </a:spcAft>
              <a:buNone/>
            </a:pPr>
            <a:r>
              <a:rPr lang="cs-CZ" sz="2200" i="1" dirty="0">
                <a:effectLst/>
                <a:latin typeface="Montserrat" panose="00000500000000000000" pitchFamily="2" charset="-18"/>
              </a:rPr>
              <a:t>Zdroj: EASA </a:t>
            </a:r>
            <a:r>
              <a:rPr lang="cs-CZ" sz="2200" i="1" dirty="0" err="1">
                <a:effectLst/>
                <a:latin typeface="Montserrat" panose="00000500000000000000" pitchFamily="2" charset="-18"/>
              </a:rPr>
              <a:t>Statistics</a:t>
            </a:r>
            <a:r>
              <a:rPr lang="cs-CZ" sz="2200" i="1" dirty="0">
                <a:effectLst/>
                <a:latin typeface="Montserrat" panose="00000500000000000000" pitchFamily="2" charset="-18"/>
              </a:rPr>
              <a:t> </a:t>
            </a:r>
            <a:r>
              <a:rPr lang="cs-CZ" sz="2200" i="1" dirty="0" err="1">
                <a:effectLst/>
                <a:latin typeface="Montserrat" panose="00000500000000000000" pitchFamily="2" charset="-18"/>
              </a:rPr>
              <a:t>Complaints</a:t>
            </a:r>
            <a:r>
              <a:rPr lang="cs-CZ" sz="2200" i="1" dirty="0">
                <a:effectLst/>
                <a:latin typeface="Montserrat" panose="00000500000000000000" pitchFamily="2" charset="-18"/>
              </a:rPr>
              <a:t> report 2020</a:t>
            </a:r>
            <a:endParaRPr lang="cs-CZ" sz="2200" i="1" dirty="0">
              <a:effectLst/>
              <a:latin typeface="Montserrat" panose="00000500000000000000" pitchFamily="2" charset="-18"/>
              <a:ea typeface="Calibri" panose="020F0502020204030204" pitchFamily="34" charset="0"/>
              <a:cs typeface="Times New Roman" panose="02020603050405020304" pitchFamily="18" charset="0"/>
            </a:endParaRPr>
          </a:p>
          <a:p>
            <a:pPr marL="72000" indent="0" algn="just">
              <a:lnSpc>
                <a:spcPct val="100000"/>
              </a:lnSpc>
              <a:buNone/>
            </a:pPr>
            <a:endParaRPr lang="cs-CZ" b="0" i="0" dirty="0">
              <a:solidFill>
                <a:srgbClr val="1E2758"/>
              </a:solidFill>
              <a:effectLst/>
              <a:latin typeface="Montserrat" panose="00000500000000000000" pitchFamily="2" charset="-18"/>
            </a:endParaRPr>
          </a:p>
          <a:p>
            <a:pPr marL="72000" indent="0" algn="just">
              <a:lnSpc>
                <a:spcPct val="100000"/>
              </a:lnSpc>
              <a:buNone/>
            </a:pPr>
            <a:endParaRPr lang="cs-CZ" b="0" i="0" dirty="0">
              <a:solidFill>
                <a:srgbClr val="1E2758"/>
              </a:solidFill>
              <a:effectLst/>
              <a:latin typeface="Montserrat" panose="00000500000000000000" pitchFamily="2" charset="-18"/>
            </a:endParaRPr>
          </a:p>
        </p:txBody>
      </p:sp>
      <p:graphicFrame>
        <p:nvGraphicFramePr>
          <p:cNvPr id="2" name="Tabulka 1"/>
          <p:cNvGraphicFramePr>
            <a:graphicFrameLocks noGrp="1"/>
          </p:cNvGraphicFramePr>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3712553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9080" y="504172"/>
            <a:ext cx="11214120" cy="461665"/>
          </a:xfrm>
        </p:spPr>
        <p:txBody>
          <a:bodyPr/>
          <a:lstStyle/>
          <a:p>
            <a:pPr algn="just"/>
            <a:r>
              <a:rPr lang="cs-CZ" altLang="cs-CZ" dirty="0"/>
              <a:t>Okruh stěžovatelů</a:t>
            </a:r>
            <a:endParaRPr lang="en-US" altLang="cs-CZ" dirty="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388620" y="1109363"/>
            <a:ext cx="11414760" cy="5244465"/>
          </a:xfrm>
        </p:spPr>
        <p:txBody>
          <a:bodyPr/>
          <a:lstStyle/>
          <a:p>
            <a:pPr fontAlgn="t">
              <a:buFont typeface="Arial" panose="020B0604020202020204" pitchFamily="34" charset="0"/>
              <a:buChar char="•"/>
            </a:pPr>
            <a:r>
              <a:rPr lang="cs-CZ" sz="2500" i="1" dirty="0">
                <a:effectLst/>
                <a:latin typeface="Montserrat" panose="00000500000000000000" pitchFamily="2" charset="-18"/>
              </a:rPr>
              <a:t>EASA </a:t>
            </a:r>
            <a:r>
              <a:rPr lang="cs-CZ" sz="2500" i="1" dirty="0" err="1">
                <a:effectLst/>
                <a:latin typeface="Montserrat" panose="00000500000000000000" pitchFamily="2" charset="-18"/>
              </a:rPr>
              <a:t>Statistics</a:t>
            </a:r>
            <a:r>
              <a:rPr lang="cs-CZ" sz="2500" i="1" dirty="0">
                <a:effectLst/>
                <a:latin typeface="Montserrat" panose="00000500000000000000" pitchFamily="2" charset="-18"/>
              </a:rPr>
              <a:t> </a:t>
            </a:r>
            <a:r>
              <a:rPr lang="cs-CZ" sz="2500" i="1" dirty="0" err="1">
                <a:effectLst/>
                <a:latin typeface="Montserrat" panose="00000500000000000000" pitchFamily="2" charset="-18"/>
              </a:rPr>
              <a:t>Complaints</a:t>
            </a:r>
            <a:r>
              <a:rPr lang="cs-CZ" sz="2500" i="1" dirty="0">
                <a:effectLst/>
                <a:latin typeface="Montserrat" panose="00000500000000000000" pitchFamily="2" charset="-18"/>
              </a:rPr>
              <a:t> report 2020</a:t>
            </a:r>
            <a:endParaRPr lang="cs-CZ" sz="2500" i="1" dirty="0">
              <a:effectLst/>
              <a:latin typeface="Montserrat" panose="00000500000000000000" pitchFamily="2" charset="-18"/>
              <a:ea typeface="Calibri" panose="020F0502020204030204" pitchFamily="34" charset="0"/>
              <a:cs typeface="Times New Roman" panose="02020603050405020304" pitchFamily="18" charset="0"/>
            </a:endParaRPr>
          </a:p>
          <a:p>
            <a:pPr algn="l" fontAlgn="t">
              <a:buFont typeface="Arial" panose="020B0604020202020204" pitchFamily="34" charset="0"/>
              <a:buChar char="•"/>
            </a:pPr>
            <a:endParaRPr lang="cs-CZ" b="0" i="0" dirty="0">
              <a:solidFill>
                <a:srgbClr val="1E2758"/>
              </a:solidFill>
              <a:effectLst/>
              <a:latin typeface="Montserrat" panose="00000500000000000000" pitchFamily="2" charset="-18"/>
            </a:endParaRPr>
          </a:p>
        </p:txBody>
      </p:sp>
      <p:graphicFrame>
        <p:nvGraphicFramePr>
          <p:cNvPr id="2" name="Tabulka 1"/>
          <p:cNvGraphicFramePr>
            <a:graphicFrameLocks noGrp="1"/>
          </p:cNvGraphicFramePr>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pic>
        <p:nvPicPr>
          <p:cNvPr id="4" name="Obrázek 3">
            <a:extLst>
              <a:ext uri="{FF2B5EF4-FFF2-40B4-BE49-F238E27FC236}">
                <a16:creationId xmlns:a16="http://schemas.microsoft.com/office/drawing/2014/main" id="{B1FCF0DE-3BFF-4FEA-85A0-AA0C041B23E4}"/>
              </a:ext>
            </a:extLst>
          </p:cNvPr>
          <p:cNvPicPr>
            <a:picLocks noChangeAspect="1"/>
          </p:cNvPicPr>
          <p:nvPr/>
        </p:nvPicPr>
        <p:blipFill>
          <a:blip r:embed="rId3"/>
          <a:stretch>
            <a:fillRect/>
          </a:stretch>
        </p:blipFill>
        <p:spPr>
          <a:xfrm>
            <a:off x="1933575" y="1751885"/>
            <a:ext cx="7781925" cy="4968955"/>
          </a:xfrm>
          <a:prstGeom prst="rect">
            <a:avLst/>
          </a:prstGeom>
        </p:spPr>
      </p:pic>
    </p:spTree>
    <p:extLst>
      <p:ext uri="{BB962C8B-B14F-4D97-AF65-F5344CB8AC3E}">
        <p14:creationId xmlns:p14="http://schemas.microsoft.com/office/powerpoint/2010/main" val="1812876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9080" y="137160"/>
            <a:ext cx="11214120" cy="586740"/>
          </a:xfrm>
        </p:spPr>
        <p:txBody>
          <a:bodyPr/>
          <a:lstStyle/>
          <a:p>
            <a:pPr algn="just"/>
            <a:r>
              <a:rPr lang="cs-CZ" altLang="cs-CZ" dirty="0"/>
              <a:t>Kodex Rady pro reklamu</a:t>
            </a:r>
            <a:endParaRPr lang="en-US" altLang="cs-CZ" dirty="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161925" y="723900"/>
            <a:ext cx="11839575" cy="5996940"/>
          </a:xfrm>
        </p:spPr>
        <p:txBody>
          <a:bodyPr/>
          <a:lstStyle/>
          <a:p>
            <a:pPr marL="72000" indent="0" algn="just">
              <a:lnSpc>
                <a:spcPct val="100000"/>
              </a:lnSpc>
              <a:buNone/>
            </a:pPr>
            <a:r>
              <a:rPr lang="cs-CZ" b="1" dirty="0">
                <a:solidFill>
                  <a:schemeClr val="tx2"/>
                </a:solidFill>
                <a:latin typeface="Montserrat" panose="00000500000000000000" pitchFamily="2" charset="-18"/>
              </a:rPr>
              <a:t>Povaha Kodexu</a:t>
            </a:r>
          </a:p>
          <a:p>
            <a:pPr algn="just">
              <a:lnSpc>
                <a:spcPct val="100000"/>
              </a:lnSpc>
              <a:buFont typeface="Arial" panose="020B0604020202020204" pitchFamily="34" charset="0"/>
              <a:buChar char="•"/>
            </a:pPr>
            <a:r>
              <a:rPr lang="cs-CZ" sz="2400" dirty="0">
                <a:effectLst/>
                <a:latin typeface="Montserrat" panose="00000500000000000000" pitchFamily="2" charset="-18"/>
                <a:ea typeface="Times New Roman" panose="02020603050405020304" pitchFamily="18" charset="0"/>
              </a:rPr>
              <a:t>Kodex je formulován s cílem, aby reklama v ČR sloužila k informování veřejnosti a splňovala </a:t>
            </a:r>
            <a:r>
              <a:rPr lang="cs-CZ" sz="2400" b="1" dirty="0">
                <a:effectLst/>
                <a:latin typeface="Montserrat" panose="00000500000000000000" pitchFamily="2" charset="-18"/>
                <a:ea typeface="Times New Roman" panose="02020603050405020304" pitchFamily="18" charset="0"/>
              </a:rPr>
              <a:t>etická hlediska působení reklamy vyžadovaná občany ČR</a:t>
            </a:r>
            <a:r>
              <a:rPr lang="cs-CZ" sz="2400" dirty="0">
                <a:effectLst/>
                <a:latin typeface="Montserrat" panose="00000500000000000000" pitchFamily="2" charset="-18"/>
                <a:ea typeface="Times New Roman" panose="02020603050405020304" pitchFamily="18" charset="0"/>
              </a:rPr>
              <a:t>. </a:t>
            </a:r>
          </a:p>
          <a:p>
            <a:pPr algn="just">
              <a:lnSpc>
                <a:spcPct val="100000"/>
              </a:lnSpc>
              <a:buFont typeface="Arial" panose="020B0604020202020204" pitchFamily="34" charset="0"/>
              <a:buChar char="•"/>
            </a:pPr>
            <a:r>
              <a:rPr lang="cs-CZ" sz="2400" dirty="0">
                <a:effectLst/>
                <a:latin typeface="Montserrat" panose="00000500000000000000" pitchFamily="2" charset="-18"/>
                <a:ea typeface="Times New Roman" panose="02020603050405020304" pitchFamily="18" charset="0"/>
              </a:rPr>
              <a:t>Kodex nenahrazuje právní regulaci reklamy, nýbrž na ni navazuje doplněním o etické zásady. Kodex je určen </a:t>
            </a:r>
            <a:r>
              <a:rPr lang="cs-CZ" sz="2400" b="1" dirty="0">
                <a:effectLst/>
                <a:latin typeface="Montserrat" panose="00000500000000000000" pitchFamily="2" charset="-18"/>
                <a:ea typeface="Times New Roman" panose="02020603050405020304" pitchFamily="18" charset="0"/>
              </a:rPr>
              <a:t>všem subjektům působícím v oblasti reklamy</a:t>
            </a:r>
            <a:r>
              <a:rPr lang="cs-CZ" sz="2400" dirty="0">
                <a:effectLst/>
                <a:latin typeface="Montserrat" panose="00000500000000000000" pitchFamily="2" charset="-18"/>
                <a:ea typeface="Times New Roman" panose="02020603050405020304" pitchFamily="18" charset="0"/>
              </a:rPr>
              <a:t> a stanoví jim pravidla profesionálního chování. Kodex se zároveň obrací k veřejnosti a informuje ji o mezích, které subjekty působící v reklamě či reklamu užívající dobrovolně přijaly a hodlají je samy vynucovat prostřednictvím etické samoregulace.</a:t>
            </a:r>
          </a:p>
          <a:p>
            <a:pPr marL="72000" indent="0" algn="just">
              <a:lnSpc>
                <a:spcPct val="100000"/>
              </a:lnSpc>
              <a:buNone/>
            </a:pPr>
            <a:r>
              <a:rPr lang="cs-CZ" b="1" i="0" dirty="0">
                <a:solidFill>
                  <a:schemeClr val="tx2"/>
                </a:solidFill>
                <a:effectLst/>
                <a:latin typeface="Montserrat" panose="00000500000000000000" pitchFamily="2" charset="-18"/>
              </a:rPr>
              <a:t>Vymahatelnost Kodexu</a:t>
            </a:r>
          </a:p>
          <a:p>
            <a:pPr algn="just">
              <a:lnSpc>
                <a:spcPct val="100000"/>
              </a:lnSpc>
              <a:buFont typeface="Arial" panose="020B0604020202020204" pitchFamily="34" charset="0"/>
              <a:buChar char="•"/>
              <a:tabLst>
                <a:tab pos="1920240" algn="l"/>
                <a:tab pos="2011680" algn="l"/>
              </a:tabLst>
            </a:pPr>
            <a:r>
              <a:rPr lang="cs-CZ" sz="2400" dirty="0">
                <a:effectLst/>
                <a:latin typeface="Montserrat" panose="00000500000000000000" pitchFamily="2" charset="-18"/>
                <a:ea typeface="Times New Roman" panose="02020603050405020304" pitchFamily="18" charset="0"/>
              </a:rPr>
              <a:t>Členské organizace RPR výslovně uznávají Kodex a </a:t>
            </a:r>
            <a:r>
              <a:rPr lang="cs-CZ" sz="2400" b="1" dirty="0">
                <a:effectLst/>
                <a:latin typeface="Montserrat" panose="00000500000000000000" pitchFamily="2" charset="-18"/>
                <a:ea typeface="Times New Roman" panose="02020603050405020304" pitchFamily="18" charset="0"/>
              </a:rPr>
              <a:t>zavazují se, že nevyrobí ani nepřijmou žádnou reklamu</a:t>
            </a:r>
            <a:r>
              <a:rPr lang="cs-CZ" sz="2400" dirty="0">
                <a:effectLst/>
                <a:latin typeface="Montserrat" panose="00000500000000000000" pitchFamily="2" charset="-18"/>
                <a:ea typeface="Times New Roman" panose="02020603050405020304" pitchFamily="18" charset="0"/>
              </a:rPr>
              <a:t>, která by byla v rozporu s Kodexem, popřípadě že stáhnou reklamu, u níž by byl takový rozpor dodatečně zjištěn orgánem etické samoregulace v reklamě.</a:t>
            </a:r>
          </a:p>
          <a:p>
            <a:pPr marL="72000" indent="0" algn="just">
              <a:lnSpc>
                <a:spcPct val="100000"/>
              </a:lnSpc>
              <a:buNone/>
            </a:pPr>
            <a:endParaRPr lang="cs-CZ" b="0" i="0" dirty="0">
              <a:solidFill>
                <a:srgbClr val="1E2758"/>
              </a:solidFill>
              <a:effectLst/>
              <a:latin typeface="Montserrat" panose="00000500000000000000" pitchFamily="2" charset="-18"/>
            </a:endParaRPr>
          </a:p>
          <a:p>
            <a:pPr marL="72000" indent="0" algn="just">
              <a:lnSpc>
                <a:spcPct val="100000"/>
              </a:lnSpc>
              <a:buNone/>
            </a:pPr>
            <a:endParaRPr lang="cs-CZ" b="0" i="0" dirty="0">
              <a:solidFill>
                <a:srgbClr val="1E2758"/>
              </a:solidFill>
              <a:effectLst/>
              <a:latin typeface="Montserrat" panose="00000500000000000000" pitchFamily="2" charset="-18"/>
            </a:endParaRPr>
          </a:p>
        </p:txBody>
      </p:sp>
      <p:graphicFrame>
        <p:nvGraphicFramePr>
          <p:cNvPr id="2" name="Tabulka 1"/>
          <p:cNvGraphicFramePr>
            <a:graphicFrameLocks noGrp="1"/>
          </p:cNvGraphicFramePr>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2437004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9080" y="137160"/>
            <a:ext cx="11214120" cy="586740"/>
          </a:xfrm>
        </p:spPr>
        <p:txBody>
          <a:bodyPr/>
          <a:lstStyle/>
          <a:p>
            <a:pPr algn="just"/>
            <a:r>
              <a:rPr lang="cs-CZ" altLang="cs-CZ" dirty="0"/>
              <a:t>Procedura </a:t>
            </a:r>
            <a:endParaRPr lang="en-US" altLang="cs-CZ" dirty="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723900"/>
            <a:ext cx="11414760" cy="5996940"/>
          </a:xfrm>
        </p:spPr>
        <p:txBody>
          <a:bodyPr/>
          <a:lstStyle/>
          <a:p>
            <a:pPr marL="72000" indent="0" algn="just">
              <a:lnSpc>
                <a:spcPct val="100000"/>
              </a:lnSpc>
              <a:buNone/>
            </a:pPr>
            <a:r>
              <a:rPr lang="cs-CZ" b="1" dirty="0">
                <a:solidFill>
                  <a:schemeClr val="tx2"/>
                </a:solidFill>
                <a:latin typeface="Montserrat" panose="00000500000000000000" pitchFamily="2" charset="-18"/>
              </a:rPr>
              <a:t>Stížnost</a:t>
            </a:r>
          </a:p>
          <a:p>
            <a:pPr algn="just">
              <a:lnSpc>
                <a:spcPct val="100000"/>
              </a:lnSpc>
              <a:buFont typeface="Arial" panose="020B0604020202020204" pitchFamily="34" charset="0"/>
              <a:buChar char="•"/>
            </a:pPr>
            <a:r>
              <a:rPr lang="cs-CZ" b="0" i="0" dirty="0">
                <a:solidFill>
                  <a:srgbClr val="000000"/>
                </a:solidFill>
                <a:effectLst/>
                <a:latin typeface="Montserrat" panose="00000500000000000000" pitchFamily="2" charset="-18"/>
              </a:rPr>
              <a:t>kdokoliv (webové rozhraní)</a:t>
            </a:r>
          </a:p>
          <a:p>
            <a:pPr algn="just">
              <a:lnSpc>
                <a:spcPct val="100000"/>
              </a:lnSpc>
              <a:buFont typeface="Arial" panose="020B0604020202020204" pitchFamily="34" charset="0"/>
              <a:buChar char="•"/>
            </a:pPr>
            <a:r>
              <a:rPr lang="cs-CZ" dirty="0">
                <a:solidFill>
                  <a:srgbClr val="000000"/>
                </a:solidFill>
                <a:latin typeface="Montserrat" panose="00000500000000000000" pitchFamily="2" charset="-18"/>
              </a:rPr>
              <a:t>vlastní monitorovací činnost členů AK </a:t>
            </a:r>
          </a:p>
          <a:p>
            <a:pPr marL="72000" indent="0" algn="just">
              <a:lnSpc>
                <a:spcPct val="100000"/>
              </a:lnSpc>
              <a:buNone/>
            </a:pPr>
            <a:r>
              <a:rPr lang="cs-CZ" b="1" dirty="0">
                <a:solidFill>
                  <a:schemeClr val="tx2"/>
                </a:solidFill>
                <a:latin typeface="Montserrat" panose="00000500000000000000" pitchFamily="2" charset="-18"/>
              </a:rPr>
              <a:t>Porušení práva</a:t>
            </a:r>
            <a:endParaRPr lang="cs-CZ" b="0" i="0" dirty="0">
              <a:solidFill>
                <a:srgbClr val="000000"/>
              </a:solidFill>
              <a:effectLst/>
              <a:latin typeface="Montserrat" panose="00000500000000000000" pitchFamily="2" charset="-18"/>
            </a:endParaRPr>
          </a:p>
          <a:p>
            <a:pPr marL="72000" indent="0" algn="just">
              <a:lnSpc>
                <a:spcPct val="100000"/>
              </a:lnSpc>
              <a:buNone/>
            </a:pPr>
            <a:r>
              <a:rPr lang="cs-CZ" dirty="0">
                <a:effectLst/>
                <a:latin typeface="Montserrat" panose="00000500000000000000" pitchFamily="2" charset="-18"/>
                <a:ea typeface="Times New Roman" panose="02020603050405020304" pitchFamily="18" charset="0"/>
              </a:rPr>
              <a:t>Uplatňuje-li stěžovatel, že se konkurent provinil proti platnému právnímu řádu, může Rada pro reklamu </a:t>
            </a:r>
            <a:r>
              <a:rPr lang="cs-CZ" b="1" dirty="0">
                <a:effectLst/>
                <a:latin typeface="Montserrat" panose="00000500000000000000" pitchFamily="2" charset="-18"/>
                <a:ea typeface="Times New Roman" panose="02020603050405020304" pitchFamily="18" charset="0"/>
              </a:rPr>
              <a:t>odmítnout</a:t>
            </a:r>
            <a:r>
              <a:rPr lang="cs-CZ" dirty="0">
                <a:effectLst/>
                <a:latin typeface="Montserrat" panose="00000500000000000000" pitchFamily="2" charset="-18"/>
                <a:ea typeface="Times New Roman" panose="02020603050405020304" pitchFamily="18" charset="0"/>
              </a:rPr>
              <a:t> projednávání stížnosti a odkázat stěžovatele na příslušný soudní nebo správní orgán, ledaže by reklama mohla </a:t>
            </a:r>
            <a:r>
              <a:rPr lang="cs-CZ" dirty="0">
                <a:solidFill>
                  <a:srgbClr val="000000"/>
                </a:solidFill>
                <a:effectLst/>
                <a:latin typeface="Montserrat" panose="00000500000000000000" pitchFamily="2" charset="-18"/>
                <a:ea typeface="Times New Roman" panose="02020603050405020304" pitchFamily="18" charset="0"/>
              </a:rPr>
              <a:t>mít rozhodující dop</a:t>
            </a:r>
            <a:r>
              <a:rPr lang="cs-CZ" dirty="0">
                <a:effectLst/>
                <a:latin typeface="Montserrat" panose="00000500000000000000" pitchFamily="2" charset="-18"/>
                <a:ea typeface="Times New Roman" panose="02020603050405020304" pitchFamily="18" charset="0"/>
              </a:rPr>
              <a:t>ad na konečné spotřebitele.</a:t>
            </a:r>
            <a:endParaRPr lang="cs-CZ" b="0" i="0" dirty="0">
              <a:solidFill>
                <a:srgbClr val="000000"/>
              </a:solidFill>
              <a:effectLst/>
              <a:latin typeface="Montserrat" panose="00000500000000000000" pitchFamily="2" charset="-18"/>
            </a:endParaRPr>
          </a:p>
          <a:p>
            <a:pPr marL="72000" indent="0" algn="just">
              <a:lnSpc>
                <a:spcPct val="100000"/>
              </a:lnSpc>
              <a:buNone/>
            </a:pPr>
            <a:r>
              <a:rPr lang="cs-CZ" b="1" i="0" dirty="0">
                <a:solidFill>
                  <a:schemeClr val="tx2"/>
                </a:solidFill>
                <a:effectLst/>
                <a:latin typeface="Montserrat" panose="00000500000000000000" pitchFamily="2" charset="-18"/>
              </a:rPr>
              <a:t>Arbitrážní komise</a:t>
            </a:r>
          </a:p>
          <a:p>
            <a:pPr algn="just">
              <a:lnSpc>
                <a:spcPct val="100000"/>
              </a:lnSpc>
            </a:pPr>
            <a:r>
              <a:rPr lang="cs-CZ" b="0" i="0" dirty="0">
                <a:solidFill>
                  <a:srgbClr val="000000"/>
                </a:solidFill>
                <a:effectLst/>
                <a:latin typeface="Montserrat" panose="00000500000000000000" pitchFamily="2" charset="-18"/>
              </a:rPr>
              <a:t>Orgán RPR</a:t>
            </a:r>
          </a:p>
          <a:p>
            <a:pPr algn="just">
              <a:lnSpc>
                <a:spcPct val="100000"/>
              </a:lnSpc>
            </a:pPr>
            <a:r>
              <a:rPr lang="cs-CZ" dirty="0">
                <a:solidFill>
                  <a:srgbClr val="000000"/>
                </a:solidFill>
                <a:latin typeface="Montserrat" panose="00000500000000000000" pitchFamily="2" charset="-18"/>
              </a:rPr>
              <a:t>Bezplatný přístup</a:t>
            </a:r>
          </a:p>
          <a:p>
            <a:pPr algn="just">
              <a:lnSpc>
                <a:spcPct val="100000"/>
              </a:lnSpc>
            </a:pPr>
            <a:r>
              <a:rPr lang="cs-CZ" dirty="0">
                <a:solidFill>
                  <a:srgbClr val="000000"/>
                </a:solidFill>
                <a:latin typeface="Montserrat" panose="00000500000000000000" pitchFamily="2" charset="-18"/>
              </a:rPr>
              <a:t>Možnost podání protestu (bez odkladného účinku)</a:t>
            </a:r>
          </a:p>
          <a:p>
            <a:pPr marL="72000" indent="0" algn="just">
              <a:lnSpc>
                <a:spcPct val="100000"/>
              </a:lnSpc>
              <a:buNone/>
            </a:pPr>
            <a:endParaRPr lang="cs-CZ" b="0" i="0" dirty="0">
              <a:solidFill>
                <a:srgbClr val="1E2758"/>
              </a:solidFill>
              <a:effectLst/>
              <a:latin typeface="Montserrat" panose="00000500000000000000" pitchFamily="2" charset="-18"/>
            </a:endParaRPr>
          </a:p>
          <a:p>
            <a:pPr marL="72000" indent="0" algn="just">
              <a:lnSpc>
                <a:spcPct val="100000"/>
              </a:lnSpc>
              <a:buNone/>
            </a:pPr>
            <a:endParaRPr lang="cs-CZ" b="0" i="0" dirty="0">
              <a:solidFill>
                <a:srgbClr val="1E2758"/>
              </a:solidFill>
              <a:effectLst/>
              <a:latin typeface="Montserrat" panose="00000500000000000000" pitchFamily="2" charset="-18"/>
            </a:endParaRPr>
          </a:p>
        </p:txBody>
      </p:sp>
      <p:graphicFrame>
        <p:nvGraphicFramePr>
          <p:cNvPr id="2" name="Tabulka 1"/>
          <p:cNvGraphicFramePr>
            <a:graphicFrameLocks noGrp="1"/>
          </p:cNvGraphicFramePr>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4099228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9080" y="276224"/>
            <a:ext cx="11214120" cy="447675"/>
          </a:xfrm>
        </p:spPr>
        <p:txBody>
          <a:bodyPr/>
          <a:lstStyle/>
          <a:p>
            <a:pPr algn="just"/>
            <a:r>
              <a:rPr lang="cs-CZ" altLang="cs-CZ" dirty="0"/>
              <a:t>SIXT</a:t>
            </a:r>
            <a:endParaRPr lang="en-US" altLang="cs-CZ" dirty="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504825" y="723900"/>
            <a:ext cx="11214120" cy="5669280"/>
          </a:xfrm>
        </p:spPr>
        <p:txBody>
          <a:bodyPr/>
          <a:lstStyle/>
          <a:p>
            <a:pPr marL="72000" indent="0" algn="just">
              <a:lnSpc>
                <a:spcPct val="100000"/>
              </a:lnSpc>
              <a:buNone/>
            </a:pPr>
            <a:endParaRPr lang="cs-CZ" b="0" i="0" dirty="0">
              <a:solidFill>
                <a:srgbClr val="1E2758"/>
              </a:solidFill>
              <a:effectLst/>
              <a:latin typeface="Montserrat" panose="00000500000000000000" pitchFamily="2" charset="-18"/>
            </a:endParaRPr>
          </a:p>
          <a:p>
            <a:pPr marL="72000" indent="0" algn="just">
              <a:lnSpc>
                <a:spcPct val="100000"/>
              </a:lnSpc>
              <a:buNone/>
            </a:pPr>
            <a:endParaRPr lang="cs-CZ" b="0" i="0" dirty="0">
              <a:solidFill>
                <a:srgbClr val="1E2758"/>
              </a:solidFill>
              <a:effectLst/>
              <a:latin typeface="Montserrat" panose="00000500000000000000" pitchFamily="2" charset="-18"/>
            </a:endParaRPr>
          </a:p>
        </p:txBody>
      </p:sp>
      <p:graphicFrame>
        <p:nvGraphicFramePr>
          <p:cNvPr id="2" name="Tabulka 1"/>
          <p:cNvGraphicFramePr>
            <a:graphicFrameLocks noGrp="1"/>
          </p:cNvGraphicFramePr>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pic>
        <p:nvPicPr>
          <p:cNvPr id="3078" name="Picture 6">
            <a:extLst>
              <a:ext uri="{FF2B5EF4-FFF2-40B4-BE49-F238E27FC236}">
                <a16:creationId xmlns:a16="http://schemas.microsoft.com/office/drawing/2014/main" id="{B7A24D82-C104-4999-8145-C17DF2B656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050" y="1019175"/>
            <a:ext cx="8572500" cy="48196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www.whoswho.de/images/galerie/benettonG4.jpg">
            <a:extLst>
              <a:ext uri="{FF2B5EF4-FFF2-40B4-BE49-F238E27FC236}">
                <a16:creationId xmlns:a16="http://schemas.microsoft.com/office/drawing/2014/main" id="{05B7F93D-A00F-4BC3-8E7D-CAA6A764631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16765" y="1019175"/>
            <a:ext cx="2447925" cy="1511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4295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9080" y="137160"/>
            <a:ext cx="11214120" cy="586740"/>
          </a:xfrm>
        </p:spPr>
        <p:txBody>
          <a:bodyPr/>
          <a:lstStyle/>
          <a:p>
            <a:pPr algn="just"/>
            <a:r>
              <a:rPr lang="cs-CZ" altLang="cs-CZ" dirty="0"/>
              <a:t>Výhody samoregulace: Copy </a:t>
            </a:r>
            <a:r>
              <a:rPr lang="cs-CZ" altLang="cs-CZ" dirty="0" err="1"/>
              <a:t>Advice</a:t>
            </a:r>
            <a:endParaRPr lang="en-US" altLang="cs-CZ" dirty="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876300"/>
            <a:ext cx="11414760" cy="5844540"/>
          </a:xfrm>
        </p:spPr>
        <p:txBody>
          <a:bodyPr/>
          <a:lstStyle/>
          <a:p>
            <a:pPr marL="72000" indent="0">
              <a:buNone/>
            </a:pPr>
            <a:r>
              <a:rPr lang="cs-CZ" b="1" i="0" dirty="0">
                <a:solidFill>
                  <a:schemeClr val="tx2"/>
                </a:solidFill>
                <a:effectLst/>
                <a:latin typeface="Montserrat" panose="00000500000000000000" pitchFamily="2" charset="-18"/>
              </a:rPr>
              <a:t>Prevence</a:t>
            </a:r>
          </a:p>
          <a:p>
            <a:pPr algn="l">
              <a:buFont typeface="Arial" panose="020B0604020202020204" pitchFamily="34" charset="0"/>
              <a:buChar char="•"/>
            </a:pPr>
            <a:r>
              <a:rPr lang="cs-CZ" b="0" i="0" dirty="0">
                <a:solidFill>
                  <a:srgbClr val="4F4F4F"/>
                </a:solidFill>
                <a:effectLst/>
                <a:latin typeface="Montserrat" panose="00000500000000000000" pitchFamily="2" charset="-18"/>
              </a:rPr>
              <a:t>Posouzení připravované reklamní kampaně před jejím spuštěním</a:t>
            </a:r>
          </a:p>
          <a:p>
            <a:pPr algn="l">
              <a:buFont typeface="Arial" panose="020B0604020202020204" pitchFamily="34" charset="0"/>
              <a:buChar char="•"/>
            </a:pPr>
            <a:r>
              <a:rPr lang="cs-CZ" b="0" i="0" dirty="0">
                <a:solidFill>
                  <a:srgbClr val="4F4F4F"/>
                </a:solidFill>
                <a:effectLst/>
                <a:latin typeface="Montserrat" panose="00000500000000000000" pitchFamily="2" charset="-18"/>
              </a:rPr>
              <a:t>Posouzení výlučně dle ustanovení Kodexu reklamy</a:t>
            </a:r>
          </a:p>
          <a:p>
            <a:pPr algn="l">
              <a:buFont typeface="Arial" panose="020B0604020202020204" pitchFamily="34" charset="0"/>
              <a:buChar char="•"/>
            </a:pPr>
            <a:r>
              <a:rPr lang="cs-CZ" b="0" i="0" dirty="0">
                <a:solidFill>
                  <a:srgbClr val="4F4F4F"/>
                </a:solidFill>
                <a:effectLst/>
                <a:latin typeface="Montserrat" panose="00000500000000000000" pitchFamily="2" charset="-18"/>
              </a:rPr>
              <a:t>Možné varianty stanoviska Copy </a:t>
            </a:r>
            <a:r>
              <a:rPr lang="cs-CZ" b="0" i="0" dirty="0" err="1">
                <a:solidFill>
                  <a:srgbClr val="4F4F4F"/>
                </a:solidFill>
                <a:effectLst/>
                <a:latin typeface="Montserrat" panose="00000500000000000000" pitchFamily="2" charset="-18"/>
              </a:rPr>
              <a:t>Advice</a:t>
            </a:r>
            <a:endParaRPr lang="cs-CZ" b="0" i="0" dirty="0">
              <a:solidFill>
                <a:srgbClr val="1E2758"/>
              </a:solidFill>
              <a:effectLst/>
              <a:latin typeface="Montserrat" panose="00000500000000000000" pitchFamily="2" charset="-18"/>
            </a:endParaRPr>
          </a:p>
          <a:p>
            <a:pPr marL="72000" indent="0" algn="just">
              <a:lnSpc>
                <a:spcPct val="100000"/>
              </a:lnSpc>
              <a:buNone/>
            </a:pPr>
            <a:endParaRPr lang="cs-CZ" b="0" i="0" dirty="0">
              <a:solidFill>
                <a:srgbClr val="1E2758"/>
              </a:solidFill>
              <a:effectLst/>
              <a:latin typeface="Montserrat" panose="00000500000000000000" pitchFamily="2" charset="-18"/>
            </a:endParaRPr>
          </a:p>
        </p:txBody>
      </p:sp>
      <p:graphicFrame>
        <p:nvGraphicFramePr>
          <p:cNvPr id="2" name="Tabulka 1"/>
          <p:cNvGraphicFramePr>
            <a:graphicFrameLocks noGrp="1"/>
          </p:cNvGraphicFramePr>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31909818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9080" y="137160"/>
            <a:ext cx="11214120" cy="586740"/>
          </a:xfrm>
        </p:spPr>
        <p:txBody>
          <a:bodyPr/>
          <a:lstStyle/>
          <a:p>
            <a:pPr algn="just"/>
            <a:r>
              <a:rPr lang="cs-CZ" altLang="cs-CZ" dirty="0"/>
              <a:t>Předvídatelnost: Copy </a:t>
            </a:r>
            <a:r>
              <a:rPr lang="cs-CZ" altLang="cs-CZ" dirty="0" err="1"/>
              <a:t>Advice</a:t>
            </a:r>
            <a:endParaRPr lang="en-US" altLang="cs-CZ" dirty="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59080" y="876300"/>
            <a:ext cx="10627995" cy="5844540"/>
          </a:xfrm>
        </p:spPr>
        <p:txBody>
          <a:bodyPr/>
          <a:lstStyle/>
          <a:p>
            <a:pPr marL="72000" indent="0">
              <a:buNone/>
            </a:pPr>
            <a:r>
              <a:rPr lang="cs-CZ" b="1" dirty="0">
                <a:solidFill>
                  <a:schemeClr val="tx2"/>
                </a:solidFill>
                <a:latin typeface="Montserrat" panose="00000500000000000000" pitchFamily="2" charset="-18"/>
              </a:rPr>
              <a:t>„Vždycky jsem to chtěl udělat“</a:t>
            </a:r>
            <a:endParaRPr lang="cs-CZ" b="1" i="0" dirty="0">
              <a:solidFill>
                <a:schemeClr val="tx2"/>
              </a:solidFill>
              <a:effectLst/>
              <a:latin typeface="Montserrat" panose="00000500000000000000" pitchFamily="2" charset="-18"/>
            </a:endParaRPr>
          </a:p>
          <a:p>
            <a:pPr algn="l"/>
            <a:r>
              <a:rPr lang="cs-CZ" dirty="0">
                <a:solidFill>
                  <a:srgbClr val="4F4F4F"/>
                </a:solidFill>
                <a:latin typeface="Montserrat" panose="00000500000000000000" pitchFamily="2" charset="-18"/>
              </a:rPr>
              <a:t>Reklama na </a:t>
            </a:r>
            <a:r>
              <a:rPr lang="cs-CZ" i="1" dirty="0">
                <a:solidFill>
                  <a:srgbClr val="4F4F4F"/>
                </a:solidFill>
                <a:latin typeface="Montserrat" panose="00000500000000000000" pitchFamily="2" charset="-18"/>
              </a:rPr>
              <a:t>Jack </a:t>
            </a:r>
            <a:r>
              <a:rPr lang="cs-CZ" i="1" dirty="0" err="1">
                <a:solidFill>
                  <a:srgbClr val="4F4F4F"/>
                </a:solidFill>
                <a:latin typeface="Montserrat" panose="00000500000000000000" pitchFamily="2" charset="-18"/>
              </a:rPr>
              <a:t>Daniels</a:t>
            </a:r>
            <a:endParaRPr lang="cs-CZ" b="0" i="1" dirty="0">
              <a:solidFill>
                <a:srgbClr val="4F4F4F"/>
              </a:solidFill>
              <a:effectLst/>
              <a:latin typeface="Montserrat" panose="00000500000000000000" pitchFamily="2" charset="-18"/>
            </a:endParaRPr>
          </a:p>
          <a:p>
            <a:pPr algn="l"/>
            <a:r>
              <a:rPr lang="cs-CZ" b="0" i="0" dirty="0">
                <a:solidFill>
                  <a:srgbClr val="1E2758"/>
                </a:solidFill>
                <a:effectLst/>
                <a:latin typeface="Montserrat" panose="00000500000000000000" pitchFamily="2" charset="-18"/>
              </a:rPr>
              <a:t>Nález AK č. j. 3/2001/STÍŽ</a:t>
            </a:r>
          </a:p>
          <a:p>
            <a:pPr algn="l"/>
            <a:endParaRPr lang="cs-CZ" dirty="0">
              <a:solidFill>
                <a:srgbClr val="1E2758"/>
              </a:solidFill>
              <a:latin typeface="Montserrat" panose="00000500000000000000" pitchFamily="2" charset="-18"/>
            </a:endParaRPr>
          </a:p>
          <a:p>
            <a:pPr algn="just"/>
            <a:r>
              <a:rPr lang="cs-CZ" b="0" i="0" dirty="0">
                <a:solidFill>
                  <a:srgbClr val="1E2758"/>
                </a:solidFill>
                <a:effectLst/>
                <a:latin typeface="Montserrat" panose="00000500000000000000" pitchFamily="2" charset="-18"/>
              </a:rPr>
              <a:t>Čl. 8.2 Kodexu: </a:t>
            </a:r>
            <a:r>
              <a:rPr lang="cs-CZ" dirty="0">
                <a:effectLst/>
                <a:latin typeface="Montserrat" panose="00000500000000000000" pitchFamily="2" charset="-18"/>
                <a:ea typeface="Courier New" panose="02070309020205020404" pitchFamily="49" charset="0"/>
              </a:rPr>
              <a:t>Reklama nesmí naznačovat nebo vytvářet dojem, že konzumace alkoholických nápojů může vést k dosažení společenského nebo hmotného úspěchu.</a:t>
            </a:r>
          </a:p>
          <a:p>
            <a:pPr algn="l"/>
            <a:endParaRPr lang="cs-CZ" b="0" i="0" dirty="0">
              <a:solidFill>
                <a:srgbClr val="1E2758"/>
              </a:solidFill>
              <a:effectLst/>
              <a:latin typeface="Montserrat" panose="00000500000000000000" pitchFamily="2" charset="-18"/>
            </a:endParaRPr>
          </a:p>
        </p:txBody>
      </p:sp>
      <p:graphicFrame>
        <p:nvGraphicFramePr>
          <p:cNvPr id="2" name="Tabulka 1"/>
          <p:cNvGraphicFramePr>
            <a:graphicFrameLocks noGrp="1"/>
          </p:cNvGraphicFramePr>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11937231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61925" y="137160"/>
            <a:ext cx="11620499" cy="586740"/>
          </a:xfrm>
        </p:spPr>
        <p:txBody>
          <a:bodyPr/>
          <a:lstStyle/>
          <a:p>
            <a:pPr algn="just"/>
            <a:r>
              <a:rPr lang="cs-CZ" altLang="cs-CZ" dirty="0"/>
              <a:t>Rizika homonymní normotvorby</a:t>
            </a:r>
            <a:endParaRPr lang="en-US" altLang="cs-CZ" dirty="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161925" y="723900"/>
            <a:ext cx="11868150" cy="6413810"/>
          </a:xfrm>
        </p:spPr>
        <p:txBody>
          <a:bodyPr/>
          <a:lstStyle/>
          <a:p>
            <a:pPr marL="72000" indent="0" algn="just">
              <a:lnSpc>
                <a:spcPct val="100000"/>
              </a:lnSpc>
              <a:buNone/>
            </a:pPr>
            <a:r>
              <a:rPr lang="cs-CZ" b="1" i="0" dirty="0">
                <a:solidFill>
                  <a:schemeClr val="tx2"/>
                </a:solidFill>
                <a:effectLst/>
                <a:latin typeface="arial" panose="020B0604020202020204" pitchFamily="34" charset="0"/>
              </a:rPr>
              <a:t>Srovnávací reklama v Kodexu RPR</a:t>
            </a:r>
            <a:endParaRPr lang="cs-CZ" sz="1800" dirty="0">
              <a:effectLst/>
              <a:latin typeface="Times New Roman" panose="02020603050405020304" pitchFamily="18" charset="0"/>
              <a:ea typeface="Times New Roman" panose="02020603050405020304" pitchFamily="18" charset="0"/>
            </a:endParaRPr>
          </a:p>
          <a:p>
            <a:pPr algn="just">
              <a:lnSpc>
                <a:spcPct val="100000"/>
              </a:lnSpc>
              <a:buFont typeface="Arial" panose="020B0604020202020204" pitchFamily="34" charset="0"/>
              <a:buChar char="•"/>
              <a:tabLst>
                <a:tab pos="91440" algn="l"/>
              </a:tabLst>
            </a:pPr>
            <a:r>
              <a:rPr lang="cs-CZ" sz="2500" dirty="0">
                <a:effectLst/>
                <a:latin typeface="Montserrat" panose="00000500000000000000" pitchFamily="2" charset="-18"/>
                <a:ea typeface="Times New Roman" panose="02020603050405020304" pitchFamily="18" charset="0"/>
              </a:rPr>
              <a:t>3. 1. Reklama nesmí útočit na jiné produkty, inzerenty nebo reklamy a nesmí se snažit tyto výrobky, inzerenty či reklamy diskreditovat... </a:t>
            </a:r>
            <a:r>
              <a:rPr lang="cs-CZ" sz="2500" b="1" dirty="0">
                <a:effectLst/>
                <a:latin typeface="Montserrat" panose="00000500000000000000" pitchFamily="2" charset="-18"/>
                <a:ea typeface="Times New Roman" panose="02020603050405020304" pitchFamily="18" charset="0"/>
              </a:rPr>
              <a:t>3.2 </a:t>
            </a:r>
            <a:r>
              <a:rPr lang="cs-CZ" sz="2500" dirty="0">
                <a:effectLst/>
                <a:latin typeface="Montserrat" panose="00000500000000000000" pitchFamily="2" charset="-18"/>
                <a:ea typeface="Times New Roman" panose="02020603050405020304" pitchFamily="18" charset="0"/>
              </a:rPr>
              <a:t>Inzerenti nesmí snižovat hodnotu produktů jiných inzerentů... Reklamy zvláště nesmějí pro nepříznivé srovnání vybrat jeden konkrétní produkt.</a:t>
            </a:r>
          </a:p>
          <a:p>
            <a:pPr marL="72000" indent="0" algn="just">
              <a:buNone/>
              <a:tabLst>
                <a:tab pos="91440" algn="l"/>
              </a:tabLst>
            </a:pPr>
            <a:r>
              <a:rPr lang="cs-CZ" b="1" i="0" dirty="0">
                <a:solidFill>
                  <a:schemeClr val="tx2"/>
                </a:solidFill>
                <a:effectLst/>
                <a:latin typeface="arial" panose="020B0604020202020204" pitchFamily="34" charset="0"/>
              </a:rPr>
              <a:t>Zákaz „sexistické reklamy“ v Etickém kodexu pivovarů</a:t>
            </a:r>
          </a:p>
          <a:p>
            <a:pPr algn="just">
              <a:lnSpc>
                <a:spcPct val="100000"/>
              </a:lnSpc>
              <a:buFont typeface="Arial" panose="020B0604020202020204" pitchFamily="34" charset="0"/>
              <a:buChar char="•"/>
              <a:tabLst>
                <a:tab pos="91440" algn="l"/>
              </a:tabLst>
            </a:pPr>
            <a:r>
              <a:rPr lang="cs-CZ" sz="2500" dirty="0">
                <a:effectLst/>
                <a:latin typeface="Montserrat" panose="00000500000000000000" pitchFamily="2" charset="-18"/>
                <a:ea typeface="Times New Roman" panose="02020603050405020304" pitchFamily="18" charset="0"/>
              </a:rPr>
              <a:t>Čl. 7. 7 Etického kodexu pivovarů: </a:t>
            </a:r>
            <a:r>
              <a:rPr lang="cs-CZ" sz="2500" dirty="0">
                <a:latin typeface="Montserrat" panose="00000500000000000000" pitchFamily="2" charset="-18"/>
              </a:rPr>
              <a:t>Reklama nebude tvrdit ani naznačovat, že konzumace alkoholu může přispět k sexuálnímu úspěchu. Reklama nebude podněcovat k sexuální promiskuitě, </a:t>
            </a:r>
            <a:r>
              <a:rPr lang="cs-CZ" sz="2500" b="1" dirty="0">
                <a:latin typeface="Montserrat" panose="00000500000000000000" pitchFamily="2" charset="-18"/>
              </a:rPr>
              <a:t>nebude obsahovat nahotu nebo částečnou nahotu zobrazenou nechutným způsobem</a:t>
            </a:r>
            <a:r>
              <a:rPr lang="cs-CZ" sz="2500" dirty="0">
                <a:latin typeface="Montserrat" panose="00000500000000000000" pitchFamily="2" charset="-18"/>
              </a:rPr>
              <a:t>, zobrazení ženské či mužské podoby v jakékoliv kompromitující situaci a nebude prezentovat alkohol v pivu jako prostředek k odstranění sexuálních zábran či strachu vůbec.</a:t>
            </a:r>
          </a:p>
          <a:p>
            <a:pPr algn="just">
              <a:tabLst>
                <a:tab pos="91440" algn="l"/>
              </a:tabLst>
            </a:pPr>
            <a:endParaRPr lang="cs-CZ" sz="2600" dirty="0">
              <a:effectLst/>
              <a:latin typeface="Times New Roman" panose="02020603050405020304" pitchFamily="18" charset="0"/>
              <a:ea typeface="Times New Roman" panose="02020603050405020304" pitchFamily="18" charset="0"/>
            </a:endParaRPr>
          </a:p>
          <a:p>
            <a:pPr algn="just">
              <a:tabLst>
                <a:tab pos="91440" algn="l"/>
              </a:tabLst>
            </a:pPr>
            <a:endParaRPr lang="cs-CZ" b="0" i="0" dirty="0">
              <a:solidFill>
                <a:srgbClr val="1E2758"/>
              </a:solidFill>
              <a:effectLst/>
              <a:latin typeface="Montserrat" panose="00000500000000000000" pitchFamily="2" charset="-18"/>
            </a:endParaRPr>
          </a:p>
        </p:txBody>
      </p:sp>
      <p:graphicFrame>
        <p:nvGraphicFramePr>
          <p:cNvPr id="2" name="Tabulka 1"/>
          <p:cNvGraphicFramePr>
            <a:graphicFrameLocks noGrp="1"/>
          </p:cNvGraphicFramePr>
          <p:nvPr/>
        </p:nvGraphicFramePr>
        <p:xfrm>
          <a:off x="666660" y="6393180"/>
          <a:ext cx="9772740" cy="723898"/>
        </p:xfrm>
        <a:graphic>
          <a:graphicData uri="http://schemas.openxmlformats.org/drawingml/2006/table">
            <a:tbl>
              <a:tblPr/>
              <a:tblGrid>
                <a:gridCol w="579515">
                  <a:extLst>
                    <a:ext uri="{9D8B030D-6E8A-4147-A177-3AD203B41FA5}">
                      <a16:colId xmlns:a16="http://schemas.microsoft.com/office/drawing/2014/main" val="1026371786"/>
                    </a:ext>
                  </a:extLst>
                </a:gridCol>
                <a:gridCol w="9193225">
                  <a:extLst>
                    <a:ext uri="{9D8B030D-6E8A-4147-A177-3AD203B41FA5}">
                      <a16:colId xmlns:a16="http://schemas.microsoft.com/office/drawing/2014/main" val="470233583"/>
                    </a:ext>
                  </a:extLst>
                </a:gridCol>
              </a:tblGrid>
              <a:tr h="723898">
                <a:tc>
                  <a:txBody>
                    <a:bodyPr/>
                    <a:lstStyle/>
                    <a:p>
                      <a:pPr fontAlgn="t"/>
                      <a:endParaRPr lang="cs-CZ" dirty="0">
                        <a:effectLst/>
                      </a:endParaRPr>
                    </a:p>
                  </a:txBody>
                  <a:tcPr>
                    <a:lnL>
                      <a:noFill/>
                    </a:lnL>
                    <a:lnR>
                      <a:noFill/>
                    </a:lnR>
                    <a:lnT>
                      <a:noFill/>
                    </a:lnT>
                    <a:lnB>
                      <a:noFill/>
                    </a:lnB>
                  </a:tcPr>
                </a:tc>
                <a:tc>
                  <a:txBody>
                    <a:bodyPr/>
                    <a:lstStyle/>
                    <a:p>
                      <a:endParaRPr lang="cs-CZ" dirty="0"/>
                    </a:p>
                  </a:txBody>
                  <a:tcPr anchor="ctr">
                    <a:lnL>
                      <a:noFill/>
                    </a:lnL>
                    <a:lnR>
                      <a:noFill/>
                    </a:lnR>
                    <a:lnT>
                      <a:noFill/>
                    </a:lnT>
                    <a:lnB>
                      <a:noFill/>
                    </a:lnB>
                  </a:tcPr>
                </a:tc>
                <a:extLst>
                  <a:ext uri="{0D108BD9-81ED-4DB2-BD59-A6C34878D82A}">
                    <a16:rowId xmlns:a16="http://schemas.microsoft.com/office/drawing/2014/main" val="1648029138"/>
                  </a:ext>
                </a:extLst>
              </a:tr>
            </a:tbl>
          </a:graphicData>
        </a:graphic>
      </p:graphicFrame>
    </p:spTree>
    <p:extLst>
      <p:ext uri="{BB962C8B-B14F-4D97-AF65-F5344CB8AC3E}">
        <p14:creationId xmlns:p14="http://schemas.microsoft.com/office/powerpoint/2010/main" val="3719090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dirty="0" err="1"/>
              <a:t>Právnícká</a:t>
            </a:r>
            <a:r>
              <a:rPr lang="cs-CZ" altLang="cs-CZ" dirty="0"/>
              <a:t> fakulta, Katedra obchodního práva</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a:t>
            </a:fld>
            <a:endParaRPr lang="cs-CZ" altLang="cs-CZ"/>
          </a:p>
        </p:txBody>
      </p:sp>
      <p:sp>
        <p:nvSpPr>
          <p:cNvPr id="96258" name="Rectangle 2"/>
          <p:cNvSpPr>
            <a:spLocks noGrp="1" noChangeArrowheads="1"/>
          </p:cNvSpPr>
          <p:nvPr>
            <p:ph type="title"/>
          </p:nvPr>
        </p:nvSpPr>
        <p:spPr>
          <a:xfrm>
            <a:off x="720000" y="192505"/>
            <a:ext cx="10846689" cy="712270"/>
          </a:xfrm>
        </p:spPr>
        <p:txBody>
          <a:bodyPr/>
          <a:lstStyle/>
          <a:p>
            <a:r>
              <a:rPr lang="cs-CZ" altLang="cs-CZ" dirty="0"/>
              <a:t>Úprava nekalé soutěže</a:t>
            </a:r>
          </a:p>
        </p:txBody>
      </p:sp>
      <p:sp>
        <p:nvSpPr>
          <p:cNvPr id="96259" name="Rectangle 3"/>
          <p:cNvSpPr>
            <a:spLocks noGrp="1" noChangeArrowheads="1"/>
          </p:cNvSpPr>
          <p:nvPr>
            <p:ph type="body" idx="1"/>
          </p:nvPr>
        </p:nvSpPr>
        <p:spPr/>
        <p:txBody>
          <a:bodyPr/>
          <a:lstStyle/>
          <a:p>
            <a:pPr lvl="1"/>
            <a:endParaRPr lang="cs-CZ" altLang="cs-CZ" dirty="0"/>
          </a:p>
        </p:txBody>
      </p:sp>
      <p:graphicFrame>
        <p:nvGraphicFramePr>
          <p:cNvPr id="2" name="Tabulka 1"/>
          <p:cNvGraphicFramePr>
            <a:graphicFrameLocks noGrp="1"/>
          </p:cNvGraphicFramePr>
          <p:nvPr>
            <p:extLst>
              <p:ext uri="{D42A27DB-BD31-4B8C-83A1-F6EECF244321}">
                <p14:modId xmlns:p14="http://schemas.microsoft.com/office/powerpoint/2010/main" val="2039183083"/>
              </p:ext>
            </p:extLst>
          </p:nvPr>
        </p:nvGraphicFramePr>
        <p:xfrm>
          <a:off x="665999" y="771525"/>
          <a:ext cx="11211773" cy="6267450"/>
        </p:xfrm>
        <a:graphic>
          <a:graphicData uri="http://schemas.openxmlformats.org/drawingml/2006/table">
            <a:tbl>
              <a:tblPr firstRow="1" bandRow="1">
                <a:tableStyleId>{5C22544A-7EE6-4342-B048-85BDC9FD1C3A}</a:tableStyleId>
              </a:tblPr>
              <a:tblGrid>
                <a:gridCol w="5575510">
                  <a:extLst>
                    <a:ext uri="{9D8B030D-6E8A-4147-A177-3AD203B41FA5}">
                      <a16:colId xmlns:a16="http://schemas.microsoft.com/office/drawing/2014/main" val="1389222180"/>
                    </a:ext>
                  </a:extLst>
                </a:gridCol>
                <a:gridCol w="5636263">
                  <a:extLst>
                    <a:ext uri="{9D8B030D-6E8A-4147-A177-3AD203B41FA5}">
                      <a16:colId xmlns:a16="http://schemas.microsoft.com/office/drawing/2014/main" val="2889140584"/>
                    </a:ext>
                  </a:extLst>
                </a:gridCol>
              </a:tblGrid>
              <a:tr h="443714">
                <a:tc>
                  <a:txBody>
                    <a:bodyPr/>
                    <a:lstStyle/>
                    <a:p>
                      <a:r>
                        <a:rPr lang="cs-CZ" dirty="0"/>
                        <a:t>Generální klauzule</a:t>
                      </a:r>
                    </a:p>
                  </a:txBody>
                  <a:tcPr/>
                </a:tc>
                <a:tc>
                  <a:txBody>
                    <a:bodyPr/>
                    <a:lstStyle/>
                    <a:p>
                      <a:r>
                        <a:rPr lang="cs-CZ" dirty="0"/>
                        <a:t>Skutkové podstaty</a:t>
                      </a:r>
                    </a:p>
                  </a:txBody>
                  <a:tcPr/>
                </a:tc>
                <a:extLst>
                  <a:ext uri="{0D108BD9-81ED-4DB2-BD59-A6C34878D82A}">
                    <a16:rowId xmlns:a16="http://schemas.microsoft.com/office/drawing/2014/main" val="1962115068"/>
                  </a:ext>
                </a:extLst>
              </a:tr>
              <a:tr h="388249">
                <a:tc>
                  <a:txBody>
                    <a:bodyPr/>
                    <a:lstStyle/>
                    <a:p>
                      <a:r>
                        <a:rPr lang="cs-CZ" sz="1900" dirty="0"/>
                        <a:t>§ 2976 odst. 1</a:t>
                      </a:r>
                    </a:p>
                  </a:txBody>
                  <a:tcPr/>
                </a:tc>
                <a:tc>
                  <a:txBody>
                    <a:bodyPr/>
                    <a:lstStyle/>
                    <a:p>
                      <a:r>
                        <a:rPr lang="cs-CZ" sz="1900" dirty="0"/>
                        <a:t>Výčet § 2976 odst. 2</a:t>
                      </a:r>
                    </a:p>
                  </a:txBody>
                  <a:tcPr/>
                </a:tc>
                <a:extLst>
                  <a:ext uri="{0D108BD9-81ED-4DB2-BD59-A6C34878D82A}">
                    <a16:rowId xmlns:a16="http://schemas.microsoft.com/office/drawing/2014/main" val="861276894"/>
                  </a:ext>
                </a:extLst>
              </a:tr>
              <a:tr h="5435487">
                <a:tc>
                  <a:txBody>
                    <a:bodyPr/>
                    <a:lstStyle/>
                    <a:p>
                      <a:r>
                        <a:rPr lang="cs-CZ" sz="2200" dirty="0"/>
                        <a:t>Kdo se dostane v hospodářském styku do rozporu s dobrými mravy soutěže jednáním způsobilým přivodit újmu jiným soutěžitelům nebo zákazníkům, dopustí se nekalé soutěže. Nekalá soutěž se zakazuje</a:t>
                      </a:r>
                      <a:r>
                        <a:rPr lang="cs-CZ" dirty="0"/>
                        <a:t>.</a:t>
                      </a:r>
                      <a:endParaRPr lang="cs-CZ" sz="1800" dirty="0"/>
                    </a:p>
                  </a:txBody>
                  <a:tcPr/>
                </a:tc>
                <a:tc>
                  <a:txBody>
                    <a:bodyPr/>
                    <a:lstStyle/>
                    <a:p>
                      <a:r>
                        <a:rPr lang="cs-CZ" sz="2000" b="1" kern="1200" dirty="0">
                          <a:solidFill>
                            <a:schemeClr val="dk1"/>
                          </a:solidFill>
                          <a:effectLst/>
                          <a:latin typeface="+mn-lt"/>
                          <a:ea typeface="+mn-ea"/>
                          <a:cs typeface="+mn-cs"/>
                        </a:rPr>
                        <a:t>SP</a:t>
                      </a:r>
                      <a:r>
                        <a:rPr lang="cs-CZ" sz="2000" b="1" kern="1200" baseline="0" dirty="0">
                          <a:solidFill>
                            <a:schemeClr val="dk1"/>
                          </a:solidFill>
                          <a:effectLst/>
                          <a:latin typeface="+mn-lt"/>
                          <a:ea typeface="+mn-ea"/>
                          <a:cs typeface="+mn-cs"/>
                        </a:rPr>
                        <a:t> s všeobecným ochranným účelem</a:t>
                      </a:r>
                    </a:p>
                    <a:p>
                      <a:r>
                        <a:rPr lang="cs-CZ" sz="2000" kern="1200" dirty="0">
                          <a:solidFill>
                            <a:schemeClr val="dk1"/>
                          </a:solidFill>
                          <a:effectLst/>
                          <a:latin typeface="+mn-lt"/>
                          <a:ea typeface="+mn-ea"/>
                          <a:cs typeface="+mn-cs"/>
                        </a:rPr>
                        <a:t>§ 2977</a:t>
                      </a:r>
                      <a:r>
                        <a:rPr lang="cs-CZ" sz="2000" kern="1200" baseline="0" dirty="0">
                          <a:solidFill>
                            <a:schemeClr val="dk1"/>
                          </a:solidFill>
                          <a:effectLst/>
                          <a:latin typeface="+mn-lt"/>
                          <a:ea typeface="+mn-ea"/>
                          <a:cs typeface="+mn-cs"/>
                        </a:rPr>
                        <a:t> </a:t>
                      </a:r>
                      <a:r>
                        <a:rPr lang="cs-CZ" sz="2000" kern="1200" dirty="0">
                          <a:solidFill>
                            <a:schemeClr val="dk1"/>
                          </a:solidFill>
                          <a:effectLst/>
                          <a:latin typeface="+mn-lt"/>
                          <a:ea typeface="+mn-ea"/>
                          <a:cs typeface="+mn-cs"/>
                        </a:rPr>
                        <a:t>Klamavá reklama</a:t>
                      </a:r>
                    </a:p>
                    <a:p>
                      <a:r>
                        <a:rPr lang="cs-CZ" sz="2000" kern="1200" dirty="0">
                          <a:solidFill>
                            <a:schemeClr val="dk1"/>
                          </a:solidFill>
                          <a:effectLst/>
                          <a:latin typeface="+mn-lt"/>
                          <a:ea typeface="+mn-ea"/>
                          <a:cs typeface="+mn-cs"/>
                        </a:rPr>
                        <a:t>§ 2978 Klamavé označení </a:t>
                      </a:r>
                    </a:p>
                    <a:p>
                      <a:r>
                        <a:rPr lang="cs-CZ" sz="2000" kern="1200" dirty="0">
                          <a:solidFill>
                            <a:schemeClr val="dk1"/>
                          </a:solidFill>
                          <a:effectLst/>
                          <a:latin typeface="+mn-lt"/>
                          <a:ea typeface="+mn-ea"/>
                          <a:cs typeface="+mn-cs"/>
                        </a:rPr>
                        <a:t>zboží nebo služby</a:t>
                      </a:r>
                    </a:p>
                    <a:p>
                      <a:r>
                        <a:rPr lang="cs-CZ" sz="2000" kern="1200" dirty="0">
                          <a:solidFill>
                            <a:schemeClr val="tx1"/>
                          </a:solidFill>
                          <a:effectLst/>
                          <a:latin typeface="+mn-lt"/>
                          <a:ea typeface="+mn-ea"/>
                          <a:cs typeface="+mn-cs"/>
                        </a:rPr>
                        <a:t>§ 2980 (Nepovolená</a:t>
                      </a:r>
                      <a:r>
                        <a:rPr lang="cs-CZ" sz="2000" kern="1200" baseline="0" dirty="0">
                          <a:solidFill>
                            <a:schemeClr val="tx1"/>
                          </a:solidFill>
                          <a:effectLst/>
                          <a:latin typeface="+mn-lt"/>
                          <a:ea typeface="+mn-ea"/>
                          <a:cs typeface="+mn-cs"/>
                        </a:rPr>
                        <a:t>) srovnávací reklama</a:t>
                      </a:r>
                      <a:endParaRPr lang="cs-CZ" sz="2000" kern="1200" dirty="0">
                        <a:solidFill>
                          <a:schemeClr val="tx1"/>
                        </a:solidFill>
                        <a:effectLst/>
                        <a:latin typeface="+mn-lt"/>
                        <a:ea typeface="+mn-ea"/>
                        <a:cs typeface="+mn-cs"/>
                      </a:endParaRPr>
                    </a:p>
                    <a:p>
                      <a:r>
                        <a:rPr lang="cs-CZ" sz="2000" kern="1200" dirty="0">
                          <a:solidFill>
                            <a:schemeClr val="tx1"/>
                          </a:solidFill>
                          <a:effectLst/>
                          <a:latin typeface="+mn-lt"/>
                          <a:ea typeface="+mn-ea"/>
                          <a:cs typeface="+mn-cs"/>
                        </a:rPr>
                        <a:t>§ 2981 Vyvolání nebezpečí </a:t>
                      </a:r>
                    </a:p>
                    <a:p>
                      <a:r>
                        <a:rPr lang="cs-CZ" sz="2000" kern="1200" dirty="0">
                          <a:solidFill>
                            <a:schemeClr val="tx1"/>
                          </a:solidFill>
                          <a:effectLst/>
                          <a:latin typeface="+mn-lt"/>
                          <a:ea typeface="+mn-ea"/>
                          <a:cs typeface="+mn-cs"/>
                        </a:rPr>
                        <a:t>záměny</a:t>
                      </a:r>
                    </a:p>
                    <a:p>
                      <a:r>
                        <a:rPr lang="cs-CZ" sz="2000" b="0" kern="1200" dirty="0">
                          <a:solidFill>
                            <a:schemeClr val="tx1"/>
                          </a:solidFill>
                          <a:effectLst/>
                          <a:latin typeface="+mn-lt"/>
                          <a:ea typeface="+mn-ea"/>
                          <a:cs typeface="+mn-cs"/>
                        </a:rPr>
                        <a:t>§ 2986 Dotěrné obtěžování</a:t>
                      </a:r>
                    </a:p>
                    <a:p>
                      <a:r>
                        <a:rPr lang="cs-CZ" sz="2000" kern="1200" dirty="0">
                          <a:solidFill>
                            <a:schemeClr val="dk1"/>
                          </a:solidFill>
                          <a:effectLst/>
                          <a:latin typeface="+mn-lt"/>
                          <a:ea typeface="+mn-ea"/>
                          <a:cs typeface="+mn-cs"/>
                        </a:rPr>
                        <a:t>§ 2987 Ohrožení zdraví nebo životního prostředí</a:t>
                      </a:r>
                    </a:p>
                    <a:p>
                      <a:endParaRPr lang="cs-CZ" sz="2000" kern="1200" dirty="0">
                        <a:solidFill>
                          <a:schemeClr val="dk1"/>
                        </a:solidFill>
                        <a:effectLst/>
                        <a:latin typeface="+mn-lt"/>
                        <a:ea typeface="+mn-ea"/>
                        <a:cs typeface="+mn-cs"/>
                      </a:endParaRPr>
                    </a:p>
                    <a:p>
                      <a:r>
                        <a:rPr lang="cs-CZ" sz="2000" b="1" kern="1200" dirty="0">
                          <a:solidFill>
                            <a:schemeClr val="dk1"/>
                          </a:solidFill>
                          <a:effectLst/>
                          <a:latin typeface="+mn-lt"/>
                          <a:ea typeface="+mn-ea"/>
                          <a:cs typeface="+mn-cs"/>
                        </a:rPr>
                        <a:t>Skutkové podstaty chránící soutěžitele</a:t>
                      </a:r>
                    </a:p>
                    <a:p>
                      <a:r>
                        <a:rPr lang="cs-CZ" sz="2000" kern="1200" dirty="0">
                          <a:solidFill>
                            <a:schemeClr val="dk1"/>
                          </a:solidFill>
                          <a:effectLst/>
                          <a:latin typeface="+mn-lt"/>
                          <a:ea typeface="+mn-ea"/>
                          <a:cs typeface="+mn-cs"/>
                        </a:rPr>
                        <a:t>§ 2982 OZ Parazitování </a:t>
                      </a:r>
                    </a:p>
                    <a:p>
                      <a:r>
                        <a:rPr lang="cs-CZ" sz="2000" kern="1200" dirty="0">
                          <a:solidFill>
                            <a:schemeClr val="dk1"/>
                          </a:solidFill>
                          <a:effectLst/>
                          <a:latin typeface="+mn-lt"/>
                          <a:ea typeface="+mn-ea"/>
                          <a:cs typeface="+mn-cs"/>
                        </a:rPr>
                        <a:t>na pověsti</a:t>
                      </a:r>
                    </a:p>
                    <a:p>
                      <a:r>
                        <a:rPr lang="cs-CZ" sz="2000" kern="1200" dirty="0">
                          <a:solidFill>
                            <a:schemeClr val="dk1"/>
                          </a:solidFill>
                          <a:effectLst/>
                          <a:latin typeface="+mn-lt"/>
                          <a:ea typeface="+mn-ea"/>
                          <a:cs typeface="+mn-cs"/>
                        </a:rPr>
                        <a:t>§ 2983 Podplácení</a:t>
                      </a:r>
                    </a:p>
                    <a:p>
                      <a:r>
                        <a:rPr lang="cs-CZ" sz="2000" kern="1200" dirty="0">
                          <a:solidFill>
                            <a:schemeClr val="dk1"/>
                          </a:solidFill>
                          <a:effectLst/>
                          <a:latin typeface="+mn-lt"/>
                          <a:ea typeface="+mn-ea"/>
                          <a:cs typeface="+mn-cs"/>
                        </a:rPr>
                        <a:t>§ 2984 Zlehčování</a:t>
                      </a:r>
                    </a:p>
                    <a:p>
                      <a:r>
                        <a:rPr lang="cs-CZ" sz="2000" kern="1200" dirty="0">
                          <a:solidFill>
                            <a:schemeClr val="dk1"/>
                          </a:solidFill>
                          <a:effectLst/>
                          <a:latin typeface="+mn-lt"/>
                          <a:ea typeface="+mn-ea"/>
                          <a:cs typeface="+mn-cs"/>
                        </a:rPr>
                        <a:t>§ 2985 Porušení </a:t>
                      </a:r>
                      <a:r>
                        <a:rPr lang="cs-CZ" sz="2000" kern="1200" dirty="0" err="1">
                          <a:solidFill>
                            <a:schemeClr val="dk1"/>
                          </a:solidFill>
                          <a:effectLst/>
                          <a:latin typeface="+mn-lt"/>
                          <a:ea typeface="+mn-ea"/>
                          <a:cs typeface="+mn-cs"/>
                        </a:rPr>
                        <a:t>obch.tajemství</a:t>
                      </a:r>
                      <a:endParaRPr lang="cs-CZ" sz="2000" dirty="0">
                        <a:solidFill>
                          <a:schemeClr val="tx1"/>
                        </a:solidFill>
                      </a:endParaRPr>
                    </a:p>
                  </a:txBody>
                  <a:tcPr/>
                </a:tc>
                <a:extLst>
                  <a:ext uri="{0D108BD9-81ED-4DB2-BD59-A6C34878D82A}">
                    <a16:rowId xmlns:a16="http://schemas.microsoft.com/office/drawing/2014/main" val="3684417171"/>
                  </a:ext>
                </a:extLst>
              </a:tr>
            </a:tbl>
          </a:graphicData>
        </a:graphic>
      </p:graphicFrame>
    </p:spTree>
    <p:extLst>
      <p:ext uri="{BB962C8B-B14F-4D97-AF65-F5344CB8AC3E}">
        <p14:creationId xmlns:p14="http://schemas.microsoft.com/office/powerpoint/2010/main" val="288913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575035"/>
            <a:ext cx="10768713" cy="650450"/>
          </a:xfrm>
        </p:spPr>
        <p:txBody>
          <a:bodyPr/>
          <a:lstStyle/>
          <a:p>
            <a:r>
              <a:rPr lang="cs-CZ" dirty="0"/>
              <a:t>Generální klauzule</a:t>
            </a:r>
          </a:p>
        </p:txBody>
      </p:sp>
      <p:sp>
        <p:nvSpPr>
          <p:cNvPr id="5" name="Zástupný symbol pro obsah 4"/>
          <p:cNvSpPr>
            <a:spLocks noGrp="1"/>
          </p:cNvSpPr>
          <p:nvPr>
            <p:ph idx="1"/>
          </p:nvPr>
        </p:nvSpPr>
        <p:spPr>
          <a:xfrm>
            <a:off x="414001" y="1319753"/>
            <a:ext cx="11529760" cy="4812760"/>
          </a:xfrm>
        </p:spPr>
        <p:txBody>
          <a:bodyPr/>
          <a:lstStyle/>
          <a:p>
            <a:pPr>
              <a:buFont typeface="Arial" panose="020B0604020202020204" pitchFamily="34" charset="0"/>
              <a:buChar char="•"/>
              <a:defRPr/>
            </a:pPr>
            <a:r>
              <a:rPr lang="cs-CZ" altLang="cs-CZ" dirty="0">
                <a:latin typeface="+mj-lt"/>
              </a:rPr>
              <a:t>§ 2976 odst. 1 OZ: 3 kumulativní předpoklady</a:t>
            </a:r>
            <a:endParaRPr lang="cs-CZ" altLang="cs-CZ" sz="2400" dirty="0">
              <a:latin typeface="+mj-lt"/>
            </a:endParaRPr>
          </a:p>
          <a:p>
            <a:pPr marL="72000" indent="0">
              <a:buNone/>
              <a:defRPr/>
            </a:pPr>
            <a:endParaRPr lang="cs-CZ" altLang="cs-CZ" b="1" dirty="0">
              <a:latin typeface="+mj-lt"/>
            </a:endParaRPr>
          </a:p>
          <a:p>
            <a:pPr marL="72000" indent="0">
              <a:buNone/>
              <a:defRPr/>
            </a:pPr>
            <a:r>
              <a:rPr lang="cs-CZ" altLang="cs-CZ" b="1" dirty="0">
                <a:latin typeface="+mj-lt"/>
              </a:rPr>
              <a:t>Nekalé soutěže se dopustí ten:</a:t>
            </a:r>
          </a:p>
          <a:p>
            <a:pPr marL="0" indent="0">
              <a:buNone/>
              <a:defRPr/>
            </a:pPr>
            <a:endParaRPr lang="cs-CZ" altLang="cs-CZ" dirty="0">
              <a:latin typeface="+mj-lt"/>
            </a:endParaRPr>
          </a:p>
          <a:p>
            <a:pPr marL="0" indent="0">
              <a:buNone/>
              <a:defRPr/>
            </a:pPr>
            <a:r>
              <a:rPr lang="cs-CZ" altLang="cs-CZ" dirty="0">
                <a:latin typeface="+mj-lt"/>
              </a:rPr>
              <a:t>1) kdo se dostane v hospodářském styku</a:t>
            </a:r>
          </a:p>
          <a:p>
            <a:pPr marL="0" indent="0">
              <a:buNone/>
              <a:defRPr/>
            </a:pPr>
            <a:r>
              <a:rPr lang="cs-CZ" altLang="cs-CZ" dirty="0">
                <a:latin typeface="+mj-lt"/>
              </a:rPr>
              <a:t>2) do rozporu s dobrými mravy soutěže</a:t>
            </a:r>
          </a:p>
          <a:p>
            <a:pPr marL="0" indent="0">
              <a:buNone/>
              <a:defRPr/>
            </a:pPr>
            <a:r>
              <a:rPr lang="cs-CZ" altLang="cs-CZ" dirty="0">
                <a:latin typeface="+mj-lt"/>
              </a:rPr>
              <a:t>3) jednáním způsobilým přivodit újmu jiným soutěžitelům nebo   zákazníkům</a:t>
            </a:r>
          </a:p>
          <a:p>
            <a:pPr marL="0" indent="0">
              <a:buNone/>
            </a:pPr>
            <a:endParaRPr lang="cs-CZ" dirty="0"/>
          </a:p>
        </p:txBody>
      </p:sp>
      <p:sp>
        <p:nvSpPr>
          <p:cNvPr id="3" name="Zástupný symbol pro zápatí 3"/>
          <p:cNvSpPr>
            <a:spLocks noGrp="1"/>
          </p:cNvSpPr>
          <p:nvPr>
            <p:ph type="ftr" sz="quarter" idx="10"/>
          </p:nvPr>
        </p:nvSpPr>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4</a:t>
            </a:fld>
            <a:endParaRPr lang="cs-CZ" altLang="cs-CZ"/>
          </a:p>
        </p:txBody>
      </p:sp>
    </p:spTree>
    <p:extLst>
      <p:ext uri="{BB962C8B-B14F-4D97-AF65-F5344CB8AC3E}">
        <p14:creationId xmlns:p14="http://schemas.microsoft.com/office/powerpoint/2010/main" val="1166985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8800" y="461913"/>
            <a:ext cx="9401425" cy="564087"/>
          </a:xfrm>
        </p:spPr>
        <p:txBody>
          <a:bodyPr/>
          <a:lstStyle/>
          <a:p>
            <a:r>
              <a:rPr lang="cs-CZ" dirty="0"/>
              <a:t>„Soudcovské“ skutkové podstaty I</a:t>
            </a:r>
          </a:p>
        </p:txBody>
      </p:sp>
      <p:sp>
        <p:nvSpPr>
          <p:cNvPr id="5" name="Zástupný symbol pro obsah 4"/>
          <p:cNvSpPr>
            <a:spLocks noGrp="1"/>
          </p:cNvSpPr>
          <p:nvPr>
            <p:ph idx="1"/>
          </p:nvPr>
        </p:nvSpPr>
        <p:spPr>
          <a:xfrm>
            <a:off x="720000" y="1159497"/>
            <a:ext cx="10753200" cy="5068503"/>
          </a:xfrm>
        </p:spPr>
        <p:txBody>
          <a:bodyPr/>
          <a:lstStyle/>
          <a:p>
            <a:pPr>
              <a:buFont typeface="Arial" panose="020B0604020202020204" pitchFamily="34" charset="0"/>
              <a:buChar char="•"/>
            </a:pPr>
            <a:r>
              <a:rPr lang="cs-CZ" sz="2400" dirty="0"/>
              <a:t>Generální klauzule - § 2976 odst. 1 OZ</a:t>
            </a:r>
          </a:p>
          <a:p>
            <a:pPr algn="just">
              <a:buFont typeface="Arial" panose="020B0604020202020204" pitchFamily="34" charset="0"/>
              <a:buChar char="•"/>
            </a:pPr>
            <a:r>
              <a:rPr lang="cs-CZ" altLang="cs-CZ" sz="2400" dirty="0">
                <a:latin typeface="+mj-lt"/>
              </a:rPr>
              <a:t>Porušení norem veřejného práva: ZOS, </a:t>
            </a:r>
            <a:r>
              <a:rPr lang="cs-CZ" altLang="cs-CZ" sz="2400" dirty="0" err="1">
                <a:latin typeface="+mj-lt"/>
              </a:rPr>
              <a:t>ZRegRek</a:t>
            </a:r>
            <a:r>
              <a:rPr lang="cs-CZ" altLang="cs-CZ" sz="2400" dirty="0">
                <a:latin typeface="+mj-lt"/>
              </a:rPr>
              <a:t>, ZOHS, </a:t>
            </a:r>
            <a:r>
              <a:rPr lang="cs-CZ" altLang="cs-CZ" sz="2400" dirty="0" err="1">
                <a:latin typeface="+mj-lt"/>
              </a:rPr>
              <a:t>ZoPotr</a:t>
            </a:r>
            <a:r>
              <a:rPr lang="cs-CZ" altLang="cs-CZ" sz="2400" dirty="0">
                <a:latin typeface="+mj-lt"/>
              </a:rPr>
              <a:t>, ZRTV…</a:t>
            </a:r>
          </a:p>
          <a:p>
            <a:pPr algn="just">
              <a:buFont typeface="Arial" panose="020B0604020202020204" pitchFamily="34" charset="0"/>
              <a:buChar char="•"/>
            </a:pPr>
            <a:r>
              <a:rPr lang="cs-CZ" sz="2400" dirty="0">
                <a:latin typeface="+mj-lt"/>
              </a:rPr>
              <a:t>Porušení norem soukromého práva: o</a:t>
            </a:r>
            <a:r>
              <a:rPr lang="cs-CZ" altLang="cs-CZ" sz="2400" dirty="0">
                <a:latin typeface="+mj-lt"/>
              </a:rPr>
              <a:t>chrana osobnosti a dobré pověsti a názvu PO, porušení obligačního práva, </a:t>
            </a:r>
            <a:r>
              <a:rPr lang="cs-CZ" altLang="cs-CZ" sz="2400" dirty="0" err="1">
                <a:latin typeface="+mj-lt"/>
              </a:rPr>
              <a:t>AutZ</a:t>
            </a:r>
            <a:endParaRPr lang="cs-CZ" sz="2400" dirty="0">
              <a:latin typeface="+mj-lt"/>
            </a:endParaRPr>
          </a:p>
          <a:p>
            <a:pPr algn="just">
              <a:buFont typeface="Arial" panose="020B0604020202020204" pitchFamily="34" charset="0"/>
              <a:buChar char="•"/>
            </a:pPr>
            <a:r>
              <a:rPr lang="cs-CZ" altLang="cs-CZ" sz="2400" dirty="0">
                <a:latin typeface="Arial" panose="020B0604020202020204" pitchFamily="34" charset="0"/>
                <a:cs typeface="Arial" panose="020B0604020202020204" pitchFamily="34" charset="0"/>
              </a:rPr>
              <a:t>Autority v reklamě (politici)</a:t>
            </a:r>
          </a:p>
          <a:p>
            <a:pPr algn="just">
              <a:buFont typeface="Arial" panose="020B0604020202020204" pitchFamily="34" charset="0"/>
              <a:buChar char="•"/>
            </a:pPr>
            <a:r>
              <a:rPr lang="cs-CZ" altLang="cs-CZ" sz="2400" dirty="0">
                <a:latin typeface="Arial" panose="020B0604020202020204" pitchFamily="34" charset="0"/>
                <a:cs typeface="Arial" panose="020B0604020202020204" pitchFamily="34" charset="0"/>
              </a:rPr>
              <a:t>Zneužívaní pocitu vděčnosti, Zneužívání lidské záliby ve hře</a:t>
            </a:r>
          </a:p>
          <a:p>
            <a:pPr algn="just">
              <a:buFont typeface="Arial" panose="020B0604020202020204" pitchFamily="34" charset="0"/>
              <a:buChar char="•"/>
            </a:pPr>
            <a:r>
              <a:rPr lang="cs-CZ" altLang="cs-CZ" sz="2400" dirty="0">
                <a:latin typeface="Arial" panose="020B0604020202020204" pitchFamily="34" charset="0"/>
                <a:cs typeface="Arial" panose="020B0604020202020204" pitchFamily="34" charset="0"/>
              </a:rPr>
              <a:t>Podprahová reklama, Skrytá reklama, Neoznačení reklamní části</a:t>
            </a:r>
          </a:p>
          <a:p>
            <a:pPr algn="just">
              <a:buFont typeface="Arial" panose="020B0604020202020204" pitchFamily="34" charset="0"/>
              <a:buChar char="•"/>
            </a:pPr>
            <a:r>
              <a:rPr lang="cs-CZ" altLang="cs-CZ" sz="2400" dirty="0">
                <a:latin typeface="Arial" panose="020B0604020202020204" pitchFamily="34" charset="0"/>
                <a:cs typeface="Arial" panose="020B0604020202020204" pitchFamily="34" charset="0"/>
              </a:rPr>
              <a:t>Fušerství a Porušení smluvních povinností</a:t>
            </a:r>
          </a:p>
          <a:p>
            <a:pPr algn="just">
              <a:buFont typeface="Arial" panose="020B0604020202020204" pitchFamily="34" charset="0"/>
              <a:buChar char="•"/>
            </a:pPr>
            <a:r>
              <a:rPr lang="cs-CZ" altLang="cs-CZ" sz="2400" dirty="0" err="1">
                <a:latin typeface="Arial" panose="020B0604020202020204" pitchFamily="34" charset="0"/>
                <a:cs typeface="Arial" panose="020B0604020202020204" pitchFamily="34" charset="0"/>
              </a:rPr>
              <a:t>Product</a:t>
            </a:r>
            <a:r>
              <a:rPr lang="cs-CZ" altLang="cs-CZ" sz="2400" dirty="0">
                <a:latin typeface="Arial" panose="020B0604020202020204" pitchFamily="34" charset="0"/>
                <a:cs typeface="Arial" panose="020B0604020202020204" pitchFamily="34" charset="0"/>
              </a:rPr>
              <a:t> </a:t>
            </a:r>
            <a:r>
              <a:rPr lang="cs-CZ" altLang="cs-CZ" sz="2400" dirty="0" err="1">
                <a:latin typeface="Arial" panose="020B0604020202020204" pitchFamily="34" charset="0"/>
                <a:cs typeface="Arial" panose="020B0604020202020204" pitchFamily="34" charset="0"/>
              </a:rPr>
              <a:t>placement</a:t>
            </a:r>
            <a:r>
              <a:rPr lang="cs-CZ" altLang="cs-CZ" sz="2400" dirty="0">
                <a:latin typeface="Arial" panose="020B0604020202020204" pitchFamily="34" charset="0"/>
                <a:cs typeface="Arial" panose="020B0604020202020204" pitchFamily="34" charset="0"/>
              </a:rPr>
              <a:t> v rozporu s ZRTV</a:t>
            </a:r>
          </a:p>
          <a:p>
            <a:pPr algn="just">
              <a:buFont typeface="Arial" panose="020B0604020202020204" pitchFamily="34" charset="0"/>
              <a:buChar char="•"/>
            </a:pPr>
            <a:endParaRPr lang="cs-CZ" altLang="cs-CZ" sz="2400" dirty="0">
              <a:latin typeface="Arial" panose="020B0604020202020204" pitchFamily="34" charset="0"/>
              <a:cs typeface="Arial" panose="020B0604020202020204" pitchFamily="34" charset="0"/>
            </a:endParaRPr>
          </a:p>
          <a:p>
            <a:endParaRPr lang="cs-CZ" dirty="0"/>
          </a:p>
          <a:p>
            <a:endParaRPr lang="cs-CZ" dirty="0"/>
          </a:p>
        </p:txBody>
      </p:sp>
      <p:sp>
        <p:nvSpPr>
          <p:cNvPr id="3" name="Zástupný symbol pro zápatí 3"/>
          <p:cNvSpPr>
            <a:spLocks noGrp="1"/>
          </p:cNvSpPr>
          <p:nvPr>
            <p:ph type="ftr" sz="quarter" idx="10"/>
          </p:nvPr>
        </p:nvSpPr>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5</a:t>
            </a:fld>
            <a:endParaRPr lang="cs-CZ" altLang="cs-CZ"/>
          </a:p>
        </p:txBody>
      </p:sp>
    </p:spTree>
    <p:extLst>
      <p:ext uri="{BB962C8B-B14F-4D97-AF65-F5344CB8AC3E}">
        <p14:creationId xmlns:p14="http://schemas.microsoft.com/office/powerpoint/2010/main" val="1659566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8800" y="169681"/>
            <a:ext cx="9401425" cy="759785"/>
          </a:xfrm>
        </p:spPr>
        <p:txBody>
          <a:bodyPr/>
          <a:lstStyle/>
          <a:p>
            <a:r>
              <a:rPr lang="cs-CZ" dirty="0"/>
              <a:t>„Soudcovské“ skutkové podstaty II</a:t>
            </a:r>
          </a:p>
        </p:txBody>
      </p:sp>
      <p:sp>
        <p:nvSpPr>
          <p:cNvPr id="5" name="Zástupný symbol pro obsah 4"/>
          <p:cNvSpPr>
            <a:spLocks noGrp="1"/>
          </p:cNvSpPr>
          <p:nvPr>
            <p:ph idx="1"/>
          </p:nvPr>
        </p:nvSpPr>
        <p:spPr>
          <a:xfrm>
            <a:off x="414000" y="999241"/>
            <a:ext cx="11454346" cy="5410985"/>
          </a:xfrm>
        </p:spPr>
        <p:txBody>
          <a:bodyPr/>
          <a:lstStyle/>
          <a:p>
            <a:pPr algn="just">
              <a:lnSpc>
                <a:spcPct val="90000"/>
              </a:lnSpc>
            </a:pPr>
            <a:r>
              <a:rPr lang="cs-CZ" altLang="cs-CZ" sz="2500" dirty="0">
                <a:latin typeface="+mj-lt"/>
              </a:rPr>
              <a:t>Guerilla marketing</a:t>
            </a:r>
          </a:p>
          <a:p>
            <a:pPr algn="just">
              <a:lnSpc>
                <a:spcPct val="90000"/>
              </a:lnSpc>
            </a:pPr>
            <a:endParaRPr lang="cs-CZ" altLang="cs-CZ" sz="2500" dirty="0">
              <a:latin typeface="+mj-lt"/>
            </a:endParaRPr>
          </a:p>
          <a:p>
            <a:pPr algn="just">
              <a:lnSpc>
                <a:spcPct val="90000"/>
              </a:lnSpc>
            </a:pPr>
            <a:r>
              <a:rPr lang="cs-CZ" altLang="cs-CZ" sz="2500" dirty="0" err="1">
                <a:latin typeface="+mj-lt"/>
              </a:rPr>
              <a:t>Kafeefahrten</a:t>
            </a:r>
            <a:endParaRPr lang="cs-CZ" altLang="cs-CZ" sz="2500" dirty="0">
              <a:latin typeface="+mj-lt"/>
            </a:endParaRPr>
          </a:p>
          <a:p>
            <a:pPr algn="just">
              <a:lnSpc>
                <a:spcPct val="90000"/>
              </a:lnSpc>
            </a:pPr>
            <a:endParaRPr lang="cs-CZ" altLang="cs-CZ" sz="2500" dirty="0">
              <a:latin typeface="+mj-lt"/>
            </a:endParaRPr>
          </a:p>
          <a:p>
            <a:pPr algn="just">
              <a:lnSpc>
                <a:spcPct val="90000"/>
              </a:lnSpc>
            </a:pPr>
            <a:r>
              <a:rPr lang="cs-CZ" altLang="cs-CZ" sz="2500" dirty="0" err="1">
                <a:latin typeface="+mj-lt"/>
              </a:rPr>
              <a:t>Podnákladové</a:t>
            </a:r>
            <a:r>
              <a:rPr lang="cs-CZ" altLang="cs-CZ" sz="2500" dirty="0">
                <a:latin typeface="+mj-lt"/>
              </a:rPr>
              <a:t> ceny</a:t>
            </a:r>
          </a:p>
          <a:p>
            <a:pPr algn="just">
              <a:lnSpc>
                <a:spcPct val="90000"/>
              </a:lnSpc>
            </a:pPr>
            <a:endParaRPr lang="cs-CZ" altLang="cs-CZ" sz="2500" dirty="0">
              <a:latin typeface="+mj-lt"/>
            </a:endParaRPr>
          </a:p>
          <a:p>
            <a:pPr algn="just">
              <a:lnSpc>
                <a:spcPct val="90000"/>
              </a:lnSpc>
            </a:pPr>
            <a:r>
              <a:rPr lang="cs-CZ" altLang="cs-CZ" sz="2500" dirty="0">
                <a:latin typeface="+mj-lt"/>
              </a:rPr>
              <a:t>Zabraňovací soutěž</a:t>
            </a:r>
          </a:p>
          <a:p>
            <a:pPr algn="just">
              <a:lnSpc>
                <a:spcPct val="90000"/>
              </a:lnSpc>
            </a:pPr>
            <a:endParaRPr lang="cs-CZ" altLang="cs-CZ" sz="2500" dirty="0">
              <a:latin typeface="+mj-lt"/>
            </a:endParaRPr>
          </a:p>
          <a:p>
            <a:pPr algn="just">
              <a:lnSpc>
                <a:spcPct val="90000"/>
              </a:lnSpc>
            </a:pPr>
            <a:r>
              <a:rPr lang="cs-CZ" altLang="cs-CZ" sz="2500" dirty="0">
                <a:latin typeface="+mj-lt"/>
              </a:rPr>
              <a:t>Přetahování zaměstnanců či zákazníků od konkurence</a:t>
            </a:r>
          </a:p>
          <a:p>
            <a:pPr algn="just">
              <a:lnSpc>
                <a:spcPct val="90000"/>
              </a:lnSpc>
            </a:pPr>
            <a:endParaRPr lang="cs-CZ" altLang="cs-CZ" sz="2500" dirty="0">
              <a:latin typeface="+mj-lt"/>
            </a:endParaRPr>
          </a:p>
          <a:p>
            <a:pPr algn="just">
              <a:lnSpc>
                <a:spcPct val="90000"/>
              </a:lnSpc>
            </a:pPr>
            <a:r>
              <a:rPr lang="cs-CZ" altLang="cs-CZ" sz="2500" dirty="0">
                <a:latin typeface="+mj-lt"/>
              </a:rPr>
              <a:t>Zneužití know-how</a:t>
            </a:r>
          </a:p>
          <a:p>
            <a:pPr algn="just">
              <a:lnSpc>
                <a:spcPct val="90000"/>
              </a:lnSpc>
            </a:pPr>
            <a:endParaRPr lang="cs-CZ" altLang="cs-CZ" sz="2500" dirty="0">
              <a:latin typeface="+mj-lt"/>
            </a:endParaRPr>
          </a:p>
          <a:p>
            <a:pPr algn="just">
              <a:lnSpc>
                <a:spcPct val="90000"/>
              </a:lnSpc>
            </a:pPr>
            <a:r>
              <a:rPr lang="cs-CZ" altLang="cs-CZ" sz="2500" dirty="0">
                <a:latin typeface="+mj-lt"/>
              </a:rPr>
              <a:t>Vázané obchody a diskriminační praktiky</a:t>
            </a:r>
          </a:p>
          <a:p>
            <a:pPr algn="just">
              <a:lnSpc>
                <a:spcPct val="90000"/>
              </a:lnSpc>
            </a:pPr>
            <a:endParaRPr lang="cs-CZ" altLang="cs-CZ" sz="2500" dirty="0">
              <a:latin typeface="+mj-lt"/>
            </a:endParaRPr>
          </a:p>
          <a:p>
            <a:pPr algn="just">
              <a:lnSpc>
                <a:spcPct val="90000"/>
              </a:lnSpc>
            </a:pPr>
            <a:r>
              <a:rPr lang="cs-CZ" altLang="cs-CZ" sz="2500" dirty="0">
                <a:latin typeface="+mj-lt"/>
              </a:rPr>
              <a:t>Sexistická reklama?</a:t>
            </a:r>
          </a:p>
        </p:txBody>
      </p:sp>
      <p:sp>
        <p:nvSpPr>
          <p:cNvPr id="3" name="Zástupný symbol pro zápatí 3"/>
          <p:cNvSpPr>
            <a:spLocks noGrp="1"/>
          </p:cNvSpPr>
          <p:nvPr>
            <p:ph type="ftr" sz="quarter" idx="10"/>
          </p:nvPr>
        </p:nvSpPr>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6</a:t>
            </a:fld>
            <a:endParaRPr lang="cs-CZ" altLang="cs-CZ"/>
          </a:p>
        </p:txBody>
      </p:sp>
    </p:spTree>
    <p:extLst>
      <p:ext uri="{BB962C8B-B14F-4D97-AF65-F5344CB8AC3E}">
        <p14:creationId xmlns:p14="http://schemas.microsoft.com/office/powerpoint/2010/main" val="3347842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8800" y="461913"/>
            <a:ext cx="10659353" cy="564087"/>
          </a:xfrm>
        </p:spPr>
        <p:txBody>
          <a:bodyPr/>
          <a:lstStyle/>
          <a:p>
            <a:r>
              <a:rPr lang="cs-CZ" dirty="0"/>
              <a:t>Porušení norem veř. nebo </a:t>
            </a:r>
            <a:r>
              <a:rPr lang="cs-CZ" dirty="0" err="1"/>
              <a:t>soukr</a:t>
            </a:r>
            <a:r>
              <a:rPr lang="cs-CZ" dirty="0"/>
              <a:t>. práva</a:t>
            </a:r>
          </a:p>
        </p:txBody>
      </p:sp>
      <p:sp>
        <p:nvSpPr>
          <p:cNvPr id="5" name="Zástupný symbol pro obsah 4"/>
          <p:cNvSpPr>
            <a:spLocks noGrp="1"/>
          </p:cNvSpPr>
          <p:nvPr>
            <p:ph idx="1"/>
          </p:nvPr>
        </p:nvSpPr>
        <p:spPr>
          <a:xfrm>
            <a:off x="720000" y="1159497"/>
            <a:ext cx="10753200" cy="4672503"/>
          </a:xfrm>
        </p:spPr>
        <p:txBody>
          <a:bodyPr/>
          <a:lstStyle/>
          <a:p>
            <a:pPr algn="just">
              <a:buFont typeface="Arial" panose="020B0604020202020204" pitchFamily="34" charset="0"/>
              <a:buChar char="•"/>
            </a:pPr>
            <a:r>
              <a:rPr lang="cs-CZ" altLang="cs-CZ" sz="2700" dirty="0">
                <a:latin typeface="+mj-lt"/>
              </a:rPr>
              <a:t>Porušení norem veřejného práva: ZOS, </a:t>
            </a:r>
            <a:r>
              <a:rPr lang="cs-CZ" altLang="cs-CZ" sz="2700" dirty="0" err="1">
                <a:latin typeface="+mj-lt"/>
              </a:rPr>
              <a:t>ZRegRek</a:t>
            </a:r>
            <a:r>
              <a:rPr lang="cs-CZ" altLang="cs-CZ" sz="2700" dirty="0">
                <a:latin typeface="+mj-lt"/>
              </a:rPr>
              <a:t>, ZOHS, </a:t>
            </a:r>
            <a:r>
              <a:rPr lang="cs-CZ" altLang="cs-CZ" sz="2700" dirty="0" err="1">
                <a:latin typeface="+mj-lt"/>
              </a:rPr>
              <a:t>ZoPotr</a:t>
            </a:r>
            <a:r>
              <a:rPr lang="cs-CZ" altLang="cs-CZ" sz="2700" dirty="0">
                <a:latin typeface="+mj-lt"/>
              </a:rPr>
              <a:t>, ZRTV…</a:t>
            </a:r>
          </a:p>
          <a:p>
            <a:pPr algn="just">
              <a:buFont typeface="Arial" panose="020B0604020202020204" pitchFamily="34" charset="0"/>
              <a:buChar char="•"/>
            </a:pPr>
            <a:r>
              <a:rPr lang="cs-CZ" sz="2700" dirty="0">
                <a:latin typeface="+mj-lt"/>
              </a:rPr>
              <a:t>Porušení norem soukromého práva: o</a:t>
            </a:r>
            <a:r>
              <a:rPr lang="cs-CZ" altLang="cs-CZ" sz="2700" dirty="0">
                <a:latin typeface="+mj-lt"/>
              </a:rPr>
              <a:t>chrana osobnosti a dobré pověsti a názvu PO, porušení obligačního práva, </a:t>
            </a:r>
            <a:r>
              <a:rPr lang="cs-CZ" altLang="cs-CZ" sz="2700" dirty="0" err="1">
                <a:latin typeface="+mj-lt"/>
              </a:rPr>
              <a:t>AutZ</a:t>
            </a:r>
            <a:endParaRPr lang="cs-CZ" sz="2700" dirty="0">
              <a:latin typeface="+mj-lt"/>
            </a:endParaRPr>
          </a:p>
        </p:txBody>
      </p:sp>
      <p:sp>
        <p:nvSpPr>
          <p:cNvPr id="3" name="Zástupný symbol pro zápatí 3"/>
          <p:cNvSpPr>
            <a:spLocks noGrp="1"/>
          </p:cNvSpPr>
          <p:nvPr>
            <p:ph type="ftr" sz="quarter" idx="10"/>
          </p:nvPr>
        </p:nvSpPr>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7</a:t>
            </a:fld>
            <a:endParaRPr lang="cs-CZ" altLang="cs-CZ"/>
          </a:p>
        </p:txBody>
      </p:sp>
    </p:spTree>
    <p:extLst>
      <p:ext uri="{BB962C8B-B14F-4D97-AF65-F5344CB8AC3E}">
        <p14:creationId xmlns:p14="http://schemas.microsoft.com/office/powerpoint/2010/main" val="1704801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Meta-</a:t>
            </a:r>
            <a:r>
              <a:rPr lang="cs-CZ" dirty="0" err="1"/>
              <a:t>tagging</a:t>
            </a:r>
            <a:endParaRPr lang="cs-CZ" dirty="0"/>
          </a:p>
        </p:txBody>
      </p:sp>
      <p:sp>
        <p:nvSpPr>
          <p:cNvPr id="5" name="Zástupný symbol pro obsah 4"/>
          <p:cNvSpPr>
            <a:spLocks noGrp="1"/>
          </p:cNvSpPr>
          <p:nvPr>
            <p:ph idx="1"/>
          </p:nvPr>
        </p:nvSpPr>
        <p:spPr>
          <a:xfrm>
            <a:off x="666000" y="1395167"/>
            <a:ext cx="10910115" cy="5225089"/>
          </a:xfrm>
        </p:spPr>
        <p:txBody>
          <a:bodyPr/>
          <a:lstStyle/>
          <a:p>
            <a:pPr algn="just">
              <a:buFont typeface="Arial" panose="020B0604020202020204" pitchFamily="34" charset="0"/>
              <a:buChar char="•"/>
            </a:pPr>
            <a:r>
              <a:rPr lang="cs-CZ" altLang="cs-CZ" dirty="0"/>
              <a:t>zneužívání algoritmu vyhledávačů tím, že v části HTML kódu (</a:t>
            </a:r>
            <a:r>
              <a:rPr lang="cs-CZ" altLang="cs-CZ" i="1" dirty="0"/>
              <a:t>meta-</a:t>
            </a:r>
            <a:r>
              <a:rPr lang="cs-CZ" altLang="cs-CZ" i="1" dirty="0" err="1"/>
              <a:t>tagu</a:t>
            </a:r>
            <a:r>
              <a:rPr lang="cs-CZ" altLang="cs-CZ" dirty="0"/>
              <a:t>) jsou obsažena klíčová slova (například firma konkurence či dokonce ochranná známka</a:t>
            </a:r>
          </a:p>
          <a:p>
            <a:pPr algn="just">
              <a:buFont typeface="Arial" panose="020B0604020202020204" pitchFamily="34" charset="0"/>
              <a:buChar char="•"/>
            </a:pPr>
            <a:r>
              <a:rPr lang="cs-CZ" altLang="cs-CZ" dirty="0"/>
              <a:t>výsledek vyhledávání ovlivní spotřebitele a ten se  potenciálně dostane na stránky jež vůbec neměl v úmyslu navštívit</a:t>
            </a:r>
          </a:p>
          <a:p>
            <a:pPr algn="just">
              <a:buFont typeface="Arial" panose="020B0604020202020204" pitchFamily="34" charset="0"/>
              <a:buChar char="•"/>
            </a:pPr>
            <a:r>
              <a:rPr lang="cs-CZ" altLang="cs-CZ" dirty="0"/>
              <a:t>Obsoletní problém: velké vyhledávače meta-</a:t>
            </a:r>
            <a:r>
              <a:rPr lang="cs-CZ" altLang="cs-CZ" dirty="0" err="1"/>
              <a:t>tagy</a:t>
            </a:r>
            <a:r>
              <a:rPr lang="cs-CZ" altLang="cs-CZ" dirty="0"/>
              <a:t> ignorují?</a:t>
            </a:r>
          </a:p>
          <a:p>
            <a:pPr algn="just">
              <a:buFont typeface="Arial" panose="020B0604020202020204" pitchFamily="34" charset="0"/>
              <a:buChar char="•"/>
            </a:pPr>
            <a:r>
              <a:rPr lang="cs-CZ" altLang="cs-CZ" sz="1900" i="1" dirty="0"/>
              <a:t>Nutno zohlednit v rámci SEO (</a:t>
            </a:r>
            <a:r>
              <a:rPr lang="cs-CZ" altLang="cs-CZ" sz="1900" i="1" dirty="0" err="1"/>
              <a:t>Search</a:t>
            </a:r>
            <a:r>
              <a:rPr lang="cs-CZ" altLang="cs-CZ" sz="1900" i="1" dirty="0"/>
              <a:t> </a:t>
            </a:r>
            <a:r>
              <a:rPr lang="cs-CZ" altLang="cs-CZ" sz="1900" i="1" dirty="0" err="1"/>
              <a:t>Engine</a:t>
            </a:r>
            <a:r>
              <a:rPr lang="cs-CZ" altLang="cs-CZ" sz="1900" i="1" dirty="0"/>
              <a:t> </a:t>
            </a:r>
            <a:r>
              <a:rPr lang="cs-CZ" altLang="cs-CZ" sz="1900" i="1" dirty="0" err="1"/>
              <a:t>Optimization</a:t>
            </a:r>
            <a:r>
              <a:rPr lang="cs-CZ" altLang="cs-CZ" sz="1900" i="1" dirty="0"/>
              <a:t>) uzpůsobení webových stránek takovým, aby byl jejich obsah vhodný pro automatické zpracování internetových vyhledávačů s cílem zajistit větší návštěvnost</a:t>
            </a:r>
            <a:endParaRPr lang="en-US" altLang="cs-CZ" sz="1900" i="1" dirty="0">
              <a:latin typeface="Arial" panose="020B0604020202020204" pitchFamily="34" charset="0"/>
              <a:cs typeface="Arial" panose="020B0604020202020204" pitchFamily="34" charset="0"/>
            </a:endParaRPr>
          </a:p>
          <a:p>
            <a:endParaRPr lang="cs-CZ" sz="2000" dirty="0"/>
          </a:p>
        </p:txBody>
      </p:sp>
      <p:sp>
        <p:nvSpPr>
          <p:cNvPr id="3" name="Zástupný symbol pro zápatí 3"/>
          <p:cNvSpPr>
            <a:spLocks noGrp="1"/>
          </p:cNvSpPr>
          <p:nvPr>
            <p:ph type="ftr" sz="quarter" idx="10"/>
          </p:nvPr>
        </p:nvSpPr>
        <p:spPr>
          <a:xfrm>
            <a:off x="1946694" y="6248400"/>
            <a:ext cx="6305910" cy="457200"/>
          </a:xfrm>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8</a:t>
            </a:fld>
            <a:endParaRPr lang="cs-CZ" altLang="cs-CZ"/>
          </a:p>
        </p:txBody>
      </p:sp>
    </p:spTree>
    <p:extLst>
      <p:ext uri="{BB962C8B-B14F-4D97-AF65-F5344CB8AC3E}">
        <p14:creationId xmlns:p14="http://schemas.microsoft.com/office/powerpoint/2010/main" val="1571291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Typosquatting</a:t>
            </a:r>
            <a:endParaRPr lang="cs-CZ" dirty="0"/>
          </a:p>
        </p:txBody>
      </p:sp>
      <p:sp>
        <p:nvSpPr>
          <p:cNvPr id="5" name="Zástupný symbol pro obsah 4"/>
          <p:cNvSpPr>
            <a:spLocks noGrp="1"/>
          </p:cNvSpPr>
          <p:nvPr>
            <p:ph idx="1"/>
          </p:nvPr>
        </p:nvSpPr>
        <p:spPr>
          <a:xfrm>
            <a:off x="1706881" y="1395167"/>
            <a:ext cx="8409030" cy="5225089"/>
          </a:xfrm>
        </p:spPr>
        <p:txBody>
          <a:bodyPr/>
          <a:lstStyle/>
          <a:p>
            <a:pPr algn="just">
              <a:buFont typeface="Arial" panose="020B0604020202020204" pitchFamily="34" charset="0"/>
              <a:buChar char="•"/>
            </a:pPr>
            <a:endParaRPr lang="cs-CZ" altLang="cs-CZ" i="1" dirty="0"/>
          </a:p>
          <a:p>
            <a:pPr algn="just">
              <a:buFont typeface="Arial" panose="020B0604020202020204" pitchFamily="34" charset="0"/>
              <a:buChar char="•"/>
            </a:pPr>
            <a:r>
              <a:rPr lang="cs-CZ" altLang="cs-CZ" dirty="0"/>
              <a:t>nekalé dosažení</a:t>
            </a:r>
            <a:r>
              <a:rPr lang="cs-CZ" altLang="cs-CZ" i="1" dirty="0"/>
              <a:t> </a:t>
            </a:r>
            <a:r>
              <a:rPr lang="cs-CZ" altLang="cs-CZ" dirty="0"/>
              <a:t>zvýšeného počtu zákazníků, kteří navštíví webovou stránku omylem. </a:t>
            </a:r>
          </a:p>
          <a:p>
            <a:pPr algn="just">
              <a:buFont typeface="Arial" panose="020B0604020202020204" pitchFamily="34" charset="0"/>
              <a:buChar char="•"/>
            </a:pPr>
            <a:r>
              <a:rPr lang="cs-CZ" altLang="cs-CZ" dirty="0"/>
              <a:t>Příklad: </a:t>
            </a:r>
            <a:r>
              <a:rPr lang="cs-CZ" altLang="cs-CZ" dirty="0" err="1"/>
              <a:t>The</a:t>
            </a:r>
            <a:r>
              <a:rPr lang="cs-CZ" altLang="cs-CZ" dirty="0"/>
              <a:t> New York </a:t>
            </a:r>
            <a:r>
              <a:rPr lang="cs-CZ" altLang="cs-CZ" dirty="0" err="1"/>
              <a:t>Times</a:t>
            </a:r>
            <a:r>
              <a:rPr lang="cs-CZ" altLang="cs-CZ" dirty="0"/>
              <a:t> používal doménové jméno svého konkurenta v podobě s chybějícím písmenem „t“ na konci (washingtonpos.com)</a:t>
            </a:r>
            <a:endParaRPr lang="en-US" altLang="cs-CZ" dirty="0">
              <a:latin typeface="Arial" panose="020B0604020202020204" pitchFamily="34" charset="0"/>
              <a:cs typeface="Arial" panose="020B0604020202020204" pitchFamily="34" charset="0"/>
            </a:endParaRPr>
          </a:p>
          <a:p>
            <a:pPr lvl="2"/>
            <a:r>
              <a:rPr lang="cs-CZ" b="1" i="1" dirty="0"/>
              <a:t>			</a:t>
            </a:r>
            <a:endParaRPr lang="cs-CZ" sz="1900" i="1" dirty="0"/>
          </a:p>
        </p:txBody>
      </p:sp>
      <p:sp>
        <p:nvSpPr>
          <p:cNvPr id="3" name="Zástupný symbol pro zápatí 3"/>
          <p:cNvSpPr>
            <a:spLocks noGrp="1"/>
          </p:cNvSpPr>
          <p:nvPr>
            <p:ph type="ftr" sz="quarter" idx="10"/>
          </p:nvPr>
        </p:nvSpPr>
        <p:spPr>
          <a:xfrm>
            <a:off x="1946694" y="6248400"/>
            <a:ext cx="6305910" cy="457200"/>
          </a:xfrm>
        </p:spPr>
        <p:txBody>
          <a:bodyPr/>
          <a:lstStyle/>
          <a:p>
            <a:r>
              <a:rPr lang="cs-CZ" altLang="cs-CZ" dirty="0"/>
              <a:t>Právnická fakulta MU</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9</a:t>
            </a:fld>
            <a:endParaRPr lang="cs-CZ" altLang="cs-CZ" dirty="0"/>
          </a:p>
        </p:txBody>
      </p:sp>
    </p:spTree>
    <p:extLst>
      <p:ext uri="{BB962C8B-B14F-4D97-AF65-F5344CB8AC3E}">
        <p14:creationId xmlns:p14="http://schemas.microsoft.com/office/powerpoint/2010/main" val="238541795"/>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Template>
  <TotalTime>300</TotalTime>
  <Words>1682</Words>
  <Application>Microsoft Office PowerPoint</Application>
  <PresentationFormat>Širokoúhlá obrazovka</PresentationFormat>
  <Paragraphs>241</Paragraphs>
  <Slides>27</Slides>
  <Notes>17</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27</vt:i4>
      </vt:variant>
    </vt:vector>
  </HeadingPairs>
  <TitlesOfParts>
    <vt:vector size="34" baseType="lpstr">
      <vt:lpstr>Arial</vt:lpstr>
      <vt:lpstr>Arial</vt:lpstr>
      <vt:lpstr>Montserrat</vt:lpstr>
      <vt:lpstr>Tahoma</vt:lpstr>
      <vt:lpstr>Times New Roman</vt:lpstr>
      <vt:lpstr>Wingdings</vt:lpstr>
      <vt:lpstr>Prezentace_MU_CZ</vt:lpstr>
      <vt:lpstr> Regulace reklamy (úvodní přehled)  </vt:lpstr>
      <vt:lpstr>Právní regulace reklamy</vt:lpstr>
      <vt:lpstr>Úprava nekalé soutěže</vt:lpstr>
      <vt:lpstr>Generální klauzule</vt:lpstr>
      <vt:lpstr>„Soudcovské“ skutkové podstaty I</vt:lpstr>
      <vt:lpstr>„Soudcovské“ skutkové podstaty II</vt:lpstr>
      <vt:lpstr>Porušení norem veř. nebo soukr. práva</vt:lpstr>
      <vt:lpstr>Meta-tagging</vt:lpstr>
      <vt:lpstr>Typosquatting</vt:lpstr>
      <vt:lpstr>Linking</vt:lpstr>
      <vt:lpstr>Praktické obtíže při určení referenční skupiny </vt:lpstr>
      <vt:lpstr>Průměrný spotřebitel jako referenční skupina</vt:lpstr>
      <vt:lpstr>Empirický model – výhoda a nevýhody</vt:lpstr>
      <vt:lpstr>Nároky z nekalé soutěže</vt:lpstr>
      <vt:lpstr>Aktivní legitimace ve sporech z nekalé soutěže</vt:lpstr>
      <vt:lpstr>Regulace reklamy ve veřejném právu – vybrané otázky</vt:lpstr>
      <vt:lpstr>Orgány dozoru</vt:lpstr>
      <vt:lpstr>Sexistická reklama</vt:lpstr>
      <vt:lpstr>Samoregulace v oblasti reklamního průmyslu</vt:lpstr>
      <vt:lpstr>Samoregulace reklamy v Evropě – EASA 2020</vt:lpstr>
      <vt:lpstr>Okruh stěžovatelů</vt:lpstr>
      <vt:lpstr>Kodex Rady pro reklamu</vt:lpstr>
      <vt:lpstr>Procedura </vt:lpstr>
      <vt:lpstr>SIXT</vt:lpstr>
      <vt:lpstr>Výhody samoregulace: Copy Advice</vt:lpstr>
      <vt:lpstr>Předvídatelnost: Copy Advice</vt:lpstr>
      <vt:lpstr>Rizika homonymní normotvorby</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Josef Kotásek</dc:creator>
  <cp:lastModifiedBy>Josef Kotásek</cp:lastModifiedBy>
  <cp:revision>89</cp:revision>
  <cp:lastPrinted>1601-01-01T00:00:00Z</cp:lastPrinted>
  <dcterms:created xsi:type="dcterms:W3CDTF">2019-10-11T08:57:52Z</dcterms:created>
  <dcterms:modified xsi:type="dcterms:W3CDTF">2023-01-26T17:20:25Z</dcterms:modified>
</cp:coreProperties>
</file>