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73"/>
  </p:notesMasterIdLst>
  <p:handoutMasterIdLst>
    <p:handoutMasterId r:id="rId74"/>
  </p:handoutMasterIdLst>
  <p:sldIdLst>
    <p:sldId id="256" r:id="rId2"/>
    <p:sldId id="276" r:id="rId3"/>
    <p:sldId id="274" r:id="rId4"/>
    <p:sldId id="387" r:id="rId5"/>
    <p:sldId id="305" r:id="rId6"/>
    <p:sldId id="338" r:id="rId7"/>
    <p:sldId id="339" r:id="rId8"/>
    <p:sldId id="425" r:id="rId9"/>
    <p:sldId id="273" r:id="rId10"/>
    <p:sldId id="283" r:id="rId11"/>
    <p:sldId id="286" r:id="rId12"/>
    <p:sldId id="272" r:id="rId13"/>
    <p:sldId id="271" r:id="rId14"/>
    <p:sldId id="284" r:id="rId15"/>
    <p:sldId id="426" r:id="rId16"/>
    <p:sldId id="427" r:id="rId17"/>
    <p:sldId id="362" r:id="rId18"/>
    <p:sldId id="395" r:id="rId19"/>
    <p:sldId id="396" r:id="rId20"/>
    <p:sldId id="399" r:id="rId21"/>
    <p:sldId id="398" r:id="rId22"/>
    <p:sldId id="397" r:id="rId23"/>
    <p:sldId id="321" r:id="rId24"/>
    <p:sldId id="428" r:id="rId25"/>
    <p:sldId id="323" r:id="rId26"/>
    <p:sldId id="361" r:id="rId27"/>
    <p:sldId id="400" r:id="rId28"/>
    <p:sldId id="401" r:id="rId29"/>
    <p:sldId id="429" r:id="rId30"/>
    <p:sldId id="298" r:id="rId31"/>
    <p:sldId id="281" r:id="rId32"/>
    <p:sldId id="285" r:id="rId33"/>
    <p:sldId id="293" r:id="rId34"/>
    <p:sldId id="296" r:id="rId35"/>
    <p:sldId id="299" r:id="rId36"/>
    <p:sldId id="300" r:id="rId37"/>
    <p:sldId id="353" r:id="rId38"/>
    <p:sldId id="359" r:id="rId39"/>
    <p:sldId id="360" r:id="rId40"/>
    <p:sldId id="430" r:id="rId41"/>
    <p:sldId id="393" r:id="rId42"/>
    <p:sldId id="394" r:id="rId43"/>
    <p:sldId id="440" r:id="rId44"/>
    <p:sldId id="442" r:id="rId45"/>
    <p:sldId id="312" r:id="rId46"/>
    <p:sldId id="322" r:id="rId47"/>
    <p:sldId id="431" r:id="rId48"/>
    <p:sldId id="346" r:id="rId49"/>
    <p:sldId id="347" r:id="rId50"/>
    <p:sldId id="432" r:id="rId51"/>
    <p:sldId id="433" r:id="rId52"/>
    <p:sldId id="340" r:id="rId53"/>
    <p:sldId id="341" r:id="rId54"/>
    <p:sldId id="349" r:id="rId55"/>
    <p:sldId id="435" r:id="rId56"/>
    <p:sldId id="436" r:id="rId57"/>
    <p:sldId id="437" r:id="rId58"/>
    <p:sldId id="438" r:id="rId59"/>
    <p:sldId id="439" r:id="rId60"/>
    <p:sldId id="368" r:id="rId61"/>
    <p:sldId id="351" r:id="rId62"/>
    <p:sldId id="434" r:id="rId63"/>
    <p:sldId id="389" r:id="rId64"/>
    <p:sldId id="409" r:id="rId65"/>
    <p:sldId id="421" r:id="rId66"/>
    <p:sldId id="410" r:id="rId67"/>
    <p:sldId id="411" r:id="rId68"/>
    <p:sldId id="412" r:id="rId69"/>
    <p:sldId id="414" r:id="rId70"/>
    <p:sldId id="420" r:id="rId71"/>
    <p:sldId id="423" r:id="rId72"/>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0DC"/>
    <a:srgbClr val="00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33" autoAdjust="0"/>
    <p:restoredTop sz="96754" autoAdjust="0"/>
  </p:normalViewPr>
  <p:slideViewPr>
    <p:cSldViewPr snapToGrid="0">
      <p:cViewPr varScale="1">
        <p:scale>
          <a:sx n="125" d="100"/>
          <a:sy n="125" d="100"/>
        </p:scale>
        <p:origin x="96" y="216"/>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79"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f" userId="af1b1a0a-66db-46ae-a887-124d9f3572d3" providerId="ADAL" clId="{630E3033-B369-41C3-9FF9-DE3209DAC0F9}"/>
    <pc:docChg chg="undo custSel addSld delSld modSld">
      <pc:chgData name="Josef" userId="af1b1a0a-66db-46ae-a887-124d9f3572d3" providerId="ADAL" clId="{630E3033-B369-41C3-9FF9-DE3209DAC0F9}" dt="2023-02-10T15:43:06.819" v="651" actId="20577"/>
      <pc:docMkLst>
        <pc:docMk/>
      </pc:docMkLst>
      <pc:sldChg chg="modSp mod">
        <pc:chgData name="Josef" userId="af1b1a0a-66db-46ae-a887-124d9f3572d3" providerId="ADAL" clId="{630E3033-B369-41C3-9FF9-DE3209DAC0F9}" dt="2023-02-10T13:03:08.902" v="0" actId="20577"/>
        <pc:sldMkLst>
          <pc:docMk/>
          <pc:sldMk cId="3403339018" sldId="256"/>
        </pc:sldMkLst>
        <pc:spChg chg="mod">
          <ac:chgData name="Josef" userId="af1b1a0a-66db-46ae-a887-124d9f3572d3" providerId="ADAL" clId="{630E3033-B369-41C3-9FF9-DE3209DAC0F9}" dt="2023-02-10T13:03:08.902" v="0" actId="20577"/>
          <ac:spMkLst>
            <pc:docMk/>
            <pc:sldMk cId="3403339018" sldId="256"/>
            <ac:spMk id="4" creationId="{00000000-0000-0000-0000-000000000000}"/>
          </ac:spMkLst>
        </pc:spChg>
      </pc:sldChg>
      <pc:sldChg chg="add del">
        <pc:chgData name="Josef" userId="af1b1a0a-66db-46ae-a887-124d9f3572d3" providerId="ADAL" clId="{630E3033-B369-41C3-9FF9-DE3209DAC0F9}" dt="2023-02-10T13:56:38.965" v="387" actId="47"/>
        <pc:sldMkLst>
          <pc:docMk/>
          <pc:sldMk cId="0" sldId="258"/>
        </pc:sldMkLst>
      </pc:sldChg>
      <pc:sldChg chg="add">
        <pc:chgData name="Josef" userId="af1b1a0a-66db-46ae-a887-124d9f3572d3" providerId="ADAL" clId="{630E3033-B369-41C3-9FF9-DE3209DAC0F9}" dt="2023-02-10T13:03:30.910" v="1"/>
        <pc:sldMkLst>
          <pc:docMk/>
          <pc:sldMk cId="427941951" sldId="271"/>
        </pc:sldMkLst>
      </pc:sldChg>
      <pc:sldChg chg="add">
        <pc:chgData name="Josef" userId="af1b1a0a-66db-46ae-a887-124d9f3572d3" providerId="ADAL" clId="{630E3033-B369-41C3-9FF9-DE3209DAC0F9}" dt="2023-02-10T13:03:30.910" v="1"/>
        <pc:sldMkLst>
          <pc:docMk/>
          <pc:sldMk cId="1258559210" sldId="272"/>
        </pc:sldMkLst>
      </pc:sldChg>
      <pc:sldChg chg="add">
        <pc:chgData name="Josef" userId="af1b1a0a-66db-46ae-a887-124d9f3572d3" providerId="ADAL" clId="{630E3033-B369-41C3-9FF9-DE3209DAC0F9}" dt="2023-02-10T13:03:30.910" v="1"/>
        <pc:sldMkLst>
          <pc:docMk/>
          <pc:sldMk cId="1699021246" sldId="273"/>
        </pc:sldMkLst>
      </pc:sldChg>
      <pc:sldChg chg="add del">
        <pc:chgData name="Josef" userId="af1b1a0a-66db-46ae-a887-124d9f3572d3" providerId="ADAL" clId="{630E3033-B369-41C3-9FF9-DE3209DAC0F9}" dt="2023-02-10T13:55:13.813" v="383" actId="47"/>
        <pc:sldMkLst>
          <pc:docMk/>
          <pc:sldMk cId="3800392215" sldId="278"/>
        </pc:sldMkLst>
      </pc:sldChg>
      <pc:sldChg chg="add del">
        <pc:chgData name="Josef" userId="af1b1a0a-66db-46ae-a887-124d9f3572d3" providerId="ADAL" clId="{630E3033-B369-41C3-9FF9-DE3209DAC0F9}" dt="2023-02-10T13:55:15.311" v="384" actId="47"/>
        <pc:sldMkLst>
          <pc:docMk/>
          <pc:sldMk cId="886046276" sldId="279"/>
        </pc:sldMkLst>
      </pc:sldChg>
      <pc:sldChg chg="add">
        <pc:chgData name="Josef" userId="af1b1a0a-66db-46ae-a887-124d9f3572d3" providerId="ADAL" clId="{630E3033-B369-41C3-9FF9-DE3209DAC0F9}" dt="2023-02-10T13:03:30.910" v="1"/>
        <pc:sldMkLst>
          <pc:docMk/>
          <pc:sldMk cId="1985407271" sldId="281"/>
        </pc:sldMkLst>
      </pc:sldChg>
      <pc:sldChg chg="add">
        <pc:chgData name="Josef" userId="af1b1a0a-66db-46ae-a887-124d9f3572d3" providerId="ADAL" clId="{630E3033-B369-41C3-9FF9-DE3209DAC0F9}" dt="2023-02-10T13:03:30.910" v="1"/>
        <pc:sldMkLst>
          <pc:docMk/>
          <pc:sldMk cId="1532202221" sldId="283"/>
        </pc:sldMkLst>
      </pc:sldChg>
      <pc:sldChg chg="add">
        <pc:chgData name="Josef" userId="af1b1a0a-66db-46ae-a887-124d9f3572d3" providerId="ADAL" clId="{630E3033-B369-41C3-9FF9-DE3209DAC0F9}" dt="2023-02-10T13:03:30.910" v="1"/>
        <pc:sldMkLst>
          <pc:docMk/>
          <pc:sldMk cId="150758942" sldId="284"/>
        </pc:sldMkLst>
      </pc:sldChg>
      <pc:sldChg chg="add">
        <pc:chgData name="Josef" userId="af1b1a0a-66db-46ae-a887-124d9f3572d3" providerId="ADAL" clId="{630E3033-B369-41C3-9FF9-DE3209DAC0F9}" dt="2023-02-10T13:03:30.910" v="1"/>
        <pc:sldMkLst>
          <pc:docMk/>
          <pc:sldMk cId="1877028194" sldId="285"/>
        </pc:sldMkLst>
      </pc:sldChg>
      <pc:sldChg chg="modSp add mod">
        <pc:chgData name="Josef" userId="af1b1a0a-66db-46ae-a887-124d9f3572d3" providerId="ADAL" clId="{630E3033-B369-41C3-9FF9-DE3209DAC0F9}" dt="2023-02-10T14:05:00.003" v="544" actId="14100"/>
        <pc:sldMkLst>
          <pc:docMk/>
          <pc:sldMk cId="1142768309" sldId="286"/>
        </pc:sldMkLst>
        <pc:spChg chg="mod">
          <ac:chgData name="Josef" userId="af1b1a0a-66db-46ae-a887-124d9f3572d3" providerId="ADAL" clId="{630E3033-B369-41C3-9FF9-DE3209DAC0F9}" dt="2023-02-10T13:53:03.202" v="375" actId="14100"/>
          <ac:spMkLst>
            <pc:docMk/>
            <pc:sldMk cId="1142768309" sldId="286"/>
            <ac:spMk id="2" creationId="{00000000-0000-0000-0000-000000000000}"/>
          </ac:spMkLst>
        </pc:spChg>
        <pc:spChg chg="mod">
          <ac:chgData name="Josef" userId="af1b1a0a-66db-46ae-a887-124d9f3572d3" providerId="ADAL" clId="{630E3033-B369-41C3-9FF9-DE3209DAC0F9}" dt="2023-02-10T13:52:56.178" v="372" actId="5793"/>
          <ac:spMkLst>
            <pc:docMk/>
            <pc:sldMk cId="1142768309" sldId="286"/>
            <ac:spMk id="5" creationId="{00000000-0000-0000-0000-000000000000}"/>
          </ac:spMkLst>
        </pc:spChg>
        <pc:picChg chg="mod">
          <ac:chgData name="Josef" userId="af1b1a0a-66db-46ae-a887-124d9f3572d3" providerId="ADAL" clId="{630E3033-B369-41C3-9FF9-DE3209DAC0F9}" dt="2023-02-10T14:05:00.003" v="544" actId="14100"/>
          <ac:picMkLst>
            <pc:docMk/>
            <pc:sldMk cId="1142768309" sldId="286"/>
            <ac:picMk id="6" creationId="{00000000-0000-0000-0000-000000000000}"/>
          </ac:picMkLst>
        </pc:picChg>
      </pc:sldChg>
      <pc:sldChg chg="del">
        <pc:chgData name="Josef" userId="af1b1a0a-66db-46ae-a887-124d9f3572d3" providerId="ADAL" clId="{630E3033-B369-41C3-9FF9-DE3209DAC0F9}" dt="2023-02-10T13:35:49.692" v="342" actId="47"/>
        <pc:sldMkLst>
          <pc:docMk/>
          <pc:sldMk cId="1434140828" sldId="291"/>
        </pc:sldMkLst>
      </pc:sldChg>
      <pc:sldChg chg="add">
        <pc:chgData name="Josef" userId="af1b1a0a-66db-46ae-a887-124d9f3572d3" providerId="ADAL" clId="{630E3033-B369-41C3-9FF9-DE3209DAC0F9}" dt="2023-02-10T13:03:30.910" v="1"/>
        <pc:sldMkLst>
          <pc:docMk/>
          <pc:sldMk cId="1785634391" sldId="293"/>
        </pc:sldMkLst>
      </pc:sldChg>
      <pc:sldChg chg="add">
        <pc:chgData name="Josef" userId="af1b1a0a-66db-46ae-a887-124d9f3572d3" providerId="ADAL" clId="{630E3033-B369-41C3-9FF9-DE3209DAC0F9}" dt="2023-02-10T13:03:30.910" v="1"/>
        <pc:sldMkLst>
          <pc:docMk/>
          <pc:sldMk cId="724213562" sldId="296"/>
        </pc:sldMkLst>
      </pc:sldChg>
      <pc:sldChg chg="add">
        <pc:chgData name="Josef" userId="af1b1a0a-66db-46ae-a887-124d9f3572d3" providerId="ADAL" clId="{630E3033-B369-41C3-9FF9-DE3209DAC0F9}" dt="2023-02-10T13:03:30.910" v="1"/>
        <pc:sldMkLst>
          <pc:docMk/>
          <pc:sldMk cId="735197798" sldId="298"/>
        </pc:sldMkLst>
      </pc:sldChg>
      <pc:sldChg chg="add">
        <pc:chgData name="Josef" userId="af1b1a0a-66db-46ae-a887-124d9f3572d3" providerId="ADAL" clId="{630E3033-B369-41C3-9FF9-DE3209DAC0F9}" dt="2023-02-10T13:03:30.910" v="1"/>
        <pc:sldMkLst>
          <pc:docMk/>
          <pc:sldMk cId="4104709275" sldId="299"/>
        </pc:sldMkLst>
      </pc:sldChg>
      <pc:sldChg chg="add">
        <pc:chgData name="Josef" userId="af1b1a0a-66db-46ae-a887-124d9f3572d3" providerId="ADAL" clId="{630E3033-B369-41C3-9FF9-DE3209DAC0F9}" dt="2023-02-10T13:03:30.910" v="1"/>
        <pc:sldMkLst>
          <pc:docMk/>
          <pc:sldMk cId="3449772271" sldId="300"/>
        </pc:sldMkLst>
      </pc:sldChg>
      <pc:sldChg chg="add">
        <pc:chgData name="Josef" userId="af1b1a0a-66db-46ae-a887-124d9f3572d3" providerId="ADAL" clId="{630E3033-B369-41C3-9FF9-DE3209DAC0F9}" dt="2023-02-10T13:03:30.910" v="1"/>
        <pc:sldMkLst>
          <pc:docMk/>
          <pc:sldMk cId="1863601852" sldId="305"/>
        </pc:sldMkLst>
      </pc:sldChg>
      <pc:sldChg chg="add">
        <pc:chgData name="Josef" userId="af1b1a0a-66db-46ae-a887-124d9f3572d3" providerId="ADAL" clId="{630E3033-B369-41C3-9FF9-DE3209DAC0F9}" dt="2023-02-10T13:03:30.910" v="1"/>
        <pc:sldMkLst>
          <pc:docMk/>
          <pc:sldMk cId="2132716965" sldId="312"/>
        </pc:sldMkLst>
      </pc:sldChg>
      <pc:sldChg chg="del">
        <pc:chgData name="Josef" userId="af1b1a0a-66db-46ae-a887-124d9f3572d3" providerId="ADAL" clId="{630E3033-B369-41C3-9FF9-DE3209DAC0F9}" dt="2023-02-10T13:35:48.432" v="340" actId="47"/>
        <pc:sldMkLst>
          <pc:docMk/>
          <pc:sldMk cId="1571291391" sldId="313"/>
        </pc:sldMkLst>
      </pc:sldChg>
      <pc:sldChg chg="del">
        <pc:chgData name="Josef" userId="af1b1a0a-66db-46ae-a887-124d9f3572d3" providerId="ADAL" clId="{630E3033-B369-41C3-9FF9-DE3209DAC0F9}" dt="2023-02-10T13:35:49.116" v="341" actId="47"/>
        <pc:sldMkLst>
          <pc:docMk/>
          <pc:sldMk cId="238541795" sldId="317"/>
        </pc:sldMkLst>
      </pc:sldChg>
      <pc:sldChg chg="modSp add mod">
        <pc:chgData name="Josef" userId="af1b1a0a-66db-46ae-a887-124d9f3572d3" providerId="ADAL" clId="{630E3033-B369-41C3-9FF9-DE3209DAC0F9}" dt="2023-02-10T13:53:45.319" v="380" actId="20577"/>
        <pc:sldMkLst>
          <pc:docMk/>
          <pc:sldMk cId="290651631" sldId="321"/>
        </pc:sldMkLst>
        <pc:spChg chg="mod">
          <ac:chgData name="Josef" userId="af1b1a0a-66db-46ae-a887-124d9f3572d3" providerId="ADAL" clId="{630E3033-B369-41C3-9FF9-DE3209DAC0F9}" dt="2023-02-10T13:53:45.319" v="380" actId="20577"/>
          <ac:spMkLst>
            <pc:docMk/>
            <pc:sldMk cId="290651631" sldId="321"/>
            <ac:spMk id="5" creationId="{00000000-0000-0000-0000-000000000000}"/>
          </ac:spMkLst>
        </pc:spChg>
      </pc:sldChg>
      <pc:sldChg chg="add">
        <pc:chgData name="Josef" userId="af1b1a0a-66db-46ae-a887-124d9f3572d3" providerId="ADAL" clId="{630E3033-B369-41C3-9FF9-DE3209DAC0F9}" dt="2023-02-10T13:03:30.910" v="1"/>
        <pc:sldMkLst>
          <pc:docMk/>
          <pc:sldMk cId="2846271730" sldId="322"/>
        </pc:sldMkLst>
      </pc:sldChg>
      <pc:sldChg chg="add">
        <pc:chgData name="Josef" userId="af1b1a0a-66db-46ae-a887-124d9f3572d3" providerId="ADAL" clId="{630E3033-B369-41C3-9FF9-DE3209DAC0F9}" dt="2023-02-10T13:03:30.910" v="1"/>
        <pc:sldMkLst>
          <pc:docMk/>
          <pc:sldMk cId="2045228528" sldId="323"/>
        </pc:sldMkLst>
      </pc:sldChg>
      <pc:sldChg chg="del">
        <pc:chgData name="Josef" userId="af1b1a0a-66db-46ae-a887-124d9f3572d3" providerId="ADAL" clId="{630E3033-B369-41C3-9FF9-DE3209DAC0F9}" dt="2023-02-10T13:35:51.430" v="344" actId="47"/>
        <pc:sldMkLst>
          <pc:docMk/>
          <pc:sldMk cId="2470453259" sldId="326"/>
        </pc:sldMkLst>
      </pc:sldChg>
      <pc:sldChg chg="del">
        <pc:chgData name="Josef" userId="af1b1a0a-66db-46ae-a887-124d9f3572d3" providerId="ADAL" clId="{630E3033-B369-41C3-9FF9-DE3209DAC0F9}" dt="2023-02-10T13:35:51.016" v="343" actId="47"/>
        <pc:sldMkLst>
          <pc:docMk/>
          <pc:sldMk cId="2806153994" sldId="328"/>
        </pc:sldMkLst>
      </pc:sldChg>
      <pc:sldChg chg="del">
        <pc:chgData name="Josef" userId="af1b1a0a-66db-46ae-a887-124d9f3572d3" providerId="ADAL" clId="{630E3033-B369-41C3-9FF9-DE3209DAC0F9}" dt="2023-02-10T13:35:51.928" v="345" actId="47"/>
        <pc:sldMkLst>
          <pc:docMk/>
          <pc:sldMk cId="3550739271" sldId="329"/>
        </pc:sldMkLst>
      </pc:sldChg>
      <pc:sldChg chg="del">
        <pc:chgData name="Josef" userId="af1b1a0a-66db-46ae-a887-124d9f3572d3" providerId="ADAL" clId="{630E3033-B369-41C3-9FF9-DE3209DAC0F9}" dt="2023-02-10T13:35:53.143" v="346" actId="47"/>
        <pc:sldMkLst>
          <pc:docMk/>
          <pc:sldMk cId="706299138" sldId="334"/>
        </pc:sldMkLst>
      </pc:sldChg>
      <pc:sldChg chg="del">
        <pc:chgData name="Josef" userId="af1b1a0a-66db-46ae-a887-124d9f3572d3" providerId="ADAL" clId="{630E3033-B369-41C3-9FF9-DE3209DAC0F9}" dt="2023-02-10T13:35:54.095" v="347" actId="47"/>
        <pc:sldMkLst>
          <pc:docMk/>
          <pc:sldMk cId="2633014496" sldId="335"/>
        </pc:sldMkLst>
      </pc:sldChg>
      <pc:sldChg chg="add">
        <pc:chgData name="Josef" userId="af1b1a0a-66db-46ae-a887-124d9f3572d3" providerId="ADAL" clId="{630E3033-B369-41C3-9FF9-DE3209DAC0F9}" dt="2023-02-10T13:03:30.910" v="1"/>
        <pc:sldMkLst>
          <pc:docMk/>
          <pc:sldMk cId="1199492530" sldId="338"/>
        </pc:sldMkLst>
      </pc:sldChg>
      <pc:sldChg chg="add">
        <pc:chgData name="Josef" userId="af1b1a0a-66db-46ae-a887-124d9f3572d3" providerId="ADAL" clId="{630E3033-B369-41C3-9FF9-DE3209DAC0F9}" dt="2023-02-10T13:03:30.910" v="1"/>
        <pc:sldMkLst>
          <pc:docMk/>
          <pc:sldMk cId="2291834493" sldId="339"/>
        </pc:sldMkLst>
      </pc:sldChg>
      <pc:sldChg chg="add">
        <pc:chgData name="Josef" userId="af1b1a0a-66db-46ae-a887-124d9f3572d3" providerId="ADAL" clId="{630E3033-B369-41C3-9FF9-DE3209DAC0F9}" dt="2023-02-10T13:03:30.910" v="1"/>
        <pc:sldMkLst>
          <pc:docMk/>
          <pc:sldMk cId="1552606606" sldId="340"/>
        </pc:sldMkLst>
      </pc:sldChg>
      <pc:sldChg chg="add">
        <pc:chgData name="Josef" userId="af1b1a0a-66db-46ae-a887-124d9f3572d3" providerId="ADAL" clId="{630E3033-B369-41C3-9FF9-DE3209DAC0F9}" dt="2023-02-10T13:03:30.910" v="1"/>
        <pc:sldMkLst>
          <pc:docMk/>
          <pc:sldMk cId="3000017262" sldId="341"/>
        </pc:sldMkLst>
      </pc:sldChg>
      <pc:sldChg chg="add del">
        <pc:chgData name="Josef" userId="af1b1a0a-66db-46ae-a887-124d9f3572d3" providerId="ADAL" clId="{630E3033-B369-41C3-9FF9-DE3209DAC0F9}" dt="2023-02-10T13:37:12.357" v="349" actId="47"/>
        <pc:sldMkLst>
          <pc:docMk/>
          <pc:sldMk cId="290431032" sldId="343"/>
        </pc:sldMkLst>
      </pc:sldChg>
      <pc:sldChg chg="del">
        <pc:chgData name="Josef" userId="af1b1a0a-66db-46ae-a887-124d9f3572d3" providerId="ADAL" clId="{630E3033-B369-41C3-9FF9-DE3209DAC0F9}" dt="2023-02-10T13:35:43.538" v="336" actId="47"/>
        <pc:sldMkLst>
          <pc:docMk/>
          <pc:sldMk cId="1166985375" sldId="344"/>
        </pc:sldMkLst>
      </pc:sldChg>
      <pc:sldChg chg="add">
        <pc:chgData name="Josef" userId="af1b1a0a-66db-46ae-a887-124d9f3572d3" providerId="ADAL" clId="{630E3033-B369-41C3-9FF9-DE3209DAC0F9}" dt="2023-02-10T13:03:30.910" v="1"/>
        <pc:sldMkLst>
          <pc:docMk/>
          <pc:sldMk cId="2356587020" sldId="346"/>
        </pc:sldMkLst>
      </pc:sldChg>
      <pc:sldChg chg="modSp add mod">
        <pc:chgData name="Josef" userId="af1b1a0a-66db-46ae-a887-124d9f3572d3" providerId="ADAL" clId="{630E3033-B369-41C3-9FF9-DE3209DAC0F9}" dt="2023-02-10T14:01:16.926" v="535" actId="207"/>
        <pc:sldMkLst>
          <pc:docMk/>
          <pc:sldMk cId="188710967" sldId="347"/>
        </pc:sldMkLst>
        <pc:spChg chg="mod">
          <ac:chgData name="Josef" userId="af1b1a0a-66db-46ae-a887-124d9f3572d3" providerId="ADAL" clId="{630E3033-B369-41C3-9FF9-DE3209DAC0F9}" dt="2023-02-10T14:01:16.926" v="535" actId="207"/>
          <ac:spMkLst>
            <pc:docMk/>
            <pc:sldMk cId="188710967" sldId="347"/>
            <ac:spMk id="5" creationId="{00000000-0000-0000-0000-000000000000}"/>
          </ac:spMkLst>
        </pc:spChg>
      </pc:sldChg>
      <pc:sldChg chg="modSp mod">
        <pc:chgData name="Josef" userId="af1b1a0a-66db-46ae-a887-124d9f3572d3" providerId="ADAL" clId="{630E3033-B369-41C3-9FF9-DE3209DAC0F9}" dt="2023-02-10T13:32:29.979" v="269" actId="20577"/>
        <pc:sldMkLst>
          <pc:docMk/>
          <pc:sldMk cId="4140451277" sldId="349"/>
        </pc:sldMkLst>
        <pc:spChg chg="mod">
          <ac:chgData name="Josef" userId="af1b1a0a-66db-46ae-a887-124d9f3572d3" providerId="ADAL" clId="{630E3033-B369-41C3-9FF9-DE3209DAC0F9}" dt="2023-02-10T13:32:29.979" v="269" actId="20577"/>
          <ac:spMkLst>
            <pc:docMk/>
            <pc:sldMk cId="4140451277" sldId="349"/>
            <ac:spMk id="5" creationId="{00000000-0000-0000-0000-000000000000}"/>
          </ac:spMkLst>
        </pc:spChg>
      </pc:sldChg>
      <pc:sldChg chg="add">
        <pc:chgData name="Josef" userId="af1b1a0a-66db-46ae-a887-124d9f3572d3" providerId="ADAL" clId="{630E3033-B369-41C3-9FF9-DE3209DAC0F9}" dt="2023-02-10T13:03:30.910" v="1"/>
        <pc:sldMkLst>
          <pc:docMk/>
          <pc:sldMk cId="393423927" sldId="353"/>
        </pc:sldMkLst>
      </pc:sldChg>
      <pc:sldChg chg="add del">
        <pc:chgData name="Josef" userId="af1b1a0a-66db-46ae-a887-124d9f3572d3" providerId="ADAL" clId="{630E3033-B369-41C3-9FF9-DE3209DAC0F9}" dt="2023-02-10T14:04:32.985" v="539" actId="47"/>
        <pc:sldMkLst>
          <pc:docMk/>
          <pc:sldMk cId="536034936" sldId="354"/>
        </pc:sldMkLst>
      </pc:sldChg>
      <pc:sldChg chg="add del">
        <pc:chgData name="Josef" userId="af1b1a0a-66db-46ae-a887-124d9f3572d3" providerId="ADAL" clId="{630E3033-B369-41C3-9FF9-DE3209DAC0F9}" dt="2023-02-10T13:55:01.552" v="382" actId="47"/>
        <pc:sldMkLst>
          <pc:docMk/>
          <pc:sldMk cId="1790507074" sldId="355"/>
        </pc:sldMkLst>
      </pc:sldChg>
      <pc:sldChg chg="del">
        <pc:chgData name="Josef" userId="af1b1a0a-66db-46ae-a887-124d9f3572d3" providerId="ADAL" clId="{630E3033-B369-41C3-9FF9-DE3209DAC0F9}" dt="2023-02-10T13:35:44.447" v="337" actId="47"/>
        <pc:sldMkLst>
          <pc:docMk/>
          <pc:sldMk cId="1659566995" sldId="356"/>
        </pc:sldMkLst>
      </pc:sldChg>
      <pc:sldChg chg="del">
        <pc:chgData name="Josef" userId="af1b1a0a-66db-46ae-a887-124d9f3572d3" providerId="ADAL" clId="{630E3033-B369-41C3-9FF9-DE3209DAC0F9}" dt="2023-02-10T13:35:47.006" v="339" actId="47"/>
        <pc:sldMkLst>
          <pc:docMk/>
          <pc:sldMk cId="1704801623" sldId="357"/>
        </pc:sldMkLst>
      </pc:sldChg>
      <pc:sldChg chg="del">
        <pc:chgData name="Josef" userId="af1b1a0a-66db-46ae-a887-124d9f3572d3" providerId="ADAL" clId="{630E3033-B369-41C3-9FF9-DE3209DAC0F9}" dt="2023-02-10T13:35:45.953" v="338" actId="47"/>
        <pc:sldMkLst>
          <pc:docMk/>
          <pc:sldMk cId="3347842304" sldId="358"/>
        </pc:sldMkLst>
      </pc:sldChg>
      <pc:sldChg chg="add">
        <pc:chgData name="Josef" userId="af1b1a0a-66db-46ae-a887-124d9f3572d3" providerId="ADAL" clId="{630E3033-B369-41C3-9FF9-DE3209DAC0F9}" dt="2023-02-10T13:03:30.910" v="1"/>
        <pc:sldMkLst>
          <pc:docMk/>
          <pc:sldMk cId="2330787783" sldId="359"/>
        </pc:sldMkLst>
      </pc:sldChg>
      <pc:sldChg chg="add">
        <pc:chgData name="Josef" userId="af1b1a0a-66db-46ae-a887-124d9f3572d3" providerId="ADAL" clId="{630E3033-B369-41C3-9FF9-DE3209DAC0F9}" dt="2023-02-10T13:03:30.910" v="1"/>
        <pc:sldMkLst>
          <pc:docMk/>
          <pc:sldMk cId="850769708" sldId="360"/>
        </pc:sldMkLst>
      </pc:sldChg>
      <pc:sldChg chg="modSp add mod">
        <pc:chgData name="Josef" userId="af1b1a0a-66db-46ae-a887-124d9f3572d3" providerId="ADAL" clId="{630E3033-B369-41C3-9FF9-DE3209DAC0F9}" dt="2023-02-10T15:43:06.819" v="651" actId="20577"/>
        <pc:sldMkLst>
          <pc:docMk/>
          <pc:sldMk cId="2429266031" sldId="361"/>
        </pc:sldMkLst>
        <pc:spChg chg="mod">
          <ac:chgData name="Josef" userId="af1b1a0a-66db-46ae-a887-124d9f3572d3" providerId="ADAL" clId="{630E3033-B369-41C3-9FF9-DE3209DAC0F9}" dt="2023-02-10T15:43:06.819" v="651" actId="20577"/>
          <ac:spMkLst>
            <pc:docMk/>
            <pc:sldMk cId="2429266031" sldId="361"/>
            <ac:spMk id="5" creationId="{00000000-0000-0000-0000-000000000000}"/>
          </ac:spMkLst>
        </pc:spChg>
      </pc:sldChg>
      <pc:sldChg chg="add">
        <pc:chgData name="Josef" userId="af1b1a0a-66db-46ae-a887-124d9f3572d3" providerId="ADAL" clId="{630E3033-B369-41C3-9FF9-DE3209DAC0F9}" dt="2023-02-10T13:03:30.910" v="1"/>
        <pc:sldMkLst>
          <pc:docMk/>
          <pc:sldMk cId="589852107" sldId="362"/>
        </pc:sldMkLst>
      </pc:sldChg>
      <pc:sldChg chg="modSp mod">
        <pc:chgData name="Josef" userId="af1b1a0a-66db-46ae-a887-124d9f3572d3" providerId="ADAL" clId="{630E3033-B369-41C3-9FF9-DE3209DAC0F9}" dt="2023-02-10T13:23:45.306" v="200" actId="14100"/>
        <pc:sldMkLst>
          <pc:docMk/>
          <pc:sldMk cId="3087183980" sldId="368"/>
        </pc:sldMkLst>
        <pc:spChg chg="mod">
          <ac:chgData name="Josef" userId="af1b1a0a-66db-46ae-a887-124d9f3572d3" providerId="ADAL" clId="{630E3033-B369-41C3-9FF9-DE3209DAC0F9}" dt="2023-02-10T13:23:45.306" v="200" actId="14100"/>
          <ac:spMkLst>
            <pc:docMk/>
            <pc:sldMk cId="3087183980" sldId="368"/>
            <ac:spMk id="5" creationId="{00000000-0000-0000-0000-000000000000}"/>
          </ac:spMkLst>
        </pc:spChg>
      </pc:sldChg>
      <pc:sldChg chg="add">
        <pc:chgData name="Josef" userId="af1b1a0a-66db-46ae-a887-124d9f3572d3" providerId="ADAL" clId="{630E3033-B369-41C3-9FF9-DE3209DAC0F9}" dt="2023-02-10T13:03:30.910" v="1"/>
        <pc:sldMkLst>
          <pc:docMk/>
          <pc:sldMk cId="3769949354" sldId="387"/>
        </pc:sldMkLst>
      </pc:sldChg>
      <pc:sldChg chg="add del">
        <pc:chgData name="Josef" userId="af1b1a0a-66db-46ae-a887-124d9f3572d3" providerId="ADAL" clId="{630E3033-B369-41C3-9FF9-DE3209DAC0F9}" dt="2023-02-10T14:04:34.207" v="540" actId="47"/>
        <pc:sldMkLst>
          <pc:docMk/>
          <pc:sldMk cId="3027272414" sldId="390"/>
        </pc:sldMkLst>
      </pc:sldChg>
      <pc:sldChg chg="add del">
        <pc:chgData name="Josef" userId="af1b1a0a-66db-46ae-a887-124d9f3572d3" providerId="ADAL" clId="{630E3033-B369-41C3-9FF9-DE3209DAC0F9}" dt="2023-02-10T13:55:23.524" v="385" actId="47"/>
        <pc:sldMkLst>
          <pc:docMk/>
          <pc:sldMk cId="49420460" sldId="391"/>
        </pc:sldMkLst>
      </pc:sldChg>
      <pc:sldChg chg="add del">
        <pc:chgData name="Josef" userId="af1b1a0a-66db-46ae-a887-124d9f3572d3" providerId="ADAL" clId="{630E3033-B369-41C3-9FF9-DE3209DAC0F9}" dt="2023-02-10T13:56:19.278" v="386" actId="47"/>
        <pc:sldMkLst>
          <pc:docMk/>
          <pc:sldMk cId="337204327" sldId="392"/>
        </pc:sldMkLst>
      </pc:sldChg>
      <pc:sldChg chg="add">
        <pc:chgData name="Josef" userId="af1b1a0a-66db-46ae-a887-124d9f3572d3" providerId="ADAL" clId="{630E3033-B369-41C3-9FF9-DE3209DAC0F9}" dt="2023-02-10T13:03:30.910" v="1"/>
        <pc:sldMkLst>
          <pc:docMk/>
          <pc:sldMk cId="464950927" sldId="393"/>
        </pc:sldMkLst>
      </pc:sldChg>
      <pc:sldChg chg="add">
        <pc:chgData name="Josef" userId="af1b1a0a-66db-46ae-a887-124d9f3572d3" providerId="ADAL" clId="{630E3033-B369-41C3-9FF9-DE3209DAC0F9}" dt="2023-02-10T13:03:30.910" v="1"/>
        <pc:sldMkLst>
          <pc:docMk/>
          <pc:sldMk cId="3564699403" sldId="394"/>
        </pc:sldMkLst>
      </pc:sldChg>
      <pc:sldChg chg="add">
        <pc:chgData name="Josef" userId="af1b1a0a-66db-46ae-a887-124d9f3572d3" providerId="ADAL" clId="{630E3033-B369-41C3-9FF9-DE3209DAC0F9}" dt="2023-02-10T13:03:30.910" v="1"/>
        <pc:sldMkLst>
          <pc:docMk/>
          <pc:sldMk cId="1994885329" sldId="395"/>
        </pc:sldMkLst>
      </pc:sldChg>
      <pc:sldChg chg="add">
        <pc:chgData name="Josef" userId="af1b1a0a-66db-46ae-a887-124d9f3572d3" providerId="ADAL" clId="{630E3033-B369-41C3-9FF9-DE3209DAC0F9}" dt="2023-02-10T13:03:30.910" v="1"/>
        <pc:sldMkLst>
          <pc:docMk/>
          <pc:sldMk cId="1560396851" sldId="396"/>
        </pc:sldMkLst>
      </pc:sldChg>
      <pc:sldChg chg="add">
        <pc:chgData name="Josef" userId="af1b1a0a-66db-46ae-a887-124d9f3572d3" providerId="ADAL" clId="{630E3033-B369-41C3-9FF9-DE3209DAC0F9}" dt="2023-02-10T13:03:30.910" v="1"/>
        <pc:sldMkLst>
          <pc:docMk/>
          <pc:sldMk cId="1603198387" sldId="397"/>
        </pc:sldMkLst>
      </pc:sldChg>
      <pc:sldChg chg="modSp add mod">
        <pc:chgData name="Josef" userId="af1b1a0a-66db-46ae-a887-124d9f3572d3" providerId="ADAL" clId="{630E3033-B369-41C3-9FF9-DE3209DAC0F9}" dt="2023-02-10T13:41:17.963" v="354" actId="20577"/>
        <pc:sldMkLst>
          <pc:docMk/>
          <pc:sldMk cId="2660284841" sldId="398"/>
        </pc:sldMkLst>
        <pc:spChg chg="mod">
          <ac:chgData name="Josef" userId="af1b1a0a-66db-46ae-a887-124d9f3572d3" providerId="ADAL" clId="{630E3033-B369-41C3-9FF9-DE3209DAC0F9}" dt="2023-02-10T13:41:17.963" v="354" actId="20577"/>
          <ac:spMkLst>
            <pc:docMk/>
            <pc:sldMk cId="2660284841" sldId="398"/>
            <ac:spMk id="5" creationId="{00000000-0000-0000-0000-000000000000}"/>
          </ac:spMkLst>
        </pc:spChg>
      </pc:sldChg>
      <pc:sldChg chg="add">
        <pc:chgData name="Josef" userId="af1b1a0a-66db-46ae-a887-124d9f3572d3" providerId="ADAL" clId="{630E3033-B369-41C3-9FF9-DE3209DAC0F9}" dt="2023-02-10T13:03:30.910" v="1"/>
        <pc:sldMkLst>
          <pc:docMk/>
          <pc:sldMk cId="2775079826" sldId="399"/>
        </pc:sldMkLst>
      </pc:sldChg>
      <pc:sldChg chg="modSp add mod">
        <pc:chgData name="Josef" userId="af1b1a0a-66db-46ae-a887-124d9f3572d3" providerId="ADAL" clId="{630E3033-B369-41C3-9FF9-DE3209DAC0F9}" dt="2023-02-10T13:54:35.985" v="381" actId="2711"/>
        <pc:sldMkLst>
          <pc:docMk/>
          <pc:sldMk cId="1401722829" sldId="400"/>
        </pc:sldMkLst>
        <pc:spChg chg="mod">
          <ac:chgData name="Josef" userId="af1b1a0a-66db-46ae-a887-124d9f3572d3" providerId="ADAL" clId="{630E3033-B369-41C3-9FF9-DE3209DAC0F9}" dt="2023-02-10T13:54:35.985" v="381" actId="2711"/>
          <ac:spMkLst>
            <pc:docMk/>
            <pc:sldMk cId="1401722829" sldId="400"/>
            <ac:spMk id="5" creationId="{00000000-0000-0000-0000-000000000000}"/>
          </ac:spMkLst>
        </pc:spChg>
      </pc:sldChg>
      <pc:sldChg chg="add">
        <pc:chgData name="Josef" userId="af1b1a0a-66db-46ae-a887-124d9f3572d3" providerId="ADAL" clId="{630E3033-B369-41C3-9FF9-DE3209DAC0F9}" dt="2023-02-10T13:03:30.910" v="1"/>
        <pc:sldMkLst>
          <pc:docMk/>
          <pc:sldMk cId="119464530" sldId="401"/>
        </pc:sldMkLst>
      </pc:sldChg>
      <pc:sldChg chg="add del">
        <pc:chgData name="Josef" userId="af1b1a0a-66db-46ae-a887-124d9f3572d3" providerId="ADAL" clId="{630E3033-B369-41C3-9FF9-DE3209DAC0F9}" dt="2023-02-10T13:36:38.534" v="348" actId="47"/>
        <pc:sldMkLst>
          <pc:docMk/>
          <pc:sldMk cId="781218761" sldId="424"/>
        </pc:sldMkLst>
      </pc:sldChg>
      <pc:sldChg chg="add">
        <pc:chgData name="Josef" userId="af1b1a0a-66db-46ae-a887-124d9f3572d3" providerId="ADAL" clId="{630E3033-B369-41C3-9FF9-DE3209DAC0F9}" dt="2023-02-10T13:03:30.910" v="1"/>
        <pc:sldMkLst>
          <pc:docMk/>
          <pc:sldMk cId="4067258238" sldId="425"/>
        </pc:sldMkLst>
      </pc:sldChg>
      <pc:sldChg chg="add">
        <pc:chgData name="Josef" userId="af1b1a0a-66db-46ae-a887-124d9f3572d3" providerId="ADAL" clId="{630E3033-B369-41C3-9FF9-DE3209DAC0F9}" dt="2023-02-10T13:03:30.910" v="1"/>
        <pc:sldMkLst>
          <pc:docMk/>
          <pc:sldMk cId="1013964468" sldId="426"/>
        </pc:sldMkLst>
      </pc:sldChg>
      <pc:sldChg chg="add">
        <pc:chgData name="Josef" userId="af1b1a0a-66db-46ae-a887-124d9f3572d3" providerId="ADAL" clId="{630E3033-B369-41C3-9FF9-DE3209DAC0F9}" dt="2023-02-10T13:03:30.910" v="1"/>
        <pc:sldMkLst>
          <pc:docMk/>
          <pc:sldMk cId="4063272317" sldId="427"/>
        </pc:sldMkLst>
      </pc:sldChg>
      <pc:sldChg chg="add">
        <pc:chgData name="Josef" userId="af1b1a0a-66db-46ae-a887-124d9f3572d3" providerId="ADAL" clId="{630E3033-B369-41C3-9FF9-DE3209DAC0F9}" dt="2023-02-10T13:03:30.910" v="1"/>
        <pc:sldMkLst>
          <pc:docMk/>
          <pc:sldMk cId="264468144" sldId="428"/>
        </pc:sldMkLst>
      </pc:sldChg>
      <pc:sldChg chg="add">
        <pc:chgData name="Josef" userId="af1b1a0a-66db-46ae-a887-124d9f3572d3" providerId="ADAL" clId="{630E3033-B369-41C3-9FF9-DE3209DAC0F9}" dt="2023-02-10T13:03:30.910" v="1"/>
        <pc:sldMkLst>
          <pc:docMk/>
          <pc:sldMk cId="1468012230" sldId="429"/>
        </pc:sldMkLst>
      </pc:sldChg>
      <pc:sldChg chg="add">
        <pc:chgData name="Josef" userId="af1b1a0a-66db-46ae-a887-124d9f3572d3" providerId="ADAL" clId="{630E3033-B369-41C3-9FF9-DE3209DAC0F9}" dt="2023-02-10T13:03:30.910" v="1"/>
        <pc:sldMkLst>
          <pc:docMk/>
          <pc:sldMk cId="3643181493" sldId="430"/>
        </pc:sldMkLst>
      </pc:sldChg>
      <pc:sldChg chg="add">
        <pc:chgData name="Josef" userId="af1b1a0a-66db-46ae-a887-124d9f3572d3" providerId="ADAL" clId="{630E3033-B369-41C3-9FF9-DE3209DAC0F9}" dt="2023-02-10T13:03:30.910" v="1"/>
        <pc:sldMkLst>
          <pc:docMk/>
          <pc:sldMk cId="1702398819" sldId="431"/>
        </pc:sldMkLst>
      </pc:sldChg>
      <pc:sldChg chg="modSp add mod">
        <pc:chgData name="Josef" userId="af1b1a0a-66db-46ae-a887-124d9f3572d3" providerId="ADAL" clId="{630E3033-B369-41C3-9FF9-DE3209DAC0F9}" dt="2023-02-10T14:01:23.956" v="536" actId="14100"/>
        <pc:sldMkLst>
          <pc:docMk/>
          <pc:sldMk cId="2488055767" sldId="432"/>
        </pc:sldMkLst>
        <pc:spChg chg="mod">
          <ac:chgData name="Josef" userId="af1b1a0a-66db-46ae-a887-124d9f3572d3" providerId="ADAL" clId="{630E3033-B369-41C3-9FF9-DE3209DAC0F9}" dt="2023-02-10T14:01:23.956" v="536" actId="14100"/>
          <ac:spMkLst>
            <pc:docMk/>
            <pc:sldMk cId="2488055767" sldId="432"/>
            <ac:spMk id="5" creationId="{00000000-0000-0000-0000-000000000000}"/>
          </ac:spMkLst>
        </pc:spChg>
      </pc:sldChg>
      <pc:sldChg chg="add">
        <pc:chgData name="Josef" userId="af1b1a0a-66db-46ae-a887-124d9f3572d3" providerId="ADAL" clId="{630E3033-B369-41C3-9FF9-DE3209DAC0F9}" dt="2023-02-10T13:03:30.910" v="1"/>
        <pc:sldMkLst>
          <pc:docMk/>
          <pc:sldMk cId="3567044585" sldId="433"/>
        </pc:sldMkLst>
      </pc:sldChg>
      <pc:sldChg chg="addSp modSp add mod">
        <pc:chgData name="Josef" userId="af1b1a0a-66db-46ae-a887-124d9f3572d3" providerId="ADAL" clId="{630E3033-B369-41C3-9FF9-DE3209DAC0F9}" dt="2023-02-10T13:18:55.551" v="81" actId="20577"/>
        <pc:sldMkLst>
          <pc:docMk/>
          <pc:sldMk cId="3340632164" sldId="434"/>
        </pc:sldMkLst>
        <pc:spChg chg="mod">
          <ac:chgData name="Josef" userId="af1b1a0a-66db-46ae-a887-124d9f3572d3" providerId="ADAL" clId="{630E3033-B369-41C3-9FF9-DE3209DAC0F9}" dt="2023-02-10T13:17:53.651" v="51" actId="14100"/>
          <ac:spMkLst>
            <pc:docMk/>
            <pc:sldMk cId="3340632164" sldId="434"/>
            <ac:spMk id="2" creationId="{00000000-0000-0000-0000-000000000000}"/>
          </ac:spMkLst>
        </pc:spChg>
        <pc:spChg chg="mod">
          <ac:chgData name="Josef" userId="af1b1a0a-66db-46ae-a887-124d9f3572d3" providerId="ADAL" clId="{630E3033-B369-41C3-9FF9-DE3209DAC0F9}" dt="2023-02-10T13:18:55.551" v="81" actId="20577"/>
          <ac:spMkLst>
            <pc:docMk/>
            <pc:sldMk cId="3340632164" sldId="434"/>
            <ac:spMk id="5" creationId="{00000000-0000-0000-0000-000000000000}"/>
          </ac:spMkLst>
        </pc:spChg>
        <pc:picChg chg="add mod">
          <ac:chgData name="Josef" userId="af1b1a0a-66db-46ae-a887-124d9f3572d3" providerId="ADAL" clId="{630E3033-B369-41C3-9FF9-DE3209DAC0F9}" dt="2023-02-10T13:18:39.915" v="56" actId="1076"/>
          <ac:picMkLst>
            <pc:docMk/>
            <pc:sldMk cId="3340632164" sldId="434"/>
            <ac:picMk id="7" creationId="{39B48185-3168-4BC7-BBBA-9092FFC41676}"/>
          </ac:picMkLst>
        </pc:picChg>
      </pc:sldChg>
      <pc:sldChg chg="modSp add mod">
        <pc:chgData name="Josef" userId="af1b1a0a-66db-46ae-a887-124d9f3572d3" providerId="ADAL" clId="{630E3033-B369-41C3-9FF9-DE3209DAC0F9}" dt="2023-02-10T13:23:20.639" v="197" actId="113"/>
        <pc:sldMkLst>
          <pc:docMk/>
          <pc:sldMk cId="1976177072" sldId="435"/>
        </pc:sldMkLst>
        <pc:spChg chg="mod">
          <ac:chgData name="Josef" userId="af1b1a0a-66db-46ae-a887-124d9f3572d3" providerId="ADAL" clId="{630E3033-B369-41C3-9FF9-DE3209DAC0F9}" dt="2023-02-10T13:20:06.333" v="105" actId="20577"/>
          <ac:spMkLst>
            <pc:docMk/>
            <pc:sldMk cId="1976177072" sldId="435"/>
            <ac:spMk id="2" creationId="{00000000-0000-0000-0000-000000000000}"/>
          </ac:spMkLst>
        </pc:spChg>
        <pc:spChg chg="mod">
          <ac:chgData name="Josef" userId="af1b1a0a-66db-46ae-a887-124d9f3572d3" providerId="ADAL" clId="{630E3033-B369-41C3-9FF9-DE3209DAC0F9}" dt="2023-02-10T13:23:20.639" v="197" actId="113"/>
          <ac:spMkLst>
            <pc:docMk/>
            <pc:sldMk cId="1976177072" sldId="435"/>
            <ac:spMk id="5" creationId="{00000000-0000-0000-0000-000000000000}"/>
          </ac:spMkLst>
        </pc:spChg>
      </pc:sldChg>
      <pc:sldChg chg="addSp modSp add mod">
        <pc:chgData name="Josef" userId="af1b1a0a-66db-46ae-a887-124d9f3572d3" providerId="ADAL" clId="{630E3033-B369-41C3-9FF9-DE3209DAC0F9}" dt="2023-02-10T13:30:56.196" v="266" actId="14100"/>
        <pc:sldMkLst>
          <pc:docMk/>
          <pc:sldMk cId="2781462253" sldId="436"/>
        </pc:sldMkLst>
        <pc:spChg chg="mod">
          <ac:chgData name="Josef" userId="af1b1a0a-66db-46ae-a887-124d9f3572d3" providerId="ADAL" clId="{630E3033-B369-41C3-9FF9-DE3209DAC0F9}" dt="2023-02-10T13:27:05.358" v="212" actId="20577"/>
          <ac:spMkLst>
            <pc:docMk/>
            <pc:sldMk cId="2781462253" sldId="436"/>
            <ac:spMk id="2" creationId="{00000000-0000-0000-0000-000000000000}"/>
          </ac:spMkLst>
        </pc:spChg>
        <pc:spChg chg="mod">
          <ac:chgData name="Josef" userId="af1b1a0a-66db-46ae-a887-124d9f3572d3" providerId="ADAL" clId="{630E3033-B369-41C3-9FF9-DE3209DAC0F9}" dt="2023-02-10T13:27:13.882" v="215" actId="14100"/>
          <ac:spMkLst>
            <pc:docMk/>
            <pc:sldMk cId="2781462253" sldId="436"/>
            <ac:spMk id="5" creationId="{00000000-0000-0000-0000-000000000000}"/>
          </ac:spMkLst>
        </pc:spChg>
        <pc:spChg chg="add mod">
          <ac:chgData name="Josef" userId="af1b1a0a-66db-46ae-a887-124d9f3572d3" providerId="ADAL" clId="{630E3033-B369-41C3-9FF9-DE3209DAC0F9}" dt="2023-02-10T13:30:56.196" v="266" actId="14100"/>
          <ac:spMkLst>
            <pc:docMk/>
            <pc:sldMk cId="2781462253" sldId="436"/>
            <ac:spMk id="7" creationId="{30AB9CCD-7C50-4A65-88F3-62D5FC0A4910}"/>
          </ac:spMkLst>
        </pc:spChg>
      </pc:sldChg>
      <pc:sldChg chg="addSp delSp modSp add mod">
        <pc:chgData name="Josef" userId="af1b1a0a-66db-46ae-a887-124d9f3572d3" providerId="ADAL" clId="{630E3033-B369-41C3-9FF9-DE3209DAC0F9}" dt="2023-02-10T13:30:06.676" v="265" actId="14100"/>
        <pc:sldMkLst>
          <pc:docMk/>
          <pc:sldMk cId="3607232068" sldId="437"/>
        </pc:sldMkLst>
        <pc:spChg chg="del mod">
          <ac:chgData name="Josef" userId="af1b1a0a-66db-46ae-a887-124d9f3572d3" providerId="ADAL" clId="{630E3033-B369-41C3-9FF9-DE3209DAC0F9}" dt="2023-02-10T13:29:03.932" v="251" actId="478"/>
          <ac:spMkLst>
            <pc:docMk/>
            <pc:sldMk cId="3607232068" sldId="437"/>
            <ac:spMk id="7" creationId="{30AB9CCD-7C50-4A65-88F3-62D5FC0A4910}"/>
          </ac:spMkLst>
        </pc:spChg>
        <pc:spChg chg="add mod">
          <ac:chgData name="Josef" userId="af1b1a0a-66db-46ae-a887-124d9f3572d3" providerId="ADAL" clId="{630E3033-B369-41C3-9FF9-DE3209DAC0F9}" dt="2023-02-10T13:30:06.676" v="265" actId="14100"/>
          <ac:spMkLst>
            <pc:docMk/>
            <pc:sldMk cId="3607232068" sldId="437"/>
            <ac:spMk id="8" creationId="{152FF01D-253F-4D6A-9861-7A0BAF495BEA}"/>
          </ac:spMkLst>
        </pc:spChg>
      </pc:sldChg>
      <pc:sldChg chg="addSp modSp add mod">
        <pc:chgData name="Josef" userId="af1b1a0a-66db-46ae-a887-124d9f3572d3" providerId="ADAL" clId="{630E3033-B369-41C3-9FF9-DE3209DAC0F9}" dt="2023-02-10T13:34:18.794" v="312" actId="1076"/>
        <pc:sldMkLst>
          <pc:docMk/>
          <pc:sldMk cId="4016264694" sldId="438"/>
        </pc:sldMkLst>
        <pc:spChg chg="mod">
          <ac:chgData name="Josef" userId="af1b1a0a-66db-46ae-a887-124d9f3572d3" providerId="ADAL" clId="{630E3033-B369-41C3-9FF9-DE3209DAC0F9}" dt="2023-02-10T13:34:10.612" v="310" actId="20577"/>
          <ac:spMkLst>
            <pc:docMk/>
            <pc:sldMk cId="4016264694" sldId="438"/>
            <ac:spMk id="2" creationId="{00000000-0000-0000-0000-000000000000}"/>
          </ac:spMkLst>
        </pc:spChg>
        <pc:spChg chg="mod">
          <ac:chgData name="Josef" userId="af1b1a0a-66db-46ae-a887-124d9f3572d3" providerId="ADAL" clId="{630E3033-B369-41C3-9FF9-DE3209DAC0F9}" dt="2023-02-10T13:34:13.879" v="311" actId="20577"/>
          <ac:spMkLst>
            <pc:docMk/>
            <pc:sldMk cId="4016264694" sldId="438"/>
            <ac:spMk id="8" creationId="{152FF01D-253F-4D6A-9861-7A0BAF495BEA}"/>
          </ac:spMkLst>
        </pc:spChg>
        <pc:picChg chg="add mod">
          <ac:chgData name="Josef" userId="af1b1a0a-66db-46ae-a887-124d9f3572d3" providerId="ADAL" clId="{630E3033-B369-41C3-9FF9-DE3209DAC0F9}" dt="2023-02-10T13:34:18.794" v="312" actId="1076"/>
          <ac:picMkLst>
            <pc:docMk/>
            <pc:sldMk cId="4016264694" sldId="438"/>
            <ac:picMk id="7" creationId="{B2B35A08-F090-48E3-8BC3-93231616A68F}"/>
          </ac:picMkLst>
        </pc:picChg>
      </pc:sldChg>
      <pc:sldChg chg="delSp modSp add mod">
        <pc:chgData name="Josef" userId="af1b1a0a-66db-46ae-a887-124d9f3572d3" providerId="ADAL" clId="{630E3033-B369-41C3-9FF9-DE3209DAC0F9}" dt="2023-02-10T13:35:00.214" v="335"/>
        <pc:sldMkLst>
          <pc:docMk/>
          <pc:sldMk cId="2265811654" sldId="439"/>
        </pc:sldMkLst>
        <pc:spChg chg="mod">
          <ac:chgData name="Josef" userId="af1b1a0a-66db-46ae-a887-124d9f3572d3" providerId="ADAL" clId="{630E3033-B369-41C3-9FF9-DE3209DAC0F9}" dt="2023-02-10T13:34:43.191" v="332" actId="20577"/>
          <ac:spMkLst>
            <pc:docMk/>
            <pc:sldMk cId="2265811654" sldId="439"/>
            <ac:spMk id="2" creationId="{00000000-0000-0000-0000-000000000000}"/>
          </ac:spMkLst>
        </pc:spChg>
        <pc:spChg chg="mod">
          <ac:chgData name="Josef" userId="af1b1a0a-66db-46ae-a887-124d9f3572d3" providerId="ADAL" clId="{630E3033-B369-41C3-9FF9-DE3209DAC0F9}" dt="2023-02-10T13:35:00.214" v="335"/>
          <ac:spMkLst>
            <pc:docMk/>
            <pc:sldMk cId="2265811654" sldId="439"/>
            <ac:spMk id="8" creationId="{152FF01D-253F-4D6A-9861-7A0BAF495BEA}"/>
          </ac:spMkLst>
        </pc:spChg>
        <pc:picChg chg="del">
          <ac:chgData name="Josef" userId="af1b1a0a-66db-46ae-a887-124d9f3572d3" providerId="ADAL" clId="{630E3033-B369-41C3-9FF9-DE3209DAC0F9}" dt="2023-02-10T13:34:45.402" v="333" actId="478"/>
          <ac:picMkLst>
            <pc:docMk/>
            <pc:sldMk cId="2265811654" sldId="439"/>
            <ac:picMk id="7" creationId="{B2B35A08-F090-48E3-8BC3-93231616A68F}"/>
          </ac:picMkLst>
        </pc:picChg>
      </pc:sldChg>
      <pc:sldChg chg="add del">
        <pc:chgData name="Josef" userId="af1b1a0a-66db-46ae-a887-124d9f3572d3" providerId="ADAL" clId="{630E3033-B369-41C3-9FF9-DE3209DAC0F9}" dt="2023-02-10T14:03:58.490" v="538" actId="2890"/>
        <pc:sldMkLst>
          <pc:docMk/>
          <pc:sldMk cId="902753984" sldId="440"/>
        </pc:sldMkLst>
      </pc:sldChg>
      <pc:sldChg chg="modSp add mod">
        <pc:chgData name="Josef" userId="af1b1a0a-66db-46ae-a887-124d9f3572d3" providerId="ADAL" clId="{630E3033-B369-41C3-9FF9-DE3209DAC0F9}" dt="2023-02-10T15:41:42.681" v="643" actId="14100"/>
        <pc:sldMkLst>
          <pc:docMk/>
          <pc:sldMk cId="3712120093" sldId="440"/>
        </pc:sldMkLst>
        <pc:spChg chg="mod">
          <ac:chgData name="Josef" userId="af1b1a0a-66db-46ae-a887-124d9f3572d3" providerId="ADAL" clId="{630E3033-B369-41C3-9FF9-DE3209DAC0F9}" dt="2023-02-10T14:05:39.500" v="576" actId="20577"/>
          <ac:spMkLst>
            <pc:docMk/>
            <pc:sldMk cId="3712120093" sldId="440"/>
            <ac:spMk id="2" creationId="{00000000-0000-0000-0000-000000000000}"/>
          </ac:spMkLst>
        </pc:spChg>
        <pc:spChg chg="mod">
          <ac:chgData name="Josef" userId="af1b1a0a-66db-46ae-a887-124d9f3572d3" providerId="ADAL" clId="{630E3033-B369-41C3-9FF9-DE3209DAC0F9}" dt="2023-02-10T15:41:42.681" v="643" actId="14100"/>
          <ac:spMkLst>
            <pc:docMk/>
            <pc:sldMk cId="3712120093" sldId="440"/>
            <ac:spMk id="5" creationId="{00000000-0000-0000-0000-000000000000}"/>
          </ac:spMkLst>
        </pc:spChg>
      </pc:sldChg>
      <pc:sldChg chg="add del">
        <pc:chgData name="Josef" userId="af1b1a0a-66db-46ae-a887-124d9f3572d3" providerId="ADAL" clId="{630E3033-B369-41C3-9FF9-DE3209DAC0F9}" dt="2023-02-10T15:42:05.708" v="647" actId="47"/>
        <pc:sldMkLst>
          <pc:docMk/>
          <pc:sldMk cId="2075325835" sldId="441"/>
        </pc:sldMkLst>
      </pc:sldChg>
      <pc:sldChg chg="modSp add mod">
        <pc:chgData name="Josef" userId="af1b1a0a-66db-46ae-a887-124d9f3572d3" providerId="ADAL" clId="{630E3033-B369-41C3-9FF9-DE3209DAC0F9}" dt="2023-02-10T15:41:51.743" v="646" actId="5793"/>
        <pc:sldMkLst>
          <pc:docMk/>
          <pc:sldMk cId="1566797522" sldId="442"/>
        </pc:sldMkLst>
        <pc:spChg chg="mod">
          <ac:chgData name="Josef" userId="af1b1a0a-66db-46ae-a887-124d9f3572d3" providerId="ADAL" clId="{630E3033-B369-41C3-9FF9-DE3209DAC0F9}" dt="2023-02-10T15:41:51.743" v="646" actId="5793"/>
          <ac:spMkLst>
            <pc:docMk/>
            <pc:sldMk cId="1566797522" sldId="442"/>
            <ac:spMk id="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ekonomika.idnes.cz/foto.aspx?r=ekoakcie&amp;c=A170614_135442_ekoakcie_fih&amp;foto=FIH6bf730_Standa_03.png"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0314E1-702C-4B3A-96E1-C26E8EA052DB}" type="slidenum">
              <a:rPr lang="en-US" altLang="cs-CZ" smtClean="0"/>
              <a:pPr/>
              <a:t>4</a:t>
            </a:fld>
            <a:endParaRPr lang="en-US" altLang="cs-CZ"/>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617667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Zdraoj</a:t>
            </a:r>
            <a:r>
              <a:rPr lang="cs-CZ" dirty="0"/>
              <a:t>: https://www.asa.org.uk/news/top-10-most-complained-about-ads-from-2017.html</a:t>
            </a:r>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39</a:t>
            </a:fld>
            <a:endParaRPr lang="cs-CZ" altLang="cs-CZ"/>
          </a:p>
        </p:txBody>
      </p:sp>
    </p:spTree>
    <p:extLst>
      <p:ext uri="{BB962C8B-B14F-4D97-AF65-F5344CB8AC3E}">
        <p14:creationId xmlns:p14="http://schemas.microsoft.com/office/powerpoint/2010/main" val="3141108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40</a:t>
            </a:fld>
            <a:endParaRPr lang="cs-CZ" altLang="cs-CZ"/>
          </a:p>
        </p:txBody>
      </p:sp>
    </p:spTree>
    <p:extLst>
      <p:ext uri="{BB962C8B-B14F-4D97-AF65-F5344CB8AC3E}">
        <p14:creationId xmlns:p14="http://schemas.microsoft.com/office/powerpoint/2010/main" val="1413677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41</a:t>
            </a:fld>
            <a:endParaRPr lang="cs-CZ" altLang="cs-CZ"/>
          </a:p>
        </p:txBody>
      </p:sp>
    </p:spTree>
    <p:extLst>
      <p:ext uri="{BB962C8B-B14F-4D97-AF65-F5344CB8AC3E}">
        <p14:creationId xmlns:p14="http://schemas.microsoft.com/office/powerpoint/2010/main" val="611185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42</a:t>
            </a:fld>
            <a:endParaRPr lang="cs-CZ" altLang="cs-CZ"/>
          </a:p>
        </p:txBody>
      </p:sp>
    </p:spTree>
    <p:extLst>
      <p:ext uri="{BB962C8B-B14F-4D97-AF65-F5344CB8AC3E}">
        <p14:creationId xmlns:p14="http://schemas.microsoft.com/office/powerpoint/2010/main" val="3809783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43</a:t>
            </a:fld>
            <a:endParaRPr lang="cs-CZ" altLang="cs-CZ"/>
          </a:p>
        </p:txBody>
      </p:sp>
    </p:spTree>
    <p:extLst>
      <p:ext uri="{BB962C8B-B14F-4D97-AF65-F5344CB8AC3E}">
        <p14:creationId xmlns:p14="http://schemas.microsoft.com/office/powerpoint/2010/main" val="1168461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44</a:t>
            </a:fld>
            <a:endParaRPr lang="cs-CZ" altLang="cs-CZ"/>
          </a:p>
        </p:txBody>
      </p:sp>
    </p:spTree>
    <p:extLst>
      <p:ext uri="{BB962C8B-B14F-4D97-AF65-F5344CB8AC3E}">
        <p14:creationId xmlns:p14="http://schemas.microsoft.com/office/powerpoint/2010/main" val="2017509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http://www.uni-bielefeld.de/Universitaet/Einrichtungen/Zentrale%20Institute/IWT/FWG/Wahrnehmung/werbung.html</a:t>
            </a:r>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45</a:t>
            </a:fld>
            <a:endParaRPr lang="cs-CZ" altLang="cs-CZ"/>
          </a:p>
        </p:txBody>
      </p:sp>
    </p:spTree>
    <p:extLst>
      <p:ext uri="{BB962C8B-B14F-4D97-AF65-F5344CB8AC3E}">
        <p14:creationId xmlns:p14="http://schemas.microsoft.com/office/powerpoint/2010/main" val="3020622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https://www.omsels.info/die-ve</a:t>
            </a:r>
            <a:r>
              <a:rPr lang="de-DE" sz="1200" dirty="0"/>
              <a:t>Die Beklagte wirkt nicht auf Kunden ihrer mit Gutscheinen werbenden Mitbewerber ein. Mit der Übersendung von Rabattgutscheinen werden deren Empfänger für ihre nächsten Einkäufe noch nicht zu Kunden des mit den Gutscheinen werbenden Unternehmens. Dies gilt auch dann, wenn die Gutscheine an Inhaber einer Kundenkarte oder Teilnehmer eines Kundenbindungsprogramms versandt werden. </a:t>
            </a:r>
            <a:r>
              <a:rPr lang="cs-CZ" dirty="0" err="1"/>
              <a:t>rbote</a:t>
            </a:r>
            <a:r>
              <a:rPr lang="cs-CZ" dirty="0"/>
              <a:t>-oder-</a:t>
            </a:r>
            <a:r>
              <a:rPr lang="cs-CZ" dirty="0" err="1"/>
              <a:t>was</a:t>
            </a:r>
            <a:r>
              <a:rPr lang="cs-CZ" dirty="0"/>
              <a:t>-</a:t>
            </a:r>
            <a:r>
              <a:rPr lang="cs-CZ" dirty="0" err="1"/>
              <a:t>darf-ich-nicht</a:t>
            </a:r>
            <a:r>
              <a:rPr lang="cs-CZ" dirty="0"/>
              <a:t>/4-nr-10-uwg/11-abfangen-von-kunden#Abfangen%20von%20Gutscheinen</a:t>
            </a:r>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46</a:t>
            </a:fld>
            <a:endParaRPr lang="cs-CZ" altLang="cs-CZ"/>
          </a:p>
        </p:txBody>
      </p:sp>
    </p:spTree>
    <p:extLst>
      <p:ext uri="{BB962C8B-B14F-4D97-AF65-F5344CB8AC3E}">
        <p14:creationId xmlns:p14="http://schemas.microsoft.com/office/powerpoint/2010/main" val="407756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altLang="cs-CZ" dirty="0">
                <a:latin typeface="Arial" panose="020B0604020202020204" pitchFamily="34" charset="0"/>
                <a:cs typeface="Arial" panose="020B0604020202020204" pitchFamily="34" charset="0"/>
              </a:rPr>
              <a:t>JANSA, Lukáš. </a:t>
            </a:r>
            <a:r>
              <a:rPr lang="cs-CZ" altLang="cs-CZ" dirty="0" err="1">
                <a:latin typeface="Arial" panose="020B0604020202020204" pitchFamily="34" charset="0"/>
                <a:cs typeface="Arial" panose="020B0604020202020204" pitchFamily="34" charset="0"/>
              </a:rPr>
              <a:t>Cybersquatting</a:t>
            </a:r>
            <a:r>
              <a:rPr lang="cs-CZ" altLang="cs-CZ" dirty="0">
                <a:latin typeface="Arial" panose="020B0604020202020204" pitchFamily="34" charset="0"/>
                <a:cs typeface="Arial" panose="020B0604020202020204" pitchFamily="34" charset="0"/>
              </a:rPr>
              <a:t> a jeho podoby. In: </a:t>
            </a:r>
            <a:r>
              <a:rPr lang="cs-CZ" altLang="cs-CZ" i="1" dirty="0">
                <a:latin typeface="Arial" panose="020B0604020202020204" pitchFamily="34" charset="0"/>
                <a:cs typeface="Arial" panose="020B0604020202020204" pitchFamily="34" charset="0"/>
              </a:rPr>
              <a:t>Právo IT </a:t>
            </a:r>
            <a:r>
              <a:rPr lang="cs-CZ" altLang="cs-CZ" dirty="0">
                <a:latin typeface="Arial" panose="020B0604020202020204" pitchFamily="34" charset="0"/>
                <a:cs typeface="Arial" panose="020B0604020202020204" pitchFamily="34" charset="0"/>
              </a:rPr>
              <a:t>[online]. 22. 9. 2008. [cit. 2015-09-14]. Dostupné z: http://www.pravoit.cz/</a:t>
            </a:r>
            <a:r>
              <a:rPr lang="cs-CZ" altLang="cs-CZ" dirty="0" err="1">
                <a:latin typeface="Arial" panose="020B0604020202020204" pitchFamily="34" charset="0"/>
                <a:cs typeface="Arial" panose="020B0604020202020204" pitchFamily="34" charset="0"/>
              </a:rPr>
              <a:t>article</a:t>
            </a:r>
            <a:r>
              <a:rPr lang="cs-CZ" altLang="cs-CZ" dirty="0">
                <a:latin typeface="Arial" panose="020B0604020202020204" pitchFamily="34" charset="0"/>
                <a:cs typeface="Arial" panose="020B0604020202020204" pitchFamily="34" charset="0"/>
              </a:rPr>
              <a:t>/</a:t>
            </a:r>
            <a:r>
              <a:rPr lang="cs-CZ" altLang="cs-CZ" dirty="0" err="1">
                <a:latin typeface="Arial" panose="020B0604020202020204" pitchFamily="34" charset="0"/>
                <a:cs typeface="Arial" panose="020B0604020202020204" pitchFamily="34" charset="0"/>
              </a:rPr>
              <a:t>cybersquatting</a:t>
            </a:r>
            <a:r>
              <a:rPr lang="cs-CZ" altLang="cs-CZ" dirty="0">
                <a:latin typeface="Arial" panose="020B0604020202020204" pitchFamily="34" charset="0"/>
                <a:cs typeface="Arial" panose="020B0604020202020204" pitchFamily="34" charset="0"/>
              </a:rPr>
              <a:t>-a-jeho-podoby. Dušková, D. Nekalá soutěž na </a:t>
            </a:r>
            <a:r>
              <a:rPr lang="cs-CZ" altLang="cs-CZ" dirty="0" err="1">
                <a:latin typeface="Arial" panose="020B0604020202020204" pitchFamily="34" charset="0"/>
                <a:cs typeface="Arial" panose="020B0604020202020204" pitchFamily="34" charset="0"/>
              </a:rPr>
              <a:t>intenetu</a:t>
            </a:r>
            <a:r>
              <a:rPr lang="cs-CZ" altLang="cs-CZ" dirty="0">
                <a:latin typeface="Arial" panose="020B0604020202020204" pitchFamily="34" charset="0"/>
                <a:cs typeface="Arial" panose="020B0604020202020204" pitchFamily="34" charset="0"/>
              </a:rPr>
              <a:t>, DP, UK Praha</a:t>
            </a:r>
            <a:endParaRPr lang="en-GB" altLang="cs-CZ" dirty="0">
              <a:latin typeface="Arial" panose="020B0604020202020204" pitchFamily="34" charset="0"/>
              <a:cs typeface="Arial" panose="020B0604020202020204" pitchFamily="34" charset="0"/>
            </a:endParaRP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49</a:t>
            </a:fld>
            <a:endParaRPr lang="cs-CZ" altLang="cs-CZ"/>
          </a:p>
        </p:txBody>
      </p:sp>
    </p:spTree>
    <p:extLst>
      <p:ext uri="{BB962C8B-B14F-4D97-AF65-F5344CB8AC3E}">
        <p14:creationId xmlns:p14="http://schemas.microsoft.com/office/powerpoint/2010/main" val="3846681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altLang="cs-CZ" dirty="0">
                <a:latin typeface="Arial" panose="020B0604020202020204" pitchFamily="34" charset="0"/>
                <a:cs typeface="Arial" panose="020B0604020202020204" pitchFamily="34" charset="0"/>
              </a:rPr>
              <a:t>JANSA, Lukáš. </a:t>
            </a:r>
            <a:r>
              <a:rPr lang="cs-CZ" altLang="cs-CZ" dirty="0" err="1">
                <a:latin typeface="Arial" panose="020B0604020202020204" pitchFamily="34" charset="0"/>
                <a:cs typeface="Arial" panose="020B0604020202020204" pitchFamily="34" charset="0"/>
              </a:rPr>
              <a:t>Cybersquatting</a:t>
            </a:r>
            <a:r>
              <a:rPr lang="cs-CZ" altLang="cs-CZ" dirty="0">
                <a:latin typeface="Arial" panose="020B0604020202020204" pitchFamily="34" charset="0"/>
                <a:cs typeface="Arial" panose="020B0604020202020204" pitchFamily="34" charset="0"/>
              </a:rPr>
              <a:t> a jeho podoby. In: </a:t>
            </a:r>
            <a:r>
              <a:rPr lang="cs-CZ" altLang="cs-CZ" i="1" dirty="0">
                <a:latin typeface="Arial" panose="020B0604020202020204" pitchFamily="34" charset="0"/>
                <a:cs typeface="Arial" panose="020B0604020202020204" pitchFamily="34" charset="0"/>
              </a:rPr>
              <a:t>Právo IT </a:t>
            </a:r>
            <a:r>
              <a:rPr lang="cs-CZ" altLang="cs-CZ" dirty="0">
                <a:latin typeface="Arial" panose="020B0604020202020204" pitchFamily="34" charset="0"/>
                <a:cs typeface="Arial" panose="020B0604020202020204" pitchFamily="34" charset="0"/>
              </a:rPr>
              <a:t>[online]. 22. 9. 2008. [cit. 2015-09-14]. Dostupné z: http://www.pravoit.cz/</a:t>
            </a:r>
            <a:r>
              <a:rPr lang="cs-CZ" altLang="cs-CZ" dirty="0" err="1">
                <a:latin typeface="Arial" panose="020B0604020202020204" pitchFamily="34" charset="0"/>
                <a:cs typeface="Arial" panose="020B0604020202020204" pitchFamily="34" charset="0"/>
              </a:rPr>
              <a:t>article</a:t>
            </a:r>
            <a:r>
              <a:rPr lang="cs-CZ" altLang="cs-CZ" dirty="0">
                <a:latin typeface="Arial" panose="020B0604020202020204" pitchFamily="34" charset="0"/>
                <a:cs typeface="Arial" panose="020B0604020202020204" pitchFamily="34" charset="0"/>
              </a:rPr>
              <a:t>/</a:t>
            </a:r>
            <a:r>
              <a:rPr lang="cs-CZ" altLang="cs-CZ" dirty="0" err="1">
                <a:latin typeface="Arial" panose="020B0604020202020204" pitchFamily="34" charset="0"/>
                <a:cs typeface="Arial" panose="020B0604020202020204" pitchFamily="34" charset="0"/>
              </a:rPr>
              <a:t>cybersquatting</a:t>
            </a:r>
            <a:r>
              <a:rPr lang="cs-CZ" altLang="cs-CZ" dirty="0">
                <a:latin typeface="Arial" panose="020B0604020202020204" pitchFamily="34" charset="0"/>
                <a:cs typeface="Arial" panose="020B0604020202020204" pitchFamily="34" charset="0"/>
              </a:rPr>
              <a:t>-a-jeho-podoby. Dušková, D. Nekalá soutěž na </a:t>
            </a:r>
            <a:r>
              <a:rPr lang="cs-CZ" altLang="cs-CZ" dirty="0" err="1">
                <a:latin typeface="Arial" panose="020B0604020202020204" pitchFamily="34" charset="0"/>
                <a:cs typeface="Arial" panose="020B0604020202020204" pitchFamily="34" charset="0"/>
              </a:rPr>
              <a:t>intenetu</a:t>
            </a:r>
            <a:r>
              <a:rPr lang="cs-CZ" altLang="cs-CZ" dirty="0">
                <a:latin typeface="Arial" panose="020B0604020202020204" pitchFamily="34" charset="0"/>
                <a:cs typeface="Arial" panose="020B0604020202020204" pitchFamily="34" charset="0"/>
              </a:rPr>
              <a:t>, DP, UK Praha</a:t>
            </a:r>
            <a:endParaRPr lang="en-GB" altLang="cs-CZ" dirty="0">
              <a:latin typeface="Arial" panose="020B0604020202020204" pitchFamily="34" charset="0"/>
              <a:cs typeface="Arial" panose="020B0604020202020204" pitchFamily="34" charset="0"/>
            </a:endParaRP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50</a:t>
            </a:fld>
            <a:endParaRPr lang="cs-CZ" altLang="cs-CZ"/>
          </a:p>
        </p:txBody>
      </p:sp>
    </p:spTree>
    <p:extLst>
      <p:ext uri="{BB962C8B-B14F-4D97-AF65-F5344CB8AC3E}">
        <p14:creationId xmlns:p14="http://schemas.microsoft.com/office/powerpoint/2010/main" val="2457616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0314E1-702C-4B3A-96E1-C26E8EA052DB}" type="slidenum">
              <a:rPr lang="en-US" altLang="cs-CZ" smtClean="0"/>
              <a:pPr/>
              <a:t>5</a:t>
            </a:fld>
            <a:endParaRPr lang="en-US" altLang="cs-CZ"/>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742003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altLang="cs-CZ" dirty="0">
                <a:latin typeface="Arial" panose="020B0604020202020204" pitchFamily="34" charset="0"/>
                <a:cs typeface="Arial" panose="020B0604020202020204" pitchFamily="34" charset="0"/>
              </a:rPr>
              <a:t>Dušková, D. Nekalá soutěž na </a:t>
            </a:r>
            <a:r>
              <a:rPr lang="cs-CZ" altLang="cs-CZ" dirty="0" err="1">
                <a:latin typeface="Arial" panose="020B0604020202020204" pitchFamily="34" charset="0"/>
                <a:cs typeface="Arial" panose="020B0604020202020204" pitchFamily="34" charset="0"/>
              </a:rPr>
              <a:t>intenetu</a:t>
            </a:r>
            <a:r>
              <a:rPr lang="cs-CZ" altLang="cs-CZ" dirty="0">
                <a:latin typeface="Arial" panose="020B0604020202020204" pitchFamily="34" charset="0"/>
                <a:cs typeface="Arial" panose="020B0604020202020204" pitchFamily="34" charset="0"/>
              </a:rPr>
              <a:t>, DP, UK Praha</a:t>
            </a:r>
            <a:endParaRPr lang="en-GB" altLang="cs-CZ" dirty="0">
              <a:latin typeface="Arial" panose="020B0604020202020204" pitchFamily="34" charset="0"/>
              <a:cs typeface="Arial" panose="020B0604020202020204" pitchFamily="34" charset="0"/>
            </a:endParaRPr>
          </a:p>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51</a:t>
            </a:fld>
            <a:endParaRPr lang="cs-CZ" altLang="cs-CZ"/>
          </a:p>
        </p:txBody>
      </p:sp>
    </p:spTree>
    <p:extLst>
      <p:ext uri="{BB962C8B-B14F-4D97-AF65-F5344CB8AC3E}">
        <p14:creationId xmlns:p14="http://schemas.microsoft.com/office/powerpoint/2010/main" val="2104773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5EE7F31D-5074-464C-B50C-EE60202230BC}" type="slidenum">
              <a:rPr lang="en-US" altLang="cs-CZ" sz="1300" smtClean="0"/>
              <a:pPr fontAlgn="base">
                <a:spcBef>
                  <a:spcPct val="0"/>
                </a:spcBef>
                <a:spcAft>
                  <a:spcPct val="0"/>
                </a:spcAft>
              </a:pPr>
              <a:t>52</a:t>
            </a:fld>
            <a:endParaRPr lang="en-US" altLang="cs-CZ" sz="1300"/>
          </a:p>
        </p:txBody>
      </p:sp>
      <p:sp>
        <p:nvSpPr>
          <p:cNvPr id="49155" name="Rectangle 2"/>
          <p:cNvSpPr>
            <a:spLocks noGrp="1" noRot="1" noChangeAspect="1" noChangeArrowheads="1" noTextEdit="1"/>
          </p:cNvSpPr>
          <p:nvPr>
            <p:ph type="sldImg"/>
          </p:nvPr>
        </p:nvSpPr>
        <p:spPr>
          <a:xfrm>
            <a:off x="139700" y="768350"/>
            <a:ext cx="6819900" cy="3836988"/>
          </a:xfrm>
          <a:ln/>
        </p:spPr>
      </p:sp>
      <p:sp>
        <p:nvSpPr>
          <p:cNvPr id="49156" name="Rectangle 3"/>
          <p:cNvSpPr>
            <a:spLocks noGrp="1" noChangeArrowheads="1"/>
          </p:cNvSpPr>
          <p:nvPr>
            <p:ph type="body" idx="1"/>
          </p:nvPr>
        </p:nvSpPr>
        <p:spPr>
          <a:noFill/>
        </p:spPr>
        <p:txBody>
          <a:bodyPr/>
          <a:lstStyle/>
          <a:p>
            <a:pPr eaLnBrk="1" hangingPunct="1"/>
            <a:r>
              <a:rPr lang="cs-CZ" altLang="cs-CZ">
                <a:latin typeface="Arial" panose="020B0604020202020204" pitchFamily="34" charset="0"/>
                <a:cs typeface="Arial" panose="020B0604020202020204" pitchFamily="34" charset="0"/>
              </a:rPr>
              <a:t>Toscani</a:t>
            </a:r>
            <a:endParaRPr lang="en-GB" altLang="cs-CZ">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9758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5EE7F31D-5074-464C-B50C-EE60202230BC}" type="slidenum">
              <a:rPr lang="en-US" altLang="cs-CZ" sz="1300" smtClean="0"/>
              <a:pPr fontAlgn="base">
                <a:spcBef>
                  <a:spcPct val="0"/>
                </a:spcBef>
                <a:spcAft>
                  <a:spcPct val="0"/>
                </a:spcAft>
              </a:pPr>
              <a:t>53</a:t>
            </a:fld>
            <a:endParaRPr lang="en-US" altLang="cs-CZ" sz="1300"/>
          </a:p>
        </p:txBody>
      </p:sp>
      <p:sp>
        <p:nvSpPr>
          <p:cNvPr id="49155" name="Rectangle 2"/>
          <p:cNvSpPr>
            <a:spLocks noGrp="1" noRot="1" noChangeAspect="1" noChangeArrowheads="1" noTextEdit="1"/>
          </p:cNvSpPr>
          <p:nvPr>
            <p:ph type="sldImg"/>
          </p:nvPr>
        </p:nvSpPr>
        <p:spPr>
          <a:xfrm>
            <a:off x="139700" y="768350"/>
            <a:ext cx="6819900" cy="3836988"/>
          </a:xfrm>
          <a:ln/>
        </p:spPr>
      </p:sp>
      <p:sp>
        <p:nvSpPr>
          <p:cNvPr id="49156" name="Rectangle 3"/>
          <p:cNvSpPr>
            <a:spLocks noGrp="1" noChangeArrowheads="1"/>
          </p:cNvSpPr>
          <p:nvPr>
            <p:ph type="body" idx="1"/>
          </p:nvPr>
        </p:nvSpPr>
        <p:spPr>
          <a:noFill/>
        </p:spPr>
        <p:txBody>
          <a:bodyPr/>
          <a:lstStyle/>
          <a:p>
            <a:pPr eaLnBrk="1" hangingPunct="1"/>
            <a:r>
              <a:rPr lang="en-GB" altLang="cs-CZ" dirty="0">
                <a:latin typeface="Arial" panose="020B0604020202020204" pitchFamily="34" charset="0"/>
                <a:cs typeface="Arial" panose="020B0604020202020204" pitchFamily="34" charset="0"/>
              </a:rPr>
              <a:t>https://ekonomika.idnes.cz/bernard-metoo-kampan-new-york-times-pivovar-fzm-/ekonomika.aspx?c=A180503_140106_ekonomika_fih</a:t>
            </a:r>
            <a:endParaRPr lang="cs-CZ" altLang="cs-CZ" dirty="0">
              <a:latin typeface="Arial" panose="020B0604020202020204" pitchFamily="34" charset="0"/>
              <a:cs typeface="Arial" panose="020B0604020202020204" pitchFamily="34" charset="0"/>
            </a:endParaRPr>
          </a:p>
          <a:p>
            <a:r>
              <a:rPr lang="cs-CZ" altLang="cs-CZ" b="1" dirty="0">
                <a:solidFill>
                  <a:schemeClr val="bg1"/>
                </a:solidFill>
                <a:hlinkClick r:id="rId3"/>
              </a:rPr>
              <a:t>https://ekonomika.idnes.cz/foto.aspx?r=ekoakcie&amp;c=A170614_135442_ekoakcie_fih&amp;foto=FIH6bf730_Standa_03.png</a:t>
            </a:r>
            <a:endParaRPr lang="cs-CZ" altLang="cs-CZ" b="1" dirty="0">
              <a:solidFill>
                <a:schemeClr val="bg1"/>
              </a:solidFill>
            </a:endParaRPr>
          </a:p>
          <a:p>
            <a:r>
              <a:rPr lang="cs-CZ" altLang="cs-CZ" b="1" dirty="0">
                <a:solidFill>
                  <a:schemeClr val="bg1"/>
                </a:solidFill>
              </a:rPr>
              <a:t>https://www.bernard.cz/cs/v-akci/reklamni-kampane/4.shtml</a:t>
            </a:r>
            <a:endParaRPr lang="cs-CZ" dirty="0"/>
          </a:p>
          <a:p>
            <a:pPr eaLnBrk="1" hangingPunct="1"/>
            <a:endParaRPr lang="en-GB" altLang="cs-CZ"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68663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54</a:t>
            </a:fld>
            <a:endParaRPr lang="cs-CZ" altLang="cs-CZ"/>
          </a:p>
        </p:txBody>
      </p:sp>
    </p:spTree>
    <p:extLst>
      <p:ext uri="{BB962C8B-B14F-4D97-AF65-F5344CB8AC3E}">
        <p14:creationId xmlns:p14="http://schemas.microsoft.com/office/powerpoint/2010/main" val="6153528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55</a:t>
            </a:fld>
            <a:endParaRPr lang="cs-CZ" altLang="cs-CZ"/>
          </a:p>
        </p:txBody>
      </p:sp>
    </p:spTree>
    <p:extLst>
      <p:ext uri="{BB962C8B-B14F-4D97-AF65-F5344CB8AC3E}">
        <p14:creationId xmlns:p14="http://schemas.microsoft.com/office/powerpoint/2010/main" val="15853749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56</a:t>
            </a:fld>
            <a:endParaRPr lang="cs-CZ" altLang="cs-CZ"/>
          </a:p>
        </p:txBody>
      </p:sp>
    </p:spTree>
    <p:extLst>
      <p:ext uri="{BB962C8B-B14F-4D97-AF65-F5344CB8AC3E}">
        <p14:creationId xmlns:p14="http://schemas.microsoft.com/office/powerpoint/2010/main" val="20854670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57</a:t>
            </a:fld>
            <a:endParaRPr lang="cs-CZ" altLang="cs-CZ"/>
          </a:p>
        </p:txBody>
      </p:sp>
    </p:spTree>
    <p:extLst>
      <p:ext uri="{BB962C8B-B14F-4D97-AF65-F5344CB8AC3E}">
        <p14:creationId xmlns:p14="http://schemas.microsoft.com/office/powerpoint/2010/main" val="32480110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58</a:t>
            </a:fld>
            <a:endParaRPr lang="cs-CZ" altLang="cs-CZ"/>
          </a:p>
        </p:txBody>
      </p:sp>
    </p:spTree>
    <p:extLst>
      <p:ext uri="{BB962C8B-B14F-4D97-AF65-F5344CB8AC3E}">
        <p14:creationId xmlns:p14="http://schemas.microsoft.com/office/powerpoint/2010/main" val="25057189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59</a:t>
            </a:fld>
            <a:endParaRPr lang="cs-CZ" altLang="cs-CZ"/>
          </a:p>
        </p:txBody>
      </p:sp>
    </p:spTree>
    <p:extLst>
      <p:ext uri="{BB962C8B-B14F-4D97-AF65-F5344CB8AC3E}">
        <p14:creationId xmlns:p14="http://schemas.microsoft.com/office/powerpoint/2010/main" val="32105810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60</a:t>
            </a:fld>
            <a:endParaRPr lang="cs-CZ" altLang="cs-CZ"/>
          </a:p>
        </p:txBody>
      </p:sp>
    </p:spTree>
    <p:extLst>
      <p:ext uri="{BB962C8B-B14F-4D97-AF65-F5344CB8AC3E}">
        <p14:creationId xmlns:p14="http://schemas.microsoft.com/office/powerpoint/2010/main" val="2266445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https://www.epravo.cz/top/clanky/pravni-prostredky-obrany-proti-katalogovym-podvodum-81284.html</a:t>
            </a:r>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13</a:t>
            </a:fld>
            <a:endParaRPr lang="cs-CZ" altLang="cs-CZ"/>
          </a:p>
        </p:txBody>
      </p:sp>
    </p:spTree>
    <p:extLst>
      <p:ext uri="{BB962C8B-B14F-4D97-AF65-F5344CB8AC3E}">
        <p14:creationId xmlns:p14="http://schemas.microsoft.com/office/powerpoint/2010/main" val="38487901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61</a:t>
            </a:fld>
            <a:endParaRPr lang="cs-CZ" altLang="cs-CZ"/>
          </a:p>
        </p:txBody>
      </p:sp>
    </p:spTree>
    <p:extLst>
      <p:ext uri="{BB962C8B-B14F-4D97-AF65-F5344CB8AC3E}">
        <p14:creationId xmlns:p14="http://schemas.microsoft.com/office/powerpoint/2010/main" val="16154064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62</a:t>
            </a:fld>
            <a:endParaRPr lang="cs-CZ" altLang="cs-CZ"/>
          </a:p>
        </p:txBody>
      </p:sp>
    </p:spTree>
    <p:extLst>
      <p:ext uri="{BB962C8B-B14F-4D97-AF65-F5344CB8AC3E}">
        <p14:creationId xmlns:p14="http://schemas.microsoft.com/office/powerpoint/2010/main" val="11889873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0314E1-702C-4B3A-96E1-C26E8EA052DB}" type="slidenum">
              <a:rPr lang="en-US" altLang="cs-CZ" smtClean="0"/>
              <a:pPr/>
              <a:t>63</a:t>
            </a:fld>
            <a:endParaRPr lang="en-US" altLang="cs-CZ"/>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8233309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0314E1-702C-4B3A-96E1-C26E8EA052DB}" type="slidenum">
              <a:rPr lang="en-US" altLang="cs-CZ" smtClean="0"/>
              <a:pPr/>
              <a:t>64</a:t>
            </a:fld>
            <a:endParaRPr lang="en-US" altLang="cs-CZ"/>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8977891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0314E1-702C-4B3A-96E1-C26E8EA052DB}" type="slidenum">
              <a:rPr lang="en-US" altLang="cs-CZ" smtClean="0"/>
              <a:pPr/>
              <a:t>65</a:t>
            </a:fld>
            <a:endParaRPr lang="en-US" altLang="cs-CZ"/>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7056556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0314E1-702C-4B3A-96E1-C26E8EA052DB}" type="slidenum">
              <a:rPr lang="en-US" altLang="cs-CZ" smtClean="0"/>
              <a:pPr/>
              <a:t>66</a:t>
            </a:fld>
            <a:endParaRPr lang="en-US" altLang="cs-CZ"/>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9455567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0314E1-702C-4B3A-96E1-C26E8EA052DB}" type="slidenum">
              <a:rPr lang="en-US" altLang="cs-CZ" smtClean="0"/>
              <a:pPr/>
              <a:t>67</a:t>
            </a:fld>
            <a:endParaRPr lang="en-US" altLang="cs-CZ"/>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2488116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0314E1-702C-4B3A-96E1-C26E8EA052DB}" type="slidenum">
              <a:rPr lang="en-US" altLang="cs-CZ" smtClean="0"/>
              <a:pPr/>
              <a:t>68</a:t>
            </a:fld>
            <a:endParaRPr lang="en-US" altLang="cs-CZ"/>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9455809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0314E1-702C-4B3A-96E1-C26E8EA052DB}" type="slidenum">
              <a:rPr lang="en-US" altLang="cs-CZ" smtClean="0"/>
              <a:pPr/>
              <a:t>69</a:t>
            </a:fld>
            <a:endParaRPr lang="en-US" altLang="cs-CZ"/>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26600648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0314E1-702C-4B3A-96E1-C26E8EA052DB}" type="slidenum">
              <a:rPr lang="en-US" altLang="cs-CZ" smtClean="0"/>
              <a:pPr/>
              <a:t>70</a:t>
            </a:fld>
            <a:endParaRPr lang="en-US" altLang="cs-CZ"/>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3231877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Zdroje:</a:t>
            </a:r>
            <a:r>
              <a:rPr lang="cs-CZ" baseline="0" dirty="0"/>
              <a:t> http://www.spolecna-obrana.estranky.cz/</a:t>
            </a:r>
          </a:p>
          <a:p>
            <a:r>
              <a:rPr lang="cs-CZ" baseline="0" dirty="0"/>
              <a:t>https://blog.jankaspar.cz/european-business-number-ebn-dalsi-katalogovy-podvod-tentokrat-z-nemecka/</a:t>
            </a:r>
          </a:p>
          <a:p>
            <a:r>
              <a:rPr lang="cs-CZ" dirty="0"/>
              <a:t>https://www.podnikatel.cz/clanky/nove-jmeno-stari-znami-podvodnici-pozor-na-dalsi-utok-katalogovych-firem/</a:t>
            </a:r>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14</a:t>
            </a:fld>
            <a:endParaRPr lang="cs-CZ" altLang="cs-CZ"/>
          </a:p>
        </p:txBody>
      </p:sp>
    </p:spTree>
    <p:extLst>
      <p:ext uri="{BB962C8B-B14F-4D97-AF65-F5344CB8AC3E}">
        <p14:creationId xmlns:p14="http://schemas.microsoft.com/office/powerpoint/2010/main" val="37282158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0314E1-702C-4B3A-96E1-C26E8EA052DB}" type="slidenum">
              <a:rPr lang="en-US" altLang="cs-CZ" smtClean="0"/>
              <a:pPr/>
              <a:t>71</a:t>
            </a:fld>
            <a:endParaRPr lang="en-US" altLang="cs-CZ"/>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644571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https://www.faire-werbung.ch/wordpress/wp-content/uploads/2018/10/LK1120918.pdf</a:t>
            </a:r>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33</a:t>
            </a:fld>
            <a:endParaRPr lang="cs-CZ" altLang="cs-CZ"/>
          </a:p>
        </p:txBody>
      </p:sp>
    </p:spTree>
    <p:extLst>
      <p:ext uri="{BB962C8B-B14F-4D97-AF65-F5344CB8AC3E}">
        <p14:creationId xmlns:p14="http://schemas.microsoft.com/office/powerpoint/2010/main" val="3671848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Zdraoj</a:t>
            </a:r>
            <a:r>
              <a:rPr lang="cs-CZ" dirty="0"/>
              <a:t>: https://www.asa.org.uk/news/top-10-most-complained-about-ads-from-2017.html</a:t>
            </a:r>
          </a:p>
          <a:p>
            <a:r>
              <a:rPr lang="cs-CZ" dirty="0"/>
              <a:t>https://www.ranker.com/list/subliminal-advertising-messing-with-your-head/justin-andress</a:t>
            </a:r>
          </a:p>
          <a:p>
            <a:r>
              <a:rPr lang="cs-CZ" dirty="0"/>
              <a:t>https://www.m-journal.cz/aktuality/slovenska-rada-pro-reklamu-zamitla-stiznost-na-zneuziti-dedecka-vecernicka-v-reklame-csob__s288x7963.html</a:t>
            </a:r>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35</a:t>
            </a:fld>
            <a:endParaRPr lang="cs-CZ" altLang="cs-CZ"/>
          </a:p>
        </p:txBody>
      </p:sp>
    </p:spTree>
    <p:extLst>
      <p:ext uri="{BB962C8B-B14F-4D97-AF65-F5344CB8AC3E}">
        <p14:creationId xmlns:p14="http://schemas.microsoft.com/office/powerpoint/2010/main" val="84238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Zdraoj</a:t>
            </a:r>
            <a:r>
              <a:rPr lang="cs-CZ" dirty="0"/>
              <a:t>: https://www.asa.org.uk/news/top-10-most-complained-about-ads-from-2017.html</a:t>
            </a:r>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36</a:t>
            </a:fld>
            <a:endParaRPr lang="cs-CZ" altLang="cs-CZ"/>
          </a:p>
        </p:txBody>
      </p:sp>
    </p:spTree>
    <p:extLst>
      <p:ext uri="{BB962C8B-B14F-4D97-AF65-F5344CB8AC3E}">
        <p14:creationId xmlns:p14="http://schemas.microsoft.com/office/powerpoint/2010/main" val="1704163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Zdraoj</a:t>
            </a:r>
            <a:r>
              <a:rPr lang="cs-CZ" dirty="0"/>
              <a:t>: https://www.asa.org.uk/news/top-10-most-complained-about-ads-from-2017.html</a:t>
            </a:r>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37</a:t>
            </a:fld>
            <a:endParaRPr lang="cs-CZ" altLang="cs-CZ"/>
          </a:p>
        </p:txBody>
      </p:sp>
    </p:spTree>
    <p:extLst>
      <p:ext uri="{BB962C8B-B14F-4D97-AF65-F5344CB8AC3E}">
        <p14:creationId xmlns:p14="http://schemas.microsoft.com/office/powerpoint/2010/main" val="2597722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Zdraoj</a:t>
            </a:r>
            <a:r>
              <a:rPr lang="cs-CZ" dirty="0"/>
              <a:t>: https://www.asa.org.uk/news/top-10-most-complained-about-ads-from-2017.html</a:t>
            </a:r>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38</a:t>
            </a:fld>
            <a:endParaRPr lang="cs-CZ" altLang="cs-CZ"/>
          </a:p>
        </p:txBody>
      </p:sp>
    </p:spTree>
    <p:extLst>
      <p:ext uri="{BB962C8B-B14F-4D97-AF65-F5344CB8AC3E}">
        <p14:creationId xmlns:p14="http://schemas.microsoft.com/office/powerpoint/2010/main" val="33607327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Definujte zápatí - název prezentace / pracoviště</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0" name="Obrázek 9">
            <a:extLst>
              <a:ext uri="{FF2B5EF4-FFF2-40B4-BE49-F238E27FC236}">
                <a16:creationId xmlns:a16="http://schemas.microsoft.com/office/drawing/2014/main" id="{BC5D462A-E758-4BCA-AD83-84964775D7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1"/>
          </a:xfrm>
          <a:prstGeom prst="rect">
            <a:avLst/>
          </a:prstGeom>
        </p:spPr>
      </p:pic>
    </p:spTree>
    <p:extLst>
      <p:ext uri="{BB962C8B-B14F-4D97-AF65-F5344CB8AC3E}">
        <p14:creationId xmlns:p14="http://schemas.microsoft.com/office/powerpoint/2010/main" val="935384140"/>
      </p:ext>
    </p:extLst>
  </p:cSld>
  <p:clrMapOvr>
    <a:masterClrMapping/>
  </p:clrMapOvr>
  <p:hf hdr="0" dt="0"/>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Upravte styly předlohy textu.</a:t>
            </a:r>
          </a:p>
        </p:txBody>
      </p:sp>
      <p:pic>
        <p:nvPicPr>
          <p:cNvPr id="14" name="Obrázek 13">
            <a:extLst>
              <a:ext uri="{FF2B5EF4-FFF2-40B4-BE49-F238E27FC236}">
                <a16:creationId xmlns:a16="http://schemas.microsoft.com/office/drawing/2014/main" id="{5FEE0D4D-8DE9-4C74-909E-3D6A7A05C0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172298664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5">
            <a:extLst>
              <a:ext uri="{FF2B5EF4-FFF2-40B4-BE49-F238E27FC236}">
                <a16:creationId xmlns:a16="http://schemas.microsoft.com/office/drawing/2014/main" id="{BD9EAA30-1FED-4896-80B1-3BDC9D5993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72389077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9100DC"/>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Definujte zápatí - název prezentace / pracoviště</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a:t>Kliknutím na ikonu přidáte obrázek.</a:t>
            </a:r>
            <a:endParaRPr lang="cs-CZ" dirty="0"/>
          </a:p>
        </p:txBody>
      </p:sp>
      <p:pic>
        <p:nvPicPr>
          <p:cNvPr id="7" name="Obrázek 6">
            <a:extLst>
              <a:ext uri="{FF2B5EF4-FFF2-40B4-BE49-F238E27FC236}">
                <a16:creationId xmlns:a16="http://schemas.microsoft.com/office/drawing/2014/main" id="{507BAEFB-3478-47F5-888D-1DA9C581BE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139"/>
          </a:xfrm>
          <a:prstGeom prst="rect">
            <a:avLst/>
          </a:prstGeom>
        </p:spPr>
      </p:pic>
    </p:spTree>
    <p:extLst>
      <p:ext uri="{BB962C8B-B14F-4D97-AF65-F5344CB8AC3E}">
        <p14:creationId xmlns:p14="http://schemas.microsoft.com/office/powerpoint/2010/main" val="3163854523"/>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LAW">
    <p:bg>
      <p:bgPr>
        <a:solidFill>
          <a:srgbClr val="9100DC"/>
        </a:solidFill>
        <a:effectLst/>
      </p:bgPr>
    </p:bg>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3CB5923B-A900-438F-B7D2-0E35F40784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0" y="2019299"/>
            <a:ext cx="4106255" cy="2833317"/>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9100DC"/>
                </a:solidFill>
              </a:defRPr>
            </a:lvl1pPr>
          </a:lstStyle>
          <a:p>
            <a:r>
              <a:rPr lang="cs-CZ" dirty="0"/>
              <a:t>Definujte zápatí - název prezentace / pracoviště</a:t>
            </a:r>
          </a:p>
        </p:txBody>
      </p:sp>
      <p:sp>
        <p:nvSpPr>
          <p:cNvPr id="4" name="Zástupný symbol pro číslo snímku 2"/>
          <p:cNvSpPr>
            <a:spLocks noGrp="1"/>
          </p:cNvSpPr>
          <p:nvPr>
            <p:ph type="sldNum" sz="quarter" idx="11"/>
          </p:nvPr>
        </p:nvSpPr>
        <p:spPr>
          <a:xfrm>
            <a:off x="414000" y="6228000"/>
            <a:ext cx="252000" cy="252000"/>
          </a:xfrm>
        </p:spPr>
        <p:txBody>
          <a:bodyPr/>
          <a:lstStyle>
            <a:lvl1pPr>
              <a:defRPr>
                <a:solidFill>
                  <a:srgbClr val="91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0208" y="2434288"/>
            <a:ext cx="7673489" cy="1989423"/>
          </a:xfrm>
          <a:prstGeom prst="rect">
            <a:avLst/>
          </a:prstGeom>
        </p:spPr>
      </p:pic>
      <p:sp>
        <p:nvSpPr>
          <p:cNvPr id="3" name="Zástupný symbol pro zápatí 1">
            <a:extLst>
              <a:ext uri="{FF2B5EF4-FFF2-40B4-BE49-F238E27FC236}">
                <a16:creationId xmlns:a16="http://schemas.microsoft.com/office/drawing/2014/main" id="{AA728D69-F43C-45BB-A655-A4B6ABA23BCA}"/>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cs-CZ" dirty="0"/>
              <a:t>Definujte zápatí - název prezentace / pracoviště</a:t>
            </a:r>
          </a:p>
        </p:txBody>
      </p:sp>
      <p:sp>
        <p:nvSpPr>
          <p:cNvPr id="5" name="Zástupný symbol pro číslo snímku 2">
            <a:extLst>
              <a:ext uri="{FF2B5EF4-FFF2-40B4-BE49-F238E27FC236}">
                <a16:creationId xmlns:a16="http://schemas.microsoft.com/office/drawing/2014/main" id="{B1B107C1-A64C-4C75-A4EF-124CAB9AEE0A}"/>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1_Úvodní snímek">
    <p:spTree>
      <p:nvGrpSpPr>
        <p:cNvPr id="1" name=""/>
        <p:cNvGrpSpPr/>
        <p:nvPr/>
      </p:nvGrpSpPr>
      <p:grpSpPr>
        <a:xfrm>
          <a:off x="0" y="0"/>
          <a:ext cx="0" cy="0"/>
          <a:chOff x="0" y="0"/>
          <a:chExt cx="0" cy="0"/>
        </a:xfrm>
      </p:grpSpPr>
      <p:grpSp>
        <p:nvGrpSpPr>
          <p:cNvPr id="4" name="Group 15"/>
          <p:cNvGrpSpPr>
            <a:grpSpLocks/>
          </p:cNvGrpSpPr>
          <p:nvPr/>
        </p:nvGrpSpPr>
        <p:grpSpPr bwMode="auto">
          <a:xfrm>
            <a:off x="5780618" y="1169989"/>
            <a:ext cx="6419849" cy="4994275"/>
            <a:chOff x="4334933" y="1169931"/>
            <a:chExt cx="4814835" cy="4993802"/>
          </a:xfrm>
        </p:grpSpPr>
        <p:cxnSp>
          <p:nvCxnSpPr>
            <p:cNvPr id="5" name="Straight Connector 16"/>
            <p:cNvCxnSpPr/>
            <p:nvPr/>
          </p:nvCxnSpPr>
          <p:spPr>
            <a:xfrm flipH="1">
              <a:off x="6009727" y="1169931"/>
              <a:ext cx="3133691" cy="313501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18"/>
            <p:cNvCxnSpPr/>
            <p:nvPr/>
          </p:nvCxnSpPr>
          <p:spPr>
            <a:xfrm flipH="1">
              <a:off x="4334933" y="1349301"/>
              <a:ext cx="4814835" cy="481443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20"/>
            <p:cNvCxnSpPr/>
            <p:nvPr/>
          </p:nvCxnSpPr>
          <p:spPr>
            <a:xfrm flipH="1">
              <a:off x="5225510" y="1469940"/>
              <a:ext cx="3911558" cy="391123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21"/>
            <p:cNvCxnSpPr/>
            <p:nvPr/>
          </p:nvCxnSpPr>
          <p:spPr>
            <a:xfrm flipH="1">
              <a:off x="5304885" y="1308030"/>
              <a:ext cx="3838534" cy="38397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22"/>
            <p:cNvCxnSpPr/>
            <p:nvPr/>
          </p:nvCxnSpPr>
          <p:spPr>
            <a:xfrm flipH="1">
              <a:off x="5706518" y="1769949"/>
              <a:ext cx="3430550" cy="343026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711201" y="533401"/>
            <a:ext cx="8206284" cy="3124201"/>
          </a:xfrm>
        </p:spPr>
        <p:txBody>
          <a:bodyPr anchor="b"/>
          <a:lstStyle>
            <a:lvl1pPr algn="l">
              <a:defRPr sz="4400">
                <a:effectLst/>
              </a:defRPr>
            </a:lvl1pPr>
          </a:lstStyle>
          <a:p>
            <a:r>
              <a:rPr lang="cs-CZ"/>
              <a:t>Kliknutím lze upravit styl.</a:t>
            </a:r>
            <a:endParaRPr lang="en-US" dirty="0"/>
          </a:p>
        </p:txBody>
      </p:sp>
      <p:sp>
        <p:nvSpPr>
          <p:cNvPr id="3" name="Subtitle 2"/>
          <p:cNvSpPr>
            <a:spLocks noGrp="1"/>
          </p:cNvSpPr>
          <p:nvPr>
            <p:ph type="subTitle" idx="1"/>
          </p:nvPr>
        </p:nvSpPr>
        <p:spPr>
          <a:xfrm>
            <a:off x="711200" y="3843868"/>
            <a:ext cx="6605667"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10" name="Date Placeholder 3"/>
          <p:cNvSpPr>
            <a:spLocks noGrp="1"/>
          </p:cNvSpPr>
          <p:nvPr>
            <p:ph type="dt" sz="half" idx="10"/>
          </p:nvPr>
        </p:nvSpPr>
        <p:spPr/>
        <p:txBody>
          <a:bodyPr/>
          <a:lstStyle>
            <a:lvl1pPr>
              <a:defRPr/>
            </a:lvl1pPr>
          </a:lstStyle>
          <a:p>
            <a:pPr>
              <a:defRPr/>
            </a:pPr>
            <a:fld id="{DC6986F3-FB9F-4F02-83E1-E7B160A975F3}" type="datetime10">
              <a:rPr lang="cs-CZ"/>
              <a:pPr>
                <a:defRPr/>
              </a:pPr>
              <a:t>14:00</a:t>
            </a:fld>
            <a:endParaRPr lang="cs-CZ"/>
          </a:p>
        </p:txBody>
      </p:sp>
      <p:sp>
        <p:nvSpPr>
          <p:cNvPr id="11" name="Footer Placeholder 4"/>
          <p:cNvSpPr>
            <a:spLocks noGrp="1"/>
          </p:cNvSpPr>
          <p:nvPr>
            <p:ph type="ftr" sz="quarter" idx="11"/>
          </p:nvPr>
        </p:nvSpPr>
        <p:spPr/>
        <p:txBody>
          <a:bodyPr/>
          <a:lstStyle>
            <a:lvl1pPr>
              <a:defRPr/>
            </a:lvl1pPr>
          </a:lstStyle>
          <a:p>
            <a:pPr>
              <a:defRPr/>
            </a:pPr>
            <a:endParaRPr lang="cs-CZ"/>
          </a:p>
        </p:txBody>
      </p:sp>
      <p:sp>
        <p:nvSpPr>
          <p:cNvPr id="12" name="Slide Number Placeholder 5"/>
          <p:cNvSpPr>
            <a:spLocks noGrp="1"/>
          </p:cNvSpPr>
          <p:nvPr>
            <p:ph type="sldNum" sz="quarter" idx="12"/>
          </p:nvPr>
        </p:nvSpPr>
        <p:spPr/>
        <p:txBody>
          <a:bodyPr/>
          <a:lstStyle>
            <a:lvl1pPr>
              <a:defRPr/>
            </a:lvl1pPr>
          </a:lstStyle>
          <a:p>
            <a:pPr>
              <a:defRPr/>
            </a:pPr>
            <a:fld id="{8C553CE1-44CF-4ADF-BED6-5D4E0E712D4E}" type="slidenum">
              <a:rPr lang="cs-CZ" altLang="cs-CZ"/>
              <a:pPr>
                <a:defRPr/>
              </a:pPr>
              <a:t>‹#›</a:t>
            </a:fld>
            <a:endParaRPr lang="cs-CZ" altLang="cs-CZ"/>
          </a:p>
        </p:txBody>
      </p:sp>
    </p:spTree>
    <p:extLst>
      <p:ext uri="{BB962C8B-B14F-4D97-AF65-F5344CB8AC3E}">
        <p14:creationId xmlns:p14="http://schemas.microsoft.com/office/powerpoint/2010/main" val="4194625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083D8F9C-31DA-4A72-9A88-45079BA91C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1691229579"/>
      </p:ext>
    </p:extLst>
  </p:cSld>
  <p:clrMapOvr>
    <a:masterClrMapping/>
  </p:clrMapOvr>
  <p:hf hdr="0" dt="0"/>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Definujte zápatí - název prezentace /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1" name="Obrázek 10">
            <a:extLst>
              <a:ext uri="{FF2B5EF4-FFF2-40B4-BE49-F238E27FC236}">
                <a16:creationId xmlns:a16="http://schemas.microsoft.com/office/drawing/2014/main" id="{7A9A2BD2-1096-47BE-BE7D-31D4B6ED51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35992" cy="1059835"/>
          </a:xfrm>
          <a:prstGeom prst="rect">
            <a:avLst/>
          </a:prstGeom>
        </p:spPr>
      </p:pic>
    </p:spTree>
    <p:extLst>
      <p:ext uri="{BB962C8B-B14F-4D97-AF65-F5344CB8AC3E}">
        <p14:creationId xmlns:p14="http://schemas.microsoft.com/office/powerpoint/2010/main" val="39481167"/>
      </p:ext>
    </p:extLst>
  </p:cSld>
  <p:clrMapOvr>
    <a:masterClrMapping/>
  </p:clrMapOvr>
  <p:hf hdr="0" dt="0"/>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10" name="Obrázek 9">
            <a:extLst>
              <a:ext uri="{FF2B5EF4-FFF2-40B4-BE49-F238E27FC236}">
                <a16:creationId xmlns:a16="http://schemas.microsoft.com/office/drawing/2014/main" id="{BD636BBA-EAE3-4723-B113-5D7145D09D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403442829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2" name="Obrázek 11">
            <a:extLst>
              <a:ext uri="{FF2B5EF4-FFF2-40B4-BE49-F238E27FC236}">
                <a16:creationId xmlns:a16="http://schemas.microsoft.com/office/drawing/2014/main" id="{8D071A41-2EBD-49A7-A906-FB9C1EE30D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3317168426"/>
      </p:ext>
    </p:extLst>
  </p:cSld>
  <p:clrMapOvr>
    <a:masterClrMapping/>
  </p:clrMapOvr>
  <p:hf hdr="0" dt="0"/>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3" name="Obrázek 12">
            <a:extLst>
              <a:ext uri="{FF2B5EF4-FFF2-40B4-BE49-F238E27FC236}">
                <a16:creationId xmlns:a16="http://schemas.microsoft.com/office/drawing/2014/main" id="{8EF222EE-72EC-4915-BFF7-454D9FCA75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966739591"/>
      </p:ext>
    </p:extLst>
  </p:cSld>
  <p:clrMapOvr>
    <a:masterClrMapping/>
  </p:clrMapOvr>
  <p:hf hdr="0" dt="0"/>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Upravte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Upravte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17" name="Obrázek 16">
            <a:extLst>
              <a:ext uri="{FF2B5EF4-FFF2-40B4-BE49-F238E27FC236}">
                <a16:creationId xmlns:a16="http://schemas.microsoft.com/office/drawing/2014/main" id="{46E8DF9B-B034-4030-8D59-8EB30894BE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713741071"/>
      </p:ext>
    </p:extLst>
  </p:cSld>
  <p:clrMapOvr>
    <a:masterClrMapping/>
  </p:clrMapOvr>
  <p:hf hdr="0" dt="0"/>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Upravte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pic>
        <p:nvPicPr>
          <p:cNvPr id="11" name="Obrázek 10">
            <a:extLst>
              <a:ext uri="{FF2B5EF4-FFF2-40B4-BE49-F238E27FC236}">
                <a16:creationId xmlns:a16="http://schemas.microsoft.com/office/drawing/2014/main" id="{11D939FD-1FD8-4E6C-BF1C-80C9479ECF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117383761"/>
      </p:ext>
    </p:extLst>
  </p:cSld>
  <p:clrMapOvr>
    <a:masterClrMapping/>
  </p:clrMapOvr>
  <p:hf hdr="0" dt="0"/>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7" name="Obrázek 6">
            <a:extLst>
              <a:ext uri="{FF2B5EF4-FFF2-40B4-BE49-F238E27FC236}">
                <a16:creationId xmlns:a16="http://schemas.microsoft.com/office/drawing/2014/main" id="{F8A642DD-F4D1-4553-8BF4-32A8C8CF50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234975528"/>
      </p:ext>
    </p:extLst>
  </p:cSld>
  <p:clrMapOvr>
    <a:masterClrMapping/>
  </p:clrMapOvr>
  <p:hf hdr="0" dt="0"/>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dirty="0"/>
              <a:t>Definujte zápatí - název prezentace / pracoviště</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 id="2147483694" r:id="rId15"/>
  </p:sldLayoutIdLst>
  <p:hf sldNum="0" hdr="0" ft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7"/>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ris.bka.gv.at/Ergebnis.wxe?Abfrage=Justiz&amp;GZ=4Ob58/07v&amp;SkipToDocumentPage=True&amp;SucheNachRechtssatz=False&amp;SucheNachText=True" TargetMode="External"/><Relationship Id="rId2" Type="http://schemas.openxmlformats.org/officeDocument/2006/relationships/hyperlink" Target="https://www.ris.bka.gv.at/Ergebnis.wxe?Abfrage=Justiz&amp;GZ=4Ob62/95&amp;SkipToDocumentPage=True&amp;SucheNachRechtssatz=False&amp;SucheNachText=True" TargetMode="External"/><Relationship Id="rId1" Type="http://schemas.openxmlformats.org/officeDocument/2006/relationships/slideLayout" Target="../slideLayouts/slideLayout2.xml"/><Relationship Id="rId4" Type="http://schemas.openxmlformats.org/officeDocument/2006/relationships/hyperlink" Target="https://www.ris.bka.gv.at/Ergebnis.wxe?Abfrage=Justiz&amp;GZ=4Ob39/95&amp;SkipToDocumentPage=True&amp;SucheNachRechtssatz=False&amp;SucheNachText=Tru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7.xml.rels><?xml version="1.0" encoding="UTF-8" standalone="yes"?>
<Relationships xmlns="http://schemas.openxmlformats.org/package/2006/relationships"><Relationship Id="rId3" Type="http://schemas.openxmlformats.org/officeDocument/2006/relationships/hyperlink" Target="https://www.josefkotasek.cz/pravo/medialni-pravo/smrti-bliz/"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38.xml.rels><?xml version="1.0" encoding="UTF-8" standalone="yes"?>
<Relationships xmlns="http://schemas.openxmlformats.org/package/2006/relationships"><Relationship Id="rId3" Type="http://schemas.openxmlformats.org/officeDocument/2006/relationships/hyperlink" Target="https://www.josefkotasek.cz/pravo/medialni-pravo/nevera-se-muze-prodrazit-aneb-kdyz-soud-bere-humor-vazn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josefkotasek.cz/pravo/medialni-pravo/odborarsky-boss-jako-nedobrovolny-akter-reklamy/"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5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15.xml"/><Relationship Id="rId5" Type="http://schemas.openxmlformats.org/officeDocument/2006/relationships/image" Target="../media/image30.jpg"/><Relationship Id="rId4" Type="http://schemas.openxmlformats.org/officeDocument/2006/relationships/image" Target="../media/image29.jp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https://img.blesk.cz/img/1/full/2208657_.jpg"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centrumlidskaprava.cz/nejvyssi-spravni-soud-se-vymezil-proti-sexisticke-reklame-ochrana-lidske-dustojnosti-nebo-zasah-do"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Právnická fakulta MU / Katedra obchodního práva </a:t>
            </a:r>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p:cNvSpPr>
            <a:spLocks noGrp="1"/>
          </p:cNvSpPr>
          <p:nvPr>
            <p:ph type="title"/>
          </p:nvPr>
        </p:nvSpPr>
        <p:spPr>
          <a:xfrm>
            <a:off x="398502" y="1805940"/>
            <a:ext cx="11361600" cy="2266005"/>
          </a:xfrm>
        </p:spPr>
        <p:txBody>
          <a:bodyPr/>
          <a:lstStyle/>
          <a:p>
            <a:br>
              <a:rPr lang="cs-CZ" dirty="0"/>
            </a:br>
            <a:r>
              <a:rPr lang="cs-CZ" dirty="0"/>
              <a:t>Regulace reklamy</a:t>
            </a:r>
          </a:p>
        </p:txBody>
      </p:sp>
      <p:sp>
        <p:nvSpPr>
          <p:cNvPr id="5" name="Podnadpis 4"/>
          <p:cNvSpPr>
            <a:spLocks noGrp="1"/>
          </p:cNvSpPr>
          <p:nvPr>
            <p:ph type="subTitle" idx="1"/>
          </p:nvPr>
        </p:nvSpPr>
        <p:spPr>
          <a:xfrm>
            <a:off x="398502" y="4678680"/>
            <a:ext cx="11361600" cy="1280160"/>
          </a:xfrm>
        </p:spPr>
        <p:txBody>
          <a:bodyPr/>
          <a:lstStyle/>
          <a:p>
            <a:r>
              <a:rPr lang="cs-CZ" dirty="0"/>
              <a:t>Josef Kotásek</a:t>
            </a:r>
          </a:p>
        </p:txBody>
      </p:sp>
    </p:spTree>
    <p:extLst>
      <p:ext uri="{BB962C8B-B14F-4D97-AF65-F5344CB8AC3E}">
        <p14:creationId xmlns:p14="http://schemas.microsoft.com/office/powerpoint/2010/main" val="3403339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Soutěžitel i před vstupem na trh</a:t>
            </a:r>
          </a:p>
        </p:txBody>
      </p:sp>
      <p:sp>
        <p:nvSpPr>
          <p:cNvPr id="5" name="Zástupný symbol pro obsah 4"/>
          <p:cNvSpPr>
            <a:spLocks noGrp="1"/>
          </p:cNvSpPr>
          <p:nvPr>
            <p:ph idx="1"/>
          </p:nvPr>
        </p:nvSpPr>
        <p:spPr/>
        <p:txBody>
          <a:bodyPr/>
          <a:lstStyle/>
          <a:p>
            <a:pPr marL="0" indent="0">
              <a:buNone/>
            </a:pPr>
            <a:r>
              <a:rPr lang="cs-CZ" dirty="0"/>
              <a:t>Pokud ten, kdo teprve na trh v budoucnu vstoupí, připravuje úspěch tohoto vstupu propagací budoucích služeb, je třeba toto jeho jednání hodnotit jako jednání učiněné v rámci hospodářské soutěže.</a:t>
            </a:r>
          </a:p>
          <a:p>
            <a:pPr marL="0" indent="0">
              <a:buNone/>
            </a:pPr>
            <a:endParaRPr lang="cs-CZ" dirty="0"/>
          </a:p>
          <a:p>
            <a:pPr marL="0" indent="0">
              <a:buNone/>
            </a:pPr>
            <a:r>
              <a:rPr lang="cs-CZ" dirty="0"/>
              <a:t>r VS v Praze 3 </a:t>
            </a:r>
            <a:r>
              <a:rPr lang="cs-CZ" dirty="0" err="1"/>
              <a:t>Cmo</a:t>
            </a:r>
            <a:r>
              <a:rPr lang="cs-CZ" dirty="0"/>
              <a:t> 91/97</a:t>
            </a:r>
          </a:p>
          <a:p>
            <a:pPr lvl="1"/>
            <a:endParaRPr lang="cs-CZ" dirty="0"/>
          </a:p>
          <a:p>
            <a:endParaRPr lang="cs-CZ"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10</a:t>
            </a:fld>
            <a:endParaRPr lang="cs-CZ" altLang="cs-CZ"/>
          </a:p>
        </p:txBody>
      </p:sp>
    </p:spTree>
    <p:extLst>
      <p:ext uri="{BB962C8B-B14F-4D97-AF65-F5344CB8AC3E}">
        <p14:creationId xmlns:p14="http://schemas.microsoft.com/office/powerpoint/2010/main" val="1532202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18161" y="320041"/>
            <a:ext cx="5791200" cy="472440"/>
          </a:xfrm>
        </p:spPr>
        <p:txBody>
          <a:bodyPr/>
          <a:lstStyle/>
          <a:p>
            <a:r>
              <a:rPr lang="cs-CZ" dirty="0"/>
              <a:t>Ochrana i „</a:t>
            </a:r>
            <a:r>
              <a:rPr lang="cs-CZ" dirty="0" err="1"/>
              <a:t>nascitura</a:t>
            </a:r>
            <a:r>
              <a:rPr lang="cs-CZ" dirty="0"/>
              <a:t>“</a:t>
            </a:r>
          </a:p>
        </p:txBody>
      </p:sp>
      <p:sp>
        <p:nvSpPr>
          <p:cNvPr id="5" name="Zástupný symbol pro obsah 4"/>
          <p:cNvSpPr>
            <a:spLocks noGrp="1"/>
          </p:cNvSpPr>
          <p:nvPr>
            <p:ph idx="1"/>
          </p:nvPr>
        </p:nvSpPr>
        <p:spPr>
          <a:xfrm>
            <a:off x="259080" y="989977"/>
            <a:ext cx="11521440" cy="4878045"/>
          </a:xfrm>
        </p:spPr>
        <p:txBody>
          <a:bodyPr/>
          <a:lstStyle/>
          <a:p>
            <a:pPr marL="72000" indent="0">
              <a:buNone/>
            </a:pPr>
            <a:endParaRPr lang="cs-CZ" altLang="cs-CZ" dirty="0"/>
          </a:p>
          <a:p>
            <a:pPr marL="72000" indent="0">
              <a:buNone/>
            </a:pPr>
            <a:r>
              <a:rPr lang="cs-CZ" altLang="cs-CZ" dirty="0"/>
              <a:t>V hospodářském styku se mohou ocitnout i subjekty, které při samotném škodlivém </a:t>
            </a:r>
            <a:r>
              <a:rPr lang="cs-CZ" altLang="cs-CZ" b="1" dirty="0"/>
              <a:t>jednání doposud neexistovaly</a:t>
            </a:r>
            <a:endParaRPr lang="cs-CZ" altLang="cs-CZ" dirty="0"/>
          </a:p>
          <a:p>
            <a:pPr marL="72000" indent="0">
              <a:lnSpc>
                <a:spcPct val="100000"/>
              </a:lnSpc>
              <a:buNone/>
            </a:pPr>
            <a:r>
              <a:rPr lang="cs-CZ" dirty="0"/>
              <a:t>VS v Praze ve věci domény „tpca.cz“ (3 </a:t>
            </a:r>
            <a:r>
              <a:rPr lang="cs-CZ" dirty="0" err="1"/>
              <a:t>Cmo</a:t>
            </a:r>
            <a:r>
              <a:rPr lang="cs-CZ" dirty="0"/>
              <a:t> 318/2006). Držitel v tomto případě nejen, že doménu registroval v den, kdy bylo v médiích oznámeno, že se automobilka chystá vstoupit na český trh a pod jakým názvem, ale navíc po registraci nabídl doménu k prodeji a po nezdaru vyjednávání o ceně na webových stránkách na doméně umístěných začal provozovat služby nabízející přístup k pornografickému materiálu a zároveň bylo na stránkách umístěno logo využívané automobilkou.</a:t>
            </a:r>
            <a:endParaRPr lang="cs-CZ" altLang="cs-CZ" dirty="0"/>
          </a:p>
          <a:p>
            <a:endParaRPr lang="cs-CZ" altLang="cs-CZ"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11</a:t>
            </a:fld>
            <a:endParaRPr lang="cs-CZ" altLang="cs-CZ"/>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9700" y="132286"/>
            <a:ext cx="3990819" cy="1437434"/>
          </a:xfrm>
          <a:prstGeom prst="rect">
            <a:avLst/>
          </a:prstGeom>
        </p:spPr>
      </p:pic>
    </p:spTree>
    <p:extLst>
      <p:ext uri="{BB962C8B-B14F-4D97-AF65-F5344CB8AC3E}">
        <p14:creationId xmlns:p14="http://schemas.microsoft.com/office/powerpoint/2010/main" val="1142768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1" y="956734"/>
            <a:ext cx="11110638" cy="567267"/>
          </a:xfrm>
        </p:spPr>
        <p:txBody>
          <a:bodyPr/>
          <a:lstStyle/>
          <a:p>
            <a:r>
              <a:rPr lang="cs-CZ" dirty="0"/>
              <a:t>Širší pojetí soutěžitele, „</a:t>
            </a:r>
            <a:r>
              <a:rPr lang="cs-CZ" dirty="0" err="1"/>
              <a:t>Imagewerbung</a:t>
            </a:r>
            <a:r>
              <a:rPr lang="cs-CZ" dirty="0"/>
              <a:t>“ DAV</a:t>
            </a:r>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12</a:t>
            </a:fld>
            <a:endParaRPr lang="cs-CZ" altLang="cs-CZ"/>
          </a:p>
        </p:txBody>
      </p:sp>
      <p:pic>
        <p:nvPicPr>
          <p:cNvPr id="7" name="Inhaltsplatzhalter 13" descr="straefling.jpg"/>
          <p:cNvPicPr>
            <a:picLocks noGrp="1" noChangeAspect="1"/>
          </p:cNvPicPr>
          <p:nvPr>
            <p:ph idx="1"/>
          </p:nvPr>
        </p:nvPicPr>
        <p:blipFill>
          <a:blip r:embed="rId2" cstate="print"/>
          <a:stretch>
            <a:fillRect/>
          </a:stretch>
        </p:blipFill>
        <p:spPr bwMode="auto">
          <a:xfrm>
            <a:off x="2612001" y="1829291"/>
            <a:ext cx="2851747" cy="4029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nhaltsplatzhalter 16" descr="Plakat_Buecherberg_gross.jpg"/>
          <p:cNvPicPr>
            <a:picLocks noChangeAspect="1"/>
          </p:cNvPicPr>
          <p:nvPr/>
        </p:nvPicPr>
        <p:blipFill>
          <a:blip r:embed="rId3" cstate="print"/>
          <a:stretch>
            <a:fillRect/>
          </a:stretch>
        </p:blipFill>
        <p:spPr>
          <a:xfrm>
            <a:off x="6786195" y="1829291"/>
            <a:ext cx="2932818" cy="4113818"/>
          </a:xfrm>
          <a:prstGeom prst="rect">
            <a:avLst/>
          </a:prstGeom>
        </p:spPr>
      </p:pic>
    </p:spTree>
    <p:extLst>
      <p:ext uri="{BB962C8B-B14F-4D97-AF65-F5344CB8AC3E}">
        <p14:creationId xmlns:p14="http://schemas.microsoft.com/office/powerpoint/2010/main" val="125855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style.rotation</p:attrName>
                                        </p:attrNameLst>
                                      </p:cBhvr>
                                      <p:tavLst>
                                        <p:tav tm="0">
                                          <p:val>
                                            <p:fltVal val="720"/>
                                          </p:val>
                                        </p:tav>
                                        <p:tav tm="100000">
                                          <p:val>
                                            <p:fltVal val="0"/>
                                          </p:val>
                                        </p:tav>
                                      </p:tavLst>
                                    </p:anim>
                                    <p:anim calcmode="lin" valueType="num">
                                      <p:cBhvr>
                                        <p:cTn id="9" dur="2000" fill="hold"/>
                                        <p:tgtEl>
                                          <p:spTgt spid="7"/>
                                        </p:tgtEl>
                                        <p:attrNameLst>
                                          <p:attrName>ppt_h</p:attrName>
                                        </p:attrNameLst>
                                      </p:cBhvr>
                                      <p:tavLst>
                                        <p:tav tm="0">
                                          <p:val>
                                            <p:fltVal val="0"/>
                                          </p:val>
                                        </p:tav>
                                        <p:tav tm="100000">
                                          <p:val>
                                            <p:strVal val="#ppt_h"/>
                                          </p:val>
                                        </p:tav>
                                      </p:tavLst>
                                    </p:anim>
                                    <p:anim calcmode="lin" valueType="num">
                                      <p:cBhvr>
                                        <p:cTn id="10" dur="2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anim calcmode="lin" valueType="num">
                                      <p:cBhvr>
                                        <p:cTn id="16" dur="2000" fill="hold"/>
                                        <p:tgtEl>
                                          <p:spTgt spid="8"/>
                                        </p:tgtEl>
                                        <p:attrNameLst>
                                          <p:attrName>style.rotation</p:attrName>
                                        </p:attrNameLst>
                                      </p:cBhvr>
                                      <p:tavLst>
                                        <p:tav tm="0">
                                          <p:val>
                                            <p:fltVal val="720"/>
                                          </p:val>
                                        </p:tav>
                                        <p:tav tm="100000">
                                          <p:val>
                                            <p:fltVal val="0"/>
                                          </p:val>
                                        </p:tav>
                                      </p:tavLst>
                                    </p:anim>
                                    <p:anim calcmode="lin" valueType="num">
                                      <p:cBhvr>
                                        <p:cTn id="17" dur="2000" fill="hold"/>
                                        <p:tgtEl>
                                          <p:spTgt spid="8"/>
                                        </p:tgtEl>
                                        <p:attrNameLst>
                                          <p:attrName>ppt_h</p:attrName>
                                        </p:attrNameLst>
                                      </p:cBhvr>
                                      <p:tavLst>
                                        <p:tav tm="0">
                                          <p:val>
                                            <p:fltVal val="0"/>
                                          </p:val>
                                        </p:tav>
                                        <p:tav tm="100000">
                                          <p:val>
                                            <p:strVal val="#ppt_h"/>
                                          </p:val>
                                        </p:tav>
                                      </p:tavLst>
                                    </p:anim>
                                    <p:anim calcmode="lin" valueType="num">
                                      <p:cBhvr>
                                        <p:cTn id="18"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956734"/>
            <a:ext cx="9400225" cy="567267"/>
          </a:xfrm>
        </p:spPr>
        <p:txBody>
          <a:bodyPr/>
          <a:lstStyle/>
          <a:p>
            <a:r>
              <a:rPr lang="cs-CZ" dirty="0"/>
              <a:t>Tzv. katalogové podvody a „zákazníci“</a:t>
            </a:r>
          </a:p>
        </p:txBody>
      </p:sp>
      <p:sp>
        <p:nvSpPr>
          <p:cNvPr id="5" name="Zástupný symbol pro obsah 4"/>
          <p:cNvSpPr>
            <a:spLocks noGrp="1"/>
          </p:cNvSpPr>
          <p:nvPr>
            <p:ph idx="1"/>
          </p:nvPr>
        </p:nvSpPr>
        <p:spPr>
          <a:xfrm>
            <a:off x="414001" y="1735667"/>
            <a:ext cx="11397786" cy="4396846"/>
          </a:xfrm>
        </p:spPr>
        <p:txBody>
          <a:bodyPr/>
          <a:lstStyle/>
          <a:p>
            <a:pPr marL="72000" indent="0">
              <a:buNone/>
            </a:pPr>
            <a:r>
              <a:rPr lang="cs-CZ" dirty="0"/>
              <a:t>§ 46 odst. 5, </a:t>
            </a:r>
            <a:r>
              <a:rPr lang="cs-CZ" dirty="0" err="1"/>
              <a:t>ObchZ</a:t>
            </a:r>
            <a:r>
              <a:rPr lang="cs-CZ" dirty="0"/>
              <a:t> před 1.1. 2014: Inzerce v rámci podnikatelské činnosti a pro účely hospodářského styku, která nabízí registraci v katalozích, jako jsou zejména telefonní a jiné seznamy, prostřednictvím platebního formuláře, složenky, faktury, nabídky opravy nebo jiným podobným způsobem, musí obsahovat jednoznačně a zřetelně vyjádřenou informaci, že tato inzerce je </a:t>
            </a:r>
            <a:r>
              <a:rPr lang="cs-CZ" b="1" dirty="0"/>
              <a:t>výlučně nabídkou na uzavření smlouvy</a:t>
            </a:r>
            <a:r>
              <a:rPr lang="cs-CZ" dirty="0"/>
              <a:t>. To platí přiměřeně i pro přímou nabídku takové registrace.</a:t>
            </a:r>
            <a:endParaRPr lang="cs-CZ" i="1"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13</a:t>
            </a:fld>
            <a:endParaRPr lang="cs-CZ" altLang="cs-CZ"/>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56181" y="-39096"/>
            <a:ext cx="1935819" cy="1293127"/>
          </a:xfrm>
          <a:prstGeom prst="rect">
            <a:avLst/>
          </a:prstGeom>
        </p:spPr>
      </p:pic>
    </p:spTree>
    <p:extLst>
      <p:ext uri="{BB962C8B-B14F-4D97-AF65-F5344CB8AC3E}">
        <p14:creationId xmlns:p14="http://schemas.microsoft.com/office/powerpoint/2010/main" val="427941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80388" y="517020"/>
            <a:ext cx="9139837" cy="661331"/>
          </a:xfrm>
        </p:spPr>
        <p:txBody>
          <a:bodyPr/>
          <a:lstStyle/>
          <a:p>
            <a:r>
              <a:rPr lang="cs-CZ" dirty="0"/>
              <a:t>Ukázky</a:t>
            </a:r>
          </a:p>
        </p:txBody>
      </p:sp>
      <p:pic>
        <p:nvPicPr>
          <p:cNvPr id="7" name="Zástupný symbol pro obsah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264750" y="1582203"/>
            <a:ext cx="4330977" cy="4666198"/>
          </a:xfrm>
        </p:spPr>
      </p:pic>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14</a:t>
            </a:fld>
            <a:endParaRPr lang="cs-CZ" altLang="cs-CZ"/>
          </a:p>
        </p:txBody>
      </p:sp>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2620" y="1524000"/>
            <a:ext cx="4506012" cy="4733705"/>
          </a:xfrm>
          <a:prstGeom prst="rect">
            <a:avLst/>
          </a:prstGeom>
        </p:spPr>
      </p:pic>
    </p:spTree>
    <p:extLst>
      <p:ext uri="{BB962C8B-B14F-4D97-AF65-F5344CB8AC3E}">
        <p14:creationId xmlns:p14="http://schemas.microsoft.com/office/powerpoint/2010/main" val="150758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91852" y="796955"/>
            <a:ext cx="11095348" cy="553674"/>
          </a:xfrm>
        </p:spPr>
        <p:txBody>
          <a:bodyPr/>
          <a:lstStyle/>
          <a:p>
            <a:r>
              <a:rPr lang="cs-CZ" dirty="0"/>
              <a:t>Spotřebitelé a zákazníci - praktické obtíže při určení referenční skupiny </a:t>
            </a:r>
          </a:p>
        </p:txBody>
      </p:sp>
      <p:sp>
        <p:nvSpPr>
          <p:cNvPr id="5" name="Zástupný symbol pro obsah 4"/>
          <p:cNvSpPr>
            <a:spLocks noGrp="1"/>
          </p:cNvSpPr>
          <p:nvPr>
            <p:ph idx="1"/>
          </p:nvPr>
        </p:nvSpPr>
        <p:spPr>
          <a:xfrm>
            <a:off x="791852" y="1924050"/>
            <a:ext cx="9699979" cy="4208464"/>
          </a:xfrm>
        </p:spPr>
        <p:txBody>
          <a:bodyPr/>
          <a:lstStyle/>
          <a:p>
            <a:pPr>
              <a:buFont typeface="Arial" panose="020B0604020202020204" pitchFamily="34" charset="0"/>
              <a:buChar char="•"/>
            </a:pPr>
            <a:r>
              <a:rPr lang="cs-CZ" dirty="0"/>
              <a:t>Referenční skupina</a:t>
            </a:r>
          </a:p>
          <a:p>
            <a:pPr>
              <a:buFont typeface="Arial" panose="020B0604020202020204" pitchFamily="34" charset="0"/>
              <a:buChar char="•"/>
            </a:pPr>
            <a:r>
              <a:rPr lang="cs-CZ" dirty="0"/>
              <a:t>Časové aspekty</a:t>
            </a:r>
          </a:p>
          <a:p>
            <a:pPr>
              <a:buFont typeface="Arial" panose="020B0604020202020204" pitchFamily="34" charset="0"/>
              <a:buChar char="•"/>
            </a:pPr>
            <a:r>
              <a:rPr lang="cs-CZ" dirty="0"/>
              <a:t>Nemožnost přesné simulace spotřebitelského rozhodnutí</a:t>
            </a:r>
          </a:p>
          <a:p>
            <a:pPr>
              <a:buFont typeface="Arial" panose="020B0604020202020204" pitchFamily="34" charset="0"/>
              <a:buChar char="•"/>
            </a:pPr>
            <a:r>
              <a:rPr lang="cs-CZ" altLang="cs-CZ" dirty="0" err="1">
                <a:latin typeface="Arial" panose="020B0604020202020204" pitchFamily="34" charset="0"/>
                <a:cs typeface="Arial" panose="020B0604020202020204" pitchFamily="34" charset="0"/>
              </a:rPr>
              <a:t>Temptation</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of</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hindsight</a:t>
            </a:r>
            <a:endParaRPr lang="cs-CZ" dirty="0"/>
          </a:p>
          <a:p>
            <a:pPr>
              <a:buFont typeface="Arial" panose="020B0604020202020204" pitchFamily="34" charset="0"/>
              <a:buChar char="•"/>
            </a:pPr>
            <a:r>
              <a:rPr lang="cs-CZ" dirty="0"/>
              <a:t>Projekce soudu</a:t>
            </a:r>
          </a:p>
          <a:p>
            <a:endParaRPr lang="cs-CZ"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15</a:t>
            </a:fld>
            <a:endParaRPr lang="cs-CZ" altLang="cs-CZ"/>
          </a:p>
        </p:txBody>
      </p:sp>
    </p:spTree>
    <p:extLst>
      <p:ext uri="{BB962C8B-B14F-4D97-AF65-F5344CB8AC3E}">
        <p14:creationId xmlns:p14="http://schemas.microsoft.com/office/powerpoint/2010/main" val="1013964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75035" y="796955"/>
            <a:ext cx="11472421" cy="553674"/>
          </a:xfrm>
        </p:spPr>
        <p:txBody>
          <a:bodyPr/>
          <a:lstStyle/>
          <a:p>
            <a:r>
              <a:rPr lang="cs-CZ" dirty="0"/>
              <a:t>Průměrný spotřebitel jako referenční skupina</a:t>
            </a:r>
          </a:p>
        </p:txBody>
      </p:sp>
      <p:sp>
        <p:nvSpPr>
          <p:cNvPr id="5" name="Zástupný symbol pro obsah 4"/>
          <p:cNvSpPr>
            <a:spLocks noGrp="1"/>
          </p:cNvSpPr>
          <p:nvPr>
            <p:ph idx="1"/>
          </p:nvPr>
        </p:nvSpPr>
        <p:spPr>
          <a:xfrm>
            <a:off x="575035" y="1459685"/>
            <a:ext cx="10689996" cy="5020315"/>
          </a:xfrm>
        </p:spPr>
        <p:txBody>
          <a:bodyPr/>
          <a:lstStyle/>
          <a:p>
            <a:pPr>
              <a:buFont typeface="Arial" panose="020B0604020202020204" pitchFamily="34" charset="0"/>
              <a:buChar char="•"/>
            </a:pPr>
            <a:r>
              <a:rPr lang="cs-CZ" altLang="cs-CZ" b="1" dirty="0">
                <a:solidFill>
                  <a:schemeClr val="tx2">
                    <a:lumMod val="60000"/>
                    <a:lumOff val="40000"/>
                  </a:schemeClr>
                </a:solidFill>
                <a:latin typeface="Arial" panose="020B0604020202020204" pitchFamily="34" charset="0"/>
                <a:cs typeface="Arial" panose="020B0604020202020204" pitchFamily="34" charset="0"/>
              </a:rPr>
              <a:t>Empirický v. normativní model</a:t>
            </a:r>
          </a:p>
          <a:p>
            <a:pPr>
              <a:buFont typeface="Arial" panose="020B0604020202020204" pitchFamily="34" charset="0"/>
              <a:buChar char="•"/>
            </a:pPr>
            <a:r>
              <a:rPr lang="cs-CZ" dirty="0"/>
              <a:t>Normativní model:</a:t>
            </a:r>
          </a:p>
          <a:p>
            <a:pPr lvl="1">
              <a:buFont typeface="Arial" panose="020B0604020202020204" pitchFamily="34" charset="0"/>
              <a:buChar char="•"/>
            </a:pPr>
            <a:r>
              <a:rPr lang="cs-CZ" sz="2400" dirty="0"/>
              <a:t>Francouzský přístup (spotřebitel projevující alespoň bazální míru snahy a obezřetnosti)</a:t>
            </a:r>
          </a:p>
          <a:p>
            <a:pPr lvl="1">
              <a:buFont typeface="Arial" panose="020B0604020202020204" pitchFamily="34" charset="0"/>
              <a:buChar char="•"/>
            </a:pPr>
            <a:r>
              <a:rPr lang="cs-CZ" sz="2400" dirty="0"/>
              <a:t>Německý přístup (spotřebitel nepoučený a nestarající se, s nízkými znalostmi, vlastnostmi a schopnosti, bez zájmu)</a:t>
            </a:r>
          </a:p>
          <a:p>
            <a:pPr lvl="1">
              <a:buFont typeface="Arial" panose="020B0604020202020204" pitchFamily="34" charset="0"/>
              <a:buChar char="•"/>
            </a:pPr>
            <a:r>
              <a:rPr lang="cs-CZ" sz="2400" dirty="0"/>
              <a:t>ESD </a:t>
            </a:r>
            <a:r>
              <a:rPr lang="cs-CZ" sz="2400" dirty="0" err="1"/>
              <a:t>Libertel</a:t>
            </a:r>
            <a:r>
              <a:rPr lang="cs-CZ" sz="2400" dirty="0"/>
              <a:t> (C -104/01) - </a:t>
            </a:r>
            <a:r>
              <a:rPr lang="cs-CZ" sz="2400" dirty="0" err="1"/>
              <a:t>the</a:t>
            </a:r>
            <a:r>
              <a:rPr lang="cs-CZ" sz="2400" dirty="0"/>
              <a:t> </a:t>
            </a:r>
            <a:r>
              <a:rPr lang="cs-CZ" sz="2400" dirty="0" err="1"/>
              <a:t>average</a:t>
            </a:r>
            <a:r>
              <a:rPr lang="cs-CZ" sz="2400" dirty="0"/>
              <a:t> </a:t>
            </a:r>
            <a:r>
              <a:rPr lang="cs-CZ" sz="2400" dirty="0" err="1"/>
              <a:t>consumer</a:t>
            </a:r>
            <a:r>
              <a:rPr lang="cs-CZ" sz="2400" dirty="0"/>
              <a:t>, </a:t>
            </a:r>
            <a:r>
              <a:rPr lang="cs-CZ" sz="2400" dirty="0" err="1"/>
              <a:t>reasonably</a:t>
            </a:r>
            <a:r>
              <a:rPr lang="cs-CZ" sz="2400" dirty="0"/>
              <a:t> </a:t>
            </a:r>
          </a:p>
          <a:p>
            <a:pPr lvl="1">
              <a:buFont typeface="Arial" panose="020B0604020202020204" pitchFamily="34" charset="0"/>
              <a:buChar char="•"/>
            </a:pPr>
            <a:r>
              <a:rPr lang="cs-CZ" sz="2400" dirty="0" err="1"/>
              <a:t>well-informed</a:t>
            </a:r>
            <a:r>
              <a:rPr lang="cs-CZ" sz="2400" dirty="0"/>
              <a:t> and </a:t>
            </a:r>
            <a:r>
              <a:rPr lang="cs-CZ" sz="2400" dirty="0" err="1"/>
              <a:t>reasonably</a:t>
            </a:r>
            <a:r>
              <a:rPr lang="cs-CZ" sz="2400" dirty="0"/>
              <a:t> observant and </a:t>
            </a:r>
            <a:r>
              <a:rPr lang="cs-CZ" sz="2400" dirty="0" err="1"/>
              <a:t>circumspect</a:t>
            </a:r>
            <a:r>
              <a:rPr lang="cs-CZ" sz="2400" dirty="0"/>
              <a:t> </a:t>
            </a:r>
          </a:p>
          <a:p>
            <a:pPr lvl="1">
              <a:buFont typeface="Arial" panose="020B0604020202020204" pitchFamily="34" charset="0"/>
              <a:buChar char="•"/>
            </a:pPr>
            <a:r>
              <a:rPr lang="cs-CZ" sz="2400" dirty="0"/>
              <a:t>ESD Gut </a:t>
            </a:r>
            <a:r>
              <a:rPr lang="cs-CZ" sz="2400" dirty="0" err="1"/>
              <a:t>Springenheide</a:t>
            </a:r>
            <a:r>
              <a:rPr lang="cs-CZ" sz="2400" dirty="0"/>
              <a:t> and </a:t>
            </a:r>
            <a:r>
              <a:rPr lang="cs-CZ" sz="2400" dirty="0" err="1"/>
              <a:t>Tusky</a:t>
            </a:r>
            <a:r>
              <a:rPr lang="cs-CZ" sz="2400" dirty="0"/>
              <a:t> (C-210/96) </a:t>
            </a:r>
            <a:r>
              <a:rPr lang="cs-CZ" sz="2400" dirty="0" err="1"/>
              <a:t>reasonably</a:t>
            </a:r>
            <a:r>
              <a:rPr lang="cs-CZ" sz="2400" dirty="0"/>
              <a:t> </a:t>
            </a:r>
            <a:r>
              <a:rPr lang="cs-CZ" sz="2400" dirty="0" err="1"/>
              <a:t>well-informed</a:t>
            </a:r>
            <a:r>
              <a:rPr lang="cs-CZ" sz="2400" dirty="0"/>
              <a:t> and </a:t>
            </a:r>
            <a:r>
              <a:rPr lang="cs-CZ" sz="2400" dirty="0" err="1"/>
              <a:t>reasonably</a:t>
            </a:r>
            <a:r>
              <a:rPr lang="cs-CZ" sz="2400" dirty="0"/>
              <a:t> observant and </a:t>
            </a:r>
            <a:r>
              <a:rPr lang="cs-CZ" sz="2400" dirty="0" err="1"/>
              <a:t>circumspect</a:t>
            </a:r>
            <a:r>
              <a:rPr lang="cs-CZ" sz="2400" dirty="0"/>
              <a:t>, </a:t>
            </a:r>
            <a:r>
              <a:rPr lang="cs-CZ" sz="2400" dirty="0" err="1"/>
              <a:t>without</a:t>
            </a:r>
            <a:r>
              <a:rPr lang="cs-CZ" sz="2400" dirty="0"/>
              <a:t> </a:t>
            </a:r>
            <a:r>
              <a:rPr lang="cs-CZ" sz="2400" dirty="0" err="1"/>
              <a:t>ordering</a:t>
            </a:r>
            <a:r>
              <a:rPr lang="cs-CZ" sz="2400" dirty="0"/>
              <a:t> </a:t>
            </a:r>
            <a:r>
              <a:rPr lang="cs-CZ" sz="2400" dirty="0" err="1"/>
              <a:t>an</a:t>
            </a:r>
            <a:r>
              <a:rPr lang="cs-CZ" sz="2400" dirty="0"/>
              <a:t> </a:t>
            </a:r>
            <a:r>
              <a:rPr lang="cs-CZ" sz="2400" dirty="0" err="1"/>
              <a:t>expert's</a:t>
            </a:r>
            <a:r>
              <a:rPr lang="cs-CZ" sz="2400" dirty="0"/>
              <a:t> report </a:t>
            </a:r>
            <a:r>
              <a:rPr lang="cs-CZ" sz="2400" dirty="0" err="1"/>
              <a:t>or</a:t>
            </a:r>
            <a:r>
              <a:rPr lang="cs-CZ" sz="2400" dirty="0"/>
              <a:t> </a:t>
            </a:r>
            <a:r>
              <a:rPr lang="cs-CZ" sz="2400" dirty="0" err="1"/>
              <a:t>commissioning</a:t>
            </a:r>
            <a:r>
              <a:rPr lang="cs-CZ" sz="2400" dirty="0"/>
              <a:t> a </a:t>
            </a:r>
            <a:r>
              <a:rPr lang="cs-CZ" sz="2400" dirty="0" err="1"/>
              <a:t>consumer</a:t>
            </a:r>
            <a:r>
              <a:rPr lang="cs-CZ" sz="2400" dirty="0"/>
              <a:t> </a:t>
            </a:r>
            <a:r>
              <a:rPr lang="cs-CZ" sz="2400" dirty="0" err="1"/>
              <a:t>research</a:t>
            </a:r>
            <a:r>
              <a:rPr lang="cs-CZ" sz="2400" dirty="0"/>
              <a:t> </a:t>
            </a:r>
            <a:r>
              <a:rPr lang="cs-CZ" sz="2400" dirty="0" err="1"/>
              <a:t>poll</a:t>
            </a:r>
            <a:endParaRPr lang="en-US" altLang="cs-CZ" sz="2400" i="1" dirty="0">
              <a:latin typeface="Arial" panose="020B0604020202020204" pitchFamily="34" charset="0"/>
              <a:cs typeface="Arial" panose="020B0604020202020204" pitchFamily="34" charset="0"/>
            </a:endParaRPr>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16</a:t>
            </a:fld>
            <a:endParaRPr lang="cs-CZ" altLang="cs-CZ"/>
          </a:p>
        </p:txBody>
      </p:sp>
    </p:spTree>
    <p:extLst>
      <p:ext uri="{BB962C8B-B14F-4D97-AF65-F5344CB8AC3E}">
        <p14:creationId xmlns:p14="http://schemas.microsoft.com/office/powerpoint/2010/main" val="4063272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75035" y="796955"/>
            <a:ext cx="11472421" cy="553674"/>
          </a:xfrm>
        </p:spPr>
        <p:txBody>
          <a:bodyPr/>
          <a:lstStyle/>
          <a:p>
            <a:r>
              <a:rPr lang="cs-CZ" dirty="0"/>
              <a:t>Případy z praxe</a:t>
            </a:r>
          </a:p>
        </p:txBody>
      </p:sp>
      <p:sp>
        <p:nvSpPr>
          <p:cNvPr id="5" name="Zástupný symbol pro obsah 4"/>
          <p:cNvSpPr>
            <a:spLocks noGrp="1"/>
          </p:cNvSpPr>
          <p:nvPr>
            <p:ph idx="1"/>
          </p:nvPr>
        </p:nvSpPr>
        <p:spPr>
          <a:xfrm>
            <a:off x="575035" y="1459685"/>
            <a:ext cx="10689996" cy="5020315"/>
          </a:xfrm>
        </p:spPr>
        <p:txBody>
          <a:bodyPr/>
          <a:lstStyle/>
          <a:p>
            <a:pPr>
              <a:buFont typeface="Arial" panose="020B0604020202020204" pitchFamily="34" charset="0"/>
              <a:buChar char="•"/>
            </a:pPr>
            <a:r>
              <a:rPr lang="cs-CZ" altLang="cs-CZ" sz="2500" dirty="0" err="1">
                <a:latin typeface="+mj-lt"/>
                <a:cs typeface="Arial" panose="020B0604020202020204" pitchFamily="34" charset="0"/>
              </a:rPr>
              <a:t>Bocksbeuetel</a:t>
            </a:r>
            <a:r>
              <a:rPr lang="cs-CZ" altLang="cs-CZ" sz="2500" dirty="0">
                <a:latin typeface="+mj-lt"/>
                <a:cs typeface="Arial" panose="020B0604020202020204" pitchFamily="34" charset="0"/>
              </a:rPr>
              <a:t> </a:t>
            </a:r>
          </a:p>
          <a:p>
            <a:pPr>
              <a:buFont typeface="Arial" panose="020B0604020202020204" pitchFamily="34" charset="0"/>
              <a:buChar char="•"/>
            </a:pPr>
            <a:r>
              <a:rPr lang="cs-CZ" altLang="cs-CZ" sz="2500" dirty="0">
                <a:latin typeface="+mj-lt"/>
                <a:cs typeface="Arial" panose="020B0604020202020204" pitchFamily="34" charset="0"/>
              </a:rPr>
              <a:t>Mars</a:t>
            </a:r>
          </a:p>
          <a:p>
            <a:pPr>
              <a:buFont typeface="Arial" panose="020B0604020202020204" pitchFamily="34" charset="0"/>
              <a:buChar char="•"/>
            </a:pPr>
            <a:r>
              <a:rPr lang="cs-CZ" altLang="cs-CZ" sz="2500" dirty="0">
                <a:latin typeface="+mj-lt"/>
                <a:cs typeface="Arial" panose="020B0604020202020204" pitchFamily="34" charset="0"/>
              </a:rPr>
              <a:t>Doba kamenná je pryč (</a:t>
            </a:r>
            <a:r>
              <a:rPr lang="cs-CZ" sz="2500" dirty="0">
                <a:latin typeface="+mj-lt"/>
              </a:rPr>
              <a:t>I ZR 279/1999)</a:t>
            </a:r>
          </a:p>
          <a:p>
            <a:pPr>
              <a:buFont typeface="Arial" panose="020B0604020202020204" pitchFamily="34" charset="0"/>
              <a:buChar char="•"/>
            </a:pPr>
            <a:r>
              <a:rPr lang="cs-CZ" altLang="cs-CZ" sz="2500" dirty="0">
                <a:latin typeface="+mj-lt"/>
                <a:cs typeface="Arial" panose="020B0604020202020204" pitchFamily="34" charset="0"/>
              </a:rPr>
              <a:t>Námi vyráběné klavíry (OGH </a:t>
            </a:r>
            <a:r>
              <a:rPr lang="cs-CZ" sz="2500" dirty="0">
                <a:latin typeface="+mj-lt"/>
              </a:rPr>
              <a:t>4 Ob 42/08t)</a:t>
            </a:r>
            <a:endParaRPr lang="cs-CZ" altLang="cs-CZ" sz="2500" dirty="0">
              <a:latin typeface="+mj-lt"/>
              <a:cs typeface="Arial" panose="020B0604020202020204" pitchFamily="34" charset="0"/>
            </a:endParaRPr>
          </a:p>
          <a:p>
            <a:pPr>
              <a:buFont typeface="Arial" panose="020B0604020202020204" pitchFamily="34" charset="0"/>
              <a:buChar char="•"/>
            </a:pPr>
            <a:r>
              <a:rPr lang="cs-CZ" sz="2500" dirty="0">
                <a:latin typeface="+mj-lt"/>
              </a:rPr>
              <a:t>Lifting</a:t>
            </a:r>
            <a:endParaRPr lang="cs-CZ" altLang="cs-CZ" sz="2500" dirty="0">
              <a:latin typeface="+mj-lt"/>
              <a:cs typeface="Arial" panose="020B0604020202020204" pitchFamily="34" charset="0"/>
            </a:endParaRPr>
          </a:p>
          <a:p>
            <a:pPr>
              <a:buFont typeface="Arial" panose="020B0604020202020204" pitchFamily="34" charset="0"/>
              <a:buChar char="•"/>
            </a:pPr>
            <a:r>
              <a:rPr lang="cs-CZ" altLang="cs-CZ" sz="2500" i="1" dirty="0" err="1">
                <a:latin typeface="+mj-lt"/>
                <a:cs typeface="Arial" panose="020B0604020202020204" pitchFamily="34" charset="0"/>
              </a:rPr>
              <a:t>Clinique</a:t>
            </a:r>
            <a:endParaRPr lang="en-US" altLang="cs-CZ" sz="2500" i="1" dirty="0">
              <a:latin typeface="+mj-lt"/>
              <a:cs typeface="Arial" panose="020B0604020202020204" pitchFamily="34" charset="0"/>
            </a:endParaRPr>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17</a:t>
            </a:fld>
            <a:endParaRPr lang="cs-CZ" altLang="cs-CZ"/>
          </a:p>
        </p:txBody>
      </p:sp>
    </p:spTree>
    <p:extLst>
      <p:ext uri="{BB962C8B-B14F-4D97-AF65-F5344CB8AC3E}">
        <p14:creationId xmlns:p14="http://schemas.microsoft.com/office/powerpoint/2010/main" val="589852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75035" y="796955"/>
            <a:ext cx="11472421" cy="553674"/>
          </a:xfrm>
        </p:spPr>
        <p:txBody>
          <a:bodyPr/>
          <a:lstStyle/>
          <a:p>
            <a:r>
              <a:rPr lang="cs-CZ" dirty="0"/>
              <a:t>Mars</a:t>
            </a:r>
          </a:p>
        </p:txBody>
      </p:sp>
      <p:sp>
        <p:nvSpPr>
          <p:cNvPr id="5" name="Zástupný symbol pro obsah 4"/>
          <p:cNvSpPr>
            <a:spLocks noGrp="1"/>
          </p:cNvSpPr>
          <p:nvPr>
            <p:ph idx="1"/>
          </p:nvPr>
        </p:nvSpPr>
        <p:spPr>
          <a:xfrm>
            <a:off x="414000" y="1459685"/>
            <a:ext cx="11363999" cy="5020315"/>
          </a:xfrm>
        </p:spPr>
        <p:txBody>
          <a:bodyPr/>
          <a:lstStyle/>
          <a:p>
            <a:pPr>
              <a:buFont typeface="Arial" panose="020B0604020202020204" pitchFamily="34" charset="0"/>
              <a:buChar char="•"/>
            </a:pPr>
            <a:r>
              <a:rPr lang="cs-CZ" sz="2000" b="0" i="0" dirty="0">
                <a:solidFill>
                  <a:srgbClr val="666666"/>
                </a:solidFill>
                <a:effectLst/>
                <a:latin typeface="Tahoma" panose="020B0604030504040204" pitchFamily="34" charset="0"/>
              </a:rPr>
              <a:t>SD EU C-470/93. „</a:t>
            </a:r>
            <a:r>
              <a:rPr lang="cs-CZ" sz="2000" b="0" i="1" dirty="0">
                <a:solidFill>
                  <a:srgbClr val="666666"/>
                </a:solidFill>
                <a:effectLst/>
                <a:latin typeface="Tahoma" panose="020B0604030504040204" pitchFamily="34" charset="0"/>
              </a:rPr>
              <a:t>…reklama nabízela pochoutkovou tyčinku Mars o 10 % větší, než bylo dosud obvyklé provedení. Na obalu byl tento údaj správně číselně uveden, zároveň však byl naznačen graficky tak, že ´přidané množství´ zaujímalo plochu větší než 10 %. Ve Francii, zemi výrobce, nebyl shledán takový způsob prezentace jako závadný. Podle dosud běžné německé judikatury k právu nekalé soutěže se však jednalo o klamání spotřebitele a jeden z případů nekalé soutěže</a:t>
            </a:r>
            <a:r>
              <a:rPr lang="cs-CZ" sz="2000" b="0" i="0" dirty="0">
                <a:solidFill>
                  <a:srgbClr val="666666"/>
                </a:solidFill>
                <a:effectLst/>
                <a:latin typeface="Tahoma" panose="020B0604030504040204" pitchFamily="34" charset="0"/>
              </a:rPr>
              <a:t>.“</a:t>
            </a:r>
          </a:p>
          <a:p>
            <a:pPr>
              <a:buFont typeface="Arial" panose="020B0604020202020204" pitchFamily="34" charset="0"/>
              <a:buChar char="•"/>
            </a:pPr>
            <a:r>
              <a:rPr lang="cs-CZ" sz="2000" b="0" i="0" dirty="0">
                <a:solidFill>
                  <a:srgbClr val="666666"/>
                </a:solidFill>
                <a:effectLst/>
                <a:latin typeface="Tahoma" panose="020B0604030504040204" pitchFamily="34" charset="0"/>
              </a:rPr>
              <a:t>SD EU: pokud by takováto reklamní prezentace byla zakázána, výrobce by musel každé balení výrobku přizpůsobovat konkrétnímu trhu, vícenáklady překážkou volného pohybu zboží</a:t>
            </a:r>
            <a:endParaRPr lang="cs-CZ" sz="2000" dirty="0">
              <a:solidFill>
                <a:srgbClr val="666666"/>
              </a:solidFill>
              <a:latin typeface="Tahoma" panose="020B0604030504040204" pitchFamily="34" charset="0"/>
            </a:endParaRPr>
          </a:p>
          <a:p>
            <a:pPr>
              <a:buFont typeface="Arial" panose="020B0604020202020204" pitchFamily="34" charset="0"/>
              <a:buChar char="•"/>
            </a:pPr>
            <a:r>
              <a:rPr lang="cs-CZ" sz="2000" b="0" i="0" dirty="0">
                <a:solidFill>
                  <a:srgbClr val="666666"/>
                </a:solidFill>
                <a:effectLst/>
                <a:latin typeface="Tahoma" panose="020B0604030504040204" pitchFamily="34" charset="0"/>
              </a:rPr>
              <a:t>„</a:t>
            </a:r>
            <a:r>
              <a:rPr lang="cs-CZ" sz="2000" i="1" dirty="0">
                <a:solidFill>
                  <a:srgbClr val="666666"/>
                </a:solidFill>
                <a:latin typeface="Tahoma" panose="020B0604030504040204" pitchFamily="34" charset="0"/>
              </a:rPr>
              <a:t>S</a:t>
            </a:r>
            <a:r>
              <a:rPr lang="cs-CZ" sz="2000" b="0" i="1" dirty="0">
                <a:solidFill>
                  <a:srgbClr val="666666"/>
                </a:solidFill>
                <a:effectLst/>
                <a:latin typeface="Tahoma" panose="020B0604030504040204" pitchFamily="34" charset="0"/>
              </a:rPr>
              <a:t>oud výslovně poukázal i na nově se tvořící obraz spotřebitele, když uvedl, že spotřebitel průměrné inteligence ví, že není nutná spojitost mezi velikostí výrobku v reklamě a jeho velikostí skutečnou</a:t>
            </a:r>
            <a:r>
              <a:rPr lang="cs-CZ" sz="2000" b="0" i="0" dirty="0">
                <a:solidFill>
                  <a:srgbClr val="666666"/>
                </a:solidFill>
                <a:effectLst/>
                <a:latin typeface="Tahoma" panose="020B0604030504040204" pitchFamily="34" charset="0"/>
              </a:rPr>
              <a:t>“</a:t>
            </a:r>
            <a:endParaRPr lang="en-US" altLang="cs-CZ" sz="3200" i="1" dirty="0">
              <a:latin typeface="+mj-lt"/>
              <a:cs typeface="Arial" panose="020B0604020202020204" pitchFamily="34" charset="0"/>
            </a:endParaRPr>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18</a:t>
            </a:fld>
            <a:endParaRPr lang="cs-CZ" altLang="cs-CZ"/>
          </a:p>
        </p:txBody>
      </p:sp>
    </p:spTree>
    <p:extLst>
      <p:ext uri="{BB962C8B-B14F-4D97-AF65-F5344CB8AC3E}">
        <p14:creationId xmlns:p14="http://schemas.microsoft.com/office/powerpoint/2010/main" val="1994885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75035" y="796955"/>
            <a:ext cx="11472421" cy="553674"/>
          </a:xfrm>
        </p:spPr>
        <p:txBody>
          <a:bodyPr/>
          <a:lstStyle/>
          <a:p>
            <a:r>
              <a:rPr lang="cs-CZ" dirty="0"/>
              <a:t>Doba kamenná je pryč</a:t>
            </a:r>
          </a:p>
        </p:txBody>
      </p:sp>
      <p:sp>
        <p:nvSpPr>
          <p:cNvPr id="5" name="Zástupný symbol pro obsah 4"/>
          <p:cNvSpPr>
            <a:spLocks noGrp="1"/>
          </p:cNvSpPr>
          <p:nvPr>
            <p:ph idx="1"/>
          </p:nvPr>
        </p:nvSpPr>
        <p:spPr>
          <a:xfrm>
            <a:off x="414000" y="1459685"/>
            <a:ext cx="11363999" cy="5020315"/>
          </a:xfrm>
        </p:spPr>
        <p:txBody>
          <a:bodyPr/>
          <a:lstStyle/>
          <a:p>
            <a:pPr>
              <a:buFont typeface="Arial" panose="020B0604020202020204" pitchFamily="34" charset="0"/>
              <a:buChar char="•"/>
            </a:pPr>
            <a:r>
              <a:rPr lang="cs-CZ" sz="2000" b="0" i="0" dirty="0">
                <a:solidFill>
                  <a:srgbClr val="666666"/>
                </a:solidFill>
                <a:effectLst/>
                <a:latin typeface="Tahoma" panose="020B0604030504040204" pitchFamily="34" charset="0"/>
              </a:rPr>
              <a:t> BGH I ZR 279/99, „Die </a:t>
            </a:r>
            <a:r>
              <a:rPr lang="cs-CZ" sz="2000" b="0" i="0" dirty="0" err="1">
                <a:solidFill>
                  <a:srgbClr val="666666"/>
                </a:solidFill>
                <a:effectLst/>
                <a:latin typeface="Tahoma" panose="020B0604030504040204" pitchFamily="34" charset="0"/>
              </a:rPr>
              <a:t>Steinzeit</a:t>
            </a:r>
            <a:r>
              <a:rPr lang="cs-CZ" sz="2000" b="0" i="0" dirty="0">
                <a:solidFill>
                  <a:srgbClr val="666666"/>
                </a:solidFill>
                <a:effectLst/>
                <a:latin typeface="Tahoma" panose="020B0604030504040204" pitchFamily="34" charset="0"/>
              </a:rPr>
              <a:t> </a:t>
            </a:r>
            <a:r>
              <a:rPr lang="cs-CZ" sz="2000" b="0" i="0" dirty="0" err="1">
                <a:solidFill>
                  <a:srgbClr val="666666"/>
                </a:solidFill>
                <a:effectLst/>
                <a:latin typeface="Tahoma" panose="020B0604030504040204" pitchFamily="34" charset="0"/>
              </a:rPr>
              <a:t>ist</a:t>
            </a:r>
            <a:r>
              <a:rPr lang="cs-CZ" sz="2000" b="0" i="0" dirty="0">
                <a:solidFill>
                  <a:srgbClr val="666666"/>
                </a:solidFill>
                <a:effectLst/>
                <a:latin typeface="Tahoma" panose="020B0604030504040204" pitchFamily="34" charset="0"/>
              </a:rPr>
              <a:t> </a:t>
            </a:r>
            <a:r>
              <a:rPr lang="cs-CZ" sz="2000" b="0" i="0" dirty="0" err="1">
                <a:solidFill>
                  <a:srgbClr val="666666"/>
                </a:solidFill>
                <a:effectLst/>
                <a:latin typeface="Tahoma" panose="020B0604030504040204" pitchFamily="34" charset="0"/>
              </a:rPr>
              <a:t>vorbei</a:t>
            </a:r>
            <a:r>
              <a:rPr lang="cs-CZ" sz="2000" b="0" i="0" dirty="0">
                <a:solidFill>
                  <a:srgbClr val="666666"/>
                </a:solidFill>
                <a:effectLst/>
                <a:latin typeface="Tahoma" panose="020B0604030504040204" pitchFamily="34" charset="0"/>
              </a:rPr>
              <a:t>“ (výrobce dřevěných domů)</a:t>
            </a:r>
          </a:p>
          <a:p>
            <a:pPr>
              <a:buFont typeface="Arial" panose="020B0604020202020204" pitchFamily="34" charset="0"/>
              <a:buChar char="•"/>
            </a:pPr>
            <a:r>
              <a:rPr lang="cs-CZ" sz="2000" dirty="0">
                <a:solidFill>
                  <a:srgbClr val="666666"/>
                </a:solidFill>
                <a:latin typeface="Tahoma" panose="020B0604030504040204" pitchFamily="34" charset="0"/>
              </a:rPr>
              <a:t>Žalobní oprávnění v SRN - specifikum</a:t>
            </a:r>
            <a:endParaRPr lang="cs-CZ" sz="2000" b="0" i="0" dirty="0">
              <a:solidFill>
                <a:srgbClr val="666666"/>
              </a:solidFill>
              <a:effectLst/>
              <a:latin typeface="Tahoma" panose="020B0604030504040204" pitchFamily="34" charset="0"/>
            </a:endParaRPr>
          </a:p>
          <a:p>
            <a:pPr>
              <a:buFont typeface="Arial" panose="020B0604020202020204" pitchFamily="34" charset="0"/>
              <a:buChar char="•"/>
            </a:pPr>
            <a:r>
              <a:rPr lang="cs-CZ" sz="2000" b="0" i="0" dirty="0">
                <a:solidFill>
                  <a:srgbClr val="666666"/>
                </a:solidFill>
                <a:effectLst/>
                <a:latin typeface="Tahoma" panose="020B0604030504040204" pitchFamily="34" charset="0"/>
              </a:rPr>
              <a:t> „</a:t>
            </a:r>
            <a:r>
              <a:rPr lang="cs-CZ" sz="2000" b="0" i="1" dirty="0">
                <a:solidFill>
                  <a:srgbClr val="666666"/>
                </a:solidFill>
                <a:effectLst/>
                <a:latin typeface="Tahoma" panose="020B0604030504040204" pitchFamily="34" charset="0"/>
              </a:rPr>
              <a:t>Tím, že subjekt zabývající se stavbou domů ze dřeva použije reklamní slogan ´Doba kamenná je pryč!´, nedochází k paušálnímu zavržení stavění z kamene jako překonaného a zastaralého způsobu. Rozumný, průměrný spotřebitel pochopí, že se jedná o humorné slovní spojení a nebude ho brát doslovně</a:t>
            </a:r>
            <a:r>
              <a:rPr lang="cs-CZ" sz="2000" b="0" i="0" dirty="0">
                <a:solidFill>
                  <a:srgbClr val="666666"/>
                </a:solidFill>
                <a:effectLst/>
                <a:latin typeface="Tahoma" panose="020B0604030504040204" pitchFamily="34" charset="0"/>
              </a:rPr>
              <a:t>.“</a:t>
            </a:r>
            <a:endParaRPr lang="en-US" altLang="cs-CZ" sz="3200" i="1" dirty="0">
              <a:latin typeface="+mj-lt"/>
              <a:cs typeface="Arial" panose="020B0604020202020204" pitchFamily="34" charset="0"/>
            </a:endParaRPr>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19</a:t>
            </a:fld>
            <a:endParaRPr lang="cs-CZ" altLang="cs-CZ"/>
          </a:p>
        </p:txBody>
      </p:sp>
    </p:spTree>
    <p:extLst>
      <p:ext uri="{BB962C8B-B14F-4D97-AF65-F5344CB8AC3E}">
        <p14:creationId xmlns:p14="http://schemas.microsoft.com/office/powerpoint/2010/main" val="1560396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Právní regulace reklamy</a:t>
            </a:r>
          </a:p>
        </p:txBody>
      </p:sp>
      <p:sp>
        <p:nvSpPr>
          <p:cNvPr id="5" name="Zástupný symbol pro obsah 4"/>
          <p:cNvSpPr>
            <a:spLocks noGrp="1"/>
          </p:cNvSpPr>
          <p:nvPr>
            <p:ph idx="1"/>
          </p:nvPr>
        </p:nvSpPr>
        <p:spPr>
          <a:xfrm>
            <a:off x="720000" y="1504951"/>
            <a:ext cx="10753200" cy="4524374"/>
          </a:xfrm>
        </p:spPr>
        <p:txBody>
          <a:bodyPr/>
          <a:lstStyle/>
          <a:p>
            <a:pPr>
              <a:buFont typeface="Arial" panose="020B0604020202020204" pitchFamily="34" charset="0"/>
              <a:buChar char="•"/>
            </a:pPr>
            <a:r>
              <a:rPr lang="cs-CZ" sz="3600" dirty="0"/>
              <a:t>Soukromé právo</a:t>
            </a:r>
          </a:p>
          <a:p>
            <a:pPr lvl="1">
              <a:buFont typeface="Arial" panose="020B0604020202020204" pitchFamily="34" charset="0"/>
              <a:buChar char="•"/>
            </a:pPr>
            <a:r>
              <a:rPr lang="cs-CZ" sz="2400" dirty="0"/>
              <a:t>nekalá soutěž</a:t>
            </a:r>
          </a:p>
          <a:p>
            <a:pPr>
              <a:buFont typeface="Arial" panose="020B0604020202020204" pitchFamily="34" charset="0"/>
              <a:buChar char="•"/>
            </a:pPr>
            <a:r>
              <a:rPr lang="cs-CZ" sz="3200" dirty="0"/>
              <a:t>Veřejné právo</a:t>
            </a:r>
          </a:p>
          <a:p>
            <a:pPr lvl="1">
              <a:buFont typeface="Arial" panose="020B0604020202020204" pitchFamily="34" charset="0"/>
              <a:buChar char="•"/>
            </a:pPr>
            <a:r>
              <a:rPr lang="cs-CZ" sz="2400" dirty="0"/>
              <a:t>Zákon o regulaci reklamy</a:t>
            </a:r>
          </a:p>
          <a:p>
            <a:pPr lvl="1">
              <a:buFont typeface="Arial" panose="020B0604020202020204" pitchFamily="34" charset="0"/>
              <a:buChar char="•"/>
            </a:pPr>
            <a:r>
              <a:rPr lang="cs-CZ" sz="2400" dirty="0"/>
              <a:t>Zákon o ochraně spotřebitele (úprava nekalých obchodních praktik)</a:t>
            </a:r>
          </a:p>
          <a:p>
            <a:pPr lvl="1">
              <a:buFont typeface="Arial" panose="020B0604020202020204" pitchFamily="34" charset="0"/>
              <a:buChar char="•"/>
            </a:pPr>
            <a:r>
              <a:rPr lang="cs-CZ" sz="2400" dirty="0"/>
              <a:t>Zákon o rozhlasovém a televizním vysílání</a:t>
            </a:r>
          </a:p>
          <a:p>
            <a:pPr lvl="1">
              <a:buFont typeface="Arial" panose="020B0604020202020204" pitchFamily="34" charset="0"/>
              <a:buChar char="•"/>
            </a:pPr>
            <a:r>
              <a:rPr lang="cs-CZ" sz="2400" dirty="0"/>
              <a:t>Odvětvové regulace</a:t>
            </a:r>
          </a:p>
          <a:p>
            <a:pPr>
              <a:buFont typeface="Arial" panose="020B0604020202020204" pitchFamily="34" charset="0"/>
              <a:buChar char="•"/>
            </a:pPr>
            <a:r>
              <a:rPr lang="cs-CZ" sz="3200" dirty="0"/>
              <a:t>Samoregulace</a:t>
            </a:r>
            <a:r>
              <a:rPr lang="cs-CZ" sz="3200" i="1" dirty="0"/>
              <a:t> </a:t>
            </a:r>
          </a:p>
          <a:p>
            <a:pPr lvl="1">
              <a:buFont typeface="Arial" panose="020B0604020202020204" pitchFamily="34" charset="0"/>
              <a:buChar char="•"/>
            </a:pPr>
            <a:r>
              <a:rPr lang="cs-CZ" sz="2400" dirty="0"/>
              <a:t>Etický Kodex reklamy Rady pro reklamu</a:t>
            </a:r>
          </a:p>
          <a:p>
            <a:pPr>
              <a:buFont typeface="Arial" panose="020B0604020202020204" pitchFamily="34" charset="0"/>
              <a:buChar char="•"/>
            </a:pPr>
            <a:endParaRPr lang="cs-CZ" sz="2700" i="1" dirty="0"/>
          </a:p>
          <a:p>
            <a:endParaRPr lang="cs-CZ"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2</a:t>
            </a:fld>
            <a:endParaRPr lang="cs-CZ" altLang="cs-CZ"/>
          </a:p>
        </p:txBody>
      </p:sp>
    </p:spTree>
    <p:extLst>
      <p:ext uri="{BB962C8B-B14F-4D97-AF65-F5344CB8AC3E}">
        <p14:creationId xmlns:p14="http://schemas.microsoft.com/office/powerpoint/2010/main" val="2957704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7174" y="796955"/>
            <a:ext cx="12258675" cy="553674"/>
          </a:xfrm>
        </p:spPr>
        <p:txBody>
          <a:bodyPr/>
          <a:lstStyle/>
          <a:p>
            <a:r>
              <a:rPr lang="cs-CZ" sz="4000" i="0" dirty="0" err="1">
                <a:solidFill>
                  <a:schemeClr val="accent1"/>
                </a:solidFill>
                <a:effectLst/>
                <a:latin typeface="Tahoma" panose="020B0604030504040204" pitchFamily="34" charset="0"/>
              </a:rPr>
              <a:t>Monteil</a:t>
            </a:r>
            <a:r>
              <a:rPr lang="cs-CZ" sz="4000" i="0" dirty="0">
                <a:solidFill>
                  <a:schemeClr val="accent1"/>
                </a:solidFill>
                <a:effectLst/>
                <a:latin typeface="Tahoma" panose="020B0604030504040204" pitchFamily="34" charset="0"/>
              </a:rPr>
              <a:t> </a:t>
            </a:r>
            <a:r>
              <a:rPr lang="cs-CZ" sz="4000" i="0" dirty="0" err="1">
                <a:solidFill>
                  <a:schemeClr val="accent1"/>
                </a:solidFill>
                <a:effectLst/>
                <a:latin typeface="Tahoma" panose="020B0604030504040204" pitchFamily="34" charset="0"/>
              </a:rPr>
              <a:t>Firming</a:t>
            </a:r>
            <a:r>
              <a:rPr lang="cs-CZ" sz="4000" i="0" dirty="0">
                <a:solidFill>
                  <a:schemeClr val="accent1"/>
                </a:solidFill>
                <a:effectLst/>
                <a:latin typeface="Tahoma" panose="020B0604030504040204" pitchFamily="34" charset="0"/>
              </a:rPr>
              <a:t> </a:t>
            </a:r>
            <a:r>
              <a:rPr lang="cs-CZ" sz="4000" i="0" dirty="0" err="1">
                <a:solidFill>
                  <a:schemeClr val="accent1"/>
                </a:solidFill>
                <a:effectLst/>
                <a:latin typeface="Tahoma" panose="020B0604030504040204" pitchFamily="34" charset="0"/>
              </a:rPr>
              <a:t>Action</a:t>
            </a:r>
            <a:r>
              <a:rPr lang="cs-CZ" sz="4000" i="0" dirty="0">
                <a:solidFill>
                  <a:schemeClr val="accent1"/>
                </a:solidFill>
                <a:effectLst/>
                <a:latin typeface="Tahoma" panose="020B0604030504040204" pitchFamily="34" charset="0"/>
              </a:rPr>
              <a:t> Lifting </a:t>
            </a:r>
            <a:r>
              <a:rPr lang="cs-CZ" sz="4000" i="0" dirty="0" err="1">
                <a:solidFill>
                  <a:schemeClr val="accent1"/>
                </a:solidFill>
                <a:effectLst/>
                <a:latin typeface="Tahoma" panose="020B0604030504040204" pitchFamily="34" charset="0"/>
              </a:rPr>
              <a:t>Extreme</a:t>
            </a:r>
            <a:r>
              <a:rPr lang="cs-CZ" sz="4000" i="0" dirty="0">
                <a:solidFill>
                  <a:schemeClr val="accent1"/>
                </a:solidFill>
                <a:effectLst/>
                <a:latin typeface="Tahoma" panose="020B0604030504040204" pitchFamily="34" charset="0"/>
              </a:rPr>
              <a:t> </a:t>
            </a:r>
            <a:r>
              <a:rPr lang="cs-CZ" sz="4000" i="0" dirty="0" err="1">
                <a:solidFill>
                  <a:schemeClr val="accent1"/>
                </a:solidFill>
                <a:effectLst/>
                <a:latin typeface="Tahoma" panose="020B0604030504040204" pitchFamily="34" charset="0"/>
              </a:rPr>
              <a:t>Creme</a:t>
            </a:r>
            <a:r>
              <a:rPr lang="cs-CZ" sz="4000" i="0" dirty="0">
                <a:solidFill>
                  <a:schemeClr val="accent1"/>
                </a:solidFill>
                <a:effectLst/>
                <a:latin typeface="Tahoma" panose="020B0604030504040204" pitchFamily="34" charset="0"/>
              </a:rPr>
              <a:t> </a:t>
            </a:r>
            <a:endParaRPr lang="cs-CZ" dirty="0">
              <a:solidFill>
                <a:schemeClr val="accent1"/>
              </a:solidFill>
            </a:endParaRPr>
          </a:p>
        </p:txBody>
      </p:sp>
      <p:sp>
        <p:nvSpPr>
          <p:cNvPr id="5" name="Zástupný symbol pro obsah 4"/>
          <p:cNvSpPr>
            <a:spLocks noGrp="1"/>
          </p:cNvSpPr>
          <p:nvPr>
            <p:ph idx="1"/>
          </p:nvPr>
        </p:nvSpPr>
        <p:spPr>
          <a:xfrm>
            <a:off x="257174" y="1459685"/>
            <a:ext cx="11772901" cy="5020315"/>
          </a:xfrm>
        </p:spPr>
        <p:txBody>
          <a:bodyPr/>
          <a:lstStyle/>
          <a:p>
            <a:pPr>
              <a:buFont typeface="Arial" panose="020B0604020202020204" pitchFamily="34" charset="0"/>
              <a:buChar char="•"/>
            </a:pPr>
            <a:r>
              <a:rPr lang="cs-CZ" sz="2600" b="0" i="0" dirty="0">
                <a:solidFill>
                  <a:srgbClr val="666666"/>
                </a:solidFill>
                <a:effectLst/>
                <a:latin typeface="Tahoma" panose="020B0604030504040204" pitchFamily="34" charset="0"/>
              </a:rPr>
              <a:t> </a:t>
            </a:r>
            <a:r>
              <a:rPr lang="cs-CZ" sz="2600" dirty="0">
                <a:solidFill>
                  <a:srgbClr val="666666"/>
                </a:solidFill>
                <a:latin typeface="Tahoma" panose="020B0604030504040204" pitchFamily="34" charset="0"/>
              </a:rPr>
              <a:t>Německý soud: </a:t>
            </a:r>
            <a:r>
              <a:rPr lang="cs-CZ" sz="2600" b="0" i="0" dirty="0">
                <a:solidFill>
                  <a:srgbClr val="666666"/>
                </a:solidFill>
                <a:effectLst/>
                <a:latin typeface="Tahoma" panose="020B0604030504040204" pitchFamily="34" charset="0"/>
              </a:rPr>
              <a:t>předmětná reklama je schopna oklamat spotřebitele: srovnatelný či stejný účinek jako chirurgický „lifting“. </a:t>
            </a:r>
          </a:p>
          <a:p>
            <a:pPr>
              <a:buFont typeface="Arial" panose="020B0604020202020204" pitchFamily="34" charset="0"/>
              <a:buChar char="•"/>
            </a:pPr>
            <a:r>
              <a:rPr lang="cs-CZ" sz="2600" b="0" i="0" dirty="0">
                <a:solidFill>
                  <a:srgbClr val="666666"/>
                </a:solidFill>
                <a:effectLst/>
                <a:latin typeface="Tahoma" panose="020B0604030504040204" pitchFamily="34" charset="0"/>
              </a:rPr>
              <a:t>SD EU C-220/98 „je třeba brát v potaz riziko klamání </a:t>
            </a:r>
            <a:r>
              <a:rPr lang="cs-CZ" sz="2600" b="0" i="0" dirty="0" err="1">
                <a:solidFill>
                  <a:srgbClr val="666666"/>
                </a:solidFill>
                <a:effectLst/>
                <a:latin typeface="Tahoma" panose="020B0604030504040204" pitchFamily="34" charset="0"/>
              </a:rPr>
              <a:t>spotř</a:t>
            </a:r>
            <a:r>
              <a:rPr lang="cs-CZ" sz="2600" b="0" i="0" dirty="0">
                <a:solidFill>
                  <a:srgbClr val="666666"/>
                </a:solidFill>
                <a:effectLst/>
                <a:latin typeface="Tahoma" panose="020B0604030504040204" pitchFamily="34" charset="0"/>
              </a:rPr>
              <a:t>. a na druhé straně omezení volného pohybu zboží v rámci EU za použití zásady proporcionality“. </a:t>
            </a:r>
          </a:p>
          <a:p>
            <a:pPr>
              <a:buFont typeface="Arial" panose="020B0604020202020204" pitchFamily="34" charset="0"/>
              <a:buChar char="•"/>
            </a:pPr>
            <a:r>
              <a:rPr lang="cs-CZ" sz="2600" b="0" i="0" dirty="0">
                <a:solidFill>
                  <a:srgbClr val="666666"/>
                </a:solidFill>
                <a:effectLst/>
                <a:latin typeface="Tahoma" panose="020B0604030504040204" pitchFamily="34" charset="0"/>
              </a:rPr>
              <a:t>Průměrný spotřebitel od kosmetického výrobku neměl očekávat, že přinese účinky stejné či srovnatelné  s chirurgickým „liftingem“, avšak záleží na posouzení vnitrostátního soudu, zda je určité označení způsobilé průměrného spotřebitele oklamat či nikoliv. </a:t>
            </a:r>
            <a:endParaRPr lang="en-US" altLang="cs-CZ" sz="2600" i="1" dirty="0">
              <a:latin typeface="+mj-lt"/>
              <a:cs typeface="Arial" panose="020B0604020202020204" pitchFamily="34" charset="0"/>
            </a:endParaRPr>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20</a:t>
            </a:fld>
            <a:endParaRPr lang="cs-CZ" altLang="cs-CZ"/>
          </a:p>
        </p:txBody>
      </p:sp>
    </p:spTree>
    <p:extLst>
      <p:ext uri="{BB962C8B-B14F-4D97-AF65-F5344CB8AC3E}">
        <p14:creationId xmlns:p14="http://schemas.microsoft.com/office/powerpoint/2010/main" val="2775079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75035" y="796955"/>
            <a:ext cx="11472421" cy="553674"/>
          </a:xfrm>
        </p:spPr>
        <p:txBody>
          <a:bodyPr/>
          <a:lstStyle/>
          <a:p>
            <a:r>
              <a:rPr lang="cs-CZ" dirty="0" err="1"/>
              <a:t>Clinique</a:t>
            </a:r>
            <a:endParaRPr lang="cs-CZ" dirty="0"/>
          </a:p>
        </p:txBody>
      </p:sp>
      <p:sp>
        <p:nvSpPr>
          <p:cNvPr id="5" name="Zástupný symbol pro obsah 4"/>
          <p:cNvSpPr>
            <a:spLocks noGrp="1"/>
          </p:cNvSpPr>
          <p:nvPr>
            <p:ph idx="1"/>
          </p:nvPr>
        </p:nvSpPr>
        <p:spPr>
          <a:xfrm>
            <a:off x="414000" y="1459685"/>
            <a:ext cx="11363999" cy="5020315"/>
          </a:xfrm>
        </p:spPr>
        <p:txBody>
          <a:bodyPr/>
          <a:lstStyle/>
          <a:p>
            <a:pPr>
              <a:buFont typeface="Arial" panose="020B0604020202020204" pitchFamily="34" charset="0"/>
              <a:buChar char="•"/>
            </a:pPr>
            <a:r>
              <a:rPr lang="cs-CZ" altLang="cs-CZ" sz="2600" dirty="0">
                <a:solidFill>
                  <a:srgbClr val="666666"/>
                </a:solidFill>
                <a:latin typeface="Tahoma" panose="020B0604030504040204" pitchFamily="34" charset="0"/>
                <a:cs typeface="Arial" panose="020B0604020202020204" pitchFamily="34" charset="0"/>
              </a:rPr>
              <a:t>SD EU C-315/92</a:t>
            </a:r>
          </a:p>
          <a:p>
            <a:pPr>
              <a:buFont typeface="Arial" panose="020B0604020202020204" pitchFamily="34" charset="0"/>
              <a:buChar char="•"/>
            </a:pPr>
            <a:r>
              <a:rPr lang="cs-CZ" sz="2600" b="0" i="0" dirty="0">
                <a:solidFill>
                  <a:srgbClr val="666666"/>
                </a:solidFill>
                <a:effectLst/>
                <a:latin typeface="Tahoma" panose="020B0604030504040204" pitchFamily="34" charset="0"/>
              </a:rPr>
              <a:t>podle německé judikatury ve věcech nekalé soutěže vyhrazené pro lékařské zařízení univerzitního typu a při jiném jeho použití je mu přisuzován klamavý charakter. V daném záležitosti bylo v jiných zemích a i při dovozu do Německa použito označení „</a:t>
            </a:r>
            <a:r>
              <a:rPr lang="cs-CZ" sz="2600" b="0" i="0" dirty="0" err="1">
                <a:solidFill>
                  <a:srgbClr val="666666"/>
                </a:solidFill>
                <a:effectLst/>
                <a:latin typeface="Tahoma" panose="020B0604030504040204" pitchFamily="34" charset="0"/>
              </a:rPr>
              <a:t>Clinique</a:t>
            </a:r>
            <a:r>
              <a:rPr lang="cs-CZ" sz="2600" b="0" i="0" dirty="0">
                <a:solidFill>
                  <a:srgbClr val="666666"/>
                </a:solidFill>
                <a:effectLst/>
                <a:latin typeface="Tahoma" panose="020B0604030504040204" pitchFamily="34" charset="0"/>
              </a:rPr>
              <a:t>“ pro kosmetické výrobky prodávané pouze v parfumériích. </a:t>
            </a:r>
          </a:p>
          <a:p>
            <a:pPr>
              <a:buFont typeface="Arial" panose="020B0604020202020204" pitchFamily="34" charset="0"/>
              <a:buChar char="•"/>
            </a:pPr>
            <a:r>
              <a:rPr lang="cs-CZ" sz="2600" b="0" i="0" dirty="0">
                <a:solidFill>
                  <a:srgbClr val="666666"/>
                </a:solidFill>
                <a:effectLst/>
                <a:latin typeface="Tahoma" panose="020B0604030504040204" pitchFamily="34" charset="0"/>
              </a:rPr>
              <a:t>Soudní dvůr Evropské unie: slovo „</a:t>
            </a:r>
            <a:r>
              <a:rPr lang="cs-CZ" sz="2600" b="0" i="0" dirty="0" err="1">
                <a:solidFill>
                  <a:srgbClr val="666666"/>
                </a:solidFill>
                <a:effectLst/>
                <a:latin typeface="Tahoma" panose="020B0604030504040204" pitchFamily="34" charset="0"/>
              </a:rPr>
              <a:t>Clinique</a:t>
            </a:r>
            <a:r>
              <a:rPr lang="cs-CZ" sz="2600" b="0" i="0" dirty="0">
                <a:solidFill>
                  <a:srgbClr val="666666"/>
                </a:solidFill>
                <a:effectLst/>
                <a:latin typeface="Tahoma" panose="020B0604030504040204" pitchFamily="34" charset="0"/>
              </a:rPr>
              <a:t>" nemá natolik zavádějící charakter, aby byl odůvodněn zákaz dovozu zboží, které je jím označeno</a:t>
            </a:r>
            <a:endParaRPr lang="en-US" altLang="cs-CZ" sz="2600" i="1" dirty="0">
              <a:latin typeface="+mj-lt"/>
              <a:cs typeface="Arial" panose="020B0604020202020204" pitchFamily="34" charset="0"/>
            </a:endParaRPr>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21</a:t>
            </a:fld>
            <a:endParaRPr lang="cs-CZ" altLang="cs-CZ"/>
          </a:p>
        </p:txBody>
      </p:sp>
    </p:spTree>
    <p:extLst>
      <p:ext uri="{BB962C8B-B14F-4D97-AF65-F5344CB8AC3E}">
        <p14:creationId xmlns:p14="http://schemas.microsoft.com/office/powerpoint/2010/main" val="2660284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75035" y="796955"/>
            <a:ext cx="11472421" cy="553674"/>
          </a:xfrm>
        </p:spPr>
        <p:txBody>
          <a:bodyPr/>
          <a:lstStyle/>
          <a:p>
            <a:r>
              <a:rPr lang="cs-CZ" dirty="0"/>
              <a:t>Klavíry vyrábíme sami (</a:t>
            </a:r>
            <a:r>
              <a:rPr lang="cs-CZ" altLang="cs-CZ" sz="4000" b="1" dirty="0">
                <a:latin typeface="+mj-lt"/>
                <a:cs typeface="Arial" panose="020B0604020202020204" pitchFamily="34" charset="0"/>
              </a:rPr>
              <a:t>OGH </a:t>
            </a:r>
            <a:r>
              <a:rPr lang="cs-CZ" sz="4000" dirty="0"/>
              <a:t>4 Ob 42/08t)</a:t>
            </a:r>
            <a:endParaRPr lang="cs-CZ" dirty="0"/>
          </a:p>
        </p:txBody>
      </p:sp>
      <p:sp>
        <p:nvSpPr>
          <p:cNvPr id="5" name="Zástupný symbol pro obsah 4"/>
          <p:cNvSpPr>
            <a:spLocks noGrp="1"/>
          </p:cNvSpPr>
          <p:nvPr>
            <p:ph idx="1"/>
          </p:nvPr>
        </p:nvSpPr>
        <p:spPr>
          <a:xfrm>
            <a:off x="133350" y="1459685"/>
            <a:ext cx="11914106" cy="5131615"/>
          </a:xfrm>
        </p:spPr>
        <p:txBody>
          <a:bodyPr/>
          <a:lstStyle/>
          <a:p>
            <a:pPr algn="just">
              <a:lnSpc>
                <a:spcPct val="100000"/>
              </a:lnSpc>
              <a:spcBef>
                <a:spcPts val="400"/>
              </a:spcBef>
            </a:pPr>
            <a:r>
              <a:rPr lang="de-DE" sz="2300" b="0" i="0" dirty="0">
                <a:solidFill>
                  <a:srgbClr val="000000"/>
                </a:solidFill>
                <a:effectLst/>
                <a:latin typeface="Verdana" panose="020B0604030504040204" pitchFamily="34" charset="0"/>
              </a:rPr>
              <a:t>Die Ermittlung des Verständnisses einer solchen Maßstabsfigur eine </a:t>
            </a:r>
            <a:r>
              <a:rPr lang="de-DE" sz="2300" b="1" i="0" dirty="0">
                <a:solidFill>
                  <a:srgbClr val="000000"/>
                </a:solidFill>
                <a:effectLst/>
                <a:latin typeface="Verdana" panose="020B0604030504040204" pitchFamily="34" charset="0"/>
              </a:rPr>
              <a:t>Rechtsfrage</a:t>
            </a:r>
            <a:r>
              <a:rPr lang="de-DE" sz="2300" b="0" i="0" dirty="0">
                <a:solidFill>
                  <a:srgbClr val="000000"/>
                </a:solidFill>
                <a:effectLst/>
                <a:latin typeface="Verdana" panose="020B0604030504040204" pitchFamily="34" charset="0"/>
              </a:rPr>
              <a:t>, wenn zu ihrer Beurteilung die Erfahrungen des täglichen Lebens ausreichten; eine </a:t>
            </a:r>
            <a:r>
              <a:rPr lang="de-DE" sz="2300" b="1" i="0" dirty="0">
                <a:solidFill>
                  <a:srgbClr val="000000"/>
                </a:solidFill>
                <a:effectLst/>
                <a:latin typeface="Verdana" panose="020B0604030504040204" pitchFamily="34" charset="0"/>
              </a:rPr>
              <a:t>Tatfrage</a:t>
            </a:r>
            <a:r>
              <a:rPr lang="de-DE" sz="2300" b="0" i="0" dirty="0">
                <a:solidFill>
                  <a:srgbClr val="000000"/>
                </a:solidFill>
                <a:effectLst/>
                <a:latin typeface="Verdana" panose="020B0604030504040204" pitchFamily="34" charset="0"/>
              </a:rPr>
              <a:t>, wenn das nicht der Fall war (</a:t>
            </a:r>
            <a:r>
              <a:rPr lang="de-DE" sz="2300" b="0" i="0" u="sng" dirty="0">
                <a:solidFill>
                  <a:srgbClr val="305886"/>
                </a:solidFill>
                <a:effectLst/>
                <a:latin typeface="inherit"/>
                <a:hlinkClick r:id="rId2"/>
              </a:rPr>
              <a:t>4 Ob 62/95</a:t>
            </a:r>
            <a:r>
              <a:rPr lang="de-DE" sz="2300" b="0" i="0" dirty="0">
                <a:solidFill>
                  <a:srgbClr val="000000"/>
                </a:solidFill>
                <a:effectLst/>
                <a:latin typeface="Verdana" panose="020B0604030504040204" pitchFamily="34" charset="0"/>
              </a:rPr>
              <a:t>]). </a:t>
            </a:r>
            <a:endParaRPr lang="cs-CZ" sz="2300" b="0" i="0" dirty="0">
              <a:solidFill>
                <a:srgbClr val="000000"/>
              </a:solidFill>
              <a:effectLst/>
              <a:latin typeface="Verdana" panose="020B0604030504040204" pitchFamily="34" charset="0"/>
            </a:endParaRPr>
          </a:p>
          <a:p>
            <a:pPr algn="just">
              <a:lnSpc>
                <a:spcPct val="100000"/>
              </a:lnSpc>
              <a:spcBef>
                <a:spcPts val="400"/>
              </a:spcBef>
            </a:pPr>
            <a:r>
              <a:rPr lang="de-DE" sz="2300" b="0" i="0" dirty="0">
                <a:solidFill>
                  <a:srgbClr val="000000"/>
                </a:solidFill>
                <a:effectLst/>
                <a:latin typeface="Verdana" panose="020B0604030504040204" pitchFamily="34" charset="0"/>
              </a:rPr>
              <a:t>Letzteres wurde insbesondere dann angenommen, wenn sich eine Werbeaussage an Fachkreise richtete und es auf deren inhaltliches Verständnis ankam (</a:t>
            </a:r>
            <a:r>
              <a:rPr lang="de-DE" sz="2300" b="0" i="0" u="sng" dirty="0">
                <a:solidFill>
                  <a:srgbClr val="305886"/>
                </a:solidFill>
                <a:effectLst/>
                <a:latin typeface="inherit"/>
                <a:hlinkClick r:id="rId3"/>
              </a:rPr>
              <a:t>4 Ob 58/07v</a:t>
            </a:r>
            <a:r>
              <a:rPr lang="de-DE" sz="2300" b="0" i="0" dirty="0">
                <a:solidFill>
                  <a:srgbClr val="000000"/>
                </a:solidFill>
                <a:effectLst/>
                <a:latin typeface="Verdana" panose="020B0604030504040204" pitchFamily="34" charset="0"/>
              </a:rPr>
              <a:t> - Micardis </a:t>
            </a:r>
            <a:r>
              <a:rPr lang="de-DE" sz="2300" b="0" i="0" dirty="0" err="1">
                <a:solidFill>
                  <a:srgbClr val="000000"/>
                </a:solidFill>
                <a:effectLst/>
                <a:latin typeface="Verdana" panose="020B0604030504040204" pitchFamily="34" charset="0"/>
              </a:rPr>
              <a:t>mwN</a:t>
            </a:r>
            <a:r>
              <a:rPr lang="de-DE" sz="2300" b="0" i="0" dirty="0">
                <a:solidFill>
                  <a:srgbClr val="000000"/>
                </a:solidFill>
                <a:effectLst/>
                <a:latin typeface="Verdana" panose="020B0604030504040204" pitchFamily="34" charset="0"/>
              </a:rPr>
              <a:t>; speziell zur Bezeichnung als Hersteller eines Produkts </a:t>
            </a:r>
            <a:r>
              <a:rPr lang="de-DE" sz="2300" b="0" i="0" u="sng" dirty="0">
                <a:solidFill>
                  <a:srgbClr val="305886"/>
                </a:solidFill>
                <a:effectLst/>
                <a:latin typeface="inherit"/>
                <a:hlinkClick r:id="rId4"/>
              </a:rPr>
              <a:t>4 Ob 39/95</a:t>
            </a:r>
            <a:r>
              <a:rPr lang="de-DE" sz="2300" b="0" i="0" dirty="0">
                <a:solidFill>
                  <a:srgbClr val="000000"/>
                </a:solidFill>
                <a:effectLst/>
                <a:latin typeface="Verdana" panose="020B0604030504040204" pitchFamily="34" charset="0"/>
              </a:rPr>
              <a:t> - </a:t>
            </a:r>
            <a:r>
              <a:rPr lang="de-DE" sz="2300" b="0" i="0" dirty="0" err="1">
                <a:solidFill>
                  <a:srgbClr val="000000"/>
                </a:solidFill>
                <a:effectLst/>
                <a:latin typeface="Verdana" panose="020B0604030504040204" pitchFamily="34" charset="0"/>
              </a:rPr>
              <a:t>Kanalverbaugeräte</a:t>
            </a:r>
            <a:r>
              <a:rPr lang="de-DE" sz="2300" b="0" i="0" dirty="0">
                <a:solidFill>
                  <a:srgbClr val="000000"/>
                </a:solidFill>
                <a:effectLst/>
                <a:latin typeface="Verdana" panose="020B0604030504040204" pitchFamily="34" charset="0"/>
              </a:rPr>
              <a:t>).</a:t>
            </a:r>
            <a:endParaRPr lang="cs-CZ" sz="2300" b="0" i="0" dirty="0">
              <a:solidFill>
                <a:srgbClr val="000000"/>
              </a:solidFill>
              <a:effectLst/>
              <a:latin typeface="Verdana" panose="020B0604030504040204" pitchFamily="34" charset="0"/>
            </a:endParaRPr>
          </a:p>
          <a:p>
            <a:pPr algn="just">
              <a:lnSpc>
                <a:spcPct val="100000"/>
              </a:lnSpc>
              <a:spcBef>
                <a:spcPts val="400"/>
              </a:spcBef>
            </a:pPr>
            <a:r>
              <a:rPr lang="de-DE" sz="2300" b="0" i="0" dirty="0">
                <a:solidFill>
                  <a:srgbClr val="000000"/>
                </a:solidFill>
                <a:effectLst/>
                <a:latin typeface="Verdana" panose="020B0604030504040204" pitchFamily="34" charset="0"/>
              </a:rPr>
              <a:t>Die Behauptung der Eigenherstellung eine irreführende Geschäftspraktik </a:t>
            </a:r>
            <a:r>
              <a:rPr lang="cs-CZ" sz="2300" b="0" i="0" dirty="0">
                <a:solidFill>
                  <a:srgbClr val="000000"/>
                </a:solidFill>
                <a:effectLst/>
                <a:latin typeface="Verdana" panose="020B0604030504040204" pitchFamily="34" charset="0"/>
              </a:rPr>
              <a:t>- </a:t>
            </a:r>
            <a:r>
              <a:rPr lang="de-DE" sz="2300" b="0" i="0" dirty="0">
                <a:solidFill>
                  <a:srgbClr val="000000"/>
                </a:solidFill>
                <a:effectLst/>
                <a:latin typeface="Verdana" panose="020B0604030504040204" pitchFamily="34" charset="0"/>
              </a:rPr>
              <a:t>§ 2 Abs 1 Z 2 UWG</a:t>
            </a:r>
            <a:endParaRPr lang="cs-CZ" sz="2300" b="0" i="0" dirty="0">
              <a:solidFill>
                <a:srgbClr val="000000"/>
              </a:solidFill>
              <a:effectLst/>
              <a:latin typeface="Verdana" panose="020B0604030504040204" pitchFamily="34" charset="0"/>
            </a:endParaRPr>
          </a:p>
          <a:p>
            <a:pPr algn="just">
              <a:lnSpc>
                <a:spcPct val="100000"/>
              </a:lnSpc>
              <a:spcBef>
                <a:spcPts val="400"/>
              </a:spcBef>
            </a:pPr>
            <a:r>
              <a:rPr lang="cs-CZ" sz="2300" b="0" i="0" dirty="0" err="1">
                <a:solidFill>
                  <a:srgbClr val="000000"/>
                </a:solidFill>
                <a:effectLst/>
                <a:latin typeface="Verdana" panose="020B0604030504040204" pitchFamily="34" charset="0"/>
              </a:rPr>
              <a:t>Aber</a:t>
            </a:r>
            <a:r>
              <a:rPr lang="cs-CZ" sz="2300" b="0" i="0" dirty="0">
                <a:solidFill>
                  <a:srgbClr val="000000"/>
                </a:solidFill>
                <a:effectLst/>
                <a:latin typeface="Verdana" panose="020B0604030504040204" pitchFamily="34" charset="0"/>
              </a:rPr>
              <a:t> </a:t>
            </a:r>
            <a:r>
              <a:rPr lang="cs-CZ" sz="2300" b="0" i="0" dirty="0" err="1">
                <a:solidFill>
                  <a:srgbClr val="000000"/>
                </a:solidFill>
                <a:effectLst/>
                <a:latin typeface="Verdana" panose="020B0604030504040204" pitchFamily="34" charset="0"/>
              </a:rPr>
              <a:t>nicht</a:t>
            </a:r>
            <a:r>
              <a:rPr lang="cs-CZ" sz="2300" b="0" i="0" dirty="0">
                <a:solidFill>
                  <a:srgbClr val="000000"/>
                </a:solidFill>
                <a:effectLst/>
                <a:latin typeface="Verdana" panose="020B0604030504040204" pitchFamily="34" charset="0"/>
              </a:rPr>
              <a:t> </a:t>
            </a:r>
            <a:r>
              <a:rPr lang="de-DE" sz="2300" b="0" i="0" dirty="0">
                <a:solidFill>
                  <a:srgbClr val="000000"/>
                </a:solidFill>
                <a:effectLst/>
                <a:latin typeface="Verdana" panose="020B0604030504040204" pitchFamily="34" charset="0"/>
              </a:rPr>
              <a:t>in Bezug auf die von der Beklagten nicht aufgestellte Behauptung einer Herstellung im Inland.</a:t>
            </a:r>
            <a:endParaRPr lang="cs-CZ" sz="2300" b="0" i="0" dirty="0">
              <a:solidFill>
                <a:srgbClr val="000000"/>
              </a:solidFill>
              <a:effectLst/>
              <a:latin typeface="Verdana" panose="020B0604030504040204" pitchFamily="34" charset="0"/>
            </a:endParaRPr>
          </a:p>
          <a:p>
            <a:pPr algn="just">
              <a:spcBef>
                <a:spcPts val="400"/>
              </a:spcBef>
            </a:pPr>
            <a:endParaRPr lang="de-DE" sz="1400" b="0" i="0" dirty="0">
              <a:solidFill>
                <a:srgbClr val="000000"/>
              </a:solidFill>
              <a:effectLst/>
              <a:latin typeface="Verdana" panose="020B0604030504040204" pitchFamily="34" charset="0"/>
            </a:endParaRPr>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22</a:t>
            </a:fld>
            <a:endParaRPr lang="cs-CZ" altLang="cs-CZ"/>
          </a:p>
        </p:txBody>
      </p:sp>
    </p:spTree>
    <p:extLst>
      <p:ext uri="{BB962C8B-B14F-4D97-AF65-F5344CB8AC3E}">
        <p14:creationId xmlns:p14="http://schemas.microsoft.com/office/powerpoint/2010/main" val="1603198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13999" y="796955"/>
            <a:ext cx="11558041" cy="553674"/>
          </a:xfrm>
        </p:spPr>
        <p:txBody>
          <a:bodyPr/>
          <a:lstStyle/>
          <a:p>
            <a:r>
              <a:rPr lang="cs-CZ" dirty="0"/>
              <a:t>Posuzování klamavosti ve zvláštních případech</a:t>
            </a:r>
          </a:p>
        </p:txBody>
      </p:sp>
      <p:sp>
        <p:nvSpPr>
          <p:cNvPr id="5" name="Zástupný symbol pro obsah 4"/>
          <p:cNvSpPr>
            <a:spLocks noGrp="1"/>
          </p:cNvSpPr>
          <p:nvPr>
            <p:ph idx="1"/>
          </p:nvPr>
        </p:nvSpPr>
        <p:spPr>
          <a:xfrm>
            <a:off x="413999" y="1459685"/>
            <a:ext cx="11246958" cy="4672829"/>
          </a:xfrm>
        </p:spPr>
        <p:txBody>
          <a:bodyPr/>
          <a:lstStyle/>
          <a:p>
            <a:r>
              <a:rPr lang="cs-CZ" altLang="cs-CZ" b="1" dirty="0">
                <a:solidFill>
                  <a:schemeClr val="tx2">
                    <a:lumMod val="60000"/>
                    <a:lumOff val="40000"/>
                  </a:schemeClr>
                </a:solidFill>
                <a:latin typeface="Arial" panose="020B0604020202020204" pitchFamily="34" charset="0"/>
                <a:cs typeface="Arial" panose="020B0604020202020204" pitchFamily="34" charset="0"/>
              </a:rPr>
              <a:t>prace.cz a sprace.cz</a:t>
            </a:r>
          </a:p>
          <a:p>
            <a:r>
              <a:rPr lang="cs-CZ" altLang="cs-CZ" dirty="0"/>
              <a:t>při posuzování zaměnitelnosti obou doménových jmen třeba vycházet z hlediska „průměrného uživatele internetu“, který je věci znalým spotřebitelem a který si je vědom důležitosti každého znaku použitého v označení doménového jména. Soud má za to, že písmeno „s“ v daném případě postačí jako dostatečný rozlišovací znak </a:t>
            </a:r>
            <a:r>
              <a:rPr lang="cs-CZ" altLang="cs-CZ" i="1" dirty="0"/>
              <a:t>u VS </a:t>
            </a:r>
            <a:r>
              <a:rPr lang="cs-CZ" altLang="cs-CZ" i="1" dirty="0" err="1"/>
              <a:t>Nc</a:t>
            </a:r>
            <a:r>
              <a:rPr lang="cs-CZ" altLang="cs-CZ" i="1" dirty="0"/>
              <a:t> 1098/2001</a:t>
            </a:r>
            <a:endParaRPr lang="en-US" altLang="cs-CZ" i="1" dirty="0">
              <a:latin typeface="Arial" panose="020B0604020202020204" pitchFamily="34" charset="0"/>
              <a:cs typeface="Arial" panose="020B0604020202020204" pitchFamily="34" charset="0"/>
            </a:endParaRPr>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23</a:t>
            </a:fld>
            <a:endParaRPr lang="cs-CZ" altLang="cs-CZ"/>
          </a:p>
        </p:txBody>
      </p:sp>
    </p:spTree>
    <p:extLst>
      <p:ext uri="{BB962C8B-B14F-4D97-AF65-F5344CB8AC3E}">
        <p14:creationId xmlns:p14="http://schemas.microsoft.com/office/powerpoint/2010/main" val="290651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66000" y="796955"/>
            <a:ext cx="9454225" cy="553674"/>
          </a:xfrm>
        </p:spPr>
        <p:txBody>
          <a:bodyPr/>
          <a:lstStyle/>
          <a:p>
            <a:r>
              <a:rPr lang="cs-CZ" dirty="0"/>
              <a:t>Empirický model – výhoda a nevýhody</a:t>
            </a:r>
          </a:p>
        </p:txBody>
      </p:sp>
      <p:sp>
        <p:nvSpPr>
          <p:cNvPr id="5" name="Zástupný symbol pro obsah 4"/>
          <p:cNvSpPr>
            <a:spLocks noGrp="1"/>
          </p:cNvSpPr>
          <p:nvPr>
            <p:ph idx="1"/>
          </p:nvPr>
        </p:nvSpPr>
        <p:spPr>
          <a:xfrm>
            <a:off x="666000" y="1459685"/>
            <a:ext cx="9825831" cy="4672829"/>
          </a:xfrm>
        </p:spPr>
        <p:txBody>
          <a:bodyPr/>
          <a:lstStyle/>
          <a:p>
            <a:pPr>
              <a:buFont typeface="Arial" panose="020B0604020202020204" pitchFamily="34" charset="0"/>
              <a:buChar char="•"/>
            </a:pPr>
            <a:r>
              <a:rPr lang="cs-CZ" altLang="cs-CZ" dirty="0">
                <a:latin typeface="Arial" panose="020B0604020202020204" pitchFamily="34" charset="0"/>
                <a:cs typeface="Arial" panose="020B0604020202020204" pitchFamily="34" charset="0"/>
              </a:rPr>
              <a:t>Relativní přesnost</a:t>
            </a:r>
          </a:p>
          <a:p>
            <a:pPr>
              <a:buFont typeface="Arial" panose="020B0604020202020204" pitchFamily="34" charset="0"/>
              <a:buChar char="•"/>
            </a:pPr>
            <a:r>
              <a:rPr lang="cs-CZ" altLang="cs-CZ" dirty="0">
                <a:latin typeface="Arial" panose="020B0604020202020204" pitchFamily="34" charset="0"/>
                <a:cs typeface="Arial" panose="020B0604020202020204" pitchFamily="34" charset="0"/>
              </a:rPr>
              <a:t>Finančně a časově náročné</a:t>
            </a:r>
          </a:p>
          <a:p>
            <a:pPr>
              <a:buFont typeface="Arial" panose="020B0604020202020204" pitchFamily="34" charset="0"/>
              <a:buChar char="•"/>
            </a:pPr>
            <a:r>
              <a:rPr lang="cs-CZ" altLang="cs-CZ" dirty="0">
                <a:latin typeface="Arial" panose="020B0604020202020204" pitchFamily="34" charset="0"/>
                <a:cs typeface="Arial" panose="020B0604020202020204" pitchFamily="34" charset="0"/>
              </a:rPr>
              <a:t>Eliminuje nebezpečí soudcovských projekci</a:t>
            </a:r>
          </a:p>
          <a:p>
            <a:pPr>
              <a:buFont typeface="Arial" panose="020B0604020202020204" pitchFamily="34" charset="0"/>
              <a:buChar char="•"/>
            </a:pPr>
            <a:r>
              <a:rPr lang="cs-CZ" altLang="cs-CZ" dirty="0">
                <a:latin typeface="Arial" panose="020B0604020202020204" pitchFamily="34" charset="0"/>
                <a:cs typeface="Arial" panose="020B0604020202020204" pitchFamily="34" charset="0"/>
              </a:rPr>
              <a:t>Nemožnost „výchovného působení soudu“</a:t>
            </a:r>
          </a:p>
          <a:p>
            <a:pPr>
              <a:buFont typeface="Arial" panose="020B0604020202020204" pitchFamily="34" charset="0"/>
              <a:buChar char="•"/>
            </a:pPr>
            <a:r>
              <a:rPr lang="cs-CZ" altLang="cs-CZ" dirty="0">
                <a:latin typeface="Arial" panose="020B0604020202020204" pitchFamily="34" charset="0"/>
                <a:cs typeface="Arial" panose="020B0604020202020204" pitchFamily="34" charset="0"/>
              </a:rPr>
              <a:t>Nakonec stejně „normativní rozhodnutí“ – nelze chránit všechny (vždy nějaké procento zákazníků bude oklamáno i zjevně barnumskou reklamou)</a:t>
            </a:r>
          </a:p>
          <a:p>
            <a:endParaRPr lang="cs-CZ" altLang="cs-CZ" dirty="0">
              <a:latin typeface="Arial" panose="020B0604020202020204" pitchFamily="34" charset="0"/>
              <a:cs typeface="Arial" panose="020B0604020202020204" pitchFamily="34" charset="0"/>
            </a:endParaRPr>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24</a:t>
            </a:fld>
            <a:endParaRPr lang="cs-CZ" altLang="cs-CZ"/>
          </a:p>
        </p:txBody>
      </p:sp>
    </p:spTree>
    <p:extLst>
      <p:ext uri="{BB962C8B-B14F-4D97-AF65-F5344CB8AC3E}">
        <p14:creationId xmlns:p14="http://schemas.microsoft.com/office/powerpoint/2010/main" val="264468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480767"/>
            <a:ext cx="10753200" cy="690809"/>
          </a:xfrm>
        </p:spPr>
        <p:txBody>
          <a:bodyPr/>
          <a:lstStyle/>
          <a:p>
            <a:r>
              <a:rPr lang="cs-CZ" dirty="0"/>
              <a:t>„</a:t>
            </a:r>
            <a:r>
              <a:rPr lang="cs-CZ" dirty="0" err="1"/>
              <a:t>Bohemka</a:t>
            </a:r>
            <a:r>
              <a:rPr lang="cs-CZ" dirty="0"/>
              <a:t>“</a:t>
            </a:r>
          </a:p>
        </p:txBody>
      </p:sp>
      <p:sp>
        <p:nvSpPr>
          <p:cNvPr id="5" name="Zástupný symbol pro obsah 4"/>
          <p:cNvSpPr>
            <a:spLocks noGrp="1"/>
          </p:cNvSpPr>
          <p:nvPr>
            <p:ph idx="1"/>
          </p:nvPr>
        </p:nvSpPr>
        <p:spPr>
          <a:xfrm>
            <a:off x="131975" y="1171576"/>
            <a:ext cx="11972041" cy="5448681"/>
          </a:xfrm>
        </p:spPr>
        <p:txBody>
          <a:bodyPr/>
          <a:lstStyle/>
          <a:p>
            <a:pPr>
              <a:buFont typeface="Arial" panose="020B0604020202020204" pitchFamily="34" charset="0"/>
              <a:buChar char="•"/>
            </a:pPr>
            <a:r>
              <a:rPr lang="cs-CZ" altLang="cs-CZ" sz="2400" dirty="0"/>
              <a:t>Z výzkumu </a:t>
            </a:r>
            <a:r>
              <a:rPr lang="cs-CZ" altLang="cs-CZ" sz="2400" dirty="0" err="1"/>
              <a:t>GfK</a:t>
            </a:r>
            <a:r>
              <a:rPr lang="cs-CZ" altLang="cs-CZ" sz="2400" dirty="0"/>
              <a:t> Praha: značku „BOHEMIA SEKT“ zná a správně si spojuje s vínem 89 % dospělé populace; výraz „BOHEMKA“ spojuje s vínem 48 % dotázaných, hovorovým výrazem pro šumivé víno značky „BOHEMIA SEKT“ je „šampus“ či „</a:t>
            </a:r>
            <a:r>
              <a:rPr lang="cs-CZ" altLang="cs-CZ" sz="2400" dirty="0" err="1"/>
              <a:t>Bohemka</a:t>
            </a:r>
            <a:r>
              <a:rPr lang="cs-CZ" altLang="cs-CZ" sz="2400" dirty="0"/>
              <a:t>“ a 64 % respondentů rozumí pod výrazem „</a:t>
            </a:r>
            <a:r>
              <a:rPr lang="cs-CZ" altLang="cs-CZ" sz="2400" dirty="0" err="1"/>
              <a:t>Bohemka</a:t>
            </a:r>
            <a:r>
              <a:rPr lang="cs-CZ" altLang="cs-CZ" sz="2400" dirty="0"/>
              <a:t>“ hovorové označení šumivého vína společnosti BOHEMIA SEKT, a. s. </a:t>
            </a:r>
          </a:p>
          <a:p>
            <a:pPr>
              <a:buFont typeface="Arial" panose="020B0604020202020204" pitchFamily="34" charset="0"/>
              <a:buChar char="•"/>
            </a:pPr>
            <a:r>
              <a:rPr lang="cs-CZ" altLang="cs-CZ" sz="2400" dirty="0"/>
              <a:t>Z důkazu testem MF DNES publikovaným dne 17. prosince 2004 soud zjistil, že v testu se mezi polosuchými a sladkými sekty nejlépe umístil výrobek žalobkyně „BOHEMIA SEKT“ a naopak nejhůře výrobek první žalované „BOHEMKA“. </a:t>
            </a:r>
          </a:p>
          <a:p>
            <a:pPr>
              <a:buFont typeface="Arial" panose="020B0604020202020204" pitchFamily="34" charset="0"/>
              <a:buChar char="•"/>
            </a:pPr>
            <a:r>
              <a:rPr lang="pl-PL" altLang="cs-CZ" sz="2400" i="1" dirty="0"/>
              <a:t>NS 23 </a:t>
            </a:r>
            <a:r>
              <a:rPr lang="pl-PL" altLang="cs-CZ" sz="2400" i="1" dirty="0" err="1"/>
              <a:t>Cdo</a:t>
            </a:r>
            <a:r>
              <a:rPr lang="pl-PL" altLang="cs-CZ" sz="2400" i="1" dirty="0"/>
              <a:t> 4933/2009</a:t>
            </a:r>
          </a:p>
        </p:txBody>
      </p:sp>
      <p:sp>
        <p:nvSpPr>
          <p:cNvPr id="3" name="Zástupný symbol pro zápatí 3"/>
          <p:cNvSpPr>
            <a:spLocks noGrp="1"/>
          </p:cNvSpPr>
          <p:nvPr>
            <p:ph type="ftr" sz="quarter" idx="10"/>
          </p:nvPr>
        </p:nvSpPr>
        <p:spPr>
          <a:xfrm>
            <a:off x="1946694" y="6248400"/>
            <a:ext cx="6305910" cy="457200"/>
          </a:xfrm>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25</a:t>
            </a:fld>
            <a:endParaRPr lang="cs-CZ" altLang="cs-CZ"/>
          </a:p>
        </p:txBody>
      </p:sp>
    </p:spTree>
    <p:extLst>
      <p:ext uri="{BB962C8B-B14F-4D97-AF65-F5344CB8AC3E}">
        <p14:creationId xmlns:p14="http://schemas.microsoft.com/office/powerpoint/2010/main" val="2045228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237744"/>
            <a:ext cx="10753200" cy="667230"/>
          </a:xfrm>
        </p:spPr>
        <p:txBody>
          <a:bodyPr/>
          <a:lstStyle/>
          <a:p>
            <a:r>
              <a:rPr lang="cs-CZ" dirty="0"/>
              <a:t>Průměrný spotřebitel v judikatuře NS</a:t>
            </a:r>
          </a:p>
        </p:txBody>
      </p:sp>
      <p:sp>
        <p:nvSpPr>
          <p:cNvPr id="5" name="Zástupný symbol pro obsah 4"/>
          <p:cNvSpPr>
            <a:spLocks noGrp="1"/>
          </p:cNvSpPr>
          <p:nvPr>
            <p:ph idx="1"/>
          </p:nvPr>
        </p:nvSpPr>
        <p:spPr>
          <a:xfrm>
            <a:off x="131975" y="904974"/>
            <a:ext cx="11972041" cy="5715283"/>
          </a:xfrm>
        </p:spPr>
        <p:txBody>
          <a:bodyPr/>
          <a:lstStyle/>
          <a:p>
            <a:pPr>
              <a:buFont typeface="Arial" panose="020B0604020202020204" pitchFamily="34" charset="0"/>
              <a:buChar char="•"/>
            </a:pPr>
            <a:r>
              <a:rPr lang="cs-CZ" dirty="0"/>
              <a:t>Hledisko průměrného spotřebitele bere v úvahu spotřebitele, který má dostatek informací a je v rozumné míře pozorný a opatrný s ohledem na sociální, kulturní a jazykové faktory</a:t>
            </a:r>
          </a:p>
          <a:p>
            <a:pPr>
              <a:buFont typeface="Arial" panose="020B0604020202020204" pitchFamily="34" charset="0"/>
              <a:buChar char="•"/>
            </a:pPr>
            <a:r>
              <a:rPr lang="cs-CZ" dirty="0"/>
              <a:t>Míra pozornosti průměrného spotřebitele má být posuzována přísněji než dříve, tedy již nejen jako povrchní či zběžná pozornost, ale jako rozumná míra pozornosti a opatrnosti</a:t>
            </a:r>
          </a:p>
          <a:p>
            <a:pPr marL="72000" indent="0">
              <a:buNone/>
            </a:pPr>
            <a:r>
              <a:rPr lang="cs-CZ" i="1" dirty="0"/>
              <a:t>NS 23 </a:t>
            </a:r>
            <a:r>
              <a:rPr lang="cs-CZ" i="1" dirty="0" err="1"/>
              <a:t>Cdo</a:t>
            </a:r>
            <a:r>
              <a:rPr lang="cs-CZ" i="1" dirty="0"/>
              <a:t> 3845/2012, NS 23 </a:t>
            </a:r>
            <a:r>
              <a:rPr lang="cs-CZ" i="1" dirty="0" err="1"/>
              <a:t>Cdo</a:t>
            </a:r>
            <a:r>
              <a:rPr lang="cs-CZ" i="1" dirty="0"/>
              <a:t> 3773/2010-311, NS 32 </a:t>
            </a:r>
            <a:r>
              <a:rPr lang="cs-CZ" i="1" dirty="0" err="1"/>
              <a:t>Cdo</a:t>
            </a:r>
            <a:r>
              <a:rPr lang="cs-CZ" i="1" dirty="0"/>
              <a:t> 3895/2007, NS 32 </a:t>
            </a:r>
            <a:r>
              <a:rPr lang="cs-CZ" i="1" dirty="0" err="1"/>
              <a:t>Cdo</a:t>
            </a:r>
            <a:r>
              <a:rPr lang="cs-CZ" i="1" dirty="0"/>
              <a:t> 4661/2007, NS 23 </a:t>
            </a:r>
            <a:r>
              <a:rPr lang="cs-CZ" i="1" dirty="0" err="1"/>
              <a:t>Cdo</a:t>
            </a:r>
            <a:r>
              <a:rPr lang="cs-CZ" i="1" dirty="0"/>
              <a:t> 4384/2008.</a:t>
            </a:r>
          </a:p>
          <a:p>
            <a:pPr marL="72000" indent="0">
              <a:buNone/>
            </a:pPr>
            <a:r>
              <a:rPr lang="cs-CZ" altLang="cs-CZ" b="1" dirty="0"/>
              <a:t>Behaviorální marketing – změna paradigmatu?</a:t>
            </a:r>
            <a:endParaRPr lang="pl-PL" altLang="cs-CZ" b="1" dirty="0"/>
          </a:p>
        </p:txBody>
      </p:sp>
      <p:sp>
        <p:nvSpPr>
          <p:cNvPr id="3" name="Zástupný symbol pro zápatí 3"/>
          <p:cNvSpPr>
            <a:spLocks noGrp="1"/>
          </p:cNvSpPr>
          <p:nvPr>
            <p:ph type="ftr" sz="quarter" idx="10"/>
          </p:nvPr>
        </p:nvSpPr>
        <p:spPr>
          <a:xfrm>
            <a:off x="1946694" y="6248400"/>
            <a:ext cx="6305910" cy="457200"/>
          </a:xfrm>
        </p:spPr>
        <p:txBody>
          <a:bodyPr/>
          <a:lstStyle/>
          <a:p>
            <a:endParaRPr lang="cs-CZ" altLang="cs-CZ" dirty="0"/>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26</a:t>
            </a:fld>
            <a:endParaRPr lang="cs-CZ" altLang="cs-CZ"/>
          </a:p>
        </p:txBody>
      </p:sp>
    </p:spTree>
    <p:extLst>
      <p:ext uri="{BB962C8B-B14F-4D97-AF65-F5344CB8AC3E}">
        <p14:creationId xmlns:p14="http://schemas.microsoft.com/office/powerpoint/2010/main" val="2429266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237744"/>
            <a:ext cx="10753200" cy="667230"/>
          </a:xfrm>
        </p:spPr>
        <p:txBody>
          <a:bodyPr/>
          <a:lstStyle/>
          <a:p>
            <a:r>
              <a:rPr lang="cs-CZ" dirty="0"/>
              <a:t>Zvlášť zranitelný spotřebitel</a:t>
            </a:r>
          </a:p>
        </p:txBody>
      </p:sp>
      <p:sp>
        <p:nvSpPr>
          <p:cNvPr id="5" name="Zástupný symbol pro obsah 4"/>
          <p:cNvSpPr>
            <a:spLocks noGrp="1"/>
          </p:cNvSpPr>
          <p:nvPr>
            <p:ph idx="1"/>
          </p:nvPr>
        </p:nvSpPr>
        <p:spPr>
          <a:xfrm>
            <a:off x="131975" y="904974"/>
            <a:ext cx="11972041" cy="5715283"/>
          </a:xfrm>
        </p:spPr>
        <p:txBody>
          <a:bodyPr/>
          <a:lstStyle/>
          <a:p>
            <a:pPr algn="just">
              <a:lnSpc>
                <a:spcPct val="100000"/>
              </a:lnSpc>
            </a:pPr>
            <a:r>
              <a:rPr lang="cs-CZ" b="0" i="0" dirty="0">
                <a:solidFill>
                  <a:srgbClr val="666666"/>
                </a:solidFill>
                <a:effectLst/>
                <a:latin typeface="+mj-lt"/>
              </a:rPr>
              <a:t>Směrnice č. 2005/29/ES vedle pojmu průměrného spotřebitele pamatuje i na ochranu tzv. zranitelných spotřebitelů, tj. osob, které jsou s ohledem ke svému věku, duševní nebo fyzické slabosti či důvěřivosti snadněji ovlivnitelné na ně zacílenými obchodními praktikami.</a:t>
            </a:r>
          </a:p>
          <a:p>
            <a:pPr algn="just">
              <a:lnSpc>
                <a:spcPct val="100000"/>
              </a:lnSpc>
            </a:pPr>
            <a:r>
              <a:rPr lang="cs-CZ" dirty="0">
                <a:solidFill>
                  <a:srgbClr val="666666"/>
                </a:solidFill>
                <a:latin typeface="+mj-lt"/>
              </a:rPr>
              <a:t> Č</a:t>
            </a:r>
            <a:r>
              <a:rPr lang="cs-CZ" b="0" i="0" dirty="0">
                <a:solidFill>
                  <a:srgbClr val="666666"/>
                </a:solidFill>
                <a:effectLst/>
                <a:latin typeface="+mj-lt"/>
              </a:rPr>
              <a:t>l. 5 odst. 3 „</a:t>
            </a:r>
            <a:r>
              <a:rPr lang="cs-CZ" b="0" i="1" dirty="0">
                <a:solidFill>
                  <a:srgbClr val="666666"/>
                </a:solidFill>
                <a:effectLst/>
                <a:latin typeface="+mj-lt"/>
              </a:rPr>
              <a:t>obchodní praktiky, jež mohou podstatně narušit ekonomické chování </a:t>
            </a:r>
            <a:r>
              <a:rPr lang="cs-CZ" b="1" i="1" dirty="0">
                <a:solidFill>
                  <a:srgbClr val="666666"/>
                </a:solidFill>
                <a:effectLst/>
                <a:latin typeface="+mj-lt"/>
              </a:rPr>
              <a:t>pouze určité jednoznačně vymezitelné skupiny spotřebitelů</a:t>
            </a:r>
            <a:r>
              <a:rPr lang="cs-CZ" b="0" i="1" dirty="0">
                <a:solidFill>
                  <a:srgbClr val="666666"/>
                </a:solidFill>
                <a:effectLst/>
                <a:latin typeface="+mj-lt"/>
              </a:rPr>
              <a:t>, kteří jsou z důvodu duševní nebo fyzické slabosti, věku nebo důvěřivosti zvlášť zranitelní takovou praktikou nebo produktem, který propaguje, způsobem, který může obchodník rozumně očekávat, se hodnotí z pohledu průměrného člena dané skupiny</a:t>
            </a:r>
            <a:r>
              <a:rPr lang="cs-CZ" b="0" i="0" dirty="0">
                <a:solidFill>
                  <a:srgbClr val="666666"/>
                </a:solidFill>
                <a:effectLst/>
                <a:latin typeface="+mj-lt"/>
              </a:rPr>
              <a:t>.“</a:t>
            </a:r>
          </a:p>
          <a:p>
            <a:pPr>
              <a:buFont typeface="Arial" panose="020B0604020202020204" pitchFamily="34" charset="0"/>
              <a:buChar char="•"/>
            </a:pPr>
            <a:endParaRPr lang="pl-PL" altLang="cs-CZ" b="1" dirty="0"/>
          </a:p>
        </p:txBody>
      </p:sp>
      <p:sp>
        <p:nvSpPr>
          <p:cNvPr id="3" name="Zástupný symbol pro zápatí 3"/>
          <p:cNvSpPr>
            <a:spLocks noGrp="1"/>
          </p:cNvSpPr>
          <p:nvPr>
            <p:ph type="ftr" sz="quarter" idx="10"/>
          </p:nvPr>
        </p:nvSpPr>
        <p:spPr>
          <a:xfrm>
            <a:off x="1946694" y="6248400"/>
            <a:ext cx="6305910" cy="457200"/>
          </a:xfrm>
        </p:spPr>
        <p:txBody>
          <a:bodyPr/>
          <a:lstStyle/>
          <a:p>
            <a:endParaRPr lang="cs-CZ" altLang="cs-CZ" dirty="0"/>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27</a:t>
            </a:fld>
            <a:endParaRPr lang="cs-CZ" altLang="cs-CZ"/>
          </a:p>
        </p:txBody>
      </p:sp>
    </p:spTree>
    <p:extLst>
      <p:ext uri="{BB962C8B-B14F-4D97-AF65-F5344CB8AC3E}">
        <p14:creationId xmlns:p14="http://schemas.microsoft.com/office/powerpoint/2010/main" val="1401722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237744"/>
            <a:ext cx="10753200" cy="667230"/>
          </a:xfrm>
        </p:spPr>
        <p:txBody>
          <a:bodyPr/>
          <a:lstStyle/>
          <a:p>
            <a:r>
              <a:rPr lang="cs-CZ" dirty="0"/>
              <a:t>Zvlášť zranitelný spotřebitel II</a:t>
            </a:r>
          </a:p>
        </p:txBody>
      </p:sp>
      <p:sp>
        <p:nvSpPr>
          <p:cNvPr id="5" name="Zástupný symbol pro obsah 4"/>
          <p:cNvSpPr>
            <a:spLocks noGrp="1"/>
          </p:cNvSpPr>
          <p:nvPr>
            <p:ph idx="1"/>
          </p:nvPr>
        </p:nvSpPr>
        <p:spPr>
          <a:xfrm>
            <a:off x="131975" y="904974"/>
            <a:ext cx="11972041" cy="5715283"/>
          </a:xfrm>
        </p:spPr>
        <p:txBody>
          <a:bodyPr/>
          <a:lstStyle/>
          <a:p>
            <a:pPr algn="just">
              <a:lnSpc>
                <a:spcPct val="100000"/>
              </a:lnSpc>
            </a:pPr>
            <a:r>
              <a:rPr lang="cs-CZ" b="0" i="0" dirty="0">
                <a:solidFill>
                  <a:srgbClr val="666666"/>
                </a:solidFill>
                <a:effectLst/>
                <a:latin typeface="Tahoma" panose="020B0604030504040204" pitchFamily="34" charset="0"/>
              </a:rPr>
              <a:t>NSS 4 As 98/ze dne 17. 1. 2014 „</a:t>
            </a:r>
            <a:r>
              <a:rPr lang="cs-CZ" b="0" i="1" dirty="0">
                <a:solidFill>
                  <a:srgbClr val="666666"/>
                </a:solidFill>
                <a:effectLst/>
                <a:latin typeface="Tahoma" panose="020B0604030504040204" pitchFamily="34" charset="0"/>
              </a:rPr>
              <a:t>Průměrný spotřebitel, který je průměrně informovaný, pozorný a rozumný, který je obecně měřítkem při posuzování reklamy, není natolik kritický, že by byl ve svém chování vůči účinkům reklamy zcela imunní. Pokud jsou cílovou skupinou reklamy nemocné osoby, je třeba zohlednit nižší kritičnost a větší důvěřivost vůči reklamě slibující vyléčení nemoci u takových spotřebitelů (čl. 5 odst. 3 směrnice </a:t>
            </a:r>
            <a:r>
              <a:rPr lang="cs-CZ" b="0" i="0" dirty="0">
                <a:solidFill>
                  <a:srgbClr val="666666"/>
                </a:solidFill>
                <a:effectLst/>
                <a:latin typeface="Tahoma" panose="020B0604030504040204" pitchFamily="34" charset="0"/>
              </a:rPr>
              <a:t>“</a:t>
            </a:r>
          </a:p>
          <a:p>
            <a:pPr algn="just">
              <a:lnSpc>
                <a:spcPct val="100000"/>
              </a:lnSpc>
            </a:pPr>
            <a:r>
              <a:rPr lang="cs-CZ" b="0" i="0" dirty="0">
                <a:solidFill>
                  <a:srgbClr val="666666"/>
                </a:solidFill>
                <a:effectLst/>
                <a:latin typeface="Tahoma" panose="020B0604030504040204" pitchFamily="34" charset="0"/>
              </a:rPr>
              <a:t>s</a:t>
            </a:r>
            <a:r>
              <a:rPr lang="cs-CZ" b="0" i="1" dirty="0">
                <a:solidFill>
                  <a:srgbClr val="666666"/>
                </a:solidFill>
                <a:effectLst/>
                <a:latin typeface="Tahoma" panose="020B0604030504040204" pitchFamily="34" charset="0"/>
              </a:rPr>
              <a:t>kupina osob nemocných určitou chorobou je obzvláště zranitelná jako cílová skupina reklamy na produkt slibující vyléčení, resp. odstranění příznaků této chorob. Průměrný spotřebitel nemocný určitou chorobou je totiž nepochybně více náchylný uvěřit určitému tvrzení ohledně vyléčení jeho choroby než průměrný zcela zdravý spotřebitel. </a:t>
            </a:r>
            <a:endParaRPr lang="pl-PL" altLang="cs-CZ" b="1" dirty="0"/>
          </a:p>
        </p:txBody>
      </p:sp>
      <p:sp>
        <p:nvSpPr>
          <p:cNvPr id="3" name="Zástupný symbol pro zápatí 3"/>
          <p:cNvSpPr>
            <a:spLocks noGrp="1"/>
          </p:cNvSpPr>
          <p:nvPr>
            <p:ph type="ftr" sz="quarter" idx="10"/>
          </p:nvPr>
        </p:nvSpPr>
        <p:spPr>
          <a:xfrm>
            <a:off x="1946694" y="6248400"/>
            <a:ext cx="6305910" cy="457200"/>
          </a:xfrm>
        </p:spPr>
        <p:txBody>
          <a:bodyPr/>
          <a:lstStyle/>
          <a:p>
            <a:endParaRPr lang="cs-CZ" altLang="cs-CZ" dirty="0"/>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28</a:t>
            </a:fld>
            <a:endParaRPr lang="cs-CZ" altLang="cs-CZ"/>
          </a:p>
        </p:txBody>
      </p:sp>
    </p:spTree>
    <p:extLst>
      <p:ext uri="{BB962C8B-B14F-4D97-AF65-F5344CB8AC3E}">
        <p14:creationId xmlns:p14="http://schemas.microsoft.com/office/powerpoint/2010/main" val="119464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66000" y="575035"/>
            <a:ext cx="10768713" cy="650450"/>
          </a:xfrm>
        </p:spPr>
        <p:txBody>
          <a:bodyPr/>
          <a:lstStyle/>
          <a:p>
            <a:r>
              <a:rPr lang="cs-CZ" dirty="0"/>
              <a:t>Generální klauzule</a:t>
            </a:r>
          </a:p>
        </p:txBody>
      </p:sp>
      <p:sp>
        <p:nvSpPr>
          <p:cNvPr id="5" name="Zástupný symbol pro obsah 4"/>
          <p:cNvSpPr>
            <a:spLocks noGrp="1"/>
          </p:cNvSpPr>
          <p:nvPr>
            <p:ph idx="1"/>
          </p:nvPr>
        </p:nvSpPr>
        <p:spPr>
          <a:xfrm>
            <a:off x="414001" y="1319752"/>
            <a:ext cx="11529760" cy="5160247"/>
          </a:xfrm>
        </p:spPr>
        <p:txBody>
          <a:bodyPr/>
          <a:lstStyle/>
          <a:p>
            <a:pPr>
              <a:buFont typeface="Arial" panose="020B0604020202020204" pitchFamily="34" charset="0"/>
              <a:buChar char="•"/>
              <a:defRPr/>
            </a:pPr>
            <a:r>
              <a:rPr lang="cs-CZ" altLang="cs-CZ" dirty="0">
                <a:latin typeface="+mj-lt"/>
              </a:rPr>
              <a:t>§ 2976 odst. 1 OZ: 3 kumulativní předpoklady</a:t>
            </a:r>
            <a:endParaRPr lang="cs-CZ" altLang="cs-CZ" sz="2400" dirty="0">
              <a:latin typeface="+mj-lt"/>
            </a:endParaRPr>
          </a:p>
          <a:p>
            <a:pPr>
              <a:buFont typeface="Arial" panose="020B0604020202020204" pitchFamily="34" charset="0"/>
              <a:buChar char="•"/>
              <a:defRPr/>
            </a:pPr>
            <a:r>
              <a:rPr lang="cs-CZ" altLang="cs-CZ" b="1" dirty="0">
                <a:latin typeface="+mj-lt"/>
              </a:rPr>
              <a:t>Nekalé soutěže se dopustí ten:</a:t>
            </a:r>
          </a:p>
          <a:p>
            <a:pPr marL="457200" indent="-457200">
              <a:buFont typeface="Arial" panose="020B0604020202020204" pitchFamily="34" charset="0"/>
              <a:buChar char="•"/>
              <a:defRPr/>
            </a:pPr>
            <a:r>
              <a:rPr lang="cs-CZ" altLang="cs-CZ" dirty="0">
                <a:latin typeface="+mj-lt"/>
              </a:rPr>
              <a:t>1) kdo se dostane v hospodářském styku</a:t>
            </a:r>
          </a:p>
          <a:p>
            <a:pPr marL="457200" indent="-457200">
              <a:buFont typeface="Arial" panose="020B0604020202020204" pitchFamily="34" charset="0"/>
              <a:buChar char="•"/>
              <a:defRPr/>
            </a:pPr>
            <a:r>
              <a:rPr lang="cs-CZ" altLang="cs-CZ" dirty="0">
                <a:latin typeface="+mj-lt"/>
              </a:rPr>
              <a:t>2) do rozporu s dobrými mravy soutěže</a:t>
            </a:r>
          </a:p>
          <a:p>
            <a:pPr marL="457200" indent="-457200">
              <a:buFont typeface="Arial" panose="020B0604020202020204" pitchFamily="34" charset="0"/>
              <a:buChar char="•"/>
              <a:defRPr/>
            </a:pPr>
            <a:r>
              <a:rPr lang="cs-CZ" altLang="cs-CZ" dirty="0">
                <a:latin typeface="+mj-lt"/>
              </a:rPr>
              <a:t>3) jednáním způsobilým přivodit újmu jiným soutěžitelům nebo zákazníkům</a:t>
            </a:r>
          </a:p>
          <a:p>
            <a:pPr marL="457200" indent="-457200">
              <a:buFont typeface="Arial" panose="020B0604020202020204" pitchFamily="34" charset="0"/>
              <a:buChar char="•"/>
              <a:defRPr/>
            </a:pPr>
            <a:r>
              <a:rPr lang="cs-CZ" altLang="cs-CZ" dirty="0">
                <a:latin typeface="+mj-lt"/>
              </a:rPr>
              <a:t>Chybí explicitní bagatelní hranice (</a:t>
            </a:r>
            <a:r>
              <a:rPr lang="cs-CZ" dirty="0"/>
              <a:t>„</a:t>
            </a:r>
            <a:r>
              <a:rPr lang="cs-CZ" dirty="0" err="1"/>
              <a:t>spürbare</a:t>
            </a:r>
            <a:r>
              <a:rPr lang="cs-CZ" dirty="0"/>
              <a:t> </a:t>
            </a:r>
            <a:r>
              <a:rPr lang="cs-CZ" dirty="0" err="1"/>
              <a:t>Beeinträchtigung</a:t>
            </a:r>
            <a:r>
              <a:rPr lang="cs-CZ" dirty="0"/>
              <a:t> der </a:t>
            </a:r>
            <a:r>
              <a:rPr lang="cs-CZ" dirty="0" err="1"/>
              <a:t>Interessen</a:t>
            </a:r>
            <a:r>
              <a:rPr lang="cs-CZ" dirty="0"/>
              <a:t>“ )</a:t>
            </a:r>
            <a:endParaRPr lang="cs-CZ" altLang="cs-CZ" dirty="0">
              <a:latin typeface="+mj-lt"/>
            </a:endParaRPr>
          </a:p>
          <a:p>
            <a:pPr marL="0" indent="0">
              <a:buNone/>
            </a:pPr>
            <a:endParaRPr lang="cs-CZ"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29</a:t>
            </a:fld>
            <a:endParaRPr lang="cs-CZ" altLang="cs-CZ"/>
          </a:p>
        </p:txBody>
      </p:sp>
    </p:spTree>
    <p:extLst>
      <p:ext uri="{BB962C8B-B14F-4D97-AF65-F5344CB8AC3E}">
        <p14:creationId xmlns:p14="http://schemas.microsoft.com/office/powerpoint/2010/main" val="1468012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r>
              <a:rPr lang="cs-CZ" altLang="cs-CZ" dirty="0" err="1"/>
              <a:t>Právnícká</a:t>
            </a:r>
            <a:r>
              <a:rPr lang="cs-CZ" altLang="cs-CZ" dirty="0"/>
              <a:t> fakulta, Katedra obchodního práva</a:t>
            </a:r>
          </a:p>
        </p:txBody>
      </p:sp>
      <p:sp>
        <p:nvSpPr>
          <p:cNvPr id="5" name="Zástupný symbol pro číslo snímku 4"/>
          <p:cNvSpPr>
            <a:spLocks noGrp="1"/>
          </p:cNvSpPr>
          <p:nvPr>
            <p:ph type="sldNum" sz="quarter" idx="11"/>
          </p:nvPr>
        </p:nvSpPr>
        <p:spPr/>
        <p:txBody>
          <a:bodyPr/>
          <a:lstStyle/>
          <a:p>
            <a:fld id="{DFCCE4E1-ABCF-4F5D-BF07-EFB1B1F25C69}" type="slidenum">
              <a:rPr lang="cs-CZ" altLang="cs-CZ"/>
              <a:pPr/>
              <a:t>3</a:t>
            </a:fld>
            <a:endParaRPr lang="cs-CZ" altLang="cs-CZ"/>
          </a:p>
        </p:txBody>
      </p:sp>
      <p:sp>
        <p:nvSpPr>
          <p:cNvPr id="96258" name="Rectangle 2"/>
          <p:cNvSpPr>
            <a:spLocks noGrp="1" noChangeArrowheads="1"/>
          </p:cNvSpPr>
          <p:nvPr>
            <p:ph type="title"/>
          </p:nvPr>
        </p:nvSpPr>
        <p:spPr>
          <a:xfrm>
            <a:off x="720000" y="192505"/>
            <a:ext cx="10846689" cy="712270"/>
          </a:xfrm>
        </p:spPr>
        <p:txBody>
          <a:bodyPr/>
          <a:lstStyle/>
          <a:p>
            <a:r>
              <a:rPr lang="cs-CZ" altLang="cs-CZ" dirty="0"/>
              <a:t>Úprava nekalé soutěže</a:t>
            </a:r>
          </a:p>
        </p:txBody>
      </p:sp>
      <p:sp>
        <p:nvSpPr>
          <p:cNvPr id="96259" name="Rectangle 3"/>
          <p:cNvSpPr>
            <a:spLocks noGrp="1" noChangeArrowheads="1"/>
          </p:cNvSpPr>
          <p:nvPr>
            <p:ph type="body" idx="1"/>
          </p:nvPr>
        </p:nvSpPr>
        <p:spPr/>
        <p:txBody>
          <a:bodyPr/>
          <a:lstStyle/>
          <a:p>
            <a:pPr lvl="1"/>
            <a:endParaRPr lang="cs-CZ" altLang="cs-CZ" dirty="0"/>
          </a:p>
        </p:txBody>
      </p:sp>
      <p:graphicFrame>
        <p:nvGraphicFramePr>
          <p:cNvPr id="2" name="Tabulka 1"/>
          <p:cNvGraphicFramePr>
            <a:graphicFrameLocks noGrp="1"/>
          </p:cNvGraphicFramePr>
          <p:nvPr>
            <p:extLst>
              <p:ext uri="{D42A27DB-BD31-4B8C-83A1-F6EECF244321}">
                <p14:modId xmlns:p14="http://schemas.microsoft.com/office/powerpoint/2010/main" val="2039183083"/>
              </p:ext>
            </p:extLst>
          </p:nvPr>
        </p:nvGraphicFramePr>
        <p:xfrm>
          <a:off x="665999" y="771525"/>
          <a:ext cx="11211773" cy="6267450"/>
        </p:xfrm>
        <a:graphic>
          <a:graphicData uri="http://schemas.openxmlformats.org/drawingml/2006/table">
            <a:tbl>
              <a:tblPr firstRow="1" bandRow="1">
                <a:tableStyleId>{5C22544A-7EE6-4342-B048-85BDC9FD1C3A}</a:tableStyleId>
              </a:tblPr>
              <a:tblGrid>
                <a:gridCol w="5575510">
                  <a:extLst>
                    <a:ext uri="{9D8B030D-6E8A-4147-A177-3AD203B41FA5}">
                      <a16:colId xmlns:a16="http://schemas.microsoft.com/office/drawing/2014/main" val="1389222180"/>
                    </a:ext>
                  </a:extLst>
                </a:gridCol>
                <a:gridCol w="5636263">
                  <a:extLst>
                    <a:ext uri="{9D8B030D-6E8A-4147-A177-3AD203B41FA5}">
                      <a16:colId xmlns:a16="http://schemas.microsoft.com/office/drawing/2014/main" val="2889140584"/>
                    </a:ext>
                  </a:extLst>
                </a:gridCol>
              </a:tblGrid>
              <a:tr h="443714">
                <a:tc>
                  <a:txBody>
                    <a:bodyPr/>
                    <a:lstStyle/>
                    <a:p>
                      <a:r>
                        <a:rPr lang="cs-CZ" dirty="0"/>
                        <a:t>Generální klauzule</a:t>
                      </a:r>
                    </a:p>
                  </a:txBody>
                  <a:tcPr/>
                </a:tc>
                <a:tc>
                  <a:txBody>
                    <a:bodyPr/>
                    <a:lstStyle/>
                    <a:p>
                      <a:r>
                        <a:rPr lang="cs-CZ" dirty="0"/>
                        <a:t>Skutkové podstaty</a:t>
                      </a:r>
                    </a:p>
                  </a:txBody>
                  <a:tcPr/>
                </a:tc>
                <a:extLst>
                  <a:ext uri="{0D108BD9-81ED-4DB2-BD59-A6C34878D82A}">
                    <a16:rowId xmlns:a16="http://schemas.microsoft.com/office/drawing/2014/main" val="1962115068"/>
                  </a:ext>
                </a:extLst>
              </a:tr>
              <a:tr h="388249">
                <a:tc>
                  <a:txBody>
                    <a:bodyPr/>
                    <a:lstStyle/>
                    <a:p>
                      <a:r>
                        <a:rPr lang="cs-CZ" sz="1900" dirty="0"/>
                        <a:t>§ 2976 odst. 1</a:t>
                      </a:r>
                    </a:p>
                  </a:txBody>
                  <a:tcPr/>
                </a:tc>
                <a:tc>
                  <a:txBody>
                    <a:bodyPr/>
                    <a:lstStyle/>
                    <a:p>
                      <a:r>
                        <a:rPr lang="cs-CZ" sz="1900" dirty="0"/>
                        <a:t>Výčet § 2976 odst. 2</a:t>
                      </a:r>
                    </a:p>
                  </a:txBody>
                  <a:tcPr/>
                </a:tc>
                <a:extLst>
                  <a:ext uri="{0D108BD9-81ED-4DB2-BD59-A6C34878D82A}">
                    <a16:rowId xmlns:a16="http://schemas.microsoft.com/office/drawing/2014/main" val="861276894"/>
                  </a:ext>
                </a:extLst>
              </a:tr>
              <a:tr h="5435487">
                <a:tc>
                  <a:txBody>
                    <a:bodyPr/>
                    <a:lstStyle/>
                    <a:p>
                      <a:r>
                        <a:rPr lang="cs-CZ" sz="2200" dirty="0"/>
                        <a:t>Kdo se dostane v hospodářském styku do rozporu s dobrými mravy soutěže jednáním způsobilým přivodit újmu jiným soutěžitelům nebo zákazníkům, dopustí se nekalé soutěže. Nekalá soutěž se zakazuje</a:t>
                      </a:r>
                      <a:r>
                        <a:rPr lang="cs-CZ" dirty="0"/>
                        <a:t>.</a:t>
                      </a:r>
                      <a:endParaRPr lang="cs-CZ" sz="1800" dirty="0"/>
                    </a:p>
                  </a:txBody>
                  <a:tcPr/>
                </a:tc>
                <a:tc>
                  <a:txBody>
                    <a:bodyPr/>
                    <a:lstStyle/>
                    <a:p>
                      <a:r>
                        <a:rPr lang="cs-CZ" sz="2000" b="1" kern="1200" dirty="0">
                          <a:solidFill>
                            <a:schemeClr val="dk1"/>
                          </a:solidFill>
                          <a:effectLst/>
                          <a:latin typeface="+mn-lt"/>
                          <a:ea typeface="+mn-ea"/>
                          <a:cs typeface="+mn-cs"/>
                        </a:rPr>
                        <a:t>SP</a:t>
                      </a:r>
                      <a:r>
                        <a:rPr lang="cs-CZ" sz="2000" b="1" kern="1200" baseline="0" dirty="0">
                          <a:solidFill>
                            <a:schemeClr val="dk1"/>
                          </a:solidFill>
                          <a:effectLst/>
                          <a:latin typeface="+mn-lt"/>
                          <a:ea typeface="+mn-ea"/>
                          <a:cs typeface="+mn-cs"/>
                        </a:rPr>
                        <a:t> s všeobecným ochranným účelem</a:t>
                      </a:r>
                    </a:p>
                    <a:p>
                      <a:r>
                        <a:rPr lang="cs-CZ" sz="2000" kern="1200" dirty="0">
                          <a:solidFill>
                            <a:schemeClr val="dk1"/>
                          </a:solidFill>
                          <a:effectLst/>
                          <a:latin typeface="+mn-lt"/>
                          <a:ea typeface="+mn-ea"/>
                          <a:cs typeface="+mn-cs"/>
                        </a:rPr>
                        <a:t>§ 2977</a:t>
                      </a:r>
                      <a:r>
                        <a:rPr lang="cs-CZ" sz="2000" kern="1200" baseline="0" dirty="0">
                          <a:solidFill>
                            <a:schemeClr val="dk1"/>
                          </a:solidFill>
                          <a:effectLst/>
                          <a:latin typeface="+mn-lt"/>
                          <a:ea typeface="+mn-ea"/>
                          <a:cs typeface="+mn-cs"/>
                        </a:rPr>
                        <a:t> </a:t>
                      </a:r>
                      <a:r>
                        <a:rPr lang="cs-CZ" sz="2000" kern="1200" dirty="0">
                          <a:solidFill>
                            <a:schemeClr val="dk1"/>
                          </a:solidFill>
                          <a:effectLst/>
                          <a:latin typeface="+mn-lt"/>
                          <a:ea typeface="+mn-ea"/>
                          <a:cs typeface="+mn-cs"/>
                        </a:rPr>
                        <a:t>Klamavá reklama</a:t>
                      </a:r>
                    </a:p>
                    <a:p>
                      <a:r>
                        <a:rPr lang="cs-CZ" sz="2000" kern="1200" dirty="0">
                          <a:solidFill>
                            <a:schemeClr val="dk1"/>
                          </a:solidFill>
                          <a:effectLst/>
                          <a:latin typeface="+mn-lt"/>
                          <a:ea typeface="+mn-ea"/>
                          <a:cs typeface="+mn-cs"/>
                        </a:rPr>
                        <a:t>§ 2978 Klamavé označení </a:t>
                      </a:r>
                    </a:p>
                    <a:p>
                      <a:r>
                        <a:rPr lang="cs-CZ" sz="2000" kern="1200" dirty="0">
                          <a:solidFill>
                            <a:schemeClr val="dk1"/>
                          </a:solidFill>
                          <a:effectLst/>
                          <a:latin typeface="+mn-lt"/>
                          <a:ea typeface="+mn-ea"/>
                          <a:cs typeface="+mn-cs"/>
                        </a:rPr>
                        <a:t>zboží nebo služby</a:t>
                      </a:r>
                    </a:p>
                    <a:p>
                      <a:r>
                        <a:rPr lang="cs-CZ" sz="2000" kern="1200" dirty="0">
                          <a:solidFill>
                            <a:schemeClr val="tx1"/>
                          </a:solidFill>
                          <a:effectLst/>
                          <a:latin typeface="+mn-lt"/>
                          <a:ea typeface="+mn-ea"/>
                          <a:cs typeface="+mn-cs"/>
                        </a:rPr>
                        <a:t>§ 2980 (Nepovolená</a:t>
                      </a:r>
                      <a:r>
                        <a:rPr lang="cs-CZ" sz="2000" kern="1200" baseline="0" dirty="0">
                          <a:solidFill>
                            <a:schemeClr val="tx1"/>
                          </a:solidFill>
                          <a:effectLst/>
                          <a:latin typeface="+mn-lt"/>
                          <a:ea typeface="+mn-ea"/>
                          <a:cs typeface="+mn-cs"/>
                        </a:rPr>
                        <a:t>) srovnávací reklama</a:t>
                      </a:r>
                      <a:endParaRPr lang="cs-CZ" sz="2000" kern="1200" dirty="0">
                        <a:solidFill>
                          <a:schemeClr val="tx1"/>
                        </a:solidFill>
                        <a:effectLst/>
                        <a:latin typeface="+mn-lt"/>
                        <a:ea typeface="+mn-ea"/>
                        <a:cs typeface="+mn-cs"/>
                      </a:endParaRPr>
                    </a:p>
                    <a:p>
                      <a:r>
                        <a:rPr lang="cs-CZ" sz="2000" kern="1200" dirty="0">
                          <a:solidFill>
                            <a:schemeClr val="tx1"/>
                          </a:solidFill>
                          <a:effectLst/>
                          <a:latin typeface="+mn-lt"/>
                          <a:ea typeface="+mn-ea"/>
                          <a:cs typeface="+mn-cs"/>
                        </a:rPr>
                        <a:t>§ 2981 Vyvolání nebezpečí </a:t>
                      </a:r>
                    </a:p>
                    <a:p>
                      <a:r>
                        <a:rPr lang="cs-CZ" sz="2000" kern="1200" dirty="0">
                          <a:solidFill>
                            <a:schemeClr val="tx1"/>
                          </a:solidFill>
                          <a:effectLst/>
                          <a:latin typeface="+mn-lt"/>
                          <a:ea typeface="+mn-ea"/>
                          <a:cs typeface="+mn-cs"/>
                        </a:rPr>
                        <a:t>záměny</a:t>
                      </a:r>
                    </a:p>
                    <a:p>
                      <a:r>
                        <a:rPr lang="cs-CZ" sz="2000" b="0" kern="1200" dirty="0">
                          <a:solidFill>
                            <a:schemeClr val="tx1"/>
                          </a:solidFill>
                          <a:effectLst/>
                          <a:latin typeface="+mn-lt"/>
                          <a:ea typeface="+mn-ea"/>
                          <a:cs typeface="+mn-cs"/>
                        </a:rPr>
                        <a:t>§ 2986 Dotěrné obtěžování</a:t>
                      </a:r>
                    </a:p>
                    <a:p>
                      <a:r>
                        <a:rPr lang="cs-CZ" sz="2000" kern="1200" dirty="0">
                          <a:solidFill>
                            <a:schemeClr val="dk1"/>
                          </a:solidFill>
                          <a:effectLst/>
                          <a:latin typeface="+mn-lt"/>
                          <a:ea typeface="+mn-ea"/>
                          <a:cs typeface="+mn-cs"/>
                        </a:rPr>
                        <a:t>§ 2987 Ohrožení zdraví nebo životního prostředí</a:t>
                      </a:r>
                    </a:p>
                    <a:p>
                      <a:endParaRPr lang="cs-CZ" sz="2000" kern="1200" dirty="0">
                        <a:solidFill>
                          <a:schemeClr val="dk1"/>
                        </a:solidFill>
                        <a:effectLst/>
                        <a:latin typeface="+mn-lt"/>
                        <a:ea typeface="+mn-ea"/>
                        <a:cs typeface="+mn-cs"/>
                      </a:endParaRPr>
                    </a:p>
                    <a:p>
                      <a:r>
                        <a:rPr lang="cs-CZ" sz="2000" b="1" kern="1200" dirty="0">
                          <a:solidFill>
                            <a:schemeClr val="dk1"/>
                          </a:solidFill>
                          <a:effectLst/>
                          <a:latin typeface="+mn-lt"/>
                          <a:ea typeface="+mn-ea"/>
                          <a:cs typeface="+mn-cs"/>
                        </a:rPr>
                        <a:t>Skutkové podstaty chránící soutěžitele</a:t>
                      </a:r>
                    </a:p>
                    <a:p>
                      <a:r>
                        <a:rPr lang="cs-CZ" sz="2000" kern="1200" dirty="0">
                          <a:solidFill>
                            <a:schemeClr val="dk1"/>
                          </a:solidFill>
                          <a:effectLst/>
                          <a:latin typeface="+mn-lt"/>
                          <a:ea typeface="+mn-ea"/>
                          <a:cs typeface="+mn-cs"/>
                        </a:rPr>
                        <a:t>§ 2982 OZ Parazitování </a:t>
                      </a:r>
                    </a:p>
                    <a:p>
                      <a:r>
                        <a:rPr lang="cs-CZ" sz="2000" kern="1200" dirty="0">
                          <a:solidFill>
                            <a:schemeClr val="dk1"/>
                          </a:solidFill>
                          <a:effectLst/>
                          <a:latin typeface="+mn-lt"/>
                          <a:ea typeface="+mn-ea"/>
                          <a:cs typeface="+mn-cs"/>
                        </a:rPr>
                        <a:t>na pověsti</a:t>
                      </a:r>
                    </a:p>
                    <a:p>
                      <a:r>
                        <a:rPr lang="cs-CZ" sz="2000" kern="1200" dirty="0">
                          <a:solidFill>
                            <a:schemeClr val="dk1"/>
                          </a:solidFill>
                          <a:effectLst/>
                          <a:latin typeface="+mn-lt"/>
                          <a:ea typeface="+mn-ea"/>
                          <a:cs typeface="+mn-cs"/>
                        </a:rPr>
                        <a:t>§ 2983 Podplácení</a:t>
                      </a:r>
                    </a:p>
                    <a:p>
                      <a:r>
                        <a:rPr lang="cs-CZ" sz="2000" kern="1200" dirty="0">
                          <a:solidFill>
                            <a:schemeClr val="dk1"/>
                          </a:solidFill>
                          <a:effectLst/>
                          <a:latin typeface="+mn-lt"/>
                          <a:ea typeface="+mn-ea"/>
                          <a:cs typeface="+mn-cs"/>
                        </a:rPr>
                        <a:t>§ 2984 Zlehčování</a:t>
                      </a:r>
                    </a:p>
                    <a:p>
                      <a:r>
                        <a:rPr lang="cs-CZ" sz="2000" kern="1200" dirty="0">
                          <a:solidFill>
                            <a:schemeClr val="dk1"/>
                          </a:solidFill>
                          <a:effectLst/>
                          <a:latin typeface="+mn-lt"/>
                          <a:ea typeface="+mn-ea"/>
                          <a:cs typeface="+mn-cs"/>
                        </a:rPr>
                        <a:t>§ 2985 Porušení </a:t>
                      </a:r>
                      <a:r>
                        <a:rPr lang="cs-CZ" sz="2000" kern="1200" dirty="0" err="1">
                          <a:solidFill>
                            <a:schemeClr val="dk1"/>
                          </a:solidFill>
                          <a:effectLst/>
                          <a:latin typeface="+mn-lt"/>
                          <a:ea typeface="+mn-ea"/>
                          <a:cs typeface="+mn-cs"/>
                        </a:rPr>
                        <a:t>obch.tajemství</a:t>
                      </a:r>
                      <a:endParaRPr lang="cs-CZ" sz="2000" dirty="0">
                        <a:solidFill>
                          <a:schemeClr val="tx1"/>
                        </a:solidFill>
                      </a:endParaRPr>
                    </a:p>
                  </a:txBody>
                  <a:tcPr/>
                </a:tc>
                <a:extLst>
                  <a:ext uri="{0D108BD9-81ED-4DB2-BD59-A6C34878D82A}">
                    <a16:rowId xmlns:a16="http://schemas.microsoft.com/office/drawing/2014/main" val="3684417171"/>
                  </a:ext>
                </a:extLst>
              </a:tr>
            </a:tbl>
          </a:graphicData>
        </a:graphic>
      </p:graphicFrame>
    </p:spTree>
    <p:extLst>
      <p:ext uri="{BB962C8B-B14F-4D97-AF65-F5344CB8AC3E}">
        <p14:creationId xmlns:p14="http://schemas.microsoft.com/office/powerpoint/2010/main" val="288913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433633"/>
            <a:ext cx="10753200" cy="737943"/>
          </a:xfrm>
        </p:spPr>
        <p:txBody>
          <a:bodyPr/>
          <a:lstStyle/>
          <a:p>
            <a:r>
              <a:rPr lang="cs-CZ" dirty="0"/>
              <a:t>Statika generální klauzule</a:t>
            </a:r>
          </a:p>
        </p:txBody>
      </p:sp>
      <p:sp>
        <p:nvSpPr>
          <p:cNvPr id="5" name="Zástupný symbol pro obsah 4"/>
          <p:cNvSpPr>
            <a:spLocks noGrp="1"/>
          </p:cNvSpPr>
          <p:nvPr>
            <p:ph idx="1"/>
          </p:nvPr>
        </p:nvSpPr>
        <p:spPr>
          <a:xfrm>
            <a:off x="292231" y="1244338"/>
            <a:ext cx="11585542" cy="4587662"/>
          </a:xfrm>
        </p:spPr>
        <p:txBody>
          <a:bodyPr/>
          <a:lstStyle/>
          <a:p>
            <a:pPr>
              <a:buFont typeface="Arial" panose="020B0604020202020204" pitchFamily="34" charset="0"/>
              <a:buChar char="•"/>
            </a:pPr>
            <a:r>
              <a:rPr lang="cs-CZ" sz="2600" dirty="0"/>
              <a:t>1. Jednání (v širším slova smyslu, potenciálně i pasivita) </a:t>
            </a:r>
          </a:p>
          <a:p>
            <a:pPr>
              <a:buFont typeface="Arial" panose="020B0604020202020204" pitchFamily="34" charset="0"/>
              <a:buChar char="•"/>
            </a:pPr>
            <a:r>
              <a:rPr lang="cs-CZ" sz="2600" dirty="0"/>
              <a:t>2. v hospodářském styku (jednání v soutěžním vztahu nebo se soutěžním záměrem) </a:t>
            </a:r>
          </a:p>
          <a:p>
            <a:pPr>
              <a:buFont typeface="Arial" panose="020B0604020202020204" pitchFamily="34" charset="0"/>
              <a:buChar char="•"/>
            </a:pPr>
            <a:r>
              <a:rPr lang="cs-CZ" sz="2600" dirty="0"/>
              <a:t>3. v rozporu s dobrými mravy soutěže („porušení pravidel a zvyklostí, které se dodržují v hospodářské soutěži a které i samotní soutěžitelé považují za výraz korektnosti) </a:t>
            </a:r>
          </a:p>
          <a:p>
            <a:pPr>
              <a:buFont typeface="Arial" panose="020B0604020202020204" pitchFamily="34" charset="0"/>
              <a:buChar char="•"/>
            </a:pPr>
            <a:r>
              <a:rPr lang="cs-CZ" sz="2600" dirty="0"/>
              <a:t>4. způsobilé přivodit újmu jiným soutěžitelům, zákazníkům (typicky spotřebitelům), </a:t>
            </a:r>
          </a:p>
          <a:p>
            <a:pPr>
              <a:buFont typeface="Arial" panose="020B0604020202020204" pitchFamily="34" charset="0"/>
              <a:buChar char="•"/>
            </a:pPr>
            <a:r>
              <a:rPr lang="cs-CZ" sz="2600" dirty="0"/>
              <a:t>5. alespoň ve stádiu ohrožení. Příklad: bitva na tržišti, ekologové…</a:t>
            </a:r>
          </a:p>
        </p:txBody>
      </p:sp>
      <p:sp>
        <p:nvSpPr>
          <p:cNvPr id="3" name="Zástupný symbol pro zápatí 3"/>
          <p:cNvSpPr>
            <a:spLocks noGrp="1"/>
          </p:cNvSpPr>
          <p:nvPr>
            <p:ph type="ftr" sz="quarter" idx="10"/>
          </p:nvPr>
        </p:nvSpPr>
        <p:spPr>
          <a:xfrm>
            <a:off x="1946694" y="6248400"/>
            <a:ext cx="6305910" cy="457200"/>
          </a:xfrm>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30</a:t>
            </a:fld>
            <a:endParaRPr lang="cs-CZ" altLang="cs-CZ"/>
          </a:p>
        </p:txBody>
      </p:sp>
    </p:spTree>
    <p:extLst>
      <p:ext uri="{BB962C8B-B14F-4D97-AF65-F5344CB8AC3E}">
        <p14:creationId xmlns:p14="http://schemas.microsoft.com/office/powerpoint/2010/main" val="735197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39365" y="301659"/>
            <a:ext cx="11123629" cy="754144"/>
          </a:xfrm>
        </p:spPr>
        <p:txBody>
          <a:bodyPr/>
          <a:lstStyle/>
          <a:p>
            <a:r>
              <a:rPr lang="cs-CZ" dirty="0"/>
              <a:t>Vztah GK a skutkových podstat</a:t>
            </a:r>
          </a:p>
        </p:txBody>
      </p:sp>
      <p:sp>
        <p:nvSpPr>
          <p:cNvPr id="5" name="Zástupný symbol pro obsah 4"/>
          <p:cNvSpPr>
            <a:spLocks noGrp="1"/>
          </p:cNvSpPr>
          <p:nvPr>
            <p:ph idx="1"/>
          </p:nvPr>
        </p:nvSpPr>
        <p:spPr>
          <a:xfrm>
            <a:off x="414000" y="923827"/>
            <a:ext cx="11284664" cy="5208686"/>
          </a:xfrm>
        </p:spPr>
        <p:txBody>
          <a:bodyPr/>
          <a:lstStyle/>
          <a:p>
            <a:pPr marL="72000" indent="0" algn="just">
              <a:buNone/>
            </a:pPr>
            <a:r>
              <a:rPr lang="cs-CZ" altLang="cs-CZ" dirty="0"/>
              <a:t>Při posuzování konkrétních jednání jako jednání nekalé soutěže je vždy nutné dodržovat stanovený postup </a:t>
            </a:r>
            <a:r>
              <a:rPr lang="cs-CZ" altLang="cs-CZ" b="1" dirty="0"/>
              <a:t>- v prvé řadě se soud musí detailně zabývat otázkou naplnění základních podmínek nekalé soutěže </a:t>
            </a:r>
            <a:r>
              <a:rPr lang="cs-CZ" altLang="cs-CZ" dirty="0"/>
              <a:t>(podle generální klauzule - § 44 odst. 1 obch. zák.), </a:t>
            </a:r>
            <a:r>
              <a:rPr lang="cs-CZ" altLang="cs-CZ" b="1" dirty="0"/>
              <a:t>až následně</a:t>
            </a:r>
            <a:r>
              <a:rPr lang="cs-CZ" altLang="cs-CZ" dirty="0"/>
              <a:t>, lze-li určité jednání považovat podle generální klauzule za </a:t>
            </a:r>
            <a:r>
              <a:rPr lang="cs-CZ" altLang="cs-CZ" dirty="0" err="1"/>
              <a:t>nekalosoutěžní</a:t>
            </a:r>
            <a:r>
              <a:rPr lang="cs-CZ" altLang="cs-CZ" dirty="0"/>
              <a:t>, zkoumáním podmínek zvláštní skutkové podstaty nekalé soutěže (pojmenované skutkové podstaty upravené v § 45 až 52 obch. zák.).    </a:t>
            </a:r>
            <a:r>
              <a:rPr lang="cs-CZ" altLang="cs-CZ" i="1" dirty="0"/>
              <a:t>NS 23 </a:t>
            </a:r>
            <a:r>
              <a:rPr lang="cs-CZ" altLang="cs-CZ" i="1" dirty="0" err="1"/>
              <a:t>Cdo</a:t>
            </a:r>
            <a:r>
              <a:rPr lang="cs-CZ" altLang="cs-CZ" i="1" dirty="0"/>
              <a:t> 1757/2012</a:t>
            </a:r>
            <a:endParaRPr lang="cs-CZ" i="1"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31</a:t>
            </a:fld>
            <a:endParaRPr lang="cs-CZ" altLang="cs-CZ"/>
          </a:p>
        </p:txBody>
      </p:sp>
    </p:spTree>
    <p:extLst>
      <p:ext uri="{BB962C8B-B14F-4D97-AF65-F5344CB8AC3E}">
        <p14:creationId xmlns:p14="http://schemas.microsoft.com/office/powerpoint/2010/main" val="19854072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14001" y="448734"/>
            <a:ext cx="11652308" cy="757897"/>
          </a:xfrm>
        </p:spPr>
        <p:txBody>
          <a:bodyPr/>
          <a:lstStyle/>
          <a:p>
            <a:r>
              <a:rPr lang="cs-CZ" dirty="0"/>
              <a:t>Soutěžitelé: konkurenční vztah není vůbec třeba</a:t>
            </a:r>
          </a:p>
        </p:txBody>
      </p:sp>
      <p:sp>
        <p:nvSpPr>
          <p:cNvPr id="5" name="Zástupný symbol pro obsah 4"/>
          <p:cNvSpPr>
            <a:spLocks noGrp="1"/>
          </p:cNvSpPr>
          <p:nvPr>
            <p:ph idx="1"/>
          </p:nvPr>
        </p:nvSpPr>
        <p:spPr>
          <a:xfrm>
            <a:off x="539999" y="1486666"/>
            <a:ext cx="11026690" cy="4741334"/>
          </a:xfrm>
        </p:spPr>
        <p:txBody>
          <a:bodyPr/>
          <a:lstStyle/>
          <a:p>
            <a:pPr>
              <a:buFont typeface="Arial" panose="020B0604020202020204" pitchFamily="34" charset="0"/>
              <a:buChar char="•"/>
            </a:pPr>
            <a:r>
              <a:rPr lang="cs-CZ" altLang="cs-CZ" dirty="0"/>
              <a:t>VS v Praze r 3 </a:t>
            </a:r>
            <a:r>
              <a:rPr lang="cs-CZ" altLang="cs-CZ" dirty="0" err="1"/>
              <a:t>Cmo</a:t>
            </a:r>
            <a:r>
              <a:rPr lang="cs-CZ" altLang="cs-CZ" dirty="0"/>
              <a:t> 461/2006</a:t>
            </a:r>
            <a:endParaRPr lang="cs-CZ" altLang="cs-CZ" b="1" dirty="0"/>
          </a:p>
          <a:p>
            <a:pPr lvl="1">
              <a:buFont typeface="Arial" panose="020B0604020202020204" pitchFamily="34" charset="0"/>
              <a:buChar char="•"/>
            </a:pPr>
            <a:endParaRPr lang="cs-CZ" altLang="cs-CZ" sz="2800" b="1" dirty="0"/>
          </a:p>
          <a:p>
            <a:pPr lvl="1">
              <a:buFont typeface="Arial" panose="020B0604020202020204" pitchFamily="34" charset="0"/>
              <a:buChar char="•"/>
            </a:pPr>
            <a:r>
              <a:rPr lang="cs-CZ" altLang="cs-CZ" sz="2800" b="1" dirty="0"/>
              <a:t>kaufland.cz</a:t>
            </a:r>
            <a:r>
              <a:rPr lang="cs-CZ" altLang="cs-CZ" sz="2800" dirty="0"/>
              <a:t>, zaregistrovala jistá s.r.o. Ta jej však následně nevyužívala. </a:t>
            </a:r>
          </a:p>
          <a:p>
            <a:pPr lvl="1">
              <a:buFont typeface="Arial" panose="020B0604020202020204" pitchFamily="34" charset="0"/>
              <a:buChar char="•"/>
            </a:pPr>
            <a:endParaRPr lang="cs-CZ" altLang="cs-CZ" sz="2800" dirty="0"/>
          </a:p>
          <a:p>
            <a:pPr lvl="1">
              <a:buFont typeface="Arial" panose="020B0604020202020204" pitchFamily="34" charset="0"/>
              <a:buChar char="•"/>
            </a:pPr>
            <a:r>
              <a:rPr lang="cs-CZ" altLang="cs-CZ" sz="2800" dirty="0"/>
              <a:t>„žalovaný s žalobcem </a:t>
            </a:r>
            <a:r>
              <a:rPr lang="cs-CZ" altLang="cs-CZ" sz="2800" b="1" dirty="0"/>
              <a:t>vstoupil do soutěžního vztahu už samotnou registrací doménového jména kaufland.cz</a:t>
            </a:r>
            <a:r>
              <a:rPr lang="cs-CZ" altLang="cs-CZ" sz="2800" dirty="0"/>
              <a:t>, a to bez toho, aniž by mu pro použití takového označení svědčil jakýkoliv právní důvod či aby takové označení potřeboval“</a:t>
            </a:r>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32</a:t>
            </a:fld>
            <a:endParaRPr lang="cs-CZ" altLang="cs-CZ"/>
          </a:p>
        </p:txBody>
      </p:sp>
    </p:spTree>
    <p:extLst>
      <p:ext uri="{BB962C8B-B14F-4D97-AF65-F5344CB8AC3E}">
        <p14:creationId xmlns:p14="http://schemas.microsoft.com/office/powerpoint/2010/main" val="1877028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Dobré mravy soutěže</a:t>
            </a:r>
          </a:p>
        </p:txBody>
      </p:sp>
      <p:sp>
        <p:nvSpPr>
          <p:cNvPr id="5" name="Zástupný symbol pro obsah 4"/>
          <p:cNvSpPr>
            <a:spLocks noGrp="1"/>
          </p:cNvSpPr>
          <p:nvPr>
            <p:ph idx="1"/>
          </p:nvPr>
        </p:nvSpPr>
        <p:spPr/>
        <p:txBody>
          <a:bodyPr/>
          <a:lstStyle/>
          <a:p>
            <a:pPr marL="457200" indent="-457200">
              <a:buFontTx/>
              <a:buChar char="-"/>
            </a:pPr>
            <a:r>
              <a:rPr lang="cs-CZ" sz="2600" dirty="0"/>
              <a:t>Pro zjištění, zda předmětné jednání mohlo vůbec naplňovat obecnou skutkovou podstatu nekalé soutěže, musí soud zkoumat, zda je splněna podmínka rozporu s dobrými mravy soutěže (nikoli rozporu s dobrými mravy obecně). </a:t>
            </a:r>
          </a:p>
          <a:p>
            <a:pPr marL="457200" indent="-457200">
              <a:buFontTx/>
              <a:buChar char="-"/>
            </a:pPr>
            <a:r>
              <a:rPr lang="cs-CZ" sz="2600" dirty="0"/>
              <a:t>Jde o otázku právní, nikoli skutkovou, proto ji řeší soudy podle svého mravního a právního, zákonům odpovídajícího přesvědčení, </a:t>
            </a:r>
            <a:r>
              <a:rPr lang="cs-CZ" sz="2600" b="1" dirty="0"/>
              <a:t>nikoli znalci</a:t>
            </a:r>
            <a:r>
              <a:rPr lang="cs-CZ" sz="2600" dirty="0"/>
              <a:t>“ </a:t>
            </a:r>
            <a:r>
              <a:rPr lang="pl-PL" sz="2600" i="1" dirty="0"/>
              <a:t>	r NS 32 Odo 59/2005</a:t>
            </a:r>
            <a:r>
              <a:rPr lang="cs-CZ" dirty="0"/>
              <a:t> </a:t>
            </a:r>
          </a:p>
        </p:txBody>
      </p:sp>
      <p:sp>
        <p:nvSpPr>
          <p:cNvPr id="3" name="Zástupný symbol pro zápatí 3"/>
          <p:cNvSpPr>
            <a:spLocks noGrp="1"/>
          </p:cNvSpPr>
          <p:nvPr>
            <p:ph type="ftr" sz="quarter" idx="10"/>
          </p:nvPr>
        </p:nvSpPr>
        <p:spPr>
          <a:xfrm>
            <a:off x="1946694" y="6248400"/>
            <a:ext cx="6305910" cy="457200"/>
          </a:xfrm>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33</a:t>
            </a:fld>
            <a:endParaRPr lang="cs-CZ" altLang="cs-CZ"/>
          </a:p>
        </p:txBody>
      </p:sp>
    </p:spTree>
    <p:extLst>
      <p:ext uri="{BB962C8B-B14F-4D97-AF65-F5344CB8AC3E}">
        <p14:creationId xmlns:p14="http://schemas.microsoft.com/office/powerpoint/2010/main" val="17856343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66000" y="235671"/>
            <a:ext cx="11042091" cy="631596"/>
          </a:xfrm>
        </p:spPr>
        <p:txBody>
          <a:bodyPr/>
          <a:lstStyle/>
          <a:p>
            <a:r>
              <a:rPr lang="cs-CZ" dirty="0"/>
              <a:t>Dobré mravy v rozhodnutí NS</a:t>
            </a:r>
            <a:r>
              <a:rPr lang="cs-CZ" altLang="cs-CZ" i="1" dirty="0"/>
              <a:t> 4554/2017 – 1.</a:t>
            </a:r>
            <a:endParaRPr lang="cs-CZ" dirty="0"/>
          </a:p>
        </p:txBody>
      </p:sp>
      <p:sp>
        <p:nvSpPr>
          <p:cNvPr id="5" name="Zástupný symbol pro obsah 4"/>
          <p:cNvSpPr>
            <a:spLocks noGrp="1"/>
          </p:cNvSpPr>
          <p:nvPr>
            <p:ph idx="1"/>
          </p:nvPr>
        </p:nvSpPr>
        <p:spPr>
          <a:xfrm>
            <a:off x="414000" y="867267"/>
            <a:ext cx="11520333" cy="5265246"/>
          </a:xfrm>
        </p:spPr>
        <p:txBody>
          <a:bodyPr/>
          <a:lstStyle/>
          <a:p>
            <a:pPr>
              <a:buFont typeface="Arial" panose="020B0604020202020204" pitchFamily="34" charset="0"/>
              <a:buChar char="•"/>
            </a:pPr>
            <a:r>
              <a:rPr lang="cs-CZ" sz="2300" dirty="0"/>
              <a:t>[…] </a:t>
            </a:r>
            <a:r>
              <a:rPr lang="cs-CZ" altLang="cs-CZ" sz="2300" dirty="0"/>
              <a:t>právní </a:t>
            </a:r>
            <a:r>
              <a:rPr lang="cs-CZ" altLang="cs-CZ" sz="2300" b="1" dirty="0"/>
              <a:t>norma s relativně neurčitou hypotézou</a:t>
            </a:r>
            <a:r>
              <a:rPr lang="cs-CZ" altLang="cs-CZ" sz="2300" dirty="0"/>
              <a:t> </a:t>
            </a:r>
          </a:p>
          <a:p>
            <a:pPr>
              <a:buFont typeface="Arial" panose="020B0604020202020204" pitchFamily="34" charset="0"/>
              <a:buChar char="•"/>
            </a:pPr>
            <a:r>
              <a:rPr lang="cs-CZ" sz="2300" dirty="0"/>
              <a:t>[…] </a:t>
            </a:r>
            <a:r>
              <a:rPr lang="cs-CZ" altLang="cs-CZ" sz="2300" dirty="0"/>
              <a:t>souhrn společenských, kulturních a mravních norem, jež v historickém vývoji </a:t>
            </a:r>
            <a:r>
              <a:rPr lang="cs-CZ" altLang="cs-CZ" sz="2300" b="1" dirty="0"/>
              <a:t>osvědčují jistou neměnnost</a:t>
            </a:r>
            <a:r>
              <a:rPr lang="cs-CZ" altLang="cs-CZ" sz="2300" dirty="0"/>
              <a:t>, vystihují podstatné historické tendence, jsou sdíleny rozhodující částí společnosti a mají povahu norem základních</a:t>
            </a:r>
          </a:p>
          <a:p>
            <a:pPr>
              <a:buFont typeface="Arial" panose="020B0604020202020204" pitchFamily="34" charset="0"/>
              <a:buChar char="•"/>
            </a:pPr>
            <a:r>
              <a:rPr lang="cs-CZ" altLang="cs-CZ" sz="2300" dirty="0"/>
              <a:t>Nutná modifikace </a:t>
            </a:r>
            <a:r>
              <a:rPr lang="cs-CZ" sz="2300" dirty="0"/>
              <a:t>[…]</a:t>
            </a:r>
            <a:r>
              <a:rPr lang="cs-CZ" altLang="cs-CZ" sz="2300" dirty="0"/>
              <a:t> právě proto, že se uplatňují v hospodářské soutěži, tj. v prostředí, kde cílem je na trhu se prosadit, </a:t>
            </a:r>
            <a:r>
              <a:rPr lang="cs-CZ" sz="2300" dirty="0"/>
              <a:t>[…] </a:t>
            </a:r>
            <a:r>
              <a:rPr lang="cs-CZ" altLang="cs-CZ" sz="2300" dirty="0"/>
              <a:t>, což předpokládá jistou míru agresivity a „podnikatelské vychytralosti“</a:t>
            </a:r>
          </a:p>
          <a:p>
            <a:pPr>
              <a:buFont typeface="Arial" panose="020B0604020202020204" pitchFamily="34" charset="0"/>
              <a:buChar char="•"/>
            </a:pPr>
            <a:r>
              <a:rPr lang="cs-CZ" sz="2300" dirty="0"/>
              <a:t>[…]</a:t>
            </a:r>
            <a:r>
              <a:rPr lang="cs-CZ" altLang="cs-CZ" sz="2300" dirty="0"/>
              <a:t> třeba vždy dodržet korektní a soutěžně přijatelné metody</a:t>
            </a:r>
          </a:p>
          <a:p>
            <a:pPr>
              <a:buFont typeface="Arial" panose="020B0604020202020204" pitchFamily="34" charset="0"/>
              <a:buChar char="•"/>
            </a:pPr>
            <a:r>
              <a:rPr lang="cs-CZ" altLang="cs-CZ" sz="2300" dirty="0"/>
              <a:t>Platí, že „určité jednání, jež jest o sobě bezvadné, může se státi z hlediska dobrých mravů soutěže závadným, bylo-li předsevzato za jistých okolností nebo v určité konstelaci“ </a:t>
            </a:r>
            <a:br>
              <a:rPr lang="cs-CZ" altLang="cs-CZ" sz="2300" dirty="0"/>
            </a:br>
            <a:endParaRPr lang="cs-CZ" altLang="cs-CZ" sz="2300" dirty="0"/>
          </a:p>
          <a:p>
            <a:pPr lvl="1"/>
            <a:endParaRPr lang="pl-PL" sz="2300" i="1" dirty="0"/>
          </a:p>
          <a:p>
            <a:pPr lvl="2"/>
            <a:r>
              <a:rPr lang="cs-CZ" sz="2300" dirty="0"/>
              <a:t> </a:t>
            </a:r>
          </a:p>
        </p:txBody>
      </p:sp>
      <p:sp>
        <p:nvSpPr>
          <p:cNvPr id="3" name="Zástupný symbol pro zápatí 3"/>
          <p:cNvSpPr>
            <a:spLocks noGrp="1"/>
          </p:cNvSpPr>
          <p:nvPr>
            <p:ph type="ftr" sz="quarter" idx="10"/>
          </p:nvPr>
        </p:nvSpPr>
        <p:spPr>
          <a:xfrm>
            <a:off x="1946694" y="6248400"/>
            <a:ext cx="6305910" cy="457200"/>
          </a:xfrm>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34</a:t>
            </a:fld>
            <a:endParaRPr lang="cs-CZ" altLang="cs-CZ"/>
          </a:p>
        </p:txBody>
      </p:sp>
    </p:spTree>
    <p:extLst>
      <p:ext uri="{BB962C8B-B14F-4D97-AF65-F5344CB8AC3E}">
        <p14:creationId xmlns:p14="http://schemas.microsoft.com/office/powerpoint/2010/main" val="7242135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02936" y="673769"/>
            <a:ext cx="9488063" cy="165217"/>
          </a:xfrm>
        </p:spPr>
        <p:txBody>
          <a:bodyPr/>
          <a:lstStyle/>
          <a:p>
            <a:r>
              <a:rPr lang="cs-CZ" dirty="0"/>
              <a:t>Dobré mravy ve sporných případech</a:t>
            </a:r>
          </a:p>
        </p:txBody>
      </p:sp>
      <p:sp>
        <p:nvSpPr>
          <p:cNvPr id="5" name="Zástupný symbol pro obsah 4"/>
          <p:cNvSpPr>
            <a:spLocks noGrp="1"/>
          </p:cNvSpPr>
          <p:nvPr>
            <p:ph idx="1"/>
          </p:nvPr>
        </p:nvSpPr>
        <p:spPr>
          <a:xfrm>
            <a:off x="1583268" y="1380067"/>
            <a:ext cx="9084733" cy="4752446"/>
          </a:xfrm>
        </p:spPr>
        <p:txBody>
          <a:bodyPr/>
          <a:lstStyle/>
          <a:p>
            <a:endParaRPr lang="cs-CZ" sz="2000" dirty="0"/>
          </a:p>
          <a:p>
            <a:br>
              <a:rPr lang="cs-CZ" altLang="cs-CZ" sz="1900" dirty="0"/>
            </a:br>
            <a:endParaRPr lang="cs-CZ" altLang="cs-CZ" sz="1900" dirty="0"/>
          </a:p>
          <a:p>
            <a:pPr lvl="1"/>
            <a:endParaRPr lang="pl-PL" i="1" dirty="0"/>
          </a:p>
          <a:p>
            <a:pPr lvl="2"/>
            <a:r>
              <a:rPr lang="cs-CZ" dirty="0"/>
              <a:t> </a:t>
            </a:r>
          </a:p>
        </p:txBody>
      </p:sp>
      <p:sp>
        <p:nvSpPr>
          <p:cNvPr id="3" name="Zástupný symbol pro zápatí 3"/>
          <p:cNvSpPr>
            <a:spLocks noGrp="1"/>
          </p:cNvSpPr>
          <p:nvPr>
            <p:ph type="ftr" sz="quarter" idx="10"/>
          </p:nvPr>
        </p:nvSpPr>
        <p:spPr>
          <a:xfrm>
            <a:off x="1946694" y="6248400"/>
            <a:ext cx="6305910" cy="457200"/>
          </a:xfrm>
        </p:spPr>
        <p:txBody>
          <a:bodyPr/>
          <a:lstStyle/>
          <a:p>
            <a:endParaRPr lang="cs-CZ" altLang="cs-CZ" dirty="0"/>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35</a:t>
            </a:fld>
            <a:endParaRPr lang="cs-CZ" altLang="cs-CZ"/>
          </a:p>
        </p:txBody>
      </p:sp>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130" y="1370080"/>
            <a:ext cx="4202055" cy="2954570"/>
          </a:xfrm>
          <a:prstGeom prst="rect">
            <a:avLst/>
          </a:prstGeom>
        </p:spPr>
      </p:pic>
      <p:pic>
        <p:nvPicPr>
          <p:cNvPr id="8" name="Obráze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2054" y="4469553"/>
            <a:ext cx="3872973" cy="2310194"/>
          </a:xfrm>
          <a:prstGeom prst="rect">
            <a:avLst/>
          </a:prstGeom>
        </p:spPr>
      </p:pic>
      <p:pic>
        <p:nvPicPr>
          <p:cNvPr id="9" name="Obrázek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2816" y="1380067"/>
            <a:ext cx="3107409" cy="4332914"/>
          </a:xfrm>
          <a:prstGeom prst="rect">
            <a:avLst/>
          </a:prstGeom>
        </p:spPr>
      </p:pic>
    </p:spTree>
    <p:extLst>
      <p:ext uri="{BB962C8B-B14F-4D97-AF65-F5344CB8AC3E}">
        <p14:creationId xmlns:p14="http://schemas.microsoft.com/office/powerpoint/2010/main" val="41047092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35492" y="348792"/>
            <a:ext cx="10455782" cy="622169"/>
          </a:xfrm>
        </p:spPr>
        <p:txBody>
          <a:bodyPr/>
          <a:lstStyle/>
          <a:p>
            <a:r>
              <a:rPr lang="cs-CZ" dirty="0"/>
              <a:t>Dobré mravy ve sporných případech</a:t>
            </a:r>
          </a:p>
        </p:txBody>
      </p:sp>
      <p:sp>
        <p:nvSpPr>
          <p:cNvPr id="5" name="Zástupný symbol pro obsah 4"/>
          <p:cNvSpPr>
            <a:spLocks noGrp="1"/>
          </p:cNvSpPr>
          <p:nvPr>
            <p:ph idx="1"/>
          </p:nvPr>
        </p:nvSpPr>
        <p:spPr>
          <a:xfrm>
            <a:off x="273377" y="970961"/>
            <a:ext cx="11585543" cy="5161552"/>
          </a:xfrm>
        </p:spPr>
        <p:txBody>
          <a:bodyPr/>
          <a:lstStyle/>
          <a:p>
            <a:pPr>
              <a:buFont typeface="Arial" panose="020B0604020202020204" pitchFamily="34" charset="0"/>
              <a:buChar char="•"/>
            </a:pPr>
            <a:r>
              <a:rPr lang="cs-CZ" sz="2000" dirty="0"/>
              <a:t>asa.org.uk: „</a:t>
            </a:r>
            <a:r>
              <a:rPr lang="en-US" sz="2000" dirty="0"/>
              <a:t>McDonald’s produced a TV ad featuring a boy and his mother talking about his dead father. From the conversation, the boy became visibly upset as he found few similarities between him and the father that his mother described. Ultimately, he found comfort when she told him that both he and his father loved McDonald’s Filet-O-Fish burger. The ad attracted criticism that it was </a:t>
            </a:r>
            <a:r>
              <a:rPr lang="en-US" sz="2000" dirty="0" err="1"/>
              <a:t>trivialising</a:t>
            </a:r>
            <a:r>
              <a:rPr lang="en-US" sz="2000" dirty="0"/>
              <a:t> grief, was likely to cause distress to those who have experienced a close family death and was distasteful to compare an emotive theme to a fast food promotion. The fast food chain issued an apology and pulled the ads</a:t>
            </a:r>
            <a:r>
              <a:rPr lang="cs-CZ" sz="2000" dirty="0"/>
              <a:t>“</a:t>
            </a:r>
            <a:r>
              <a:rPr lang="en-US" sz="2000" dirty="0"/>
              <a:t>.</a:t>
            </a:r>
            <a:endParaRPr lang="cs-CZ" sz="2000" dirty="0"/>
          </a:p>
          <a:p>
            <a:pPr marL="72000" indent="0">
              <a:buNone/>
            </a:pPr>
            <a:br>
              <a:rPr lang="cs-CZ" altLang="cs-CZ" sz="1900" dirty="0"/>
            </a:br>
            <a:endParaRPr lang="cs-CZ" altLang="cs-CZ" sz="1900" dirty="0"/>
          </a:p>
          <a:p>
            <a:pPr lvl="1"/>
            <a:endParaRPr lang="pl-PL" i="1" dirty="0"/>
          </a:p>
          <a:p>
            <a:pPr lvl="2"/>
            <a:r>
              <a:rPr lang="cs-CZ" dirty="0"/>
              <a:t> </a:t>
            </a:r>
          </a:p>
        </p:txBody>
      </p:sp>
      <p:sp>
        <p:nvSpPr>
          <p:cNvPr id="3" name="Zástupný symbol pro zápatí 3"/>
          <p:cNvSpPr>
            <a:spLocks noGrp="1"/>
          </p:cNvSpPr>
          <p:nvPr>
            <p:ph type="ftr" sz="quarter" idx="10"/>
          </p:nvPr>
        </p:nvSpPr>
        <p:spPr>
          <a:xfrm>
            <a:off x="1946694" y="6248400"/>
            <a:ext cx="6305910" cy="457200"/>
          </a:xfrm>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36</a:t>
            </a:fld>
            <a:endParaRPr lang="cs-CZ" altLang="cs-CZ"/>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1771" y="4500386"/>
            <a:ext cx="4521666" cy="2357614"/>
          </a:xfrm>
          <a:prstGeom prst="rect">
            <a:avLst/>
          </a:prstGeom>
        </p:spPr>
      </p:pic>
      <p:pic>
        <p:nvPicPr>
          <p:cNvPr id="8" name="Obráze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00" y="4708232"/>
            <a:ext cx="3647377" cy="2357614"/>
          </a:xfrm>
          <a:prstGeom prst="rect">
            <a:avLst/>
          </a:prstGeom>
        </p:spPr>
      </p:pic>
    </p:spTree>
    <p:extLst>
      <p:ext uri="{BB962C8B-B14F-4D97-AF65-F5344CB8AC3E}">
        <p14:creationId xmlns:p14="http://schemas.microsoft.com/office/powerpoint/2010/main" val="34497722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35492" y="348792"/>
            <a:ext cx="10455782" cy="622169"/>
          </a:xfrm>
        </p:spPr>
        <p:txBody>
          <a:bodyPr/>
          <a:lstStyle/>
          <a:p>
            <a:r>
              <a:rPr lang="cs-CZ" dirty="0"/>
              <a:t>Dobré mravy ve sporných případech</a:t>
            </a:r>
          </a:p>
        </p:txBody>
      </p:sp>
      <p:sp>
        <p:nvSpPr>
          <p:cNvPr id="5" name="Zástupný symbol pro obsah 4"/>
          <p:cNvSpPr>
            <a:spLocks noGrp="1"/>
          </p:cNvSpPr>
          <p:nvPr>
            <p:ph idx="1"/>
          </p:nvPr>
        </p:nvSpPr>
        <p:spPr>
          <a:xfrm>
            <a:off x="273377" y="970961"/>
            <a:ext cx="11585543" cy="5161552"/>
          </a:xfrm>
        </p:spPr>
        <p:txBody>
          <a:bodyPr/>
          <a:lstStyle/>
          <a:p>
            <a:pPr marL="72000" indent="0">
              <a:buNone/>
            </a:pPr>
            <a:r>
              <a:rPr lang="cs-CZ" sz="2000" dirty="0">
                <a:hlinkClick r:id="rId3"/>
              </a:rPr>
              <a:t>https://www.josefkotasek.cz/pravo/medialni-pravo/smrti-bliz/</a:t>
            </a:r>
            <a:endParaRPr lang="cs-CZ" sz="2000" dirty="0"/>
          </a:p>
          <a:p>
            <a:pPr marL="72000" indent="0">
              <a:buNone/>
            </a:pPr>
            <a:br>
              <a:rPr lang="cs-CZ" altLang="cs-CZ" sz="1900" dirty="0"/>
            </a:br>
            <a:endParaRPr lang="cs-CZ" altLang="cs-CZ" sz="1900" dirty="0"/>
          </a:p>
          <a:p>
            <a:pPr lvl="1"/>
            <a:endParaRPr lang="pl-PL" i="1" dirty="0"/>
          </a:p>
          <a:p>
            <a:pPr lvl="2"/>
            <a:r>
              <a:rPr lang="cs-CZ" dirty="0"/>
              <a:t> </a:t>
            </a:r>
          </a:p>
        </p:txBody>
      </p:sp>
      <p:sp>
        <p:nvSpPr>
          <p:cNvPr id="3" name="Zástupný symbol pro zápatí 3"/>
          <p:cNvSpPr>
            <a:spLocks noGrp="1"/>
          </p:cNvSpPr>
          <p:nvPr>
            <p:ph type="ftr" sz="quarter" idx="10"/>
          </p:nvPr>
        </p:nvSpPr>
        <p:spPr>
          <a:xfrm>
            <a:off x="1946694" y="6248400"/>
            <a:ext cx="6305910" cy="457200"/>
          </a:xfrm>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37</a:t>
            </a:fld>
            <a:endParaRPr lang="cs-CZ" altLang="cs-CZ"/>
          </a:p>
        </p:txBody>
      </p:sp>
      <p:pic>
        <p:nvPicPr>
          <p:cNvPr id="9" name="Obrázek 8">
            <a:extLst>
              <a:ext uri="{FF2B5EF4-FFF2-40B4-BE49-F238E27FC236}">
                <a16:creationId xmlns:a16="http://schemas.microsoft.com/office/drawing/2014/main" id="{C03D457D-31A3-4C5C-B993-78BB6F75D0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5492" y="1529523"/>
            <a:ext cx="9511645" cy="4814716"/>
          </a:xfrm>
          <a:prstGeom prst="rect">
            <a:avLst/>
          </a:prstGeom>
        </p:spPr>
      </p:pic>
    </p:spTree>
    <p:extLst>
      <p:ext uri="{BB962C8B-B14F-4D97-AF65-F5344CB8AC3E}">
        <p14:creationId xmlns:p14="http://schemas.microsoft.com/office/powerpoint/2010/main" val="3934239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35492" y="348792"/>
            <a:ext cx="10455782" cy="622169"/>
          </a:xfrm>
        </p:spPr>
        <p:txBody>
          <a:bodyPr/>
          <a:lstStyle/>
          <a:p>
            <a:r>
              <a:rPr lang="cs-CZ" dirty="0"/>
              <a:t>Dobré mravy ve sporných případech</a:t>
            </a:r>
          </a:p>
        </p:txBody>
      </p:sp>
      <p:sp>
        <p:nvSpPr>
          <p:cNvPr id="5" name="Zástupný symbol pro obsah 4"/>
          <p:cNvSpPr>
            <a:spLocks noGrp="1"/>
          </p:cNvSpPr>
          <p:nvPr>
            <p:ph idx="1"/>
          </p:nvPr>
        </p:nvSpPr>
        <p:spPr>
          <a:xfrm>
            <a:off x="273377" y="970961"/>
            <a:ext cx="11585543" cy="5161552"/>
          </a:xfrm>
        </p:spPr>
        <p:txBody>
          <a:bodyPr/>
          <a:lstStyle/>
          <a:p>
            <a:pPr marL="72000" indent="0">
              <a:buNone/>
            </a:pPr>
            <a:r>
              <a:rPr lang="cs-CZ" sz="2700" dirty="0"/>
              <a:t>Nevěra se může prodražit</a:t>
            </a:r>
          </a:p>
          <a:p>
            <a:pPr marL="72000" indent="0">
              <a:buNone/>
            </a:pPr>
            <a:r>
              <a:rPr lang="cs-CZ" sz="2700" dirty="0">
                <a:hlinkClick r:id="rId3"/>
              </a:rPr>
              <a:t>https://www.josefkotasek.cz/pravo/medialni-pravo/nevera-se-muze-prodrazit-aneb-kdyz-soud-bere-humor-vazne/</a:t>
            </a:r>
            <a:endParaRPr lang="cs-CZ" sz="2700" dirty="0"/>
          </a:p>
          <a:p>
            <a:pPr marL="72000" indent="0">
              <a:buNone/>
            </a:pPr>
            <a:endParaRPr lang="cs-CZ" sz="2700" dirty="0"/>
          </a:p>
          <a:p>
            <a:pPr marL="72000" indent="0">
              <a:buNone/>
            </a:pPr>
            <a:r>
              <a:rPr lang="cs-CZ" sz="2700" dirty="0"/>
              <a:t>Politici v reklamě</a:t>
            </a:r>
          </a:p>
          <a:p>
            <a:pPr marL="72000" indent="0">
              <a:buNone/>
            </a:pPr>
            <a:r>
              <a:rPr lang="cs-CZ" sz="2700" dirty="0">
                <a:hlinkClick r:id="rId4"/>
              </a:rPr>
              <a:t>https://www.josefkotasek.cz/pravo/medialni-pravo/odborarsky-boss-jako-nedobrovolny-akter-reklamy/</a:t>
            </a:r>
            <a:endParaRPr lang="cs-CZ" sz="2700" dirty="0"/>
          </a:p>
          <a:p>
            <a:pPr marL="72000" indent="0">
              <a:buNone/>
            </a:pPr>
            <a:endParaRPr lang="cs-CZ" sz="2000" dirty="0"/>
          </a:p>
          <a:p>
            <a:pPr marL="72000" indent="0">
              <a:buNone/>
            </a:pPr>
            <a:br>
              <a:rPr lang="cs-CZ" altLang="cs-CZ" sz="1900" dirty="0"/>
            </a:br>
            <a:endParaRPr lang="cs-CZ" altLang="cs-CZ" sz="1900" dirty="0"/>
          </a:p>
          <a:p>
            <a:pPr lvl="1"/>
            <a:endParaRPr lang="pl-PL" i="1" dirty="0"/>
          </a:p>
          <a:p>
            <a:pPr lvl="2"/>
            <a:r>
              <a:rPr lang="cs-CZ" dirty="0"/>
              <a:t> </a:t>
            </a:r>
          </a:p>
        </p:txBody>
      </p:sp>
      <p:sp>
        <p:nvSpPr>
          <p:cNvPr id="3" name="Zástupný symbol pro zápatí 3"/>
          <p:cNvSpPr>
            <a:spLocks noGrp="1"/>
          </p:cNvSpPr>
          <p:nvPr>
            <p:ph type="ftr" sz="quarter" idx="10"/>
          </p:nvPr>
        </p:nvSpPr>
        <p:spPr>
          <a:xfrm>
            <a:off x="1946694" y="6248400"/>
            <a:ext cx="6305910" cy="457200"/>
          </a:xfrm>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38</a:t>
            </a:fld>
            <a:endParaRPr lang="cs-CZ" altLang="cs-CZ"/>
          </a:p>
        </p:txBody>
      </p:sp>
    </p:spTree>
    <p:extLst>
      <p:ext uri="{BB962C8B-B14F-4D97-AF65-F5344CB8AC3E}">
        <p14:creationId xmlns:p14="http://schemas.microsoft.com/office/powerpoint/2010/main" val="23307877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35492" y="348792"/>
            <a:ext cx="10455782" cy="622169"/>
          </a:xfrm>
        </p:spPr>
        <p:txBody>
          <a:bodyPr/>
          <a:lstStyle/>
          <a:p>
            <a:r>
              <a:rPr lang="cs-CZ" dirty="0"/>
              <a:t>Dobré mravy ve sporných případech</a:t>
            </a:r>
          </a:p>
        </p:txBody>
      </p:sp>
      <p:sp>
        <p:nvSpPr>
          <p:cNvPr id="5" name="Zástupný symbol pro obsah 4"/>
          <p:cNvSpPr>
            <a:spLocks noGrp="1"/>
          </p:cNvSpPr>
          <p:nvPr>
            <p:ph idx="1"/>
          </p:nvPr>
        </p:nvSpPr>
        <p:spPr>
          <a:xfrm>
            <a:off x="273377" y="970961"/>
            <a:ext cx="11585543" cy="5161552"/>
          </a:xfrm>
        </p:spPr>
        <p:txBody>
          <a:bodyPr/>
          <a:lstStyle/>
          <a:p>
            <a:pPr marL="72000" indent="0">
              <a:buNone/>
            </a:pPr>
            <a:endParaRPr lang="cs-CZ" sz="2000" dirty="0"/>
          </a:p>
          <a:p>
            <a:br>
              <a:rPr lang="cs-CZ" altLang="cs-CZ" sz="1900" dirty="0"/>
            </a:br>
            <a:endParaRPr lang="cs-CZ" altLang="cs-CZ" sz="1900" dirty="0"/>
          </a:p>
          <a:p>
            <a:pPr lvl="1"/>
            <a:endParaRPr lang="pl-PL" i="1" dirty="0"/>
          </a:p>
          <a:p>
            <a:pPr lvl="2"/>
            <a:r>
              <a:rPr lang="cs-CZ" dirty="0"/>
              <a:t> </a:t>
            </a:r>
          </a:p>
        </p:txBody>
      </p:sp>
      <p:sp>
        <p:nvSpPr>
          <p:cNvPr id="3" name="Zástupný symbol pro zápatí 3"/>
          <p:cNvSpPr>
            <a:spLocks noGrp="1"/>
          </p:cNvSpPr>
          <p:nvPr>
            <p:ph type="ftr" sz="quarter" idx="10"/>
          </p:nvPr>
        </p:nvSpPr>
        <p:spPr>
          <a:xfrm>
            <a:off x="1946694" y="6248400"/>
            <a:ext cx="6305910" cy="457200"/>
          </a:xfrm>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39</a:t>
            </a:fld>
            <a:endParaRPr lang="cs-CZ" altLang="cs-CZ"/>
          </a:p>
        </p:txBody>
      </p:sp>
      <p:pic>
        <p:nvPicPr>
          <p:cNvPr id="7" name="Obrázek 6">
            <a:extLst>
              <a:ext uri="{FF2B5EF4-FFF2-40B4-BE49-F238E27FC236}">
                <a16:creationId xmlns:a16="http://schemas.microsoft.com/office/drawing/2014/main" id="{9B99776E-D2B9-4F4C-ACA2-49A2FB205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607" y="1357460"/>
            <a:ext cx="7777422" cy="5500540"/>
          </a:xfrm>
          <a:prstGeom prst="rect">
            <a:avLst/>
          </a:prstGeom>
        </p:spPr>
      </p:pic>
    </p:spTree>
    <p:extLst>
      <p:ext uri="{BB962C8B-B14F-4D97-AF65-F5344CB8AC3E}">
        <p14:creationId xmlns:p14="http://schemas.microsoft.com/office/powerpoint/2010/main" val="850769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49555" y="720000"/>
            <a:ext cx="11609070" cy="451576"/>
          </a:xfrm>
        </p:spPr>
        <p:txBody>
          <a:bodyPr/>
          <a:lstStyle/>
          <a:p>
            <a:pPr algn="just"/>
            <a:r>
              <a:rPr lang="cs-CZ" altLang="cs-CZ" dirty="0">
                <a:latin typeface="Times New Roman" pitchFamily="18" charset="0"/>
              </a:rPr>
              <a:t>Typický způsob právní regulace – generální klauzule</a:t>
            </a:r>
            <a:endParaRPr lang="en-US" altLang="cs-CZ" dirty="0">
              <a:solidFill>
                <a:srgbClr val="7B9899"/>
              </a:solidFill>
            </a:endParaRPr>
          </a:p>
        </p:txBody>
      </p:sp>
      <p:sp>
        <p:nvSpPr>
          <p:cNvPr id="13315" name="Rectangle 6"/>
          <p:cNvSpPr>
            <a:spLocks noChangeArrowheads="1"/>
          </p:cNvSpPr>
          <p:nvPr/>
        </p:nvSpPr>
        <p:spPr bwMode="auto">
          <a:xfrm>
            <a:off x="3181351" y="12169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cs-CZ" altLang="cs-CZ"/>
          </a:p>
        </p:txBody>
      </p:sp>
      <p:sp>
        <p:nvSpPr>
          <p:cNvPr id="13316" name="Zástupný symbol pro obsah 2"/>
          <p:cNvSpPr>
            <a:spLocks noGrp="1"/>
          </p:cNvSpPr>
          <p:nvPr>
            <p:ph sz="quarter" idx="1"/>
          </p:nvPr>
        </p:nvSpPr>
        <p:spPr>
          <a:xfrm>
            <a:off x="259080" y="1516379"/>
            <a:ext cx="11414760" cy="5204461"/>
          </a:xfrm>
        </p:spPr>
        <p:txBody>
          <a:bodyPr/>
          <a:lstStyle/>
          <a:p>
            <a:pPr algn="just">
              <a:lnSpc>
                <a:spcPct val="100000"/>
              </a:lnSpc>
              <a:buFont typeface="Arial" panose="020B0604020202020204" pitchFamily="34" charset="0"/>
              <a:buChar char="•"/>
            </a:pPr>
            <a:r>
              <a:rPr lang="cs-CZ" dirty="0"/>
              <a:t>Reakce na rychlý vývoj postmoderní společnosti a „vynalézavosti lidského ducha“, který je ze své biologické povahy soutěživý a který jde za úspěchem ve všech oblastech lidského konání neohlížeje se v podstatě na ostatní (perverzní tvořivost)</a:t>
            </a:r>
          </a:p>
          <a:p>
            <a:pPr algn="just">
              <a:lnSpc>
                <a:spcPct val="100000"/>
              </a:lnSpc>
              <a:buFont typeface="Arial" panose="020B0604020202020204" pitchFamily="34" charset="0"/>
              <a:buChar char="•"/>
            </a:pPr>
            <a:r>
              <a:rPr lang="cs-CZ" dirty="0"/>
              <a:t>GK – vývoj rozhodovací praxe, reakce na tech. vývoj</a:t>
            </a:r>
          </a:p>
          <a:p>
            <a:pPr algn="just">
              <a:lnSpc>
                <a:spcPct val="100000"/>
              </a:lnSpc>
              <a:buFont typeface="Arial" panose="020B0604020202020204" pitchFamily="34" charset="0"/>
              <a:buChar char="•"/>
            </a:pPr>
            <a:r>
              <a:rPr lang="cs-CZ" dirty="0"/>
              <a:t>Nově postihuje jednání, která dosud zapovězena nebyla, aniž by bylo zapotřebí okamžitě měnit text zákona a postupovat složitý legislativní proces. </a:t>
            </a:r>
          </a:p>
          <a:p>
            <a:pPr algn="just">
              <a:lnSpc>
                <a:spcPct val="100000"/>
              </a:lnSpc>
              <a:buFont typeface="Arial" panose="020B0604020202020204" pitchFamily="34" charset="0"/>
              <a:buChar char="•"/>
            </a:pPr>
            <a:r>
              <a:rPr lang="cs-CZ" dirty="0"/>
              <a:t>Obráceně: je možné učinit přípustným jednání dosud postihovaná.</a:t>
            </a:r>
          </a:p>
          <a:p>
            <a:pPr algn="just">
              <a:lnSpc>
                <a:spcPct val="100000"/>
              </a:lnSpc>
              <a:buFont typeface="Arial" panose="020B0604020202020204" pitchFamily="34" charset="0"/>
              <a:buChar char="•"/>
            </a:pPr>
            <a:r>
              <a:rPr lang="cs-CZ" altLang="cs-CZ" dirty="0"/>
              <a:t>Generální klauzule a Německo 30. a 40. léta</a:t>
            </a:r>
          </a:p>
          <a:p>
            <a:pPr algn="just">
              <a:lnSpc>
                <a:spcPct val="100000"/>
              </a:lnSpc>
              <a:buFont typeface="Arial" panose="020B0604020202020204" pitchFamily="34" charset="0"/>
              <a:buChar char="•"/>
            </a:pPr>
            <a:r>
              <a:rPr lang="cs-CZ" altLang="cs-CZ" dirty="0"/>
              <a:t>Politici v reklamě</a:t>
            </a:r>
          </a:p>
          <a:p>
            <a:pPr lvl="1" algn="just" eaLnBrk="1" hangingPunct="1"/>
            <a:endParaRPr lang="cs-CZ" altLang="cs-CZ" dirty="0"/>
          </a:p>
          <a:p>
            <a:pPr lvl="1" algn="just" eaLnBrk="1" hangingPunct="1"/>
            <a:endParaRPr lang="cs-CZ" altLang="cs-CZ" dirty="0"/>
          </a:p>
          <a:p>
            <a:pPr lvl="1" algn="just" eaLnBrk="1" hangingPunct="1"/>
            <a:endParaRPr lang="cs-CZ" altLang="cs-CZ" dirty="0"/>
          </a:p>
        </p:txBody>
      </p:sp>
      <p:graphicFrame>
        <p:nvGraphicFramePr>
          <p:cNvPr id="2" name="Tabulka 1"/>
          <p:cNvGraphicFramePr>
            <a:graphicFrameLocks noGrp="1"/>
          </p:cNvGraphicFramePr>
          <p:nvPr/>
        </p:nvGraphicFramePr>
        <p:xfrm>
          <a:off x="666660" y="6393180"/>
          <a:ext cx="9772740" cy="723898"/>
        </p:xfrm>
        <a:graphic>
          <a:graphicData uri="http://schemas.openxmlformats.org/drawingml/2006/table">
            <a:tbl>
              <a:tblPr/>
              <a:tblGrid>
                <a:gridCol w="579515">
                  <a:extLst>
                    <a:ext uri="{9D8B030D-6E8A-4147-A177-3AD203B41FA5}">
                      <a16:colId xmlns:a16="http://schemas.microsoft.com/office/drawing/2014/main" val="1026371786"/>
                    </a:ext>
                  </a:extLst>
                </a:gridCol>
                <a:gridCol w="9193225">
                  <a:extLst>
                    <a:ext uri="{9D8B030D-6E8A-4147-A177-3AD203B41FA5}">
                      <a16:colId xmlns:a16="http://schemas.microsoft.com/office/drawing/2014/main" val="470233583"/>
                    </a:ext>
                  </a:extLst>
                </a:gridCol>
              </a:tblGrid>
              <a:tr h="723898">
                <a:tc>
                  <a:txBody>
                    <a:bodyPr/>
                    <a:lstStyle/>
                    <a:p>
                      <a:pPr fontAlgn="t"/>
                      <a:endParaRPr lang="cs-CZ" dirty="0">
                        <a:effectLst/>
                      </a:endParaRPr>
                    </a:p>
                  </a:txBody>
                  <a:tcPr>
                    <a:lnL>
                      <a:noFill/>
                    </a:lnL>
                    <a:lnR>
                      <a:noFill/>
                    </a:lnR>
                    <a:lnT>
                      <a:noFill/>
                    </a:lnT>
                    <a:lnB>
                      <a:noFill/>
                    </a:lnB>
                  </a:tcPr>
                </a:tc>
                <a:tc>
                  <a:txBody>
                    <a:bodyPr/>
                    <a:lstStyle/>
                    <a:p>
                      <a:endParaRPr lang="cs-CZ" dirty="0"/>
                    </a:p>
                  </a:txBody>
                  <a:tcPr anchor="ctr">
                    <a:lnL>
                      <a:noFill/>
                    </a:lnL>
                    <a:lnR>
                      <a:noFill/>
                    </a:lnR>
                    <a:lnT>
                      <a:noFill/>
                    </a:lnT>
                    <a:lnB>
                      <a:noFill/>
                    </a:lnB>
                  </a:tcPr>
                </a:tc>
                <a:extLst>
                  <a:ext uri="{0D108BD9-81ED-4DB2-BD59-A6C34878D82A}">
                    <a16:rowId xmlns:a16="http://schemas.microsoft.com/office/drawing/2014/main" val="1648029138"/>
                  </a:ext>
                </a:extLst>
              </a:tr>
            </a:tbl>
          </a:graphicData>
        </a:graphic>
      </p:graphicFrame>
    </p:spTree>
    <p:extLst>
      <p:ext uri="{BB962C8B-B14F-4D97-AF65-F5344CB8AC3E}">
        <p14:creationId xmlns:p14="http://schemas.microsoft.com/office/powerpoint/2010/main" val="37699493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18800" y="461913"/>
            <a:ext cx="10659353" cy="564087"/>
          </a:xfrm>
        </p:spPr>
        <p:txBody>
          <a:bodyPr/>
          <a:lstStyle/>
          <a:p>
            <a:r>
              <a:rPr lang="cs-CZ" dirty="0"/>
              <a:t>Porušení norem veř. nebo </a:t>
            </a:r>
            <a:r>
              <a:rPr lang="cs-CZ" dirty="0" err="1"/>
              <a:t>soukr</a:t>
            </a:r>
            <a:r>
              <a:rPr lang="cs-CZ" dirty="0"/>
              <a:t>. práva</a:t>
            </a:r>
          </a:p>
        </p:txBody>
      </p:sp>
      <p:sp>
        <p:nvSpPr>
          <p:cNvPr id="5" name="Zástupný symbol pro obsah 4"/>
          <p:cNvSpPr>
            <a:spLocks noGrp="1"/>
          </p:cNvSpPr>
          <p:nvPr>
            <p:ph idx="1"/>
          </p:nvPr>
        </p:nvSpPr>
        <p:spPr>
          <a:xfrm>
            <a:off x="590550" y="1159497"/>
            <a:ext cx="10882650" cy="5320503"/>
          </a:xfrm>
        </p:spPr>
        <p:txBody>
          <a:bodyPr/>
          <a:lstStyle/>
          <a:p>
            <a:pPr algn="just">
              <a:buFont typeface="Arial" panose="020B0604020202020204" pitchFamily="34" charset="0"/>
              <a:buChar char="•"/>
            </a:pPr>
            <a:r>
              <a:rPr lang="cs-CZ" altLang="cs-CZ" sz="2300" dirty="0"/>
              <a:t>Porušení norem veřejného práva: ZOS, </a:t>
            </a:r>
            <a:r>
              <a:rPr lang="cs-CZ" altLang="cs-CZ" sz="2300" dirty="0" err="1"/>
              <a:t>ZRegRek</a:t>
            </a:r>
            <a:r>
              <a:rPr lang="cs-CZ" altLang="cs-CZ" sz="2300" dirty="0"/>
              <a:t>, ZOHS, </a:t>
            </a:r>
            <a:r>
              <a:rPr lang="cs-CZ" altLang="cs-CZ" sz="2300" dirty="0" err="1"/>
              <a:t>ZoPotr</a:t>
            </a:r>
            <a:r>
              <a:rPr lang="cs-CZ" altLang="cs-CZ" sz="2300" dirty="0"/>
              <a:t>, ZRTV…</a:t>
            </a:r>
          </a:p>
          <a:p>
            <a:pPr algn="just">
              <a:buFont typeface="Arial" panose="020B0604020202020204" pitchFamily="34" charset="0"/>
              <a:buChar char="•"/>
            </a:pPr>
            <a:r>
              <a:rPr lang="cs-CZ" sz="2300" dirty="0"/>
              <a:t>Porušení norem soukromého práva: o</a:t>
            </a:r>
            <a:r>
              <a:rPr lang="cs-CZ" altLang="cs-CZ" sz="2300" dirty="0"/>
              <a:t>chrana osobnosti a dobré pověsti a názvu PO, porušení povinností, </a:t>
            </a:r>
            <a:r>
              <a:rPr lang="cs-CZ" altLang="cs-CZ" sz="2300" dirty="0" err="1"/>
              <a:t>AutZ</a:t>
            </a:r>
            <a:endParaRPr lang="cs-CZ" altLang="cs-CZ" sz="2300" dirty="0"/>
          </a:p>
          <a:p>
            <a:pPr algn="just">
              <a:buFont typeface="Arial" panose="020B0604020202020204" pitchFamily="34" charset="0"/>
              <a:buChar char="•"/>
            </a:pPr>
            <a:r>
              <a:rPr lang="cs-CZ" sz="2300" dirty="0"/>
              <a:t>Nekalé obchodní praktiky (srov. Přílohy č. 1 a č. 2 ZOS, a dále </a:t>
            </a:r>
            <a:r>
              <a:rPr lang="cs-CZ" sz="2300" dirty="0" err="1"/>
              <a:t>ust</a:t>
            </a:r>
            <a:r>
              <a:rPr lang="cs-CZ" sz="2300" dirty="0"/>
              <a:t>. § 4, 5a a 5b ZOS), </a:t>
            </a:r>
            <a:r>
              <a:rPr lang="cs-CZ" sz="2300" dirty="0" err="1"/>
              <a:t>Kaffefahrten</a:t>
            </a:r>
            <a:r>
              <a:rPr lang="cs-CZ" sz="2300" dirty="0"/>
              <a:t>, „šmejdi“</a:t>
            </a:r>
          </a:p>
          <a:p>
            <a:pPr algn="just">
              <a:buFont typeface="Arial" panose="020B0604020202020204" pitchFamily="34" charset="0"/>
              <a:buChar char="•"/>
            </a:pPr>
            <a:r>
              <a:rPr lang="cs-CZ" sz="2300" dirty="0"/>
              <a:t>Podprahová reklama, Skrytá reklama (neoznačení reklamní části)</a:t>
            </a:r>
          </a:p>
          <a:p>
            <a:pPr algn="just">
              <a:buFont typeface="Arial" panose="020B0604020202020204" pitchFamily="34" charset="0"/>
              <a:buChar char="•"/>
            </a:pPr>
            <a:r>
              <a:rPr lang="cs-CZ" sz="2300" dirty="0"/>
              <a:t>Nezákonný </a:t>
            </a:r>
            <a:r>
              <a:rPr lang="cs-CZ" sz="2300" i="1" dirty="0" err="1"/>
              <a:t>product</a:t>
            </a:r>
            <a:r>
              <a:rPr lang="cs-CZ" sz="2300" i="1" dirty="0"/>
              <a:t> </a:t>
            </a:r>
            <a:r>
              <a:rPr lang="cs-CZ" sz="2300" i="1" dirty="0" err="1"/>
              <a:t>placement</a:t>
            </a:r>
            <a:r>
              <a:rPr lang="cs-CZ" sz="2300" dirty="0"/>
              <a:t> </a:t>
            </a:r>
          </a:p>
          <a:p>
            <a:pPr algn="just">
              <a:buFont typeface="Arial" panose="020B0604020202020204" pitchFamily="34" charset="0"/>
              <a:buChar char="•"/>
            </a:pPr>
            <a:r>
              <a:rPr lang="cs-CZ" sz="2300" dirty="0"/>
              <a:t>Nedostatečné informační povinnosti při uzavírání smluv se spotřebiteli</a:t>
            </a:r>
          </a:p>
          <a:p>
            <a:pPr algn="just">
              <a:buFont typeface="Arial" panose="020B0604020202020204" pitchFamily="34" charset="0"/>
              <a:buChar char="•"/>
            </a:pPr>
            <a:r>
              <a:rPr lang="cs-CZ" sz="2300" dirty="0"/>
              <a:t>Porušování předpisů bezpečnosti práce</a:t>
            </a:r>
          </a:p>
          <a:p>
            <a:pPr algn="just">
              <a:buFont typeface="Arial" panose="020B0604020202020204" pitchFamily="34" charset="0"/>
              <a:buChar char="•"/>
            </a:pPr>
            <a:r>
              <a:rPr lang="cs-CZ" sz="2300" dirty="0"/>
              <a:t>Využívání neúčinných/neplatných obchodních podmínek</a:t>
            </a:r>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40</a:t>
            </a:fld>
            <a:endParaRPr lang="cs-CZ" altLang="cs-CZ"/>
          </a:p>
        </p:txBody>
      </p:sp>
    </p:spTree>
    <p:extLst>
      <p:ext uri="{BB962C8B-B14F-4D97-AF65-F5344CB8AC3E}">
        <p14:creationId xmlns:p14="http://schemas.microsoft.com/office/powerpoint/2010/main" val="36431814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18800" y="461913"/>
            <a:ext cx="10659353" cy="564087"/>
          </a:xfrm>
        </p:spPr>
        <p:txBody>
          <a:bodyPr/>
          <a:lstStyle/>
          <a:p>
            <a:r>
              <a:rPr lang="cs-CZ" dirty="0"/>
              <a:t>Jednání blízké </a:t>
            </a:r>
            <a:r>
              <a:rPr lang="cs-CZ" dirty="0" err="1"/>
              <a:t>pojm</a:t>
            </a:r>
            <a:r>
              <a:rPr lang="cs-CZ" dirty="0"/>
              <a:t>. skutkovým podstatám</a:t>
            </a:r>
          </a:p>
        </p:txBody>
      </p:sp>
      <p:sp>
        <p:nvSpPr>
          <p:cNvPr id="5" name="Zástupný symbol pro obsah 4"/>
          <p:cNvSpPr>
            <a:spLocks noGrp="1"/>
          </p:cNvSpPr>
          <p:nvPr>
            <p:ph idx="1"/>
          </p:nvPr>
        </p:nvSpPr>
        <p:spPr>
          <a:xfrm>
            <a:off x="590550" y="1159497"/>
            <a:ext cx="10882650" cy="5320503"/>
          </a:xfrm>
        </p:spPr>
        <p:txBody>
          <a:bodyPr/>
          <a:lstStyle/>
          <a:p>
            <a:pPr algn="just">
              <a:buFont typeface="Arial" panose="020B0604020202020204" pitchFamily="34" charset="0"/>
              <a:buChar char="•"/>
            </a:pPr>
            <a:r>
              <a:rPr lang="cs-CZ" sz="2600" dirty="0">
                <a:latin typeface="+mj-lt"/>
              </a:rPr>
              <a:t>Katalogové podvody</a:t>
            </a:r>
          </a:p>
          <a:p>
            <a:pPr algn="just">
              <a:buFont typeface="Arial" panose="020B0604020202020204" pitchFamily="34" charset="0"/>
              <a:buChar char="•"/>
            </a:pPr>
            <a:r>
              <a:rPr lang="cs-CZ" sz="2600" dirty="0">
                <a:latin typeface="+mj-lt"/>
              </a:rPr>
              <a:t>Vytváření dojmu zlevněného zboží</a:t>
            </a:r>
          </a:p>
          <a:p>
            <a:pPr algn="just">
              <a:buFont typeface="Arial" panose="020B0604020202020204" pitchFamily="34" charset="0"/>
              <a:buChar char="•"/>
            </a:pPr>
            <a:r>
              <a:rPr lang="cs-CZ" sz="2600" dirty="0">
                <a:latin typeface="+mj-lt"/>
              </a:rPr>
              <a:t>Nesprávné údaje při výprodejích</a:t>
            </a:r>
          </a:p>
          <a:p>
            <a:pPr algn="just">
              <a:buFont typeface="Arial" panose="020B0604020202020204" pitchFamily="34" charset="0"/>
              <a:buChar char="•"/>
            </a:pPr>
            <a:r>
              <a:rPr lang="cs-CZ" sz="2600" dirty="0">
                <a:latin typeface="+mj-lt"/>
              </a:rPr>
              <a:t>Parazitní kořistění z výkonů jiných soutěžitelů („free </a:t>
            </a:r>
            <a:r>
              <a:rPr lang="cs-CZ" sz="2600" dirty="0" err="1">
                <a:latin typeface="+mj-lt"/>
              </a:rPr>
              <a:t>riding</a:t>
            </a:r>
            <a:r>
              <a:rPr lang="cs-CZ" sz="2600" dirty="0">
                <a:latin typeface="+mj-lt"/>
              </a:rPr>
              <a:t>“)</a:t>
            </a:r>
          </a:p>
          <a:p>
            <a:pPr algn="just">
              <a:buFont typeface="Arial" panose="020B0604020202020204" pitchFamily="34" charset="0"/>
              <a:buChar char="•"/>
            </a:pPr>
            <a:r>
              <a:rPr lang="cs-CZ" sz="2600" dirty="0">
                <a:latin typeface="+mj-lt"/>
              </a:rPr>
              <a:t>Blokování doménových jmen či zneužívání neveřejných informací (kterou nejsou obchodním tajemstvím)</a:t>
            </a:r>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41</a:t>
            </a:fld>
            <a:endParaRPr lang="cs-CZ" altLang="cs-CZ"/>
          </a:p>
        </p:txBody>
      </p:sp>
    </p:spTree>
    <p:extLst>
      <p:ext uri="{BB962C8B-B14F-4D97-AF65-F5344CB8AC3E}">
        <p14:creationId xmlns:p14="http://schemas.microsoft.com/office/powerpoint/2010/main" val="4649509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18800" y="461913"/>
            <a:ext cx="10659353" cy="564087"/>
          </a:xfrm>
        </p:spPr>
        <p:txBody>
          <a:bodyPr/>
          <a:lstStyle/>
          <a:p>
            <a:r>
              <a:rPr lang="cs-CZ" dirty="0"/>
              <a:t>Ostatní skutkové podstaty</a:t>
            </a:r>
          </a:p>
        </p:txBody>
      </p:sp>
      <p:sp>
        <p:nvSpPr>
          <p:cNvPr id="5" name="Zástupný symbol pro obsah 4"/>
          <p:cNvSpPr>
            <a:spLocks noGrp="1"/>
          </p:cNvSpPr>
          <p:nvPr>
            <p:ph idx="1"/>
          </p:nvPr>
        </p:nvSpPr>
        <p:spPr>
          <a:xfrm>
            <a:off x="590550" y="1159497"/>
            <a:ext cx="10882650" cy="5320503"/>
          </a:xfrm>
        </p:spPr>
        <p:txBody>
          <a:bodyPr/>
          <a:lstStyle/>
          <a:p>
            <a:pPr algn="just">
              <a:buFont typeface="Arial" panose="020B0604020202020204" pitchFamily="34" charset="0"/>
              <a:buChar char="•"/>
            </a:pPr>
            <a:r>
              <a:rPr lang="cs-CZ" sz="2600" dirty="0"/>
              <a:t>Fušerství</a:t>
            </a:r>
          </a:p>
          <a:p>
            <a:pPr algn="just">
              <a:buFont typeface="Arial" panose="020B0604020202020204" pitchFamily="34" charset="0"/>
              <a:buChar char="•"/>
            </a:pPr>
            <a:r>
              <a:rPr lang="cs-CZ" sz="2600" dirty="0"/>
              <a:t>Guerilla marketing  </a:t>
            </a:r>
          </a:p>
          <a:p>
            <a:pPr algn="just">
              <a:buFont typeface="Arial" panose="020B0604020202020204" pitchFamily="34" charset="0"/>
              <a:buChar char="•"/>
            </a:pPr>
            <a:r>
              <a:rPr lang="cs-CZ" sz="2600" dirty="0" err="1"/>
              <a:t>Buzzmarketing</a:t>
            </a:r>
            <a:endParaRPr lang="cs-CZ" sz="2600" dirty="0"/>
          </a:p>
          <a:p>
            <a:pPr algn="just">
              <a:buFont typeface="Arial" panose="020B0604020202020204" pitchFamily="34" charset="0"/>
              <a:buChar char="•"/>
            </a:pPr>
            <a:r>
              <a:rPr lang="cs-CZ" sz="2600" dirty="0"/>
              <a:t>Zabraňovací soutěž</a:t>
            </a:r>
          </a:p>
          <a:p>
            <a:pPr algn="just">
              <a:buFont typeface="Arial" panose="020B0604020202020204" pitchFamily="34" charset="0"/>
              <a:buChar char="•"/>
            </a:pPr>
            <a:r>
              <a:rPr lang="cs-CZ" sz="2600" dirty="0"/>
              <a:t>Podnákladové ceny</a:t>
            </a:r>
          </a:p>
          <a:p>
            <a:pPr algn="just">
              <a:buFont typeface="Arial" panose="020B0604020202020204" pitchFamily="34" charset="0"/>
              <a:buChar char="•"/>
            </a:pPr>
            <a:r>
              <a:rPr lang="cs-CZ" sz="2600" dirty="0"/>
              <a:t>Přetahování zaměstnanců nebo zákazníků </a:t>
            </a:r>
          </a:p>
          <a:p>
            <a:pPr algn="just">
              <a:buFont typeface="Arial" panose="020B0604020202020204" pitchFamily="34" charset="0"/>
              <a:buChar char="•"/>
            </a:pPr>
            <a:r>
              <a:rPr lang="cs-CZ" sz="2600" dirty="0" err="1"/>
              <a:t>Junktimace</a:t>
            </a:r>
            <a:endParaRPr lang="cs-CZ" sz="2600"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42</a:t>
            </a:fld>
            <a:endParaRPr lang="cs-CZ" altLang="cs-CZ"/>
          </a:p>
        </p:txBody>
      </p:sp>
    </p:spTree>
    <p:extLst>
      <p:ext uri="{BB962C8B-B14F-4D97-AF65-F5344CB8AC3E}">
        <p14:creationId xmlns:p14="http://schemas.microsoft.com/office/powerpoint/2010/main" val="35646994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18800" y="461913"/>
            <a:ext cx="10659353" cy="564087"/>
          </a:xfrm>
        </p:spPr>
        <p:txBody>
          <a:bodyPr/>
          <a:lstStyle/>
          <a:p>
            <a:r>
              <a:rPr lang="cs-CZ" dirty="0"/>
              <a:t>Nekalé obchodní praktiky</a:t>
            </a:r>
          </a:p>
        </p:txBody>
      </p:sp>
      <p:sp>
        <p:nvSpPr>
          <p:cNvPr id="5" name="Zástupný symbol pro obsah 4"/>
          <p:cNvSpPr>
            <a:spLocks noGrp="1"/>
          </p:cNvSpPr>
          <p:nvPr>
            <p:ph idx="1"/>
          </p:nvPr>
        </p:nvSpPr>
        <p:spPr>
          <a:xfrm>
            <a:off x="190500" y="1075584"/>
            <a:ext cx="11788140" cy="5690976"/>
          </a:xfrm>
        </p:spPr>
        <p:txBody>
          <a:bodyPr/>
          <a:lstStyle/>
          <a:p>
            <a:pPr algn="just">
              <a:buFont typeface="Arial" panose="020B0604020202020204" pitchFamily="34" charset="0"/>
              <a:buChar char="•"/>
            </a:pPr>
            <a:r>
              <a:rPr lang="cs-CZ" sz="2600" dirty="0"/>
              <a:t>Klamavé</a:t>
            </a:r>
          </a:p>
          <a:p>
            <a:pPr>
              <a:lnSpc>
                <a:spcPct val="100000"/>
              </a:lnSpc>
            </a:pPr>
            <a:r>
              <a:rPr lang="cs-CZ" sz="1600" dirty="0"/>
              <a:t>prohlašuje, že se zavázal dodržovat určitá pravidla chování (kodex chování) nebo že tato pravidla chování byla schválena určitým subjektem, ačkoli tomu tak není,</a:t>
            </a:r>
          </a:p>
          <a:p>
            <a:pPr>
              <a:lnSpc>
                <a:spcPct val="100000"/>
              </a:lnSpc>
            </a:pPr>
            <a:r>
              <a:rPr lang="cs-CZ" sz="1600" dirty="0"/>
              <a:t>neoprávněně používá značku jakosti nebo jiné obdobné označení,</a:t>
            </a:r>
          </a:p>
          <a:p>
            <a:pPr>
              <a:lnSpc>
                <a:spcPct val="100000"/>
              </a:lnSpc>
            </a:pPr>
            <a:r>
              <a:rPr lang="cs-CZ" sz="1600" dirty="0"/>
              <a:t>prohlašuje, že jemu, jeho výrobku nebo jím poskytované službě bylo uděleno schválení, potvrzení nebo povolení, ačkoli tomu tak není, nebo takové prohlášení není v souladu s podmínkami schválení, potvrzení nebo povolení,</a:t>
            </a:r>
          </a:p>
          <a:p>
            <a:pPr>
              <a:lnSpc>
                <a:spcPct val="100000"/>
              </a:lnSpc>
            </a:pPr>
            <a:r>
              <a:rPr lang="cs-CZ" sz="1600" dirty="0"/>
              <a:t>nabízí ke koupi výrobky nebo služby za určitou cenu, aniž by zveřejnil důvody, na jejichž základě se může domnívat, že nebude sám nebo prostřednictvím jiného podnikatele schopen zajistit dodávku uvedených nebo rovnocenných výrobků nebo služeb za cenu platnou pro dané období a v přiměřeném množství vzhledem k povaze výrobku nebo služby, rozsahu reklamy a nabízené ceny (vábivá reklama),</a:t>
            </a:r>
          </a:p>
          <a:p>
            <a:pPr>
              <a:lnSpc>
                <a:spcPct val="100000"/>
              </a:lnSpc>
            </a:pPr>
            <a:r>
              <a:rPr lang="cs-CZ" sz="1600" dirty="0"/>
              <a:t>nepravdivě uvádí, že výrobek nebo služba budou nabízeny pouze po omezenou dobu nebo že budou nabízeny pouze po omezenou dobu za určitých podmínek s cílem přimět spotřebitele k okamžitému rozhodnutí, aniž by mu poskytl přiměřenou lhůtu potřebnou k informovanému </a:t>
            </a:r>
            <a:r>
              <a:rPr lang="cs-CZ" sz="1600" dirty="0" err="1"/>
              <a:t>rozhodnutí,využívá</a:t>
            </a:r>
            <a:r>
              <a:rPr lang="cs-CZ" sz="1600" dirty="0"/>
              <a:t> redakční prostor ve sdělovacích prostředcích k placené </a:t>
            </a:r>
          </a:p>
          <a:p>
            <a:pPr>
              <a:lnSpc>
                <a:spcPct val="100000"/>
              </a:lnSpc>
            </a:pPr>
            <a:r>
              <a:rPr lang="cs-CZ" sz="1600" dirty="0"/>
              <a:t>propagaci svého výrobku nebo služby, aniž by spotřebitel mohl z obsahu sdělení, z obrázků nebo zvuků jednoznačně rozpoznat, že se jedná o reklamu,</a:t>
            </a:r>
          </a:p>
          <a:p>
            <a:pPr>
              <a:lnSpc>
                <a:spcPct val="100000"/>
              </a:lnSpc>
            </a:pPr>
            <a:r>
              <a:rPr lang="cs-CZ" sz="1600" dirty="0"/>
              <a:t>poskytuje výsledky vyhledávání v reakci na dotaz spotřebitele při on-line vyhledávání bez jasného uvedení placené reklamy nebo platby za účelem dosažení lepšího pořadí výrobku nebo služby v rámci výsledků vyhledávání,</a:t>
            </a:r>
          </a:p>
          <a:p>
            <a:pPr>
              <a:lnSpc>
                <a:spcPct val="100000"/>
              </a:lnSpc>
            </a:pPr>
            <a:r>
              <a:rPr lang="cs-CZ" sz="1600" dirty="0"/>
              <a:t>uvádí nesprávné údaje o povaze a míře rizika pro osobní bezpečnost spotřebitele nebo jeho rodiny, pokud si jeho výrobek nebo službu nekoupí,</a:t>
            </a:r>
          </a:p>
          <a:p>
            <a:pPr>
              <a:lnSpc>
                <a:spcPct val="100000"/>
              </a:lnSpc>
            </a:pPr>
            <a:r>
              <a:rPr lang="cs-CZ" sz="1600" dirty="0"/>
              <a:t>propaguje výrobek způsobem, který u spotřebitele může vyvolat dojem, že byl vyroben určitým výrobcem, ačkoliv tomu tak není,</a:t>
            </a:r>
          </a:p>
          <a:p>
            <a:pPr lvl="1" algn="just">
              <a:buFont typeface="Arial" panose="020B0604020202020204" pitchFamily="34" charset="0"/>
              <a:buChar char="•"/>
            </a:pPr>
            <a:endParaRPr lang="cs-CZ" sz="1800" dirty="0"/>
          </a:p>
          <a:p>
            <a:pPr algn="just">
              <a:buFont typeface="Arial" panose="020B0604020202020204" pitchFamily="34" charset="0"/>
              <a:buChar char="•"/>
            </a:pPr>
            <a:r>
              <a:rPr lang="cs-CZ" sz="2600" dirty="0"/>
              <a:t>Agresivní</a:t>
            </a:r>
          </a:p>
          <a:p>
            <a:pPr lvl="1" algn="just">
              <a:buFont typeface="Arial" panose="020B0604020202020204" pitchFamily="34" charset="0"/>
              <a:buChar char="•"/>
            </a:pPr>
            <a:r>
              <a:rPr lang="cs-CZ" sz="1600" dirty="0"/>
              <a:t>prostřednictvím reklamy přímo nabádá děti, aby si nabízené výrobky nebo služby koupily nebo aby k jejich koupi přesvědčily dospělou osobu</a:t>
            </a:r>
          </a:p>
          <a:p>
            <a:pPr lvl="1" algn="just">
              <a:buFont typeface="Arial" panose="020B0604020202020204" pitchFamily="34" charset="0"/>
              <a:buChar char="•"/>
            </a:pPr>
            <a:r>
              <a:rPr lang="cs-CZ" sz="1600" dirty="0"/>
              <a:t>opakovaně činí spotřebiteli nevyžádané nabídky prostřednictvím telefonu, faxu, elektronické pošty, nebo jiných prostředků přenosu na dálku, s výjimkou vymáhání splatných smluvních závazků způsobem, který je v souladu s příslušnými právními předpisy;</a:t>
            </a:r>
            <a:endParaRPr lang="cs-CZ" sz="1800"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43</a:t>
            </a:fld>
            <a:endParaRPr lang="cs-CZ" altLang="cs-CZ"/>
          </a:p>
        </p:txBody>
      </p:sp>
    </p:spTree>
    <p:extLst>
      <p:ext uri="{BB962C8B-B14F-4D97-AF65-F5344CB8AC3E}">
        <p14:creationId xmlns:p14="http://schemas.microsoft.com/office/powerpoint/2010/main" val="37121200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18800" y="461913"/>
            <a:ext cx="10659353" cy="564087"/>
          </a:xfrm>
        </p:spPr>
        <p:txBody>
          <a:bodyPr/>
          <a:lstStyle/>
          <a:p>
            <a:r>
              <a:rPr lang="cs-CZ" dirty="0"/>
              <a:t>Nekalé obchodní praktiky</a:t>
            </a:r>
          </a:p>
        </p:txBody>
      </p:sp>
      <p:sp>
        <p:nvSpPr>
          <p:cNvPr id="5" name="Zástupný symbol pro obsah 4"/>
          <p:cNvSpPr>
            <a:spLocks noGrp="1"/>
          </p:cNvSpPr>
          <p:nvPr>
            <p:ph idx="1"/>
          </p:nvPr>
        </p:nvSpPr>
        <p:spPr>
          <a:xfrm>
            <a:off x="190500" y="1075584"/>
            <a:ext cx="11788140" cy="5690976"/>
          </a:xfrm>
        </p:spPr>
        <p:txBody>
          <a:bodyPr/>
          <a:lstStyle/>
          <a:p>
            <a:pPr marL="324000" lvl="1" indent="0" algn="just">
              <a:buNone/>
            </a:pPr>
            <a:endParaRPr lang="cs-CZ" sz="1800" dirty="0"/>
          </a:p>
          <a:p>
            <a:pPr algn="just">
              <a:buFont typeface="Arial" panose="020B0604020202020204" pitchFamily="34" charset="0"/>
              <a:buChar char="•"/>
            </a:pPr>
            <a:r>
              <a:rPr lang="cs-CZ" sz="2600" dirty="0"/>
              <a:t>Agresivní</a:t>
            </a:r>
          </a:p>
          <a:p>
            <a:pPr lvl="1" algn="just">
              <a:buFont typeface="Arial" panose="020B0604020202020204" pitchFamily="34" charset="0"/>
              <a:buChar char="•"/>
            </a:pPr>
            <a:r>
              <a:rPr lang="cs-CZ" sz="1600" dirty="0"/>
              <a:t>prostřednictvím reklamy přímo nabádá děti, aby si nabízené výrobky nebo služby koupily nebo aby k jejich koupi přesvědčily dospělou osobu</a:t>
            </a:r>
          </a:p>
          <a:p>
            <a:pPr lvl="1" algn="just">
              <a:buFont typeface="Arial" panose="020B0604020202020204" pitchFamily="34" charset="0"/>
              <a:buChar char="•"/>
            </a:pPr>
            <a:r>
              <a:rPr lang="cs-CZ" sz="1600" dirty="0"/>
              <a:t>opakovaně činí spotřebiteli nevyžádané nabídky prostřednictvím telefonu, faxu, elektronické pošty, nebo jiných prostředků přenosu na dálku, s výjimkou vymáhání splatných smluvních závazků způsobem, který je v souladu s příslušnými právními předpisy;</a:t>
            </a:r>
            <a:endParaRPr lang="cs-CZ" sz="1800"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44</a:t>
            </a:fld>
            <a:endParaRPr lang="cs-CZ" altLang="cs-CZ"/>
          </a:p>
        </p:txBody>
      </p:sp>
    </p:spTree>
    <p:extLst>
      <p:ext uri="{BB962C8B-B14F-4D97-AF65-F5344CB8AC3E}">
        <p14:creationId xmlns:p14="http://schemas.microsoft.com/office/powerpoint/2010/main" val="15667975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4796" y="515300"/>
            <a:ext cx="10753200" cy="451576"/>
          </a:xfrm>
        </p:spPr>
        <p:txBody>
          <a:bodyPr/>
          <a:lstStyle/>
          <a:p>
            <a:r>
              <a:rPr lang="cs-CZ" dirty="0"/>
              <a:t>Podprahová reklama (pod 50 milisekund)</a:t>
            </a:r>
          </a:p>
        </p:txBody>
      </p:sp>
      <p:sp>
        <p:nvSpPr>
          <p:cNvPr id="5" name="Zástupný symbol pro obsah 4"/>
          <p:cNvSpPr>
            <a:spLocks noGrp="1"/>
          </p:cNvSpPr>
          <p:nvPr>
            <p:ph idx="1"/>
          </p:nvPr>
        </p:nvSpPr>
        <p:spPr>
          <a:xfrm>
            <a:off x="666000" y="1542821"/>
            <a:ext cx="9449911" cy="5077435"/>
          </a:xfrm>
        </p:spPr>
        <p:txBody>
          <a:bodyPr/>
          <a:lstStyle/>
          <a:p>
            <a:pPr lvl="2"/>
            <a:endParaRPr lang="cs-CZ" sz="1900" i="1" dirty="0"/>
          </a:p>
        </p:txBody>
      </p:sp>
      <p:sp>
        <p:nvSpPr>
          <p:cNvPr id="3" name="Zástupný symbol pro zápatí 3"/>
          <p:cNvSpPr>
            <a:spLocks noGrp="1"/>
          </p:cNvSpPr>
          <p:nvPr>
            <p:ph type="ftr" sz="quarter" idx="10"/>
          </p:nvPr>
        </p:nvSpPr>
        <p:spPr>
          <a:xfrm>
            <a:off x="1946694" y="6248400"/>
            <a:ext cx="6305910" cy="457200"/>
          </a:xfrm>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45</a:t>
            </a:fld>
            <a:endParaRPr lang="cs-CZ" altLang="cs-CZ" dirty="0"/>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7209" y="2636417"/>
            <a:ext cx="3813746" cy="2518387"/>
          </a:xfrm>
          <a:prstGeom prst="rect">
            <a:avLst/>
          </a:prstGeom>
        </p:spPr>
      </p:pic>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4522" y="1222310"/>
            <a:ext cx="2200537" cy="1502413"/>
          </a:xfrm>
          <a:prstGeom prst="rect">
            <a:avLst/>
          </a:prstGeom>
        </p:spPr>
      </p:pic>
      <p:pic>
        <p:nvPicPr>
          <p:cNvPr id="8" name="Obrázek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2955" y="2605136"/>
            <a:ext cx="3716399" cy="2580947"/>
          </a:xfrm>
          <a:prstGeom prst="rect">
            <a:avLst/>
          </a:prstGeom>
        </p:spPr>
      </p:pic>
    </p:spTree>
    <p:extLst>
      <p:ext uri="{BB962C8B-B14F-4D97-AF65-F5344CB8AC3E}">
        <p14:creationId xmlns:p14="http://schemas.microsoft.com/office/powerpoint/2010/main" val="21327169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Proplácení voucherů </a:t>
            </a:r>
            <a:r>
              <a:rPr lang="cs-CZ" dirty="0" err="1"/>
              <a:t>konkurence,BGH</a:t>
            </a:r>
            <a:endParaRPr lang="cs-CZ" dirty="0"/>
          </a:p>
        </p:txBody>
      </p:sp>
      <p:sp>
        <p:nvSpPr>
          <p:cNvPr id="5" name="Zástupný symbol pro obsah 4"/>
          <p:cNvSpPr>
            <a:spLocks noGrp="1"/>
          </p:cNvSpPr>
          <p:nvPr>
            <p:ph idx="1"/>
          </p:nvPr>
        </p:nvSpPr>
        <p:spPr>
          <a:xfrm>
            <a:off x="490194" y="1470581"/>
            <a:ext cx="11377956" cy="5149675"/>
          </a:xfrm>
        </p:spPr>
        <p:txBody>
          <a:bodyPr/>
          <a:lstStyle/>
          <a:p>
            <a:pPr marL="72000" indent="0">
              <a:buNone/>
            </a:pPr>
            <a:r>
              <a:rPr lang="de-DE" sz="2500" b="1" dirty="0">
                <a:latin typeface="+mj-lt"/>
              </a:rPr>
              <a:t>Der bloße Erhalt von Rabattgutscheinen führt bei deren Empfänger nicht ohne weiteres zu dem Entschluss, Waren oder Dienstleistungen des Werbenden in Anspruch zu nehmen</a:t>
            </a:r>
            <a:r>
              <a:rPr lang="de-DE" sz="2500" dirty="0">
                <a:latin typeface="+mj-lt"/>
              </a:rPr>
              <a:t>. Die Mehrzahl derartiger Gutscheine werden vom Empfänger alsbald weggeworfen oder ungenutzt gelassen und, sofern Gutscheine aufbewahrt werden, wird regelmäßig erst später entschieden wird, ob und wofür sie gegebenenfalls eingesetzt werden. Der Kunde ist bei Erhalt der Gutscheine also</a:t>
            </a:r>
            <a:r>
              <a:rPr lang="cs-CZ" sz="2500" dirty="0">
                <a:latin typeface="+mj-lt"/>
              </a:rPr>
              <a:t> </a:t>
            </a:r>
            <a:r>
              <a:rPr lang="de-DE" sz="2500" dirty="0">
                <a:latin typeface="+mj-lt"/>
              </a:rPr>
              <a:t>noch </a:t>
            </a:r>
            <a:r>
              <a:rPr lang="de-DE" sz="2500" b="1" dirty="0">
                <a:latin typeface="+mj-lt"/>
              </a:rPr>
              <a:t>deutlich von einem Vertragsabschluss entfernt</a:t>
            </a:r>
            <a:r>
              <a:rPr lang="de-DE" sz="2500" dirty="0">
                <a:latin typeface="+mj-lt"/>
              </a:rPr>
              <a:t>.</a:t>
            </a:r>
            <a:r>
              <a:rPr lang="cs-CZ" sz="2500" b="1" dirty="0">
                <a:latin typeface="+mj-lt"/>
              </a:rPr>
              <a:t> </a:t>
            </a:r>
            <a:r>
              <a:rPr lang="cs-CZ" sz="2500" b="1" i="1" dirty="0">
                <a:latin typeface="+mj-lt"/>
              </a:rPr>
              <a:t>	</a:t>
            </a:r>
            <a:r>
              <a:rPr lang="cs-CZ" sz="2500" i="1" dirty="0">
                <a:latin typeface="+mj-lt"/>
              </a:rPr>
              <a:t>BGH, 23.6.2016, I ZR 137/15</a:t>
            </a:r>
          </a:p>
          <a:p>
            <a:pPr marL="72000" indent="0">
              <a:buNone/>
            </a:pPr>
            <a:r>
              <a:rPr lang="pl-PL" sz="2500" b="0" i="0" dirty="0">
                <a:solidFill>
                  <a:srgbClr val="05171F"/>
                </a:solidFill>
                <a:effectLst/>
                <a:latin typeface="+mj-lt"/>
              </a:rPr>
              <a:t>"Slevové kupóny od OBI můžete použít i u nás”,</a:t>
            </a:r>
            <a:r>
              <a:rPr lang="cs-CZ" sz="2500" b="0" i="1" dirty="0">
                <a:solidFill>
                  <a:srgbClr val="05171F"/>
                </a:solidFill>
                <a:effectLst/>
                <a:latin typeface="+mj-lt"/>
              </a:rPr>
              <a:t> Hornbach</a:t>
            </a:r>
            <a:endParaRPr lang="cs-CZ" sz="2500" i="1" dirty="0">
              <a:latin typeface="+mj-lt"/>
            </a:endParaRPr>
          </a:p>
        </p:txBody>
      </p:sp>
      <p:sp>
        <p:nvSpPr>
          <p:cNvPr id="3" name="Zástupný symbol pro zápatí 3"/>
          <p:cNvSpPr>
            <a:spLocks noGrp="1"/>
          </p:cNvSpPr>
          <p:nvPr>
            <p:ph type="ftr" sz="quarter" idx="10"/>
          </p:nvPr>
        </p:nvSpPr>
        <p:spPr>
          <a:xfrm>
            <a:off x="1946694" y="6248400"/>
            <a:ext cx="6305910" cy="457200"/>
          </a:xfrm>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46</a:t>
            </a:fld>
            <a:endParaRPr lang="cs-CZ" altLang="cs-CZ"/>
          </a:p>
        </p:txBody>
      </p:sp>
    </p:spTree>
    <p:extLst>
      <p:ext uri="{BB962C8B-B14F-4D97-AF65-F5344CB8AC3E}">
        <p14:creationId xmlns:p14="http://schemas.microsoft.com/office/powerpoint/2010/main" val="28462717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Meta-</a:t>
            </a:r>
            <a:r>
              <a:rPr lang="cs-CZ" dirty="0" err="1"/>
              <a:t>tagging</a:t>
            </a:r>
            <a:endParaRPr lang="cs-CZ" dirty="0"/>
          </a:p>
        </p:txBody>
      </p:sp>
      <p:sp>
        <p:nvSpPr>
          <p:cNvPr id="5" name="Zástupný symbol pro obsah 4"/>
          <p:cNvSpPr>
            <a:spLocks noGrp="1"/>
          </p:cNvSpPr>
          <p:nvPr>
            <p:ph idx="1"/>
          </p:nvPr>
        </p:nvSpPr>
        <p:spPr>
          <a:xfrm>
            <a:off x="571500" y="1395167"/>
            <a:ext cx="11004615" cy="5225089"/>
          </a:xfrm>
        </p:spPr>
        <p:txBody>
          <a:bodyPr/>
          <a:lstStyle/>
          <a:p>
            <a:pPr algn="just">
              <a:buFont typeface="Arial" panose="020B0604020202020204" pitchFamily="34" charset="0"/>
              <a:buChar char="•"/>
            </a:pPr>
            <a:r>
              <a:rPr lang="cs-CZ" altLang="cs-CZ" dirty="0"/>
              <a:t>zneužívání algoritmu vyhledávačů tím, že v části HTML kódu (</a:t>
            </a:r>
            <a:r>
              <a:rPr lang="cs-CZ" altLang="cs-CZ" i="1" dirty="0"/>
              <a:t>meta-</a:t>
            </a:r>
            <a:r>
              <a:rPr lang="cs-CZ" altLang="cs-CZ" i="1" dirty="0" err="1"/>
              <a:t>tagu</a:t>
            </a:r>
            <a:r>
              <a:rPr lang="cs-CZ" altLang="cs-CZ" dirty="0"/>
              <a:t>) jsou obsažena klíčová slova (například firma konkurence či dokonce ochranná známka</a:t>
            </a:r>
          </a:p>
          <a:p>
            <a:pPr algn="just">
              <a:buFont typeface="Arial" panose="020B0604020202020204" pitchFamily="34" charset="0"/>
              <a:buChar char="•"/>
            </a:pPr>
            <a:r>
              <a:rPr lang="cs-CZ" altLang="cs-CZ" dirty="0"/>
              <a:t>výsledek vyhledávání ovlivní spotřebitele a ten se  potenciálně dostane na stránky jež vůbec neměl v úmyslu navštívit</a:t>
            </a:r>
          </a:p>
          <a:p>
            <a:pPr algn="just">
              <a:buFont typeface="Arial" panose="020B0604020202020204" pitchFamily="34" charset="0"/>
              <a:buChar char="•"/>
            </a:pPr>
            <a:r>
              <a:rPr lang="cs-CZ" altLang="cs-CZ" dirty="0"/>
              <a:t>Obsoletní problém: velké vyhledávače meta-</a:t>
            </a:r>
            <a:r>
              <a:rPr lang="cs-CZ" altLang="cs-CZ" dirty="0" err="1"/>
              <a:t>tagy</a:t>
            </a:r>
            <a:r>
              <a:rPr lang="cs-CZ" altLang="cs-CZ" dirty="0"/>
              <a:t> ignorují?</a:t>
            </a:r>
          </a:p>
          <a:p>
            <a:pPr algn="just">
              <a:buFont typeface="Arial" panose="020B0604020202020204" pitchFamily="34" charset="0"/>
              <a:buChar char="•"/>
            </a:pPr>
            <a:r>
              <a:rPr lang="cs-CZ" altLang="cs-CZ" sz="1900" i="1" dirty="0"/>
              <a:t>Nutno zohlednit v rámci SEO (</a:t>
            </a:r>
            <a:r>
              <a:rPr lang="cs-CZ" altLang="cs-CZ" sz="1900" i="1" dirty="0" err="1"/>
              <a:t>Search</a:t>
            </a:r>
            <a:r>
              <a:rPr lang="cs-CZ" altLang="cs-CZ" sz="1900" i="1" dirty="0"/>
              <a:t> </a:t>
            </a:r>
            <a:r>
              <a:rPr lang="cs-CZ" altLang="cs-CZ" sz="1900" i="1" dirty="0" err="1"/>
              <a:t>Engine</a:t>
            </a:r>
            <a:r>
              <a:rPr lang="cs-CZ" altLang="cs-CZ" sz="1900" i="1" dirty="0"/>
              <a:t> </a:t>
            </a:r>
            <a:r>
              <a:rPr lang="cs-CZ" altLang="cs-CZ" sz="1900" i="1" dirty="0" err="1"/>
              <a:t>Optimization</a:t>
            </a:r>
            <a:r>
              <a:rPr lang="cs-CZ" altLang="cs-CZ" sz="1900" i="1" dirty="0"/>
              <a:t>) uzpůsobení webových stránek takovým, aby byl jejich obsah vhodný pro automatické zpracování internetových vyhledávačů s cílem zajistit větší návštěvnost</a:t>
            </a:r>
            <a:endParaRPr lang="en-US" altLang="cs-CZ" sz="1900" i="1" dirty="0">
              <a:latin typeface="Arial" panose="020B0604020202020204" pitchFamily="34" charset="0"/>
              <a:cs typeface="Arial" panose="020B0604020202020204" pitchFamily="34" charset="0"/>
            </a:endParaRPr>
          </a:p>
          <a:p>
            <a:endParaRPr lang="cs-CZ" sz="2000" dirty="0"/>
          </a:p>
        </p:txBody>
      </p:sp>
      <p:sp>
        <p:nvSpPr>
          <p:cNvPr id="3" name="Zástupný symbol pro zápatí 3"/>
          <p:cNvSpPr>
            <a:spLocks noGrp="1"/>
          </p:cNvSpPr>
          <p:nvPr>
            <p:ph type="ftr" sz="quarter" idx="10"/>
          </p:nvPr>
        </p:nvSpPr>
        <p:spPr>
          <a:xfrm>
            <a:off x="1946694" y="6248400"/>
            <a:ext cx="6305910" cy="457200"/>
          </a:xfrm>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47</a:t>
            </a:fld>
            <a:endParaRPr lang="cs-CZ" altLang="cs-CZ"/>
          </a:p>
        </p:txBody>
      </p:sp>
    </p:spTree>
    <p:extLst>
      <p:ext uri="{BB962C8B-B14F-4D97-AF65-F5344CB8AC3E}">
        <p14:creationId xmlns:p14="http://schemas.microsoft.com/office/powerpoint/2010/main" val="17023988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ABlockPlus</a:t>
            </a:r>
            <a:r>
              <a:rPr lang="cs-CZ" dirty="0"/>
              <a:t> – BGH I ZR 154/16</a:t>
            </a:r>
          </a:p>
        </p:txBody>
      </p:sp>
      <p:sp>
        <p:nvSpPr>
          <p:cNvPr id="5" name="Zástupný symbol pro obsah 4"/>
          <p:cNvSpPr>
            <a:spLocks noGrp="1"/>
          </p:cNvSpPr>
          <p:nvPr>
            <p:ph idx="1"/>
          </p:nvPr>
        </p:nvSpPr>
        <p:spPr>
          <a:xfrm>
            <a:off x="414000" y="1600201"/>
            <a:ext cx="11058000" cy="5441622"/>
          </a:xfrm>
        </p:spPr>
        <p:txBody>
          <a:bodyPr/>
          <a:lstStyle/>
          <a:p>
            <a:pPr algn="just">
              <a:buFont typeface="Arial" panose="020B0604020202020204" pitchFamily="34" charset="0"/>
              <a:buChar char="•"/>
            </a:pPr>
            <a:r>
              <a:rPr lang="cs-CZ" altLang="cs-CZ" sz="1900" dirty="0">
                <a:latin typeface="Arial" panose="020B0604020202020204" pitchFamily="34" charset="0"/>
                <a:cs typeface="Arial" panose="020B0604020202020204" pitchFamily="34" charset="0"/>
              </a:rPr>
              <a:t>Aprobace blokačních nástrojů, Axel </a:t>
            </a:r>
            <a:r>
              <a:rPr lang="cs-CZ" altLang="cs-CZ" sz="1900" dirty="0" err="1">
                <a:latin typeface="Arial" panose="020B0604020202020204" pitchFamily="34" charset="0"/>
                <a:cs typeface="Arial" panose="020B0604020202020204" pitchFamily="34" charset="0"/>
              </a:rPr>
              <a:t>Springer</a:t>
            </a:r>
            <a:r>
              <a:rPr lang="cs-CZ" altLang="cs-CZ" sz="1900" dirty="0">
                <a:latin typeface="Arial" panose="020B0604020202020204" pitchFamily="34" charset="0"/>
                <a:cs typeface="Arial" panose="020B0604020202020204" pitchFamily="34" charset="0"/>
              </a:rPr>
              <a:t> v. </a:t>
            </a:r>
            <a:r>
              <a:rPr lang="cs-CZ" altLang="cs-CZ" sz="1900" dirty="0" err="1">
                <a:latin typeface="Arial" panose="020B0604020202020204" pitchFamily="34" charset="0"/>
                <a:cs typeface="Arial" panose="020B0604020202020204" pitchFamily="34" charset="0"/>
              </a:rPr>
              <a:t>Eyeo</a:t>
            </a:r>
            <a:r>
              <a:rPr lang="cs-CZ" altLang="cs-CZ" sz="1900" dirty="0">
                <a:latin typeface="Arial" panose="020B0604020202020204" pitchFamily="34" charset="0"/>
                <a:cs typeface="Arial" panose="020B0604020202020204" pitchFamily="34" charset="0"/>
              </a:rPr>
              <a:t> (</a:t>
            </a:r>
            <a:r>
              <a:rPr lang="cs-CZ" altLang="cs-CZ" sz="1900" dirty="0" err="1">
                <a:latin typeface="Arial" panose="020B0604020202020204" pitchFamily="34" charset="0"/>
                <a:cs typeface="Arial" panose="020B0604020202020204" pitchFamily="34" charset="0"/>
              </a:rPr>
              <a:t>distrib</a:t>
            </a:r>
            <a:r>
              <a:rPr lang="cs-CZ" altLang="cs-CZ" sz="1900" dirty="0">
                <a:latin typeface="Arial" panose="020B0604020202020204" pitchFamily="34" charset="0"/>
                <a:cs typeface="Arial" panose="020B0604020202020204" pitchFamily="34" charset="0"/>
              </a:rPr>
              <a:t>. </a:t>
            </a:r>
            <a:r>
              <a:rPr lang="cs-CZ" altLang="cs-CZ" sz="1900" dirty="0" err="1">
                <a:latin typeface="Arial" panose="020B0604020202020204" pitchFamily="34" charset="0"/>
                <a:cs typeface="Arial" panose="020B0604020202020204" pitchFamily="34" charset="0"/>
              </a:rPr>
              <a:t>AdBlock</a:t>
            </a:r>
            <a:r>
              <a:rPr lang="cs-CZ" altLang="cs-CZ" sz="1900" dirty="0">
                <a:latin typeface="Arial" panose="020B0604020202020204" pitchFamily="34" charset="0"/>
                <a:cs typeface="Arial" panose="020B0604020202020204" pitchFamily="34" charset="0"/>
              </a:rPr>
              <a:t> Plus)</a:t>
            </a:r>
          </a:p>
          <a:p>
            <a:pPr algn="just">
              <a:buFont typeface="Arial" panose="020B0604020202020204" pitchFamily="34" charset="0"/>
              <a:buChar char="•"/>
            </a:pPr>
            <a:r>
              <a:rPr lang="cs-CZ" altLang="cs-CZ" sz="1900" dirty="0">
                <a:latin typeface="Arial" panose="020B0604020202020204" pitchFamily="34" charset="0"/>
                <a:cs typeface="Arial" panose="020B0604020202020204" pitchFamily="34" charset="0"/>
              </a:rPr>
              <a:t>AS nic nebrání v tom, aby zablokovala čtenáře s aktivním </a:t>
            </a:r>
            <a:r>
              <a:rPr lang="cs-CZ" altLang="cs-CZ" sz="1900" dirty="0" err="1">
                <a:latin typeface="Arial" panose="020B0604020202020204" pitchFamily="34" charset="0"/>
                <a:cs typeface="Arial" panose="020B0604020202020204" pitchFamily="34" charset="0"/>
              </a:rPr>
              <a:t>AdBlockem</a:t>
            </a:r>
            <a:endParaRPr lang="cs-CZ" altLang="cs-CZ" sz="1900" dirty="0">
              <a:latin typeface="Arial" panose="020B0604020202020204" pitchFamily="34" charset="0"/>
              <a:cs typeface="Arial" panose="020B0604020202020204" pitchFamily="34" charset="0"/>
            </a:endParaRPr>
          </a:p>
          <a:p>
            <a:pPr algn="just">
              <a:buFont typeface="Arial" panose="020B0604020202020204" pitchFamily="34" charset="0"/>
              <a:buChar char="•"/>
            </a:pPr>
            <a:r>
              <a:rPr lang="de-DE" altLang="cs-CZ" sz="1900" dirty="0"/>
              <a:t>keine allgemeine Marktbehinderung vor, weil </a:t>
            </a:r>
            <a:r>
              <a:rPr lang="de-DE" altLang="cs-CZ" sz="1900" b="1" dirty="0"/>
              <a:t>keine hinreichenden Anhaltspunkte dafür bestehen, dass das Geschäftsmodell der Bereitstellung kostenloser Inhalte im Internet zerstört wird</a:t>
            </a:r>
            <a:r>
              <a:rPr lang="de-DE" altLang="cs-CZ" sz="1900" dirty="0"/>
              <a:t>. Das Angebot des Werbeblockers stellt auch - anders als das Berufungsgericht angenommen hat - keine aggressive geschäftliche Handlung gemäß § 4a UWG gegenüber U</a:t>
            </a:r>
            <a:r>
              <a:rPr lang="cs-CZ" altLang="cs-CZ" sz="1900" dirty="0" err="1"/>
              <a:t>nt</a:t>
            </a:r>
            <a:r>
              <a:rPr lang="cs-CZ" altLang="cs-CZ" sz="1900" dirty="0"/>
              <a:t>.</a:t>
            </a:r>
            <a:r>
              <a:rPr lang="de-DE" altLang="cs-CZ" sz="1900" dirty="0"/>
              <a:t> dar, die an der Schaltung von Werbung auf den Internetseiten der Klägerin interessiert sind.</a:t>
            </a:r>
            <a:endParaRPr lang="cs-CZ" altLang="cs-CZ" sz="1900" dirty="0"/>
          </a:p>
          <a:p>
            <a:pPr algn="just">
              <a:buFont typeface="Arial" panose="020B0604020202020204" pitchFamily="34" charset="0"/>
              <a:buChar char="•"/>
            </a:pPr>
            <a:r>
              <a:rPr lang="de-DE" altLang="cs-CZ" sz="1900" dirty="0"/>
              <a:t>Es fehlt an einer unzulässigen Beeinflussung dieser Marktteilnehmer, weil die Beklagte eine ihr durch das technische Mittel des Werbeblockers etwaig zukommende Machtposition jedenfalls nicht in einer Weise ausnutzt, die die Fähigkeit der Marktteilnehmer zu einer informierten Entscheidung wesentlich einschränkt. </a:t>
            </a:r>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48</a:t>
            </a:fld>
            <a:endParaRPr lang="cs-CZ" altLang="cs-CZ"/>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7161" y="0"/>
            <a:ext cx="2857500" cy="1600200"/>
          </a:xfrm>
          <a:prstGeom prst="rect">
            <a:avLst/>
          </a:prstGeom>
        </p:spPr>
      </p:pic>
    </p:spTree>
    <p:extLst>
      <p:ext uri="{BB962C8B-B14F-4D97-AF65-F5344CB8AC3E}">
        <p14:creationId xmlns:p14="http://schemas.microsoft.com/office/powerpoint/2010/main" val="23565870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812759" y="443060"/>
            <a:ext cx="8307466" cy="480767"/>
          </a:xfrm>
        </p:spPr>
        <p:txBody>
          <a:bodyPr/>
          <a:lstStyle/>
          <a:p>
            <a:r>
              <a:rPr lang="cs-CZ" dirty="0" err="1"/>
              <a:t>Cybersquatting</a:t>
            </a:r>
            <a:endParaRPr lang="cs-CZ" dirty="0"/>
          </a:p>
        </p:txBody>
      </p:sp>
      <p:sp>
        <p:nvSpPr>
          <p:cNvPr id="5" name="Zástupný symbol pro obsah 4"/>
          <p:cNvSpPr>
            <a:spLocks noGrp="1"/>
          </p:cNvSpPr>
          <p:nvPr>
            <p:ph idx="1"/>
          </p:nvPr>
        </p:nvSpPr>
        <p:spPr>
          <a:xfrm>
            <a:off x="113122" y="1178351"/>
            <a:ext cx="11840065" cy="5935513"/>
          </a:xfrm>
        </p:spPr>
        <p:txBody>
          <a:bodyPr/>
          <a:lstStyle/>
          <a:p>
            <a:pPr marL="0" indent="0">
              <a:buNone/>
            </a:pPr>
            <a:r>
              <a:rPr lang="cs-CZ" altLang="cs-CZ" dirty="0"/>
              <a:t>S</a:t>
            </a:r>
            <a:r>
              <a:rPr lang="pt-BR" altLang="cs-CZ" dirty="0"/>
              <a:t>pekulativní registrace doménového jména, např.: </a:t>
            </a:r>
          </a:p>
          <a:p>
            <a:pPr marL="72000" indent="0">
              <a:buNone/>
            </a:pPr>
            <a:r>
              <a:rPr lang="cs-CZ" altLang="cs-CZ" dirty="0"/>
              <a:t>a) shodného s firmou, označením nebo ochrannou známkou jiného, a to s libovolnou koncovkou; b) zaměnitelného s firmou, označením výrobku nebo ochrannou známkou jiného, přičemž podobnost je z pohledu běžného uživatele internetu je evidentní; c) získání jakéhokoliv majetkového či nemajetkového prospěchu na úkor jiné osoby. Případy z české praxe s různými výsledky:</a:t>
            </a:r>
          </a:p>
          <a:p>
            <a:pPr lvl="3" algn="just"/>
            <a:r>
              <a:rPr lang="cs-CZ" altLang="cs-CZ" dirty="0">
                <a:solidFill>
                  <a:srgbClr val="0070C0"/>
                </a:solidFill>
                <a:latin typeface="Arial" panose="020B0604020202020204" pitchFamily="34" charset="0"/>
                <a:cs typeface="Arial" panose="020B0604020202020204" pitchFamily="34" charset="0"/>
              </a:rPr>
              <a:t>prace.cz v. sprace.cz </a:t>
            </a:r>
            <a:r>
              <a:rPr lang="cs-CZ" dirty="0">
                <a:effectLst/>
                <a:latin typeface="Arial" panose="020B0604020202020204" pitchFamily="34" charset="0"/>
              </a:rPr>
              <a:t>- VS Praha 3 </a:t>
            </a:r>
            <a:r>
              <a:rPr lang="cs-CZ" dirty="0" err="1">
                <a:effectLst/>
                <a:latin typeface="Arial" panose="020B0604020202020204" pitchFamily="34" charset="0"/>
              </a:rPr>
              <a:t>Cmo</a:t>
            </a:r>
            <a:r>
              <a:rPr lang="cs-CZ" dirty="0">
                <a:effectLst/>
                <a:latin typeface="Arial" panose="020B0604020202020204" pitchFamily="34" charset="0"/>
              </a:rPr>
              <a:t> 122/2007</a:t>
            </a:r>
            <a:r>
              <a:rPr lang="cs-CZ" altLang="cs-CZ" dirty="0">
                <a:solidFill>
                  <a:srgbClr val="0070C0"/>
                </a:solidFill>
                <a:latin typeface="Arial" panose="020B0604020202020204" pitchFamily="34" charset="0"/>
                <a:cs typeface="Arial" panose="020B0604020202020204" pitchFamily="34" charset="0"/>
              </a:rPr>
              <a:t> </a:t>
            </a:r>
            <a:r>
              <a:rPr lang="cs-CZ" altLang="cs-CZ" dirty="0">
                <a:latin typeface="Arial" panose="020B0604020202020204" pitchFamily="34" charset="0"/>
                <a:cs typeface="Arial" panose="020B0604020202020204" pitchFamily="34" charset="0"/>
              </a:rPr>
              <a:t>(není zaměnitelné)</a:t>
            </a:r>
          </a:p>
          <a:p>
            <a:pPr lvl="3" algn="just"/>
            <a:r>
              <a:rPr lang="cs-CZ" altLang="cs-CZ" dirty="0">
                <a:solidFill>
                  <a:srgbClr val="0070C0"/>
                </a:solidFill>
                <a:latin typeface="Arial" panose="020B0604020202020204" pitchFamily="34" charset="0"/>
                <a:cs typeface="Arial" panose="020B0604020202020204" pitchFamily="34" charset="0"/>
              </a:rPr>
              <a:t>scanservis.cz v. scarservis.cz – </a:t>
            </a:r>
            <a:r>
              <a:rPr lang="cs-CZ" dirty="0">
                <a:effectLst/>
                <a:latin typeface="Arial" panose="020B0604020202020204" pitchFamily="34" charset="0"/>
              </a:rPr>
              <a:t>VS Praha 3 </a:t>
            </a:r>
            <a:r>
              <a:rPr lang="cs-CZ" dirty="0" err="1">
                <a:effectLst/>
                <a:latin typeface="Arial" panose="020B0604020202020204" pitchFamily="34" charset="0"/>
              </a:rPr>
              <a:t>Cmo</a:t>
            </a:r>
            <a:r>
              <a:rPr lang="cs-CZ" dirty="0">
                <a:effectLst/>
                <a:latin typeface="Arial" panose="020B0604020202020204" pitchFamily="34" charset="0"/>
              </a:rPr>
              <a:t> 122/2007 (zaměnitelnost)</a:t>
            </a:r>
            <a:endParaRPr lang="cs-CZ" altLang="cs-CZ" dirty="0">
              <a:solidFill>
                <a:srgbClr val="0070C0"/>
              </a:solidFill>
              <a:latin typeface="Arial" panose="020B0604020202020204" pitchFamily="34" charset="0"/>
              <a:cs typeface="Arial" panose="020B0604020202020204" pitchFamily="34" charset="0"/>
            </a:endParaRPr>
          </a:p>
          <a:p>
            <a:pPr lvl="3" algn="just"/>
            <a:r>
              <a:rPr lang="cs-CZ" altLang="cs-CZ" dirty="0">
                <a:solidFill>
                  <a:srgbClr val="0070C0"/>
                </a:solidFill>
                <a:latin typeface="Arial" panose="020B0604020202020204" pitchFamily="34" charset="0"/>
                <a:cs typeface="Arial" panose="020B0604020202020204" pitchFamily="34" charset="0"/>
              </a:rPr>
              <a:t>bilezbozi.cz v. bilezbozi.com – </a:t>
            </a:r>
            <a:r>
              <a:rPr lang="cs-CZ" dirty="0">
                <a:effectLst/>
                <a:latin typeface="Arial" panose="020B0604020202020204" pitchFamily="34" charset="0"/>
              </a:rPr>
              <a:t>NS 2 Odo 447/2006 (zaměnitelnost, klamání, parazitování)</a:t>
            </a:r>
            <a:endParaRPr lang="cs-CZ" altLang="cs-CZ" dirty="0">
              <a:solidFill>
                <a:srgbClr val="0070C0"/>
              </a:solidFill>
            </a:endParaRPr>
          </a:p>
        </p:txBody>
      </p:sp>
      <p:sp>
        <p:nvSpPr>
          <p:cNvPr id="3" name="Zástupný symbol pro zápatí 3"/>
          <p:cNvSpPr>
            <a:spLocks noGrp="1"/>
          </p:cNvSpPr>
          <p:nvPr>
            <p:ph type="ftr" sz="quarter" idx="10"/>
          </p:nvPr>
        </p:nvSpPr>
        <p:spPr>
          <a:xfrm>
            <a:off x="1946694" y="6257827"/>
            <a:ext cx="6305910" cy="457200"/>
          </a:xfrm>
        </p:spPr>
        <p:txBody>
          <a:bodyPr/>
          <a:lstStyle/>
          <a:p>
            <a:endParaRPr lang="cs-CZ" altLang="cs-CZ" dirty="0"/>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49</a:t>
            </a:fld>
            <a:endParaRPr lang="cs-CZ" altLang="cs-CZ" dirty="0"/>
          </a:p>
        </p:txBody>
      </p:sp>
    </p:spTree>
    <p:extLst>
      <p:ext uri="{BB962C8B-B14F-4D97-AF65-F5344CB8AC3E}">
        <p14:creationId xmlns:p14="http://schemas.microsoft.com/office/powerpoint/2010/main" val="188710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just" eaLnBrk="1" hangingPunct="1"/>
            <a:r>
              <a:rPr lang="cs-CZ" altLang="cs-CZ" dirty="0"/>
              <a:t>„Nekalé soutěž“ v. „Kartelové právo“</a:t>
            </a:r>
            <a:endParaRPr lang="en-US" altLang="cs-CZ" dirty="0"/>
          </a:p>
        </p:txBody>
      </p:sp>
      <p:sp>
        <p:nvSpPr>
          <p:cNvPr id="13315" name="Rectangle 6"/>
          <p:cNvSpPr>
            <a:spLocks noChangeArrowheads="1"/>
          </p:cNvSpPr>
          <p:nvPr/>
        </p:nvSpPr>
        <p:spPr bwMode="auto">
          <a:xfrm>
            <a:off x="3181351" y="12169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cs-CZ" altLang="cs-CZ"/>
          </a:p>
        </p:txBody>
      </p:sp>
      <p:sp>
        <p:nvSpPr>
          <p:cNvPr id="13316" name="Zástupný symbol pro obsah 2"/>
          <p:cNvSpPr>
            <a:spLocks noGrp="1"/>
          </p:cNvSpPr>
          <p:nvPr>
            <p:ph sz="quarter" idx="1"/>
          </p:nvPr>
        </p:nvSpPr>
        <p:spPr>
          <a:xfrm>
            <a:off x="259080" y="1516379"/>
            <a:ext cx="11414760" cy="5204461"/>
          </a:xfrm>
        </p:spPr>
        <p:txBody>
          <a:bodyPr/>
          <a:lstStyle/>
          <a:p>
            <a:pPr lvl="1" algn="just">
              <a:buFont typeface="Arial" panose="020B0604020202020204" pitchFamily="34" charset="0"/>
              <a:buChar char="•"/>
            </a:pPr>
            <a:endParaRPr lang="cs-CZ" altLang="cs-CZ" sz="2800" dirty="0">
              <a:latin typeface="+mj-lt"/>
            </a:endParaRPr>
          </a:p>
          <a:p>
            <a:pPr lvl="1" algn="just">
              <a:buFont typeface="Arial" panose="020B0604020202020204" pitchFamily="34" charset="0"/>
              <a:buChar char="•"/>
            </a:pPr>
            <a:r>
              <a:rPr lang="cs-CZ" altLang="cs-CZ" sz="2800" dirty="0">
                <a:latin typeface="+mj-lt"/>
              </a:rPr>
              <a:t>Zájmy chráněného právní úpravou </a:t>
            </a:r>
          </a:p>
          <a:p>
            <a:pPr lvl="1" algn="just">
              <a:buFont typeface="Arial" panose="020B0604020202020204" pitchFamily="34" charset="0"/>
              <a:buChar char="•"/>
            </a:pPr>
            <a:endParaRPr lang="cs-CZ" altLang="cs-CZ" sz="2800" dirty="0">
              <a:latin typeface="+mj-lt"/>
            </a:endParaRPr>
          </a:p>
          <a:p>
            <a:pPr lvl="1" algn="just">
              <a:buFont typeface="Arial" panose="020B0604020202020204" pitchFamily="34" charset="0"/>
              <a:buChar char="•"/>
            </a:pPr>
            <a:r>
              <a:rPr lang="cs-CZ" altLang="cs-CZ" sz="2800" dirty="0">
                <a:latin typeface="+mj-lt"/>
              </a:rPr>
              <a:t>Ingerence státu</a:t>
            </a:r>
          </a:p>
          <a:p>
            <a:pPr lvl="1" algn="just">
              <a:buFont typeface="Arial" panose="020B0604020202020204" pitchFamily="34" charset="0"/>
              <a:buChar char="•"/>
            </a:pPr>
            <a:endParaRPr lang="cs-CZ" altLang="cs-CZ" sz="2800" dirty="0">
              <a:latin typeface="+mj-lt"/>
            </a:endParaRPr>
          </a:p>
          <a:p>
            <a:pPr lvl="1" algn="just">
              <a:buFont typeface="Arial" panose="020B0604020202020204" pitchFamily="34" charset="0"/>
              <a:buChar char="•"/>
            </a:pPr>
            <a:r>
              <a:rPr lang="cs-CZ" altLang="cs-CZ" sz="2800" dirty="0">
                <a:latin typeface="+mj-lt"/>
              </a:rPr>
              <a:t>Iniciace řízení</a:t>
            </a:r>
          </a:p>
          <a:p>
            <a:pPr lvl="1" algn="just">
              <a:buFont typeface="Arial" panose="020B0604020202020204" pitchFamily="34" charset="0"/>
              <a:buChar char="•"/>
            </a:pPr>
            <a:endParaRPr lang="cs-CZ" altLang="cs-CZ" sz="2800" dirty="0">
              <a:latin typeface="+mj-lt"/>
            </a:endParaRPr>
          </a:p>
          <a:p>
            <a:pPr lvl="1" algn="just">
              <a:buFont typeface="Arial" panose="020B0604020202020204" pitchFamily="34" charset="0"/>
              <a:buChar char="•"/>
            </a:pPr>
            <a:r>
              <a:rPr lang="cs-CZ" altLang="cs-CZ" sz="2800" dirty="0">
                <a:latin typeface="+mj-lt"/>
              </a:rPr>
              <a:t>Sankce</a:t>
            </a:r>
          </a:p>
          <a:p>
            <a:pPr lvl="1" algn="just">
              <a:buFont typeface="Arial" panose="020B0604020202020204" pitchFamily="34" charset="0"/>
              <a:buChar char="•"/>
            </a:pPr>
            <a:endParaRPr lang="cs-CZ" altLang="cs-CZ" sz="2800" dirty="0">
              <a:latin typeface="+mj-lt"/>
            </a:endParaRPr>
          </a:p>
          <a:p>
            <a:pPr lvl="1" algn="just">
              <a:buFont typeface="Arial" panose="020B0604020202020204" pitchFamily="34" charset="0"/>
              <a:buChar char="•"/>
            </a:pPr>
            <a:r>
              <a:rPr lang="cs-CZ" altLang="cs-CZ" sz="2800" dirty="0">
                <a:latin typeface="+mj-lt"/>
              </a:rPr>
              <a:t>Právní úprava: OZ v.</a:t>
            </a:r>
            <a:r>
              <a:rPr lang="cs-CZ" altLang="cs-CZ" sz="2600" dirty="0">
                <a:latin typeface="+mj-lt"/>
              </a:rPr>
              <a:t> ZOHS (§ 1 odst. 7 -</a:t>
            </a:r>
            <a:r>
              <a:rPr lang="cs-CZ" sz="2600" b="0" i="0" dirty="0">
                <a:solidFill>
                  <a:srgbClr val="000000"/>
                </a:solidFill>
                <a:effectLst/>
                <a:latin typeface="Arial" panose="020B0604020202020204" pitchFamily="34" charset="0"/>
              </a:rPr>
              <a:t> </a:t>
            </a:r>
            <a:r>
              <a:rPr lang="cs-CZ" sz="2600" b="0" i="1" dirty="0">
                <a:solidFill>
                  <a:srgbClr val="000000"/>
                </a:solidFill>
                <a:effectLst/>
                <a:latin typeface="Arial" panose="020B0604020202020204" pitchFamily="34" charset="0"/>
              </a:rPr>
              <a:t>Tento zákon se dále nevztahuje na ochranu hospodářské soutěže proti nekalé soutěži</a:t>
            </a:r>
            <a:r>
              <a:rPr lang="cs-CZ" sz="2600" b="0" i="0" dirty="0">
                <a:solidFill>
                  <a:srgbClr val="000000"/>
                </a:solidFill>
                <a:effectLst/>
                <a:latin typeface="+mj-lt"/>
              </a:rPr>
              <a:t>)</a:t>
            </a:r>
            <a:endParaRPr lang="cs-CZ" altLang="cs-CZ" sz="2600" dirty="0">
              <a:latin typeface="+mj-lt"/>
            </a:endParaRPr>
          </a:p>
          <a:p>
            <a:pPr lvl="1" algn="just"/>
            <a:endParaRPr lang="cs-CZ" altLang="cs-CZ" i="1" dirty="0"/>
          </a:p>
          <a:p>
            <a:pPr lvl="1" algn="just"/>
            <a:endParaRPr lang="cs-CZ" altLang="cs-CZ" dirty="0"/>
          </a:p>
          <a:p>
            <a:pPr lvl="1" algn="just" eaLnBrk="1" hangingPunct="1"/>
            <a:endParaRPr lang="cs-CZ" altLang="cs-CZ" dirty="0"/>
          </a:p>
          <a:p>
            <a:pPr lvl="1" algn="just" eaLnBrk="1" hangingPunct="1"/>
            <a:endParaRPr lang="cs-CZ" altLang="cs-CZ" dirty="0"/>
          </a:p>
          <a:p>
            <a:pPr lvl="1" algn="just" eaLnBrk="1" hangingPunct="1"/>
            <a:endParaRPr lang="cs-CZ" altLang="cs-CZ" dirty="0"/>
          </a:p>
        </p:txBody>
      </p:sp>
      <p:graphicFrame>
        <p:nvGraphicFramePr>
          <p:cNvPr id="2" name="Tabulka 1"/>
          <p:cNvGraphicFramePr>
            <a:graphicFrameLocks noGrp="1"/>
          </p:cNvGraphicFramePr>
          <p:nvPr/>
        </p:nvGraphicFramePr>
        <p:xfrm>
          <a:off x="666660" y="6393180"/>
          <a:ext cx="9772740" cy="723898"/>
        </p:xfrm>
        <a:graphic>
          <a:graphicData uri="http://schemas.openxmlformats.org/drawingml/2006/table">
            <a:tbl>
              <a:tblPr/>
              <a:tblGrid>
                <a:gridCol w="579515">
                  <a:extLst>
                    <a:ext uri="{9D8B030D-6E8A-4147-A177-3AD203B41FA5}">
                      <a16:colId xmlns:a16="http://schemas.microsoft.com/office/drawing/2014/main" val="1026371786"/>
                    </a:ext>
                  </a:extLst>
                </a:gridCol>
                <a:gridCol w="9193225">
                  <a:extLst>
                    <a:ext uri="{9D8B030D-6E8A-4147-A177-3AD203B41FA5}">
                      <a16:colId xmlns:a16="http://schemas.microsoft.com/office/drawing/2014/main" val="470233583"/>
                    </a:ext>
                  </a:extLst>
                </a:gridCol>
              </a:tblGrid>
              <a:tr h="723898">
                <a:tc>
                  <a:txBody>
                    <a:bodyPr/>
                    <a:lstStyle/>
                    <a:p>
                      <a:pPr fontAlgn="t"/>
                      <a:endParaRPr lang="cs-CZ" dirty="0">
                        <a:effectLst/>
                      </a:endParaRPr>
                    </a:p>
                  </a:txBody>
                  <a:tcPr>
                    <a:lnL>
                      <a:noFill/>
                    </a:lnL>
                    <a:lnR>
                      <a:noFill/>
                    </a:lnR>
                    <a:lnT>
                      <a:noFill/>
                    </a:lnT>
                    <a:lnB>
                      <a:noFill/>
                    </a:lnB>
                  </a:tcPr>
                </a:tc>
                <a:tc>
                  <a:txBody>
                    <a:bodyPr/>
                    <a:lstStyle/>
                    <a:p>
                      <a:endParaRPr lang="cs-CZ" dirty="0"/>
                    </a:p>
                  </a:txBody>
                  <a:tcPr anchor="ctr">
                    <a:lnL>
                      <a:noFill/>
                    </a:lnL>
                    <a:lnR>
                      <a:noFill/>
                    </a:lnR>
                    <a:lnT>
                      <a:noFill/>
                    </a:lnT>
                    <a:lnB>
                      <a:noFill/>
                    </a:lnB>
                  </a:tcPr>
                </a:tc>
                <a:extLst>
                  <a:ext uri="{0D108BD9-81ED-4DB2-BD59-A6C34878D82A}">
                    <a16:rowId xmlns:a16="http://schemas.microsoft.com/office/drawing/2014/main" val="1648029138"/>
                  </a:ext>
                </a:extLst>
              </a:tr>
            </a:tbl>
          </a:graphicData>
        </a:graphic>
      </p:graphicFrame>
    </p:spTree>
    <p:extLst>
      <p:ext uri="{BB962C8B-B14F-4D97-AF65-F5344CB8AC3E}">
        <p14:creationId xmlns:p14="http://schemas.microsoft.com/office/powerpoint/2010/main" val="18636018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Typosquatting</a:t>
            </a:r>
            <a:endParaRPr lang="cs-CZ" dirty="0"/>
          </a:p>
        </p:txBody>
      </p:sp>
      <p:sp>
        <p:nvSpPr>
          <p:cNvPr id="5" name="Zástupný symbol pro obsah 4"/>
          <p:cNvSpPr>
            <a:spLocks noGrp="1"/>
          </p:cNvSpPr>
          <p:nvPr>
            <p:ph idx="1"/>
          </p:nvPr>
        </p:nvSpPr>
        <p:spPr>
          <a:xfrm>
            <a:off x="1150620" y="1395167"/>
            <a:ext cx="8965291" cy="5225089"/>
          </a:xfrm>
        </p:spPr>
        <p:txBody>
          <a:bodyPr/>
          <a:lstStyle/>
          <a:p>
            <a:pPr algn="just">
              <a:buFont typeface="Arial" panose="020B0604020202020204" pitchFamily="34" charset="0"/>
              <a:buChar char="•"/>
            </a:pPr>
            <a:endParaRPr lang="cs-CZ" altLang="cs-CZ" i="1" dirty="0"/>
          </a:p>
          <a:p>
            <a:pPr algn="just">
              <a:buFont typeface="Arial" panose="020B0604020202020204" pitchFamily="34" charset="0"/>
              <a:buChar char="•"/>
            </a:pPr>
            <a:r>
              <a:rPr lang="cs-CZ" altLang="cs-CZ" dirty="0"/>
              <a:t>nekalé dosažení</a:t>
            </a:r>
            <a:r>
              <a:rPr lang="cs-CZ" altLang="cs-CZ" i="1" dirty="0"/>
              <a:t> </a:t>
            </a:r>
            <a:r>
              <a:rPr lang="cs-CZ" altLang="cs-CZ" dirty="0"/>
              <a:t>zvýšeného počtu zákazníků, kteří navštíví webovou stránku omylem. </a:t>
            </a:r>
          </a:p>
          <a:p>
            <a:pPr algn="just">
              <a:buFont typeface="Arial" panose="020B0604020202020204" pitchFamily="34" charset="0"/>
              <a:buChar char="•"/>
            </a:pPr>
            <a:r>
              <a:rPr lang="cs-CZ" altLang="cs-CZ" dirty="0"/>
              <a:t>Příklad: </a:t>
            </a:r>
            <a:r>
              <a:rPr lang="cs-CZ" altLang="cs-CZ" dirty="0" err="1"/>
              <a:t>The</a:t>
            </a:r>
            <a:r>
              <a:rPr lang="cs-CZ" altLang="cs-CZ" dirty="0"/>
              <a:t> New York </a:t>
            </a:r>
            <a:r>
              <a:rPr lang="cs-CZ" altLang="cs-CZ" dirty="0" err="1"/>
              <a:t>Times</a:t>
            </a:r>
            <a:r>
              <a:rPr lang="cs-CZ" altLang="cs-CZ" dirty="0"/>
              <a:t> používal doménové jméno svého konkurenta v podobě s chybějícím písmenem „t“ na konci (washingtonpos.com)</a:t>
            </a:r>
            <a:endParaRPr lang="en-US" altLang="cs-CZ" dirty="0">
              <a:latin typeface="Arial" panose="020B0604020202020204" pitchFamily="34" charset="0"/>
              <a:cs typeface="Arial" panose="020B0604020202020204" pitchFamily="34" charset="0"/>
            </a:endParaRPr>
          </a:p>
          <a:p>
            <a:pPr lvl="2"/>
            <a:r>
              <a:rPr lang="cs-CZ" b="1" i="1" dirty="0"/>
              <a:t>			</a:t>
            </a:r>
            <a:endParaRPr lang="cs-CZ" sz="1900" i="1" dirty="0"/>
          </a:p>
        </p:txBody>
      </p:sp>
      <p:sp>
        <p:nvSpPr>
          <p:cNvPr id="3" name="Zástupný symbol pro zápatí 3"/>
          <p:cNvSpPr>
            <a:spLocks noGrp="1"/>
          </p:cNvSpPr>
          <p:nvPr>
            <p:ph type="ftr" sz="quarter" idx="10"/>
          </p:nvPr>
        </p:nvSpPr>
        <p:spPr>
          <a:xfrm>
            <a:off x="1946694" y="6248400"/>
            <a:ext cx="6305910" cy="457200"/>
          </a:xfrm>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50</a:t>
            </a:fld>
            <a:endParaRPr lang="cs-CZ" altLang="cs-CZ" dirty="0"/>
          </a:p>
        </p:txBody>
      </p:sp>
    </p:spTree>
    <p:extLst>
      <p:ext uri="{BB962C8B-B14F-4D97-AF65-F5344CB8AC3E}">
        <p14:creationId xmlns:p14="http://schemas.microsoft.com/office/powerpoint/2010/main" val="24880557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Linking</a:t>
            </a:r>
            <a:endParaRPr lang="cs-CZ" dirty="0"/>
          </a:p>
        </p:txBody>
      </p:sp>
      <p:sp>
        <p:nvSpPr>
          <p:cNvPr id="5" name="Zástupný symbol pro obsah 4"/>
          <p:cNvSpPr>
            <a:spLocks noGrp="1"/>
          </p:cNvSpPr>
          <p:nvPr>
            <p:ph idx="1"/>
          </p:nvPr>
        </p:nvSpPr>
        <p:spPr>
          <a:xfrm>
            <a:off x="414000" y="1272619"/>
            <a:ext cx="11294092" cy="5245628"/>
          </a:xfrm>
        </p:spPr>
        <p:txBody>
          <a:bodyPr/>
          <a:lstStyle/>
          <a:p>
            <a:pPr algn="just">
              <a:buFont typeface="Arial" panose="020B0604020202020204" pitchFamily="34" charset="0"/>
              <a:buChar char="•"/>
            </a:pPr>
            <a:r>
              <a:rPr lang="cs-CZ" altLang="cs-CZ" sz="2600" b="1" i="1" dirty="0" err="1"/>
              <a:t>Ticketmaster</a:t>
            </a:r>
            <a:r>
              <a:rPr lang="cs-CZ" altLang="cs-CZ" sz="2600" b="1" i="1" dirty="0"/>
              <a:t> vs. Tickets.com</a:t>
            </a:r>
            <a:r>
              <a:rPr lang="cs-CZ" altLang="cs-CZ" sz="2600" dirty="0"/>
              <a:t>.</a:t>
            </a:r>
          </a:p>
          <a:p>
            <a:pPr algn="just">
              <a:buFont typeface="Arial" panose="020B0604020202020204" pitchFamily="34" charset="0"/>
              <a:buChar char="•"/>
            </a:pPr>
            <a:r>
              <a:rPr lang="cs-CZ" altLang="cs-CZ" sz="2600" dirty="0"/>
              <a:t>žalovaný, společnost Tickets.com, provozovala stránky s obdobným obsahem jako žalobce; neprodávala však lístky na všechny události, které na svých webových stránkách prezentovala. </a:t>
            </a:r>
          </a:p>
          <a:p>
            <a:pPr algn="just">
              <a:buFont typeface="Arial" panose="020B0604020202020204" pitchFamily="34" charset="0"/>
              <a:buChar char="•"/>
            </a:pPr>
            <a:r>
              <a:rPr lang="cs-CZ" altLang="cs-CZ" sz="2600" dirty="0"/>
              <a:t>Pokud šlo o události, k nimž měl výhradní právo prodeje žalobce, umístila žalovaná k příslušné události odkaz na webovou stránku žalobce. Jednalo se však o </a:t>
            </a:r>
            <a:r>
              <a:rPr lang="cs-CZ" altLang="cs-CZ" sz="2600" dirty="0" err="1"/>
              <a:t>deep</a:t>
            </a:r>
            <a:r>
              <a:rPr lang="cs-CZ" altLang="cs-CZ" sz="2600" dirty="0"/>
              <a:t> link směřující mimo domovskou stránku žalobcovy </a:t>
            </a:r>
            <a:r>
              <a:rPr lang="cs-CZ" altLang="cs-CZ" sz="2600" dirty="0" err="1"/>
              <a:t>website</a:t>
            </a:r>
            <a:r>
              <a:rPr lang="cs-CZ" altLang="cs-CZ" sz="2600" dirty="0"/>
              <a:t>, konkrétně na webové stránky týkající se vybraných událostí (odvedla tedy zákazníky přímo „ke zdroji“)</a:t>
            </a:r>
            <a:endParaRPr lang="cs-CZ" altLang="cs-CZ" sz="2600" dirty="0">
              <a:latin typeface="Arial" panose="020B0604020202020204" pitchFamily="34" charset="0"/>
              <a:cs typeface="Arial" panose="020B0604020202020204" pitchFamily="34" charset="0"/>
            </a:endParaRPr>
          </a:p>
        </p:txBody>
      </p:sp>
      <p:sp>
        <p:nvSpPr>
          <p:cNvPr id="3" name="Zástupný symbol pro zápatí 3"/>
          <p:cNvSpPr>
            <a:spLocks noGrp="1"/>
          </p:cNvSpPr>
          <p:nvPr>
            <p:ph type="ftr" sz="quarter" idx="10"/>
          </p:nvPr>
        </p:nvSpPr>
        <p:spPr>
          <a:xfrm>
            <a:off x="1946694" y="6248400"/>
            <a:ext cx="6305910" cy="457200"/>
          </a:xfrm>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51</a:t>
            </a:fld>
            <a:endParaRPr lang="cs-CZ" altLang="cs-CZ"/>
          </a:p>
        </p:txBody>
      </p:sp>
    </p:spTree>
    <p:extLst>
      <p:ext uri="{BB962C8B-B14F-4D97-AF65-F5344CB8AC3E}">
        <p14:creationId xmlns:p14="http://schemas.microsoft.com/office/powerpoint/2010/main" val="35670445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537101" y="7978"/>
            <a:ext cx="938318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cs-CZ" altLang="cs-CZ" sz="2200" b="1" dirty="0">
              <a:latin typeface="Arial" panose="020B0604020202020204" pitchFamily="34" charset="0"/>
              <a:cs typeface="Arial" panose="020B0604020202020204" pitchFamily="34" charset="0"/>
            </a:endParaRPr>
          </a:p>
          <a:p>
            <a:pPr eaLnBrk="1" hangingPunct="1"/>
            <a:r>
              <a:rPr lang="cs-CZ" altLang="cs-CZ" sz="4400" b="1" dirty="0">
                <a:solidFill>
                  <a:schemeClr val="tx2"/>
                </a:solidFill>
                <a:latin typeface="Arial" panose="020B0604020202020204" pitchFamily="34" charset="0"/>
                <a:cs typeface="Arial" panose="020B0604020202020204" pitchFamily="34" charset="0"/>
              </a:rPr>
              <a:t>	Tzv. sociální reklama</a:t>
            </a:r>
            <a:endParaRPr lang="en-GB" altLang="cs-CZ" sz="4400" b="1" dirty="0">
              <a:solidFill>
                <a:schemeClr val="tx2"/>
              </a:solidFill>
              <a:latin typeface="Arial" panose="020B0604020202020204" pitchFamily="34" charset="0"/>
              <a:cs typeface="Arial" panose="020B0604020202020204" pitchFamily="34" charset="0"/>
            </a:endParaRPr>
          </a:p>
        </p:txBody>
      </p:sp>
      <p:sp>
        <p:nvSpPr>
          <p:cNvPr id="48131" name="Line 3"/>
          <p:cNvSpPr>
            <a:spLocks noChangeShapeType="1"/>
          </p:cNvSpPr>
          <p:nvPr/>
        </p:nvSpPr>
        <p:spPr bwMode="auto">
          <a:xfrm>
            <a:off x="1524000" y="1408651"/>
            <a:ext cx="9144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8134" name="Rectangle 6"/>
          <p:cNvSpPr>
            <a:spLocks noChangeArrowheads="1"/>
          </p:cNvSpPr>
          <p:nvPr/>
        </p:nvSpPr>
        <p:spPr bwMode="auto">
          <a:xfrm>
            <a:off x="1703388" y="3729038"/>
            <a:ext cx="8640762" cy="265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eaLnBrk="1" hangingPunct="1"/>
            <a:endParaRPr lang="cs-CZ" altLang="cs-CZ" sz="1600">
              <a:solidFill>
                <a:schemeClr val="bg1"/>
              </a:solidFill>
              <a:latin typeface="Arial" panose="020B0604020202020204" pitchFamily="34" charset="0"/>
              <a:cs typeface="Arial" panose="020B0604020202020204" pitchFamily="34" charset="0"/>
            </a:endParaRPr>
          </a:p>
          <a:p>
            <a:pPr algn="just" eaLnBrk="1" hangingPunct="1"/>
            <a:endParaRPr lang="cs-CZ" altLang="cs-CZ" sz="2000">
              <a:solidFill>
                <a:schemeClr val="bg1"/>
              </a:solidFill>
              <a:latin typeface="Arial" panose="020B0604020202020204" pitchFamily="34" charset="0"/>
              <a:cs typeface="Arial" panose="020B0604020202020204" pitchFamily="34" charset="0"/>
            </a:endParaRPr>
          </a:p>
          <a:p>
            <a:pPr algn="just" eaLnBrk="1" hangingPunct="1"/>
            <a:endParaRPr lang="cs-CZ" altLang="cs-CZ" sz="2000">
              <a:solidFill>
                <a:schemeClr val="bg1"/>
              </a:solidFill>
              <a:latin typeface="Arial" panose="020B0604020202020204" pitchFamily="34" charset="0"/>
              <a:cs typeface="Arial" panose="020B0604020202020204" pitchFamily="34" charset="0"/>
            </a:endParaRPr>
          </a:p>
          <a:p>
            <a:pPr algn="just" eaLnBrk="1" hangingPunct="1"/>
            <a:endParaRPr lang="cs-CZ" altLang="cs-CZ" sz="2000">
              <a:solidFill>
                <a:schemeClr val="bg1"/>
              </a:solidFill>
              <a:latin typeface="Arial" panose="020B0604020202020204" pitchFamily="34" charset="0"/>
              <a:cs typeface="Arial" panose="020B0604020202020204" pitchFamily="34" charset="0"/>
            </a:endParaRPr>
          </a:p>
          <a:p>
            <a:pPr algn="just" eaLnBrk="1" hangingPunct="1"/>
            <a:endParaRPr lang="cs-CZ" altLang="cs-CZ" sz="2000">
              <a:solidFill>
                <a:schemeClr val="bg1"/>
              </a:solidFill>
              <a:latin typeface="Arial" panose="020B0604020202020204" pitchFamily="34" charset="0"/>
              <a:cs typeface="Arial" panose="020B0604020202020204" pitchFamily="34" charset="0"/>
            </a:endParaRPr>
          </a:p>
          <a:p>
            <a:pPr algn="just" eaLnBrk="1" hangingPunct="1"/>
            <a:endParaRPr lang="cs-CZ" altLang="cs-CZ" sz="2000">
              <a:solidFill>
                <a:schemeClr val="bg1"/>
              </a:solidFill>
              <a:latin typeface="Arial" panose="020B0604020202020204" pitchFamily="34" charset="0"/>
              <a:cs typeface="Arial" panose="020B0604020202020204" pitchFamily="34" charset="0"/>
            </a:endParaRPr>
          </a:p>
          <a:p>
            <a:pPr algn="just" eaLnBrk="1" hangingPunct="1"/>
            <a:endParaRPr lang="cs-CZ" altLang="cs-CZ" sz="2000">
              <a:solidFill>
                <a:schemeClr val="bg1"/>
              </a:solidFill>
              <a:latin typeface="Arial" panose="020B0604020202020204" pitchFamily="34" charset="0"/>
              <a:cs typeface="Arial" panose="020B0604020202020204" pitchFamily="34" charset="0"/>
            </a:endParaRPr>
          </a:p>
          <a:p>
            <a:pPr algn="just" eaLnBrk="1" hangingPunct="1"/>
            <a:endParaRPr lang="cs-CZ" altLang="cs-CZ" sz="1200" i="1">
              <a:solidFill>
                <a:schemeClr val="bg1"/>
              </a:solidFill>
              <a:latin typeface="Arial" panose="020B0604020202020204" pitchFamily="34" charset="0"/>
              <a:cs typeface="Arial" panose="020B0604020202020204" pitchFamily="34" charset="0"/>
            </a:endParaRPr>
          </a:p>
          <a:p>
            <a:pPr eaLnBrk="1" hangingPunct="1"/>
            <a:endParaRPr lang="cs-CZ" altLang="cs-CZ" sz="2000" i="1">
              <a:solidFill>
                <a:schemeClr val="bg1"/>
              </a:solidFill>
              <a:latin typeface="Arial" panose="020B0604020202020204" pitchFamily="34" charset="0"/>
              <a:cs typeface="Arial" panose="020B0604020202020204" pitchFamily="34" charset="0"/>
            </a:endParaRPr>
          </a:p>
        </p:txBody>
      </p:sp>
      <p:pic>
        <p:nvPicPr>
          <p:cNvPr id="48135" name="Picture 8" descr="http://www.mediaguru.cz/wp-content/uploads/2011/11/benetton-1993-hiv2-248x1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3415" y="1394879"/>
            <a:ext cx="2508507" cy="15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2" descr="http://www.whoswho.de/images/galerie/benettonG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6226" y="1420814"/>
            <a:ext cx="2447925" cy="151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7" name="AutoShape 4" descr="data:image/jpeg;base64,/9j/4AAQSkZJRgABAQAAAQABAAD/2wCEAAkGBhQSERUUExMWFRUWGRsaGBgYGR0cIBwaHBoaHBscHRkbICYfGB4mHBwbHzAgIycqLCwsHCAxNTAqNSYrLCkBCQoKDgwOGg8PGiwkHyQtLCwpKi8sLCwsLCwsLCwsLCwsLCwsLCwsLCwsLCwpLCwsKSwsLCwsLCwpLCwsLCwsLP/AABEIALkBEAMBIgACEQEDEQH/xAAcAAACAwEBAQEAAAAAAAAAAAAFBgMEBwIBAAj/xABHEAABAgMFBgMFBQYDBwUBAAABAhEAAyEEBRIxQQYiUWFxgRMykQdCUqGxFCPB0fAWM2Jy4fEVkrIIU2OCosPSNEODk8Ik/8QAGQEAAwEBAQAAAAAAAAAAAAAAAgMEAQAF/8QALBEAAgIBAwQBBAIBBQAAAAAAAAECEQMSITEEE0FRIhQjM2EykXFCUqGx8P/aAAwDAQACEQMRAD8A0navbtFgmykTJUxSZgJK0BwltCMz2gEv20WbApUtBmKEwICAsBSklt8JIdq5NA32w2acq02YoxeGEErFW84HR2J7QiXrdnh77jDqhcsLD1rXebvCnOnQWltWjUJXtelqmJQbPMTiUASVJo5Adm5xJbPaTNQpYF22haUKwhSVoL0BoA/ukFoyGRLxAYWD1+7mzAAAdEqCgMuWUSTL1tqFrKbRMUMbgqCSSQMIVVi+FgzEcY22Caav2yJQQJtgtUt6hwKt1aOpftwsTkLROlkH3kg/6SWjPZe09q3FLtDqTiASuRRlBjWWnkM4tXntWZrA/ZlS0LSpKJqVhRZLMpRIDVJy0EZbOpGg2b2y2FZAxFL/AB7vzIaLKfalZT5VJP8A8iPzjM5trlzMLWWxrJKFKIUE5KcyxQjC1H4Z5Qbn7HWSbLBCLMFOCcMyaGAUHSGRVw4dhnwEZqb8G6UvI7r9oKGT4clUxzXCtFBx5x2faHLHmkzE/wAxSPxjKdoNm7FJlFSd1YBYIngtwdKgFK/LpAudtpLQwlyHSAQxJapGe8eDdz2xyn4Ciom7WbbWUt2SQ3xEDjrrlFr9ox8BPcRgl07dJOBCwd4spWgFMNACS3rD1KmbqfDUGIfVLg8DUKhbyzjyMWOMuBzO3crFhwqfqInRtchQBSgqB4EH9VhEs8hazUrSBxKhwyKVEERenXWcLJmkasySOlQ/rGrqH6MeH9jaNspLsaHJiRE0zaMAP4avUQgyrpQEOVLJzKgwDHJyH59Y+tNkwlPhzFgOcQIZ6OBTL56Ry6lXujJdPLwx1Vten/dK9Ux2ratAD4FeohAnqWw35ieIcCoObx3LvFaH30njjanPdYnX9ZtXUY3yKeDL4Hg7Yo+BXqIjO3Ev4FeohP8AEmgggpWNQEN6b39I9tN4JoFSWOrUqcn5nrBxzYpeQHjyob/25l/7tXqI9Rtqg/8Atq9RCKudJDFfiSxzS49UvF2R4JS6JmLhX9GGrS+BLeRcjinbJHwK9REn7WI+BXqITvCB1rxjoOMlP1hmmIPckOw2gT8J9RHido0n3FeohS+0Uqa9Y4TbWJjNCO7khxG0KfhI7iPv2gSPdPyhQVbNYiN6DjG6EZ3ZDsi/0n3T8o+N/p+E/KEuVe4HvJ7mKd47TJlpJUotTJJOeVcsq5wLUVywlPI+P+h7mbTIHun1EcJ2pQfdPqIzeXtLJmD94U8cSSP6aRblXhLIKhOSQOAJ+QrHJQ9nOWT1/wAGho2gSfdPyi9ZLYFuwIaMftG3cqWaY1EaYcP+ov8AKG32Z7TKthtBKQlKPDwh3NcbuewjpRilaNhOblTOPaVYJcyZJxpJISplBRBFRkxjOtobKqQlKpcxWB2UFMo51qQ+UaT7RUKMyThFMK3LningC/yhTkTJhB3e2NJflVvm3ePMyzqbPShBuKBUnZWXaGKRLAwjCsBVegcNV9Isy9g8FQpSv4BMUkDuQX4NBUW3AoAggkBy6WHUuwi2m9XDvTmn+j98ucKWUY8QG/ZdblnQ6SkgLfu2GjRVOyNrTRM0FB0LEvzqxENKbZ/A7h6OHFK1iwLyTqFD0MMWT9i3D9CjZ9l52AmYlJmaNLcMSNcTijmnSJ7PNtImpQvB4ZcEiWN1xmApBI7HMw1y7dL+MDqGiwhlMyknofpBW3wDt5MY9o81p0uWMJwoG8lq6AkjVg+QhUlzOdOEaf7TLkJtKJqpRUkyhk9SlRcEjkQePaEBGz01SyEoUBmH4HKtH6wamoqmcscpbxRREsUYg8QIc7gvG1WiT4EggGWA6iQCz0YmuYakA712Rm2dCVqqFDMF68IYfZvY1kzFqxBIADg4XLksTrx9IDJKLhqQyEJRlTDtiuO24t61t0OL/wDIA6wxWu0TZQDDGBTzgccyrtFGSlUtYABU9SpSyW40L8chF61yzMQ6VJJFRiGJuORfl+cQubsrUVQPtd4zGwgS0jVpgzfLCAOMQTbQs1K0ANXM5ULMekXLNa5KT4VoLFSXAloUABWmSuEV0z0nykqTWoSRRuYoW059oFmlC1uoHCqlXDGhYu/DMU7xS8fAMcxSymlAnC9SGcDJukG7QlIGIYhqRhJdjVwzigd6acYAXraUrCkOUocgtQqGoq7B4K/ZsItvYM3VfgWoJSXqHycDnyeDL4lOlnbPDwJpxhR2asUlIUmWFKKiCagUyZ3Gp0/CGa6pbKWkyylgC5U7ucgTUdHjl8f4mZd3uiS23ZLWk7jrVXECaHN201pWKdnTZisSikqKWxEg50zPXhBuV73Jj6uPwhcu3ZabMtJImnACrESspVnk6Ul3cVbjFeN3yRzVcDTIuqSDugcKH+sULRJKVMElRxMx3acahjE9uu6ak0KX03SoM7itD+so+s9nV7+f8Ls/Vn7Vje9KDpGPDGatkapjABUqYkkFsiKcwSflHC5SgHVQEgAAglyWy0glKs+Il8QLUIJHZwX0jq03Pj5DUUL8C5BJg/qJvcX9PjWwr35aFYCmSoiZSmAqJFdQGT3ijdM5eEieF4iQ27kDzYAd4Z7PcIllsb1eqatwz/COplgKgJbAJzUoasXYAOwc6wzvyYH08UB5knwEFctKlqwkElgw50Nfqzwq3haVTSSXDkUz78zyjQb2mS5cpScRAViTxLmpLnpnWFyz3PJmrwpnBmxKVxGoYih79oQk73KLVFW4btC5SyoYsJDqrkGyyZgD/mhjtVwyzIDO2J6ULMRUgZPzAoOkS2C4paUpSlRCUqdmzbicny/IQZmqSAA9D+tPqYauGIk99jOtrrmTLShWHCVHSrbuVTWvKGv2JysItXMy/wDuRJtHOkiWRNQlQSHS41ds9MoveyiwBEuasHz4KO4DYvzhsJ/6RcoW9QR24WypXRX1ELclXzg/t8sBUoOMlN6p7wsy7SAOAGrado83qPyM9LAvtotOGq8eLsqVZpB6gEfOIBbUs4L9Pyjr7Un4m6/1hCYxpnZupBoEhB4po3pHCwUlnOf6zyiYWkUIIbsfrEc0gqNXPGlYYmhbTI1IBOURqsSTlnFuXLDZU4RVvNKlSlplHDManHsdHFAYJSFyWwOvudMs8hUwLLpZnqHJAqDnQwvS7/QohTgHgwHWnCIlbSHCZFtlqVLycOlaT8XBZGbKhavECVMaUsTZZqkgEHoQagiHywakdhzrGMtuk2ecorExUpDMWG6ZnAAU5nTvDZclhQizoThQHQCcRdyal35xn122mXLmS/HlLwkAgsxcsQSPfTq0aRY505SQorQxDghJy7qDdxCMiaVFCnGT2PMCWwsACS4FXHHkOX5wVsm6nCAWTkMueWUDlIJJIpnzLGh5tkeTQUuvApBKiXqD7oDUfEogJPc00hNWFdANNhkTCUziTNSrdWpkLAcsEs2IPxBeIpySheFSlqNQCAhIyZxyzgztHLQmWbRZyjxZYdQBBxocOCwFR5nD5GBFnvcTyWTvhOKgxBmeq2pwq1WgVF3d2a2miNynETMmYWf3A1C7npXtGeW2eqqTiB1JzeNAvSekSVYgnCrdJANHy9cu/CAKNn8a0qBBlipDjSrAD8G6RVBbavAlzSekpbNLMiYETgd4Jo4GZCgSeDavDvds4Gb90lVAyi7VDP5yH/tFedZsTkyUKw+VW6/vGhbE/VmiWRjFRLwlJZiwJDmoP5tASercJKlQStMxMolS5mELSUkN1ZW69Q50hUk7XzrLOWhJlzGwupyoK3XcGjZtlFnam+Zc9Iky3MzGGLAPQjdOecI0+zKlTVJIJKTXq3HVor6Wr+RH1Kbj8TVrr2qVMQlSilBZsNSKHOoy7wZmXwlyKJKfMFHDXiCYXrkuRUyRKUgEDA5c5qc6jtwyg/NuRK1FSlEvoketda6xk03J6fZ0NKitRaReMo18RHdQ/OIZd6IJdKn08qmfPNmoBWKl4ypEiWpa0MAPeDk/rlCHO2nXidCChJqlGGjVrvOGJ1pSA3GqKY9XhbGKVJTV/M4HHRwT8s4+l2lKElRPVlFXpXKEKw37NTMImJStOZBAerZEigDa9oZLJektRJRLlh2bcSOz5KZsxSMujnHwT2y+0rSRhJSdKEU1GjwvqnJSokISHq7n827NpBK129MhylDkgpFMnY0TrlRtTElh2mmMteBKknAkOgDMgAjiCS+uVIbHdWxUnWyIZNrtJSkpJShiaHDXoB86RUTtVN8USyVKUS4xFwaZnRtM9IPLvazlRfBukv5TSvpHPiyVg4UJJLbwCeWo5QLN29F6yI8aS84A4qkBRAoaZltPlDDsNdZk+KMZUklJS7UG9wAGucK9insMI8lWAzDnLjDdsfaEq8TCXbC//V86Q7HJNoVNNFPb25fHVJUAHQFsSMnw5QkWyyzUJY4kgUDBxyYc+J7mH7bS8lSjKCSkKOLzcA3IwtJvCaujIHPEkh/5QASM4j6inkZZgclBegfYrAtnBUQausBhTLOutGiVN1TQHKkKDnJRyrRqcvWLNqnTJcvGvC4LEBBbCSG3i7+lIHr2jWqiAlfEMH+hpE+y5H3J8Hpuqaoq+7caGnDjyMTWa7Z6QEqxPyqPVuMSWa85xSHSxL6jtRz9Hitdt+TJySglnBBUFNViwAIpVso34mfL9FiddsxIUZjgKGYIBcirNrWFxd6rlKTIX5iCJc5qKSBRxooZEfonEKX4f3hJI4klvTLtAm+p6fDKVl3y5nQjgRmCKiOUldeCbLbF2/7yE+QJpTvy2StdAC9AHepBZm0J5RU2TQmZMIVLCwyVAkZEKGWpoT1grOsaDZV+RRAcCu7V2rrQ1zLwF2XtKUzikkOQRSr9C8Wxd4mkIaqaGva4vZXywLDcgcQI6Qx3bbkzpaWqrClzlvYUk115+kLu0c/xLItkFnTyPmHOLdxTQlZCEpCcRAOZNetADw4RG39tfpsctp2GGY+XPJj/AFDiFW0iYu1rSZ2AZy8f+kM4HYEmHmUiXPVmKecj5V4/lAbaLY/xAJ0pZxD3VVSQXI1DcP1U8eNyVj+9GMlYNVImPKAtHmWkBlLLhi7oWni4cReuGWJPiImjCma4SooYlQcCqXxboHujUx3s3cH3iZ01W8BRKaAaebETxhgtVlCFAFlAHGgq4h6h/ezEbo0ws6eRSnQtrs5CVBQAUAxADO4pU5cQY4swUlKQpctSiRiOJOTGufFqc4LWpZCA8p0MSHxDDkGcigqd2oq4gJaUmrVpkC7ju0Br0ql5C7ak7fgIeAFaSSXDbyX50PfSK18SFS5SsMs8yHOEak0LDhlnFSz42SQHYhmI6jMgfPQwXvm1JlSVL8M4koZikFLkpoSDlpwgE9w5RM9vGYUHEmixkRnrrnAJE2ZNmJQpRIflVzxFTDlN2qUmX4ibGjDiwlRSopxEOxLsOkBbTfSrRaUzFolpw4fIgJfCTm1Tmav9BHpY3twefkW/I1Sr4XZ3Sy04d10u27TNNKc4+V7RlpX51KbRQJfWsOM6wIYnAAFPQavXVx8oDXtcNmEtapkhDAByAxqQHfvE/dSY7tauCsnatVpmJ3UkYaIBoVGpLKfRqRRvOzSQCpUsoVxLvUueQz0EXpF2WWZISkS/DxkkLStKqpFCFAnSjFmaCdrsaRZloVMMxIQWKgCRTiM4nyTt3ZdixqMaozJa0KmEIBchwxbJ8vipF65Zxx4PdIcNpWrnSBMoNOqKp8lBmOL5BnOR0gtcM7FMoDwJAbMlnDEP0pFTpIkabe4YnSQZksu6UhT8XamnM5nhE+NQSkJU4A41oMvXtBGXdoP/ALZY5ly75kkMzZxwqzS0guFdQxY5k4RV/VoDWhWllVEqUST92nE7kUfi/wAQjpCZKHxKSt2NA3y1+sV7Rd0vC+NYo4OHMFtGfLk3fPiVdcsfEs8CQnpTT8ILUgXfBNarzQhvD3yW0yD5dW+sP3s1tSVJmhLsnDmCDXFmDllnGdWe5iSS4QzEjHVjzKc68BD77LbIhH2jCsqfw3BLt52akNxOLmqAnq07nXtJkqVMkFGaUrOYFHRqYW7vlTaOkrTmRiBD8WGcNXtDBxSgMLlKmxZeZL5Vyhas0paXDpY57yvlu0iTqX91luD8SL6ZYIIKpiOVdOGkDrbdRG8hZXh0O6a8wamLCxMSmoBQcwlSnFfi3SPpHjy6jB6rUr6xM2kNjfgksc9QRvIUCD8Rb51gbZ7GrGtUsJUhSnSyuIrkoVd/UQQNpYsFECjVJ7PwgffE3EUnEgqA95g/c1+R0jIsOmBduLjmow2hIXLmHdIRiYhIfE7mtGIdoV1bWTV+GhRBUFpLsKsfeZmI4jOHr7YohJUAMIZgX/6mD6acoQb9SJc9C5MvCtyslwoF1kBke6Ax9ekX4ql8WiLNDStQ9WmwmZLWmYyxgVqoDItQls6wj7LyB9oQpgmpYcaF/wAoblzEqkqx2h1lBoFgsoigOEN5mEItyzUy56FFflVWhNDR37x2BPRJE82tSNDvcBciYKjdegGlW46cYEWa+FYlALlyQS5WqmJwCcAzavz7wUvS0IEiYRMSCEnPpwBfpFGfZgBItGEBkIQviKDCo0oQadxwhGOSS3RQoa5cjvs7KHgbgcuXId6MAACAcm1iMWhaUmWoHEAH1A4Zs5ZwwBgTJta5aTMSuYCAaBIUDwxAhxWjvwpAGTedrnqmSxLxhRxE0QUgl8ySAxyVnR+ju45x2NeFQnTY83fIUaJ8xDsad682rzi9eIZCUqQlSgRTE1FPVw3DvCLKlW6XMlzkJXMmEKQRulIdhQJUWDh8RZyNIu2q1zUhpyiVhypxkWBNMmoO1YFz0wr2aseqdrwFLbJU0zCGTg4lQd9M2OXeAM6ZhzBB5bp51A/CJpG1ckyinCuXMLMoqcUIJYgCIxbFLLBSiGy3sv8AmGXyiZpoqiS3WhBmJGIhyMwDXKmEp+kNE2zpKGXhUCQCMNDnmFPwhTRZ1YkqBUioLp5HJi4htmUY4ictf/yYyzJ8i7bLlRJ8RaKJUDilhLoUjCApKkoOJBBSlaVMwPCKg2YkEObKtD6oml+6VBTf35QwSrxkJUErZK1F0u1Tl1SchVn0izMBzhryySVCVBNu0XLLNSpIGHygZmrtqAGf84H394fhrRMJTiDChJehB6PrHBPIHqPxIjifICgysv4VKSPRJEAsifIWiuDPDPwrBTiDZjV9aineDyNpAUYSGYaxcOw0la9wqSfhJJHZXm9Ynl3ChAwk0FCAG/qYTkkj1cUoyjuZ7bbQZsx0IIWo1JNO0Omw1y+GMUwpfSo568ekW74u6UJKN04ZeQzYH8PlWFxViKiyVpHHFUAcd2v1imOVSjSPOy43qbZpgQGer6ekUbXKxpON+ShQjm/HKsUpM9Xh/d2uSCEABBQBUZ1WQa8dOcXLXiVZiopxTMOSd7ecZMWLdYK9ifTuL32cqdlHUUAqOjjrFmbd7p8ysQ1LihzyLd3irImzwpXjpmtphQlTcyVJP1j60XlLSCTNJbJCpYQ5/mAjNTC0I9nSZi0ELxAgAJYIJppiK3CXhu9lclaTaCtqmW2T+/mwaEeTtXJZiVJoKFL/ADBf5RoXs4vCXNE7ArE2B6EM+Pj3inA3rRPmj8bPvaLI/dLcshK3A1cp01hakW3CgNhJHE8ajPlrDd7QB9yKDyqbkQU6awmWS7CapWpuDFgeDip6EtE/VL7rKOmf20XpV5q5cqA8OMVjZFYiCSRo5/D9d4nlXSs08RupV+LvEM65MAJCEqGvGnFwCYmrYeqvYrWsMQBMQCeaSfQue/WOF3YpWU1Kq6mg5UAb0jpRoMCQk6uKEdiB84icFVFBxoDVvxHOO/wMK86ylBUihLBsOVRpQQH2g2BtM5QXKGPAhKWSwUCHphUQSau/OCFtczDvM4z4HKBlivO3BSpUuahGECpAOIfEN2oPPvFuC07I+o3jTA0zZcy1ITPmpRmcK5cwEZBlFKCoAglixFDAa22RCJqkhlIehSrFT+bCkn/KOkHbdd9pmqInTxiyDMeLCgcZmkRWe7J9lPjeEmckUIWAoNxbzJL6iLO4k6Iu1tZBdGzE6cfurOpRAxVJTu1qHZ66B3aNWsKN0S1pkKm4AJiDuKAUmoIc6aU4wqr2itK5EsyEy5ONTKYOoECjksBQUCUhqcYVbXes4WkzFKaalQqndqmnu1LjMu51MIyJ5P8AI7G9H+DUrhmmSTKW71Seac08jSC4lJmKJTmoAejwt3XesxW/hOEnxQouWlqyJWc8JdBBghf9pUbJOxLIIRQgJCnChwbo4qM9GiNNp0yqSTWpBOzHwZikLaqQsE0DOoGp6xS2xlpVLC8YBwkHCUnEkgkHXmH5iMvuqzm0W1EpcxakmYU4lVOEE1YuxYRoF53FNTKWVTAvClVVUJASW7to+kNyfFaUKxpN22Adn7pkDCVWhSVqS5TgOEOx8wOYZiSBkdKwcGzxVWz2hMwcAWNf1nSFeXe3h7s6WpFAxQX0byltQ9DB/Zm9JSphacnymijh6ebXWhOULlGT3aHppcMLXbYbRLV96hZQ1WBWDQg0S5+UXps8FCUhJSlOQbDTRg7+oBiaVbpbj75H+ZP1eKlt3jQcRQmFS2Ry3YBv6Qce6klwC9QyiMxQ6NTWFWbeU6SslC1JLqJS9C9S4yzfSGm956FTVmo3mOIOKDD+ELu0FiCWUCCCKkDXm/6pDIPemHJbBO49sMT+IlNciHG8SOwGeUHxfshSm8TC5UADTy0d+B0dox6yW1SFks9YOTVS1BKiTSoakOngpiIZVJfs14DAgEVCgKgv6N9XirabEZgoreHHI8n48DCFsfthgJlKJTLUSxYqKCciG0NHoY0JNoY4gCWzGujAdYly46dMbim1vHkHSmUCk1Boe4hOSMCiKk5bxJyLUIIbqYYJNtwlWN2FCBRSScqFq9Yqpuixq/dzlSn0mAmvUFuELwJqy3qaTQKmTXoxHCoPygNa7etCzhWtNB5SRpyhsXs1Mb7pcqaMxgmAHskiFe9ritCFqK5Ewcyg6DiKHtFuNb7kGSW2xyjau0Jynq7n/wAocNmb4mz5CjNUDv4Q4TUNyYUf6Qi3ddiZhONfhpBqcClaHhR8qE6w5bP2KzycQRaErCiCMScBHrQxuVRS2Ax23uLO1x//AKVlNBu6BnYOcm/vGg+wRRItb/8AC/7sLF9XLMnTVLk+GtJAoJqHoGyUAGh39jdzzJH2nxJeDF4TVSQW8R/KTWsUdPLhCM8dmM22aSUpAaqV0f8AlhIu2fhWxyMPG2agEAnRK/wjLvt6ZSwVbqFHPLCrM9AdOfWJupjeRjem/GPCLbKTQlR5MPlFhFslDj6CE0XpKOUxCuigfkDWPlX3KQXXNSmhZ3/R7RNqneyHPHH2G73sqSypeEJKVE56AmjZU5GAE6WiYndKVjQpIdPMEVSaco7st7eI6gQlCXw4gd6hxKAbLC/A0ygZMsEpanCmUclIOFTZFiKkGN87hpNKijaLTLkzgiapSpagH1IBLF1Eu2sM1vuFCEpmyAnwyEuEmhFWNaV1EIe1ImjCFqSvPCrCymp5uMN3s2v4qQbOvhQK/wCodxvesWQVJMkyu3QOvG5yd+zrMtQ9xR3D0xUQelOkULHeiiAkKOIUISHf0/IxqEm5LMlWEy0qJDsp1UJzZRPDhBuRZUJACQEjgGSPQQbip7ehUZuG5kl13Xa5ilIEpbBQUcQws6QAXU1C0X5nsonzpqlrmS5QLUcqOQGQDfONTSWdgO35x8mNjBRdgyyNqqBGzmz4scgSVTDMS5qRhbFmMzT6PC/t3dy5UkqTMWJZUkNiLEFTFBGR49BDuqYNYpzVypwMhbKC0mmhHB9FChGvpAzUZOv6OhOUd/7MwuG5SL1UoBgleJmLHGMtGoSYZNorss0xZUVJRPQMbYs8NWUgnXiGMW7NcK5EzCt5iCQAo6ow4Ug8wGT2HGAF+bKGRP8AFl4RKJok7xCmqCFPmXILnSEPUufBTHTJqgOqYJnnKTUgvT6eU9i7ZiLNwWBEqbjKkjzNiI6EfrOB972Vt9AZvMlmHUcG4N9IJbIXkFY0krxOCSU0AZqqFGoM4B3ptFG10xkTbZb/ALwVyzb1ZvnHtov4WZIUJS5qVEuUHIjJyXc9eEei0nEE4Fl3ZW6wYakKJSO0XV21UqSpYlLmN7iKkj0NO0Kh/IyfAt2S6/GSFhaUuPKo7wfiA7RN+zk1LAy5cwGlS3dmr0aA09c3ET4TOcgtPXJQHHSLFjvWYkjemy8qMWz/AIQoH17QSW4btrkQ1XecROGr+UZg8G0r9Ikk2SYkOpJA4GhiC22sqmrUkkuol+pNYnkXkpIActzj1NLaPLUkmey7Kkl3b6xptw2pJsqErm4lioqKAOAC1TQ68uEZlMRMmt4e8sDJILnsM4lssu0oQuYWRheigQSwNWDZHQ694XLDKSGxzwi99hs2nt4E5KcKiwG8kA82bEMmeAn+Loo5Kc3BBH9IktNutK8AUjxDhSxSS5fKgcakUAzgjY9nrVMH7paP5ykN2d/lEehJbljyW7soyLak1SoHoYatmrymLQoFamGmL6jPKFm23DMSfvJPdg3UKEX7JYEyrLMKpqsK0lgVqIBZk0A0NHrWBaRtti9f15jx533ZBVMVUKoW3S4I4uXB1MUpdpU5wgtSmZ4aGsDrTaV0TQBORYPWueo1iM2wu5z4j8qRcsexG8lMNC1l6s4+Ld+rRqfsUmP9qqD+6yIP+84RjUm3l6qI6k/X841r2DzQo2xq/uq0/wCLwgscKkgcs9UGPO1rbj5Mr8IyO8VpUtcpacKVKIQp3Ge6591QpyMavtihzLzZlOz/AMPCMsvFvEUkoOBRIScwRwIYM/5RPn/IxmD+BcsVlEuWlDZCJkTJbsMPBg2cUrssZDla1LCWwJJoABRxkpjxd2HOLs6co1BKQ2SaDo2QfQCInRYrLC0UNNDpwB/XVoCmfLmOP+lQwq6sa9xyi+JSlFlKUdM6frvAhNpSs4WL8FJZ6sGfPtWNijbAe1SCFoGIqGGmLMB8sWZ716x5Z7cqTbSWShRKSAkkgEAEMaO/4xFtZNaYkO7JFDXMnWF82hSqkkkMxJchhQdo9HHDVE8/JNRkbLaL6InyZ9RLmJAH8wzSW9e45w3SLQFBKk1BDj0rTlGZ7I2n7VZlSCd8uqWTQYxmO/58omlzJ4SlOJWEmuFz14BwAaDWJZXBjoxU1X/qNFtl+ypPnWH4Zn0H4xUl3zPnVkymSRSZMoOoSKq7PENy3TIlpC0ArOeNVSOgyT2DwRVMJMdKb8sWopcL+ykq7iojxZq18UpOFPoCCR6RblTwgMlISngA2vz6xI4cH1jmYoGkBxwwrvktWaaFDCTCdtteBBVZ1ywAcK0rKwygDokhnejPRukG518SpJZS6j3U1P5D1j28Lvk3lZynMpJCVapWMweXHsYdF61pfIt/blq8GcCW1DiSeIy4VSqnPSCmzslKQcGEirtQ4uBfRtQ/4wIt1y2mykpBJAd0mvoOgFQ0FtmLSTKUfDw11LCgApuuavT+jplHYtUi9ZdpQiYoEYkOQzBxUjP3hrWGOZLlWiU1FIOvDoc0kRmM+8ULKilBQpWEs5IeuLCS7jI1qHarQUuK/FyjQmrEgmh7cW1jtLRjSlwMRkTbKWWg2mzk0LOtH69OYidd1SJ0iZMkFjgURVmOEs490vFy7b8E2oodRR/XURY/w+UtSiUB1ghTOlwXBBYjSGR0yESco7H54lzsJI4wzbNrl4FKUMSwd0EOB2/ODG3Hs4TJSufZlOgbypas0j+E+8OtRzhR2fWcZTk8eljakefkTiO1t8OchxuKb3KGmVdYBWuVMH3SpmJEweYpDiocOM3Dxdsww5mlY9vucEWZQ1phV/FiB/OKmlRIm7Vki5Ckii6D3TRw9cJO9kPKSYms+0U5ALLcA6h9f66QFlylHCqVMB3XZTqBKhUZFKTRmJBqOERi8UikyWpChR01B7Go7KMeK8dnvLIkOlj22LHGh2eqNQ3A694lXfdjnpKVpKUqzGEo55peE+Vakq8qkkGjEgGtMixjtaN08Rx0qPxheihlp8B6dsFJnf8AprQQDod8acCDk2kCbZ7MZ6fJMlLfi6fqGHrENnnlBxA5agscyIc7LbVLSApTkAHsQ4fs1Y15ZRA7MZGW31c8yzLwTkYFEO4IUCC7EEUbSkar7AWa1gf8KvEfetz45wtbeoGGSCgqLqrR2pTioOXbjDH7BFDHbQNPBr/92mkXYJ66ZFmhosftrEP4f/NT/LwjMLyQMSkFJFSHY5deMahtWtsGtFUdvhjMZpC3IrXI0Y/jXURL1P5GP6f+JTu+850s+F4aFUxCaThJHOhry7xYeYs1ISx+F/rTvHyFJRVWWuZ+QBPeJUzDmEL7sn/UXA7RLLfdIqWx4bOr3pq8OqRhAPInC7d+MWLwuUs4TiSa4WcinAO4iJJVwSOjqPzYfKGOyWwKSjKoq54cAxevOOSMk64M4ve4DOLjPCwelRlUA4uhrzpCNKQXKci+tOMfoVV3oWXKW4lLV9frGcbX7FqkzzNlJ+6W5BruqZ2PcEg6xZhyNKpEeWKk7Qr7M30qRPSQWD9n0MbfJuqVPlmagMqal3csHqQ2lX0zrH58tKGWWpV/xjWvZjtLiQJSj/fX8D/mhmWK5aAxydNeUGbgt5QtUldC7MdIYp4CQ5LAQLv67HUmchNQUhWh4ZwPTY7RaVULJFMRoPkKni0RaXF6eSptTWq69ly13+hD4XUfT5ZwMVaLTaR92CQabpCU9yWJ6vBuwXBJleZIKw5xLLs2bBgGqM+Mc3vtUiSUISkqUvyOClDanE1U/wAoMHHF5kxby1tBFa79jQ7zlufhR/5EP8u8WrbYl2a0CdISVIX+9lpGRAJxNwPHQ9THd33kFqSTNBLFwnyg8gHJ18xfKkdm+JkxTSU5FitQYdQmh/zN3iioKOwlynKW7JbXeMicyQpK1KD4WJ3dcTeXvq0RC5paEKZKgACTVyafM/0iK03EtMpRkKT453g6Qz6sAAkHgSC30Qb02jtyCuXNWUqDgghIIoags9XNRnANanbQcXSpMW1gHI9DEsq1lxiJpryimhTVEXZEhMwFjVsuevLKOkq5HxGTZy1KVOQlLsSx4jIvRuH94dVSiQQpXJozjZm0qRaUHw1TGzCTVmI5AjqYfZU2eSWRJlJ0JJmK9AUpOvLrCHBBSkVrfYfFkzZflxoWHJYA4CxJ6gA9Yyu5blmeIiZgV4aiQFMWLUzh62utM+TKKxaFbysJAShIqFEswcZceMW12koumzKs+6QUaA1UVBbuGIKvw4Q/p5aET546inarBgQKV4NEVm2a+1S1KUQlCTkciWLuQxDOC/1g/Z7vnzQn7QmSAR7iS/feAHaDt2WVKJaUBITShFM3rlz1fvFU83x0rklhhqWrwZJa5ps6jIUFYJZYLTUaHk7F6jiaR744XkoLDDL8QeUX7dKOIunMl1JfCWpiHetecD7TZUKYkDE2YccxURFafJ6STXBVXd6FZpKejM394hm2NctLoWpuA/Ri9LlTApkrCw+S2Bb+cj6xVNrUhTLCkgkZkkB82oOzCGJvwwGkRf4upgFyweJDpJz7O7HtD5cl7Y5Et5ZxCgdg6fdUWBfpTJ6PCvZbOFKQVMUlwFYXDkUyoC7UhzRJEpKcRCQwDqLcNSw4QnK09khmNPyxL2vvla5ipUzDhlnEkpSzEgZuSToM4dfYHOClWwh3aS4On73hCdf20CET7RL8GUvGjwytt58Ob5Fi1aOwhs/2e0sq2hwaSMus6LsCpIizyHfbuVNUZPhNUlJds1FITn3hLTs7Oo4SMmJVSuFv9QHVxpDft/a1oXICV4ArEFFnasuvapcVgLbQESyftEwHEAlJWg+8N/dBDEISQKM1SXDozJa2eXKb1Om9v3QNVcc6hKpYoWJLCigjzM3mIH5RFKu2aWdSEklQwqIBZJIWWbIMXJ4GGCdITLdrUWBUMTyyQMOP4XLrqKjlUxAUJkhAE9SgcaiUzEUUElVCUFgojjVxTit40Y5z/wBz/sEKuucMJxIwkEhWIYcICSVO1BvDm9IsyLmtKEgIMtKVqIDNWhW9A6nDkM+eVYv2eelYSROWHCSoFcrdxBSVGqBupCUgoGYIy1q3lPUhAXLtJWcQJBKaboL4T/Eos2QpRjGaImOcqvU/7Bcu+pwU2PXgPyhytdgE5Cpahuq4OG4F3zeECUolYJLl3fvGmYa0Pr+qxkFuP6LJKV27MX242S8JTplKGRB0CcinV2Uxd6YukC9lp5s89Kn1H5emkblet0ptMoy1NXylsixHcaEcIxa+bkVImqQoYSk/pjqOcU6rVMuiknZtl3WpE6UFNRQyNeornWLyUBsu0ZzsdtWmWlKVqDByriGHDXjQfSOr+9qoRuWdLn4lfgn84GE/D5Nnjd7cD/OCWdWFk1dWQPHlCptPtBZJkuYgjxpgQoAoHl1cL0DsSxL5VihclkTeEnHPtC1qINAWSgnLd1I7CBSbjlWaYuV4xVPUnAErRhQoLYApU5JY/jwgXkbCWJLkBWS2TpMxKnUtOBK15nCk0D8BUV5trGrXRbkrlggt1/Hn+cZ8mwhKvtJMwS0S0oIQAFJOASzic4SDQsTXGKEAiD2zs7zISCzJLFOAgkYgCkZM4ypHWnsjXF8su7X3JPmDxJUxakgb0oKOmqRkejPr0y+3TS5do3W7ppMsGtehbsNAaVrSEr2g7GkpNplDnMQA/VYb1IHXi2wMbp0ZoikTyZpSoKSYiZukSIltWOY6I9bIWyT4aySELKxugFRZgzMCSHxfrNjVbUl2CsVGdJSDp2PVnhf2KUBIJDB1EEniADx4aaNByZPf4iOQpXrSJJSpsdpsS/aFaV4ZSCUscSmAaoYAuSTkSIpWradSrPLs6EYEJSkKq5UzEnIYd4PT1gvtXYvtFpsslKSFKd6vukirDJmVqcoIbZ7CjCqfIDaqlgAAACqk5NlUf2ijHWhWIm/kMGzs3xLOlbEU+In6xJf1s8KzrUM2OEA7xNBQHNnFKwO2UtLWdKdcsucLNo2pmTbXPRKUDJBLAh/KnA4Oj1PeNlurMjGpUU/toxOmoNXYpOuYGrU1ePFTApik01BIyfjkfQHnE08hTKKa8RTkfnxirNs28Ak55JUwJ6VY/WEIqIFzAlgo4QOZb10dyeFdI8nIdDFiKa9NY6XMY4VJ1qCMu3aK06whsUtZlngMvTSGIF2S3NdaVzsNU0JJSopy05h2MO8mzh96rkOT+fD84Wtk7IvxVLOBQwkOHd6ZikMn244iCCyThOINX5nUVrAZLbNjsgDtDsRJUmZOlrwEBSikqxBRqaKNQTzOeUHvYDJCTbGdyJLv/wDNFfay2yhYJpUXJSEoDVCyQQzgahz0Iib/AGfrSVqtj6CR/wB6LemcnyQdQorgddvbvEwSiSXTjZm/h1JDfOFMbOIPvq/y94eNr0ApQ4epb5caQBlirsR6cORhGf8AIxcOmxTjqktwV+yqPjV6COk7JpPvq9BBkDoOsdJQSQX3c2Zn/p2hdI76TF6BP7JI/wB4o9h+cefsohv3ivQQbCP1+tY9loD5P9Y6kZ9Ji9AZGyKKETFeghjSeEQhhE6CIONIOOKMP4o+8SFnbDZz7UjEktNSMgHxMCQG0L5GucMhD1j1MsaRtjKMAm2ZWWRd+ETWTZ2fNdSJa1tmQCRTmKRt/wCz1nKsZky8Wb4RmS7kZE8zWLoQkfg1G6cIPUZsZRsNJAWtpuFZYCXkVDiFFQDjLD+UH7ba1lCpighKkPgUoB0kZpLjdJYinHlFrafYY2ib4klSEFnYuCpXUCmlecd7N7PzlS5ibajGlVBjViVoDSoAp5nCuuipRt2hqkq3FYTxNlzFKkhSJ2/KTMU/lYKViBBSzuRQhJcYgCIuXDe58TwDLUgysgouoUAIJYFQDAh6tTICDO0Gza0JVhWPCcKbA5QpI84KSAA2dAKlxqKMm0mZaJZKUmbhwlaHZYGRwtukD9MBHWkdWob7tDIoQ7lwafrjwi59oehfphLH/mZuVY4lSQB0bLlFgogogSMw222KMtXjSUvLUapT7h6D3T8ukJ2Bjw/CN9EwVLEtp/SEDa3ZVMrFOkihzSxo50cNhfR46TpWhmN70zjZWxJTKxAVVV+LPl6t2gtMtiMipIPBw/pEd13RhkoQpS1ABwFaPVsIzHIvF9N2slkg/T9f3iRq2U2kAL92QXaSidJmMsBsJdLDFQhWhrkWy7QTOzlsNmMpVsxEioKXp8ImPiIPMQZs0hUtCcOfwk669H6NllV70u1EpDIqc6gt+fq/0ivG46aZJkvVaE+y3QsINnE9EqYpObFTJJIJGQB0zpA+6PZbOlTSoWiWUPoFOoaHC1DyfvA7bS8JibaopUxQwBHLlX+8F9m9vvcn6MAsdvMG61HpGxkls1sbJS5T3GW7tiZCAcbzMTZukBnyY89TAa/fZ9muQpLV3Vk9wC3esONktqZicQq+TVfpE5AMNcIOOwlZJp7sxWbMIdCw4BIZTltM/d7RyqzpZwphSitOh/sesaRtFcMi0E4iUTBQKA9MQ97rzhEvXZmfJBVhxhhvIqCAdaOO8TVTpFsZprct7JymmTBUKCa5MW1FHcV5M0c+0CZhsiglqrQOPE5vQhhx/K9szMJs4z1Hpl9frBC1XcialSJyApJHodG1BzhafztmyVxdGO/43NKUoWorQkuxPbPM8KxrH+z8U4rbhdmkZ0/33B4Xbf7OAAfCKXDsFqwuDxJGF6500BfOGr2FXcqTMtqVpKT9zQ0Oc6PTxyjJ7Hm5IyS3NOvG6kzsOIkM+XNvyimrZhOi1A8WH4iDCMo6hrxRk7aFqclsmBTswim+qlasa8TEv+AJ+I/L6QVj6M7MPR3cl7Bf+Ap+IxyrZ9PxK+UFo+juzD0d3JewT+z6fiPoI6Fxj4j6CChjyM7MPR3cl7B4ucfEflHpugfEfQQQj6N7UPRmuQONzj4j6R8LoHxGCEfR3ah6N1y9g7/Bh8R9I9F0j4vlBCPY3tQ9Ha5A1d0A+8YHWTYiRKmqmyxhUuhZ2bMsl2DkA5aQxR9GdmHo5TkvIPTdAGR+UeKuf+I+kEY9juzD0drl7ByLpA975CPJ9ypWkpUXBDGmnCCMfRvahxR2uQKkXAlAYH5fnHSrmr5yx0b+sE4+jOzD0d3Jewaq5Qdfl/WPBcgd8R9P6wTj6O7MPR3cl7EbaD2WS7VMMzxlSydMIPVqhg9e57Cx7E0P/wCrX/8AWP8AyjTY+juzD0b3Z+xMuL2eqstBa1qQS5SUD5Mqhg+LjAyU3b+sFI+juzBeDHkk+WCp1whQYqfgSBTvFWXsoE5TT/lH5wfj6MeGD3aNWWa2TFxexqfdmYSS5ISKvn35xAnYUVecSCXIKE1p1dsj2hqj6O+nx+je9P2KJ9n4BdFomJ4pIC0kUDYVksGGhGkFrj2e+zLmKEwrCwgBJAAThxZHMvi1yaDEfQSxRi7SBeST5Z//2Q=="/>
          <p:cNvSpPr>
            <a:spLocks noChangeAspect="1" noChangeArrowheads="1"/>
          </p:cNvSpPr>
          <p:nvPr/>
        </p:nvSpPr>
        <p:spPr bwMode="auto">
          <a:xfrm>
            <a:off x="6062663"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endParaRPr lang="cs-CZ" altLang="cs-CZ" sz="2000">
              <a:solidFill>
                <a:schemeClr val="bg1"/>
              </a:solidFill>
              <a:latin typeface="Arial" panose="020B0604020202020204" pitchFamily="34" charset="0"/>
              <a:cs typeface="Arial" panose="020B0604020202020204" pitchFamily="34" charset="0"/>
            </a:endParaRPr>
          </a:p>
        </p:txBody>
      </p:sp>
      <p:sp>
        <p:nvSpPr>
          <p:cNvPr id="48138" name="AutoShape 6" descr="data:image/jpeg;base64,/9j/4AAQSkZJRgABAQAAAQABAAD/2wCEAAkGBhQSERUUExMWFRUWGRsaGBgYGR0cIBwaHBoaHBscHRkbICYfGB4mHBwbHzAgIycqLCwsHCAxNTAqNSYrLCkBCQoKDgwOGg8PGiwkHyQtLCwpKi8sLCwsLCwsLCwsLCwsLCwsLCwsLCwsLCwpLCwsKSwsLCwsLCwpLCwsLCwsLP/AABEIALkBEAMBIgACEQEDEQH/xAAcAAACAwEBAQEAAAAAAAAAAAAFBgMEBwIBAAj/xABHEAABAgMFBgMFBQYDBwUBAAABAhEAAyEEBRIxQQYiUWFxgRMykQdCUqGxFCPB0fAWM2Jy4fEVkrIIU2OCosPSNEODk8Ik/8QAGQEAAwEBAQAAAAAAAAAAAAAAAgMEAQAF/8QALBEAAgIBAwQBBAIBBQAAAAAAAAECEQMSITEEE0FRIhQjM2EykXFCUqGx8P/aAAwDAQACEQMRAD8A0navbtFgmykTJUxSZgJK0BwltCMz2gEv20WbApUtBmKEwICAsBSklt8JIdq5NA32w2acq02YoxeGEErFW84HR2J7QiXrdnh77jDqhcsLD1rXebvCnOnQWltWjUJXtelqmJQbPMTiUASVJo5Adm5xJbPaTNQpYF22haUKwhSVoL0BoA/ukFoyGRLxAYWD1+7mzAAAdEqCgMuWUSTL1tqFrKbRMUMbgqCSSQMIVVi+FgzEcY22Caav2yJQQJtgtUt6hwKt1aOpftwsTkLROlkH3kg/6SWjPZe09q3FLtDqTiASuRRlBjWWnkM4tXntWZrA/ZlS0LSpKJqVhRZLMpRIDVJy0EZbOpGg2b2y2FZAxFL/AB7vzIaLKfalZT5VJP8A8iPzjM5trlzMLWWxrJKFKIUE5KcyxQjC1H4Z5Qbn7HWSbLBCLMFOCcMyaGAUHSGRVw4dhnwEZqb8G6UvI7r9oKGT4clUxzXCtFBx5x2faHLHmkzE/wAxSPxjKdoNm7FJlFSd1YBYIngtwdKgFK/LpAudtpLQwlyHSAQxJapGe8eDdz2xyn4Ciom7WbbWUt2SQ3xEDjrrlFr9ox8BPcRgl07dJOBCwd4spWgFMNACS3rD1KmbqfDUGIfVLg8DUKhbyzjyMWOMuBzO3crFhwqfqInRtchQBSgqB4EH9VhEs8hazUrSBxKhwyKVEERenXWcLJmkasySOlQ/rGrqH6MeH9jaNspLsaHJiRE0zaMAP4avUQgyrpQEOVLJzKgwDHJyH59Y+tNkwlPhzFgOcQIZ6OBTL56Ry6lXujJdPLwx1Vten/dK9Ux2ratAD4FeohAnqWw35ieIcCoObx3LvFaH30njjanPdYnX9ZtXUY3yKeDL4Hg7Yo+BXqIjO3Ev4FeohP8AEmgggpWNQEN6b39I9tN4JoFSWOrUqcn5nrBxzYpeQHjyob/25l/7tXqI9Rtqg/8Atq9RCKudJDFfiSxzS49UvF2R4JS6JmLhX9GGrS+BLeRcjinbJHwK9REn7WI+BXqITvCB1rxjoOMlP1hmmIPckOw2gT8J9RHido0n3FeohS+0Uqa9Y4TbWJjNCO7khxG0KfhI7iPv2gSPdPyhQVbNYiN6DjG6EZ3ZDsi/0n3T8o+N/p+E/KEuVe4HvJ7mKd47TJlpJUotTJJOeVcsq5wLUVywlPI+P+h7mbTIHun1EcJ2pQfdPqIzeXtLJmD94U8cSSP6aRblXhLIKhOSQOAJ+QrHJQ9nOWT1/wAGho2gSfdPyi9ZLYFuwIaMftG3cqWaY1EaYcP+ov8AKG32Z7TKthtBKQlKPDwh3NcbuewjpRilaNhOblTOPaVYJcyZJxpJISplBRBFRkxjOtobKqQlKpcxWB2UFMo51qQ+UaT7RUKMyThFMK3LningC/yhTkTJhB3e2NJflVvm3ePMyzqbPShBuKBUnZWXaGKRLAwjCsBVegcNV9Isy9g8FQpSv4BMUkDuQX4NBUW3AoAggkBy6WHUuwi2m9XDvTmn+j98ucKWUY8QG/ZdblnQ6SkgLfu2GjRVOyNrTRM0FB0LEvzqxENKbZ/A7h6OHFK1iwLyTqFD0MMWT9i3D9CjZ9l52AmYlJmaNLcMSNcTijmnSJ7PNtImpQvB4ZcEiWN1xmApBI7HMw1y7dL+MDqGiwhlMyknofpBW3wDt5MY9o81p0uWMJwoG8lq6AkjVg+QhUlzOdOEaf7TLkJtKJqpRUkyhk9SlRcEjkQePaEBGz01SyEoUBmH4HKtH6wamoqmcscpbxRREsUYg8QIc7gvG1WiT4EggGWA6iQCz0YmuYakA712Rm2dCVqqFDMF68IYfZvY1kzFqxBIADg4XLksTrx9IDJKLhqQyEJRlTDtiuO24t61t0OL/wDIA6wxWu0TZQDDGBTzgccyrtFGSlUtYABU9SpSyW40L8chF61yzMQ6VJJFRiGJuORfl+cQubsrUVQPtd4zGwgS0jVpgzfLCAOMQTbQs1K0ANXM5ULMekXLNa5KT4VoLFSXAloUABWmSuEV0z0nykqTWoSRRuYoW059oFmlC1uoHCqlXDGhYu/DMU7xS8fAMcxSymlAnC9SGcDJukG7QlIGIYhqRhJdjVwzigd6acYAXraUrCkOUocgtQqGoq7B4K/ZsItvYM3VfgWoJSXqHycDnyeDL4lOlnbPDwJpxhR2asUlIUmWFKKiCagUyZ3Gp0/CGa6pbKWkyylgC5U7ucgTUdHjl8f4mZd3uiS23ZLWk7jrVXECaHN201pWKdnTZisSikqKWxEg50zPXhBuV73Jj6uPwhcu3ZabMtJImnACrESspVnk6Ul3cVbjFeN3yRzVcDTIuqSDugcKH+sULRJKVMElRxMx3acahjE9uu6ak0KX03SoM7itD+so+s9nV7+f8Ls/Vn7Vje9KDpGPDGatkapjABUqYkkFsiKcwSflHC5SgHVQEgAAglyWy0glKs+Il8QLUIJHZwX0jq03Pj5DUUL8C5BJg/qJvcX9PjWwr35aFYCmSoiZSmAqJFdQGT3ijdM5eEieF4iQ27kDzYAd4Z7PcIllsb1eqatwz/COplgKgJbAJzUoasXYAOwc6wzvyYH08UB5knwEFctKlqwkElgw50Nfqzwq3haVTSSXDkUz78zyjQb2mS5cpScRAViTxLmpLnpnWFyz3PJmrwpnBmxKVxGoYih79oQk73KLVFW4btC5SyoYsJDqrkGyyZgD/mhjtVwyzIDO2J6ULMRUgZPzAoOkS2C4paUpSlRCUqdmzbicny/IQZmqSAA9D+tPqYauGIk99jOtrrmTLShWHCVHSrbuVTWvKGv2JysItXMy/wDuRJtHOkiWRNQlQSHS41ds9MoveyiwBEuasHz4KO4DYvzhsJ/6RcoW9QR24WypXRX1ELclXzg/t8sBUoOMlN6p7wsy7SAOAGrado83qPyM9LAvtotOGq8eLsqVZpB6gEfOIBbUs4L9Pyjr7Un4m6/1hCYxpnZupBoEhB4po3pHCwUlnOf6zyiYWkUIIbsfrEc0gqNXPGlYYmhbTI1IBOURqsSTlnFuXLDZU4RVvNKlSlplHDManHsdHFAYJSFyWwOvudMs8hUwLLpZnqHJAqDnQwvS7/QohTgHgwHWnCIlbSHCZFtlqVLycOlaT8XBZGbKhavECVMaUsTZZqkgEHoQagiHywakdhzrGMtuk2ecorExUpDMWG6ZnAAU5nTvDZclhQizoThQHQCcRdyal35xn122mXLmS/HlLwkAgsxcsQSPfTq0aRY505SQorQxDghJy7qDdxCMiaVFCnGT2PMCWwsACS4FXHHkOX5wVsm6nCAWTkMueWUDlIJJIpnzLGh5tkeTQUuvApBKiXqD7oDUfEogJPc00hNWFdANNhkTCUziTNSrdWpkLAcsEs2IPxBeIpySheFSlqNQCAhIyZxyzgztHLQmWbRZyjxZYdQBBxocOCwFR5nD5GBFnvcTyWTvhOKgxBmeq2pwq1WgVF3d2a2miNynETMmYWf3A1C7npXtGeW2eqqTiB1JzeNAvSekSVYgnCrdJANHy9cu/CAKNn8a0qBBlipDjSrAD8G6RVBbavAlzSekpbNLMiYETgd4Jo4GZCgSeDavDvds4Gb90lVAyi7VDP5yH/tFedZsTkyUKw+VW6/vGhbE/VmiWRjFRLwlJZiwJDmoP5tASercJKlQStMxMolS5mELSUkN1ZW69Q50hUk7XzrLOWhJlzGwupyoK3XcGjZtlFnam+Zc9Iky3MzGGLAPQjdOecI0+zKlTVJIJKTXq3HVor6Wr+RH1Kbj8TVrr2qVMQlSilBZsNSKHOoy7wZmXwlyKJKfMFHDXiCYXrkuRUyRKUgEDA5c5qc6jtwyg/NuRK1FSlEvoketda6xk03J6fZ0NKitRaReMo18RHdQ/OIZd6IJdKn08qmfPNmoBWKl4ypEiWpa0MAPeDk/rlCHO2nXidCChJqlGGjVrvOGJ1pSA3GqKY9XhbGKVJTV/M4HHRwT8s4+l2lKElRPVlFXpXKEKw37NTMImJStOZBAerZEigDa9oZLJektRJRLlh2bcSOz5KZsxSMujnHwT2y+0rSRhJSdKEU1GjwvqnJSokISHq7n827NpBK129MhylDkgpFMnY0TrlRtTElh2mmMteBKknAkOgDMgAjiCS+uVIbHdWxUnWyIZNrtJSkpJShiaHDXoB86RUTtVN8USyVKUS4xFwaZnRtM9IPLvazlRfBukv5TSvpHPiyVg4UJJLbwCeWo5QLN29F6yI8aS84A4qkBRAoaZltPlDDsNdZk+KMZUklJS7UG9wAGucK9insMI8lWAzDnLjDdsfaEq8TCXbC//V86Q7HJNoVNNFPb25fHVJUAHQFsSMnw5QkWyyzUJY4kgUDBxyYc+J7mH7bS8lSjKCSkKOLzcA3IwtJvCaujIHPEkh/5QASM4j6inkZZgclBegfYrAtnBUQausBhTLOutGiVN1TQHKkKDnJRyrRqcvWLNqnTJcvGvC4LEBBbCSG3i7+lIHr2jWqiAlfEMH+hpE+y5H3J8Hpuqaoq+7caGnDjyMTWa7Z6QEqxPyqPVuMSWa85xSHSxL6jtRz9Hitdt+TJySglnBBUFNViwAIpVso34mfL9FiddsxIUZjgKGYIBcirNrWFxd6rlKTIX5iCJc5qKSBRxooZEfonEKX4f3hJI4klvTLtAm+p6fDKVl3y5nQjgRmCKiOUldeCbLbF2/7yE+QJpTvy2StdAC9AHepBZm0J5RU2TQmZMIVLCwyVAkZEKGWpoT1grOsaDZV+RRAcCu7V2rrQ1zLwF2XtKUzikkOQRSr9C8Wxd4mkIaqaGva4vZXywLDcgcQI6Qx3bbkzpaWqrClzlvYUk115+kLu0c/xLItkFnTyPmHOLdxTQlZCEpCcRAOZNetADw4RG39tfpsctp2GGY+XPJj/AFDiFW0iYu1rSZ2AZy8f+kM4HYEmHmUiXPVmKecj5V4/lAbaLY/xAJ0pZxD3VVSQXI1DcP1U8eNyVj+9GMlYNVImPKAtHmWkBlLLhi7oWni4cReuGWJPiImjCma4SooYlQcCqXxboHujUx3s3cH3iZ01W8BRKaAaebETxhgtVlCFAFlAHGgq4h6h/ezEbo0ws6eRSnQtrs5CVBQAUAxADO4pU5cQY4swUlKQpctSiRiOJOTGufFqc4LWpZCA8p0MSHxDDkGcigqd2oq4gJaUmrVpkC7ju0Br0ql5C7ak7fgIeAFaSSXDbyX50PfSK18SFS5SsMs8yHOEak0LDhlnFSz42SQHYhmI6jMgfPQwXvm1JlSVL8M4koZikFLkpoSDlpwgE9w5RM9vGYUHEmixkRnrrnAJE2ZNmJQpRIflVzxFTDlN2qUmX4ibGjDiwlRSopxEOxLsOkBbTfSrRaUzFolpw4fIgJfCTm1Tmav9BHpY3twefkW/I1Sr4XZ3Sy04d10u27TNNKc4+V7RlpX51KbRQJfWsOM6wIYnAAFPQavXVx8oDXtcNmEtapkhDAByAxqQHfvE/dSY7tauCsnatVpmJ3UkYaIBoVGpLKfRqRRvOzSQCpUsoVxLvUueQz0EXpF2WWZISkS/DxkkLStKqpFCFAnSjFmaCdrsaRZloVMMxIQWKgCRTiM4nyTt3ZdixqMaozJa0KmEIBchwxbJ8vipF65Zxx4PdIcNpWrnSBMoNOqKp8lBmOL5BnOR0gtcM7FMoDwJAbMlnDEP0pFTpIkabe4YnSQZksu6UhT8XamnM5nhE+NQSkJU4A41oMvXtBGXdoP/ALZY5ly75kkMzZxwqzS0guFdQxY5k4RV/VoDWhWllVEqUST92nE7kUfi/wAQjpCZKHxKSt2NA3y1+sV7Rd0vC+NYo4OHMFtGfLk3fPiVdcsfEs8CQnpTT8ILUgXfBNarzQhvD3yW0yD5dW+sP3s1tSVJmhLsnDmCDXFmDllnGdWe5iSS4QzEjHVjzKc68BD77LbIhH2jCsqfw3BLt52akNxOLmqAnq07nXtJkqVMkFGaUrOYFHRqYW7vlTaOkrTmRiBD8WGcNXtDBxSgMLlKmxZeZL5Vyhas0paXDpY57yvlu0iTqX91luD8SL6ZYIIKpiOVdOGkDrbdRG8hZXh0O6a8wamLCxMSmoBQcwlSnFfi3SPpHjy6jB6rUr6xM2kNjfgksc9QRvIUCD8Rb51gbZ7GrGtUsJUhSnSyuIrkoVd/UQQNpYsFECjVJ7PwgffE3EUnEgqA95g/c1+R0jIsOmBduLjmow2hIXLmHdIRiYhIfE7mtGIdoV1bWTV+GhRBUFpLsKsfeZmI4jOHr7YohJUAMIZgX/6mD6acoQb9SJc9C5MvCtyslwoF1kBke6Ax9ekX4ql8WiLNDStQ9WmwmZLWmYyxgVqoDItQls6wj7LyB9oQpgmpYcaF/wAoblzEqkqx2h1lBoFgsoigOEN5mEItyzUy56FFflVWhNDR37x2BPRJE82tSNDvcBciYKjdegGlW46cYEWa+FYlALlyQS5WqmJwCcAzavz7wUvS0IEiYRMSCEnPpwBfpFGfZgBItGEBkIQviKDCo0oQadxwhGOSS3RQoa5cjvs7KHgbgcuXId6MAACAcm1iMWhaUmWoHEAH1A4Zs5ZwwBgTJta5aTMSuYCAaBIUDwxAhxWjvwpAGTedrnqmSxLxhRxE0QUgl8ySAxyVnR+ju45x2NeFQnTY83fIUaJ8xDsad682rzi9eIZCUqQlSgRTE1FPVw3DvCLKlW6XMlzkJXMmEKQRulIdhQJUWDh8RZyNIu2q1zUhpyiVhypxkWBNMmoO1YFz0wr2aseqdrwFLbJU0zCGTg4lQd9M2OXeAM6ZhzBB5bp51A/CJpG1ckyinCuXMLMoqcUIJYgCIxbFLLBSiGy3sv8AmGXyiZpoqiS3WhBmJGIhyMwDXKmEp+kNE2zpKGXhUCQCMNDnmFPwhTRZ1YkqBUioLp5HJi4htmUY4ictf/yYyzJ8i7bLlRJ8RaKJUDilhLoUjCApKkoOJBBSlaVMwPCKg2YkEObKtD6oml+6VBTf35QwSrxkJUErZK1F0u1Tl1SchVn0izMBzhryySVCVBNu0XLLNSpIGHygZmrtqAGf84H394fhrRMJTiDChJehB6PrHBPIHqPxIjifICgysv4VKSPRJEAsifIWiuDPDPwrBTiDZjV9aineDyNpAUYSGYaxcOw0la9wqSfhJJHZXm9Ynl3ChAwk0FCAG/qYTkkj1cUoyjuZ7bbQZsx0IIWo1JNO0Omw1y+GMUwpfSo568ekW74u6UJKN04ZeQzYH8PlWFxViKiyVpHHFUAcd2v1imOVSjSPOy43qbZpgQGer6ekUbXKxpON+ShQjm/HKsUpM9Xh/d2uSCEABBQBUZ1WQa8dOcXLXiVZiopxTMOSd7ecZMWLdYK9ifTuL32cqdlHUUAqOjjrFmbd7p8ysQ1LihzyLd3irImzwpXjpmtphQlTcyVJP1j60XlLSCTNJbJCpYQ5/mAjNTC0I9nSZi0ELxAgAJYIJppiK3CXhu9lclaTaCtqmW2T+/mwaEeTtXJZiVJoKFL/ADBf5RoXs4vCXNE7ArE2B6EM+Pj3inA3rRPmj8bPvaLI/dLcshK3A1cp01hakW3CgNhJHE8ajPlrDd7QB9yKDyqbkQU6awmWS7CapWpuDFgeDip6EtE/VL7rKOmf20XpV5q5cqA8OMVjZFYiCSRo5/D9d4nlXSs08RupV+LvEM65MAJCEqGvGnFwCYmrYeqvYrWsMQBMQCeaSfQue/WOF3YpWU1Kq6mg5UAb0jpRoMCQk6uKEdiB84icFVFBxoDVvxHOO/wMK86ylBUihLBsOVRpQQH2g2BtM5QXKGPAhKWSwUCHphUQSau/OCFtczDvM4z4HKBlivO3BSpUuahGECpAOIfEN2oPPvFuC07I+o3jTA0zZcy1ITPmpRmcK5cwEZBlFKCoAglixFDAa22RCJqkhlIehSrFT+bCkn/KOkHbdd9pmqInTxiyDMeLCgcZmkRWe7J9lPjeEmckUIWAoNxbzJL6iLO4k6Iu1tZBdGzE6cfurOpRAxVJTu1qHZ66B3aNWsKN0S1pkKm4AJiDuKAUmoIc6aU4wqr2itK5EsyEy5ONTKYOoECjksBQUCUhqcYVbXes4WkzFKaalQqndqmnu1LjMu51MIyJ5P8AI7G9H+DUrhmmSTKW71Seac08jSC4lJmKJTmoAejwt3XesxW/hOEnxQouWlqyJWc8JdBBghf9pUbJOxLIIRQgJCnChwbo4qM9GiNNp0yqSTWpBOzHwZikLaqQsE0DOoGp6xS2xlpVLC8YBwkHCUnEkgkHXmH5iMvuqzm0W1EpcxakmYU4lVOEE1YuxYRoF53FNTKWVTAvClVVUJASW7to+kNyfFaUKxpN22Adn7pkDCVWhSVqS5TgOEOx8wOYZiSBkdKwcGzxVWz2hMwcAWNf1nSFeXe3h7s6WpFAxQX0byltQ9DB/Zm9JSphacnymijh6ebXWhOULlGT3aHppcMLXbYbRLV96hZQ1WBWDQg0S5+UXps8FCUhJSlOQbDTRg7+oBiaVbpbj75H+ZP1eKlt3jQcRQmFS2Ry3YBv6Qce6klwC9QyiMxQ6NTWFWbeU6SslC1JLqJS9C9S4yzfSGm956FTVmo3mOIOKDD+ELu0FiCWUCCCKkDXm/6pDIPemHJbBO49sMT+IlNciHG8SOwGeUHxfshSm8TC5UADTy0d+B0dox6yW1SFks9YOTVS1BKiTSoakOngpiIZVJfs14DAgEVCgKgv6N9XirabEZgoreHHI8n48DCFsfthgJlKJTLUSxYqKCciG0NHoY0JNoY4gCWzGujAdYly46dMbim1vHkHSmUCk1Boe4hOSMCiKk5bxJyLUIIbqYYJNtwlWN2FCBRSScqFq9Yqpuixq/dzlSn0mAmvUFuELwJqy3qaTQKmTXoxHCoPygNa7etCzhWtNB5SRpyhsXs1Mb7pcqaMxgmAHskiFe9ritCFqK5Ewcyg6DiKHtFuNb7kGSW2xyjau0Jynq7n/wAocNmb4mz5CjNUDv4Q4TUNyYUf6Qi3ddiZhONfhpBqcClaHhR8qE6w5bP2KzycQRaErCiCMScBHrQxuVRS2Ax23uLO1x//AKVlNBu6BnYOcm/vGg+wRRItb/8AC/7sLF9XLMnTVLk+GtJAoJqHoGyUAGh39jdzzJH2nxJeDF4TVSQW8R/KTWsUdPLhCM8dmM22aSUpAaqV0f8AlhIu2fhWxyMPG2agEAnRK/wjLvt6ZSwVbqFHPLCrM9AdOfWJupjeRjem/GPCLbKTQlR5MPlFhFslDj6CE0XpKOUxCuigfkDWPlX3KQXXNSmhZ3/R7RNqneyHPHH2G73sqSypeEJKVE56AmjZU5GAE6WiYndKVjQpIdPMEVSaco7st7eI6gQlCXw4gd6hxKAbLC/A0ygZMsEpanCmUclIOFTZFiKkGN87hpNKijaLTLkzgiapSpagH1IBLF1Eu2sM1vuFCEpmyAnwyEuEmhFWNaV1EIe1ImjCFqSvPCrCymp5uMN3s2v4qQbOvhQK/wCodxvesWQVJMkyu3QOvG5yd+zrMtQ9xR3D0xUQelOkULHeiiAkKOIUISHf0/IxqEm5LMlWEy0qJDsp1UJzZRPDhBuRZUJACQEjgGSPQQbip7ehUZuG5kl13Xa5ilIEpbBQUcQws6QAXU1C0X5nsonzpqlrmS5QLUcqOQGQDfONTSWdgO35x8mNjBRdgyyNqqBGzmz4scgSVTDMS5qRhbFmMzT6PC/t3dy5UkqTMWJZUkNiLEFTFBGR49BDuqYNYpzVypwMhbKC0mmhHB9FChGvpAzUZOv6OhOUd/7MwuG5SL1UoBgleJmLHGMtGoSYZNorss0xZUVJRPQMbYs8NWUgnXiGMW7NcK5EzCt5iCQAo6ow4Ug8wGT2HGAF+bKGRP8AFl4RKJok7xCmqCFPmXILnSEPUufBTHTJqgOqYJnnKTUgvT6eU9i7ZiLNwWBEqbjKkjzNiI6EfrOB972Vt9AZvMlmHUcG4N9IJbIXkFY0krxOCSU0AZqqFGoM4B3ptFG10xkTbZb/ALwVyzb1ZvnHtov4WZIUJS5qVEuUHIjJyXc9eEei0nEE4Fl3ZW6wYakKJSO0XV21UqSpYlLmN7iKkj0NO0Kh/IyfAt2S6/GSFhaUuPKo7wfiA7RN+zk1LAy5cwGlS3dmr0aA09c3ET4TOcgtPXJQHHSLFjvWYkjemy8qMWz/AIQoH17QSW4btrkQ1XecROGr+UZg8G0r9Ikk2SYkOpJA4GhiC22sqmrUkkuol+pNYnkXkpIActzj1NLaPLUkmey7Kkl3b6xptw2pJsqErm4lioqKAOAC1TQ68uEZlMRMmt4e8sDJILnsM4lssu0oQuYWRheigQSwNWDZHQ694XLDKSGxzwi99hs2nt4E5KcKiwG8kA82bEMmeAn+Loo5Kc3BBH9IktNutK8AUjxDhSxSS5fKgcakUAzgjY9nrVMH7paP5ykN2d/lEehJbljyW7soyLak1SoHoYatmrymLQoFamGmL6jPKFm23DMSfvJPdg3UKEX7JYEyrLMKpqsK0lgVqIBZk0A0NHrWBaRtti9f15jx533ZBVMVUKoW3S4I4uXB1MUpdpU5wgtSmZ4aGsDrTaV0TQBORYPWueo1iM2wu5z4j8qRcsexG8lMNC1l6s4+Ld+rRqfsUmP9qqD+6yIP+84RjUm3l6qI6k/X841r2DzQo2xq/uq0/wCLwgscKkgcs9UGPO1rbj5Mr8IyO8VpUtcpacKVKIQp3Ge6591QpyMavtihzLzZlOz/AMPCMsvFvEUkoOBRIScwRwIYM/5RPn/IxmD+BcsVlEuWlDZCJkTJbsMPBg2cUrssZDla1LCWwJJoABRxkpjxd2HOLs6co1BKQ2SaDo2QfQCInRYrLC0UNNDpwB/XVoCmfLmOP+lQwq6sa9xyi+JSlFlKUdM6frvAhNpSs4WL8FJZ6sGfPtWNijbAe1SCFoGIqGGmLMB8sWZ716x5Z7cqTbSWShRKSAkkgEAEMaO/4xFtZNaYkO7JFDXMnWF82hSqkkkMxJchhQdo9HHDVE8/JNRkbLaL6InyZ9RLmJAH8wzSW9e45w3SLQFBKk1BDj0rTlGZ7I2n7VZlSCd8uqWTQYxmO/58omlzJ4SlOJWEmuFz14BwAaDWJZXBjoxU1X/qNFtl+ypPnWH4Zn0H4xUl3zPnVkymSRSZMoOoSKq7PENy3TIlpC0ArOeNVSOgyT2DwRVMJMdKb8sWopcL+ykq7iojxZq18UpOFPoCCR6RblTwgMlISngA2vz6xI4cH1jmYoGkBxwwrvktWaaFDCTCdtteBBVZ1ywAcK0rKwygDokhnejPRukG518SpJZS6j3U1P5D1j28Lvk3lZynMpJCVapWMweXHsYdF61pfIt/blq8GcCW1DiSeIy4VSqnPSCmzslKQcGEirtQ4uBfRtQ/4wIt1y2mykpBJAd0mvoOgFQ0FtmLSTKUfDw11LCgApuuavT+jplHYtUi9ZdpQiYoEYkOQzBxUjP3hrWGOZLlWiU1FIOvDoc0kRmM+8ULKilBQpWEs5IeuLCS7jI1qHarQUuK/FyjQmrEgmh7cW1jtLRjSlwMRkTbKWWg2mzk0LOtH69OYidd1SJ0iZMkFjgURVmOEs490vFy7b8E2oodRR/XURY/w+UtSiUB1ghTOlwXBBYjSGR0yESco7H54lzsJI4wzbNrl4FKUMSwd0EOB2/ODG3Hs4TJSufZlOgbypas0j+E+8OtRzhR2fWcZTk8eljakefkTiO1t8OchxuKb3KGmVdYBWuVMH3SpmJEweYpDiocOM3Dxdsww5mlY9vucEWZQ1phV/FiB/OKmlRIm7Vki5Ckii6D3TRw9cJO9kPKSYms+0U5ALLcA6h9f66QFlylHCqVMB3XZTqBKhUZFKTRmJBqOERi8UikyWpChR01B7Go7KMeK8dnvLIkOlj22LHGh2eqNQ3A694lXfdjnpKVpKUqzGEo55peE+Vakq8qkkGjEgGtMixjtaN08Rx0qPxheihlp8B6dsFJnf8AprQQDod8acCDk2kCbZ7MZ6fJMlLfi6fqGHrENnnlBxA5agscyIc7LbVLSApTkAHsQ4fs1Y15ZRA7MZGW31c8yzLwTkYFEO4IUCC7EEUbSkar7AWa1gf8KvEfetz45wtbeoGGSCgqLqrR2pTioOXbjDH7BFDHbQNPBr/92mkXYJ66ZFmhosftrEP4f/NT/LwjMLyQMSkFJFSHY5deMahtWtsGtFUdvhjMZpC3IrXI0Y/jXURL1P5GP6f+JTu+850s+F4aFUxCaThJHOhry7xYeYs1ISx+F/rTvHyFJRVWWuZ+QBPeJUzDmEL7sn/UXA7RLLfdIqWx4bOr3pq8OqRhAPInC7d+MWLwuUs4TiSa4WcinAO4iJJVwSOjqPzYfKGOyWwKSjKoq54cAxevOOSMk64M4ve4DOLjPCwelRlUA4uhrzpCNKQXKci+tOMfoVV3oWXKW4lLV9frGcbX7FqkzzNlJ+6W5BruqZ2PcEg6xZhyNKpEeWKk7Qr7M30qRPSQWD9n0MbfJuqVPlmagMqal3csHqQ2lX0zrH58tKGWWpV/xjWvZjtLiQJSj/fX8D/mhmWK5aAxydNeUGbgt5QtUldC7MdIYp4CQ5LAQLv67HUmchNQUhWh4ZwPTY7RaVULJFMRoPkKni0RaXF6eSptTWq69ly13+hD4XUfT5ZwMVaLTaR92CQabpCU9yWJ6vBuwXBJleZIKw5xLLs2bBgGqM+Mc3vtUiSUISkqUvyOClDanE1U/wAoMHHF5kxby1tBFa79jQ7zlufhR/5EP8u8WrbYl2a0CdISVIX+9lpGRAJxNwPHQ9THd33kFqSTNBLFwnyg8gHJ18xfKkdm+JkxTSU5FitQYdQmh/zN3iioKOwlynKW7JbXeMicyQpK1KD4WJ3dcTeXvq0RC5paEKZKgACTVyafM/0iK03EtMpRkKT453g6Qz6sAAkHgSC30Qb02jtyCuXNWUqDgghIIoags9XNRnANanbQcXSpMW1gHI9DEsq1lxiJpryimhTVEXZEhMwFjVsuevLKOkq5HxGTZy1KVOQlLsSx4jIvRuH94dVSiQQpXJozjZm0qRaUHw1TGzCTVmI5AjqYfZU2eSWRJlJ0JJmK9AUpOvLrCHBBSkVrfYfFkzZflxoWHJYA4CxJ6gA9Yyu5blmeIiZgV4aiQFMWLUzh62utM+TKKxaFbysJAShIqFEswcZceMW12koumzKs+6QUaA1UVBbuGIKvw4Q/p5aET546inarBgQKV4NEVm2a+1S1KUQlCTkciWLuQxDOC/1g/Z7vnzQn7QmSAR7iS/feAHaDt2WVKJaUBITShFM3rlz1fvFU83x0rklhhqWrwZJa5ps6jIUFYJZYLTUaHk7F6jiaR744XkoLDDL8QeUX7dKOIunMl1JfCWpiHetecD7TZUKYkDE2YccxURFafJ6STXBVXd6FZpKejM394hm2NctLoWpuA/Ri9LlTApkrCw+S2Bb+cj6xVNrUhTLCkgkZkkB82oOzCGJvwwGkRf4upgFyweJDpJz7O7HtD5cl7Y5Et5ZxCgdg6fdUWBfpTJ6PCvZbOFKQVMUlwFYXDkUyoC7UhzRJEpKcRCQwDqLcNSw4QnK09khmNPyxL2vvla5ipUzDhlnEkpSzEgZuSToM4dfYHOClWwh3aS4On73hCdf20CET7RL8GUvGjwytt58Ob5Fi1aOwhs/2e0sq2hwaSMus6LsCpIizyHfbuVNUZPhNUlJds1FITn3hLTs7Oo4SMmJVSuFv9QHVxpDft/a1oXICV4ArEFFnasuvapcVgLbQESyftEwHEAlJWg+8N/dBDEISQKM1SXDozJa2eXKb1Om9v3QNVcc6hKpYoWJLCigjzM3mIH5RFKu2aWdSEklQwqIBZJIWWbIMXJ4GGCdITLdrUWBUMTyyQMOP4XLrqKjlUxAUJkhAE9SgcaiUzEUUElVCUFgojjVxTit40Y5z/wBz/sEKuucMJxIwkEhWIYcICSVO1BvDm9IsyLmtKEgIMtKVqIDNWhW9A6nDkM+eVYv2eelYSROWHCSoFcrdxBSVGqBupCUgoGYIy1q3lPUhAXLtJWcQJBKaboL4T/Eos2QpRjGaImOcqvU/7Bcu+pwU2PXgPyhytdgE5Cpahuq4OG4F3zeECUolYJLl3fvGmYa0Pr+qxkFuP6LJKV27MX242S8JTplKGRB0CcinV2Uxd6YukC9lp5s89Kn1H5emkblet0ptMoy1NXylsixHcaEcIxa+bkVImqQoYSk/pjqOcU6rVMuiknZtl3WpE6UFNRQyNeornWLyUBsu0ZzsdtWmWlKVqDByriGHDXjQfSOr+9qoRuWdLn4lfgn84GE/D5Nnjd7cD/OCWdWFk1dWQPHlCptPtBZJkuYgjxpgQoAoHl1cL0DsSxL5VihclkTeEnHPtC1qINAWSgnLd1I7CBSbjlWaYuV4xVPUnAErRhQoLYApU5JY/jwgXkbCWJLkBWS2TpMxKnUtOBK15nCk0D8BUV5trGrXRbkrlggt1/Hn+cZ8mwhKvtJMwS0S0oIQAFJOASzic4SDQsTXGKEAiD2zs7zISCzJLFOAgkYgCkZM4ypHWnsjXF8su7X3JPmDxJUxakgb0oKOmqRkejPr0y+3TS5do3W7ppMsGtehbsNAaVrSEr2g7GkpNplDnMQA/VYb1IHXi2wMbp0ZoikTyZpSoKSYiZukSIltWOY6I9bIWyT4aySELKxugFRZgzMCSHxfrNjVbUl2CsVGdJSDp2PVnhf2KUBIJDB1EEniADx4aaNByZPf4iOQpXrSJJSpsdpsS/aFaV4ZSCUscSmAaoYAuSTkSIpWradSrPLs6EYEJSkKq5UzEnIYd4PT1gvtXYvtFpsslKSFKd6vukirDJmVqcoIbZ7CjCqfIDaqlgAAACqk5NlUf2ijHWhWIm/kMGzs3xLOlbEU+In6xJf1s8KzrUM2OEA7xNBQHNnFKwO2UtLWdKdcsucLNo2pmTbXPRKUDJBLAh/KnA4Oj1PeNlurMjGpUU/toxOmoNXYpOuYGrU1ePFTApik01BIyfjkfQHnE08hTKKa8RTkfnxirNs28Ak55JUwJ6VY/WEIqIFzAlgo4QOZb10dyeFdI8nIdDFiKa9NY6XMY4VJ1qCMu3aK06whsUtZlngMvTSGIF2S3NdaVzsNU0JJSopy05h2MO8mzh96rkOT+fD84Wtk7IvxVLOBQwkOHd6ZikMn244iCCyThOINX5nUVrAZLbNjsgDtDsRJUmZOlrwEBSikqxBRqaKNQTzOeUHvYDJCTbGdyJLv/wDNFfay2yhYJpUXJSEoDVCyQQzgahz0Iib/AGfrSVqtj6CR/wB6LemcnyQdQorgddvbvEwSiSXTjZm/h1JDfOFMbOIPvq/y94eNr0ApQ4epb5caQBlirsR6cORhGf8AIxcOmxTjqktwV+yqPjV6COk7JpPvq9BBkDoOsdJQSQX3c2Zn/p2hdI76TF6BP7JI/wB4o9h+cefsohv3ivQQbCP1+tY9loD5P9Y6kZ9Ji9AZGyKKETFeghjSeEQhhE6CIONIOOKMP4o+8SFnbDZz7UjEktNSMgHxMCQG0L5GucMhD1j1MsaRtjKMAm2ZWWRd+ETWTZ2fNdSJa1tmQCRTmKRt/wCz1nKsZky8Wb4RmS7kZE8zWLoQkfg1G6cIPUZsZRsNJAWtpuFZYCXkVDiFFQDjLD+UH7ba1lCpighKkPgUoB0kZpLjdJYinHlFrafYY2ib4klSEFnYuCpXUCmlecd7N7PzlS5ibajGlVBjViVoDSoAp5nCuuipRt2hqkq3FYTxNlzFKkhSJ2/KTMU/lYKViBBSzuRQhJcYgCIuXDe58TwDLUgysgouoUAIJYFQDAh6tTICDO0Gza0JVhWPCcKbA5QpI84KSAA2dAKlxqKMm0mZaJZKUmbhwlaHZYGRwtukD9MBHWkdWob7tDIoQ7lwafrjwi59oehfphLH/mZuVY4lSQB0bLlFgogogSMw222KMtXjSUvLUapT7h6D3T8ukJ2Bjw/CN9EwVLEtp/SEDa3ZVMrFOkihzSxo50cNhfR46TpWhmN70zjZWxJTKxAVVV+LPl6t2gtMtiMipIPBw/pEd13RhkoQpS1ABwFaPVsIzHIvF9N2slkg/T9f3iRq2U2kAL92QXaSidJmMsBsJdLDFQhWhrkWy7QTOzlsNmMpVsxEioKXp8ImPiIPMQZs0hUtCcOfwk669H6NllV70u1EpDIqc6gt+fq/0ivG46aZJkvVaE+y3QsINnE9EqYpObFTJJIJGQB0zpA+6PZbOlTSoWiWUPoFOoaHC1DyfvA7bS8JibaopUxQwBHLlX+8F9m9vvcn6MAsdvMG61HpGxkls1sbJS5T3GW7tiZCAcbzMTZukBnyY89TAa/fZ9muQpLV3Vk9wC3esONktqZicQq+TVfpE5AMNcIOOwlZJp7sxWbMIdCw4BIZTltM/d7RyqzpZwphSitOh/sesaRtFcMi0E4iUTBQKA9MQ97rzhEvXZmfJBVhxhhvIqCAdaOO8TVTpFsZprct7JymmTBUKCa5MW1FHcV5M0c+0CZhsiglqrQOPE5vQhhx/K9szMJs4z1Hpl9frBC1XcialSJyApJHodG1BzhafztmyVxdGO/43NKUoWorQkuxPbPM8KxrH+z8U4rbhdmkZ0/33B4Xbf7OAAfCKXDsFqwuDxJGF6500BfOGr2FXcqTMtqVpKT9zQ0Oc6PTxyjJ7Hm5IyS3NOvG6kzsOIkM+XNvyimrZhOi1A8WH4iDCMo6hrxRk7aFqclsmBTswim+qlasa8TEv+AJ+I/L6QVj6M7MPR3cl7Bf+Ap+IxyrZ9PxK+UFo+juzD0d3JewT+z6fiPoI6Fxj4j6CChjyM7MPR3cl7B4ucfEflHpugfEfQQQj6N7UPRmuQONzj4j6R8LoHxGCEfR3ah6N1y9g7/Bh8R9I9F0j4vlBCPY3tQ9Ha5A1d0A+8YHWTYiRKmqmyxhUuhZ2bMsl2DkA5aQxR9GdmHo5TkvIPTdAGR+UeKuf+I+kEY9juzD0drl7ByLpA975CPJ9ypWkpUXBDGmnCCMfRvahxR2uQKkXAlAYH5fnHSrmr5yx0b+sE4+jOzD0d3Jewaq5Qdfl/WPBcgd8R9P6wTj6O7MPR3cl7EbaD2WS7VMMzxlSydMIPVqhg9e57Cx7E0P/wCrX/8AWP8AyjTY+juzD0b3Z+xMuL2eqstBa1qQS5SUD5Mqhg+LjAyU3b+sFI+juzBeDHkk+WCp1whQYqfgSBTvFWXsoE5TT/lH5wfj6MeGD3aNWWa2TFxexqfdmYSS5ISKvn35xAnYUVecSCXIKE1p1dsj2hqj6O+nx+je9P2KJ9n4BdFomJ4pIC0kUDYVksGGhGkFrj2e+zLmKEwrCwgBJAAThxZHMvi1yaDEfQSxRi7SBeST5Z//2Q=="/>
          <p:cNvSpPr>
            <a:spLocks noChangeAspect="1" noChangeArrowheads="1"/>
          </p:cNvSpPr>
          <p:nvPr/>
        </p:nvSpPr>
        <p:spPr bwMode="auto">
          <a:xfrm>
            <a:off x="6215063"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endParaRPr lang="cs-CZ" altLang="cs-CZ" sz="2000">
              <a:solidFill>
                <a:schemeClr val="bg1"/>
              </a:solidFill>
              <a:latin typeface="Arial" panose="020B0604020202020204" pitchFamily="34" charset="0"/>
              <a:cs typeface="Arial" panose="020B0604020202020204" pitchFamily="34" charset="0"/>
            </a:endParaRPr>
          </a:p>
        </p:txBody>
      </p:sp>
      <p:sp>
        <p:nvSpPr>
          <p:cNvPr id="48139" name="AutoShape 8" descr="data:image/jpeg;base64,/9j/4AAQSkZJRgABAQAAAQABAAD/2wCEAAkGBhQSERUUExMWFRUWGRsaGBgYGR0cIBwaHBoaHBscHRkbICYfGB4mHBwbHzAgIycqLCwsHCAxNTAqNSYrLCkBCQoKDgwOGg8PGiwkHyQtLCwpKi8sLCwsLCwsLCwsLCwsLCwsLCwsLCwsLCwpLCwsKSwsLCwsLCwpLCwsLCwsLP/AABEIALkBEAMBIgACEQEDEQH/xAAcAAACAwEBAQEAAAAAAAAAAAAFBgMEBwIBAAj/xABHEAABAgMFBgMFBQYDBwUBAAABAhEAAyEEBRIxQQYiUWFxgRMykQdCUqGxFCPB0fAWM2Jy4fEVkrIIU2OCosPSNEODk8Ik/8QAGQEAAwEBAQAAAAAAAAAAAAAAAgMEAQAF/8QALBEAAgIBAwQBBAIBBQAAAAAAAAECEQMSITEEE0FRIhQjM2EykXFCUqGx8P/aAAwDAQACEQMRAD8A0navbtFgmykTJUxSZgJK0BwltCMz2gEv20WbApUtBmKEwICAsBSklt8JIdq5NA32w2acq02YoxeGEErFW84HR2J7QiXrdnh77jDqhcsLD1rXebvCnOnQWltWjUJXtelqmJQbPMTiUASVJo5Adm5xJbPaTNQpYF22haUKwhSVoL0BoA/ukFoyGRLxAYWD1+7mzAAAdEqCgMuWUSTL1tqFrKbRMUMbgqCSSQMIVVi+FgzEcY22Caav2yJQQJtgtUt6hwKt1aOpftwsTkLROlkH3kg/6SWjPZe09q3FLtDqTiASuRRlBjWWnkM4tXntWZrA/ZlS0LSpKJqVhRZLMpRIDVJy0EZbOpGg2b2y2FZAxFL/AB7vzIaLKfalZT5VJP8A8iPzjM5trlzMLWWxrJKFKIUE5KcyxQjC1H4Z5Qbn7HWSbLBCLMFOCcMyaGAUHSGRVw4dhnwEZqb8G6UvI7r9oKGT4clUxzXCtFBx5x2faHLHmkzE/wAxSPxjKdoNm7FJlFSd1YBYIngtwdKgFK/LpAudtpLQwlyHSAQxJapGe8eDdz2xyn4Ciom7WbbWUt2SQ3xEDjrrlFr9ox8BPcRgl07dJOBCwd4spWgFMNACS3rD1KmbqfDUGIfVLg8DUKhbyzjyMWOMuBzO3crFhwqfqInRtchQBSgqB4EH9VhEs8hazUrSBxKhwyKVEERenXWcLJmkasySOlQ/rGrqH6MeH9jaNspLsaHJiRE0zaMAP4avUQgyrpQEOVLJzKgwDHJyH59Y+tNkwlPhzFgOcQIZ6OBTL56Ry6lXujJdPLwx1Vten/dK9Ux2ratAD4FeohAnqWw35ieIcCoObx3LvFaH30njjanPdYnX9ZtXUY3yKeDL4Hg7Yo+BXqIjO3Ev4FeohP8AEmgggpWNQEN6b39I9tN4JoFSWOrUqcn5nrBxzYpeQHjyob/25l/7tXqI9Rtqg/8Atq9RCKudJDFfiSxzS49UvF2R4JS6JmLhX9GGrS+BLeRcjinbJHwK9REn7WI+BXqITvCB1rxjoOMlP1hmmIPckOw2gT8J9RHido0n3FeohS+0Uqa9Y4TbWJjNCO7khxG0KfhI7iPv2gSPdPyhQVbNYiN6DjG6EZ3ZDsi/0n3T8o+N/p+E/KEuVe4HvJ7mKd47TJlpJUotTJJOeVcsq5wLUVywlPI+P+h7mbTIHun1EcJ2pQfdPqIzeXtLJmD94U8cSSP6aRblXhLIKhOSQOAJ+QrHJQ9nOWT1/wAGho2gSfdPyi9ZLYFuwIaMftG3cqWaY1EaYcP+ov8AKG32Z7TKthtBKQlKPDwh3NcbuewjpRilaNhOblTOPaVYJcyZJxpJISplBRBFRkxjOtobKqQlKpcxWB2UFMo51qQ+UaT7RUKMyThFMK3LningC/yhTkTJhB3e2NJflVvm3ePMyzqbPShBuKBUnZWXaGKRLAwjCsBVegcNV9Isy9g8FQpSv4BMUkDuQX4NBUW3AoAggkBy6WHUuwi2m9XDvTmn+j98ucKWUY8QG/ZdblnQ6SkgLfu2GjRVOyNrTRM0FB0LEvzqxENKbZ/A7h6OHFK1iwLyTqFD0MMWT9i3D9CjZ9l52AmYlJmaNLcMSNcTijmnSJ7PNtImpQvB4ZcEiWN1xmApBI7HMw1y7dL+MDqGiwhlMyknofpBW3wDt5MY9o81p0uWMJwoG8lq6AkjVg+QhUlzOdOEaf7TLkJtKJqpRUkyhk9SlRcEjkQePaEBGz01SyEoUBmH4HKtH6wamoqmcscpbxRREsUYg8QIc7gvG1WiT4EggGWA6iQCz0YmuYakA712Rm2dCVqqFDMF68IYfZvY1kzFqxBIADg4XLksTrx9IDJKLhqQyEJRlTDtiuO24t61t0OL/wDIA6wxWu0TZQDDGBTzgccyrtFGSlUtYABU9SpSyW40L8chF61yzMQ6VJJFRiGJuORfl+cQubsrUVQPtd4zGwgS0jVpgzfLCAOMQTbQs1K0ANXM5ULMekXLNa5KT4VoLFSXAloUABWmSuEV0z0nykqTWoSRRuYoW059oFmlC1uoHCqlXDGhYu/DMU7xS8fAMcxSymlAnC9SGcDJukG7QlIGIYhqRhJdjVwzigd6acYAXraUrCkOUocgtQqGoq7B4K/ZsItvYM3VfgWoJSXqHycDnyeDL4lOlnbPDwJpxhR2asUlIUmWFKKiCagUyZ3Gp0/CGa6pbKWkyylgC5U7ucgTUdHjl8f4mZd3uiS23ZLWk7jrVXECaHN201pWKdnTZisSikqKWxEg50zPXhBuV73Jj6uPwhcu3ZabMtJImnACrESspVnk6Ul3cVbjFeN3yRzVcDTIuqSDugcKH+sULRJKVMElRxMx3acahjE9uu6ak0KX03SoM7itD+so+s9nV7+f8Ls/Vn7Vje9KDpGPDGatkapjABUqYkkFsiKcwSflHC5SgHVQEgAAglyWy0glKs+Il8QLUIJHZwX0jq03Pj5DUUL8C5BJg/qJvcX9PjWwr35aFYCmSoiZSmAqJFdQGT3ijdM5eEieF4iQ27kDzYAd4Z7PcIllsb1eqatwz/COplgKgJbAJzUoasXYAOwc6wzvyYH08UB5knwEFctKlqwkElgw50Nfqzwq3haVTSSXDkUz78zyjQb2mS5cpScRAViTxLmpLnpnWFyz3PJmrwpnBmxKVxGoYih79oQk73KLVFW4btC5SyoYsJDqrkGyyZgD/mhjtVwyzIDO2J6ULMRUgZPzAoOkS2C4paUpSlRCUqdmzbicny/IQZmqSAA9D+tPqYauGIk99jOtrrmTLShWHCVHSrbuVTWvKGv2JysItXMy/wDuRJtHOkiWRNQlQSHS41ds9MoveyiwBEuasHz4KO4DYvzhsJ/6RcoW9QR24WypXRX1ELclXzg/t8sBUoOMlN6p7wsy7SAOAGrado83qPyM9LAvtotOGq8eLsqVZpB6gEfOIBbUs4L9Pyjr7Un4m6/1hCYxpnZupBoEhB4po3pHCwUlnOf6zyiYWkUIIbsfrEc0gqNXPGlYYmhbTI1IBOURqsSTlnFuXLDZU4RVvNKlSlplHDManHsdHFAYJSFyWwOvudMs8hUwLLpZnqHJAqDnQwvS7/QohTgHgwHWnCIlbSHCZFtlqVLycOlaT8XBZGbKhavECVMaUsTZZqkgEHoQagiHywakdhzrGMtuk2ecorExUpDMWG6ZnAAU5nTvDZclhQizoThQHQCcRdyal35xn122mXLmS/HlLwkAgsxcsQSPfTq0aRY505SQorQxDghJy7qDdxCMiaVFCnGT2PMCWwsACS4FXHHkOX5wVsm6nCAWTkMueWUDlIJJIpnzLGh5tkeTQUuvApBKiXqD7oDUfEogJPc00hNWFdANNhkTCUziTNSrdWpkLAcsEs2IPxBeIpySheFSlqNQCAhIyZxyzgztHLQmWbRZyjxZYdQBBxocOCwFR5nD5GBFnvcTyWTvhOKgxBmeq2pwq1WgVF3d2a2miNynETMmYWf3A1C7npXtGeW2eqqTiB1JzeNAvSekSVYgnCrdJANHy9cu/CAKNn8a0qBBlipDjSrAD8G6RVBbavAlzSekpbNLMiYETgd4Jo4GZCgSeDavDvds4Gb90lVAyi7VDP5yH/tFedZsTkyUKw+VW6/vGhbE/VmiWRjFRLwlJZiwJDmoP5tASercJKlQStMxMolS5mELSUkN1ZW69Q50hUk7XzrLOWhJlzGwupyoK3XcGjZtlFnam+Zc9Iky3MzGGLAPQjdOecI0+zKlTVJIJKTXq3HVor6Wr+RH1Kbj8TVrr2qVMQlSilBZsNSKHOoy7wZmXwlyKJKfMFHDXiCYXrkuRUyRKUgEDA5c5qc6jtwyg/NuRK1FSlEvoketda6xk03J6fZ0NKitRaReMo18RHdQ/OIZd6IJdKn08qmfPNmoBWKl4ypEiWpa0MAPeDk/rlCHO2nXidCChJqlGGjVrvOGJ1pSA3GqKY9XhbGKVJTV/M4HHRwT8s4+l2lKElRPVlFXpXKEKw37NTMImJStOZBAerZEigDa9oZLJektRJRLlh2bcSOz5KZsxSMujnHwT2y+0rSRhJSdKEU1GjwvqnJSokISHq7n827NpBK129MhylDkgpFMnY0TrlRtTElh2mmMteBKknAkOgDMgAjiCS+uVIbHdWxUnWyIZNrtJSkpJShiaHDXoB86RUTtVN8USyVKUS4xFwaZnRtM9IPLvazlRfBukv5TSvpHPiyVg4UJJLbwCeWo5QLN29F6yI8aS84A4qkBRAoaZltPlDDsNdZk+KMZUklJS7UG9wAGucK9insMI8lWAzDnLjDdsfaEq8TCXbC//V86Q7HJNoVNNFPb25fHVJUAHQFsSMnw5QkWyyzUJY4kgUDBxyYc+J7mH7bS8lSjKCSkKOLzcA3IwtJvCaujIHPEkh/5QASM4j6inkZZgclBegfYrAtnBUQausBhTLOutGiVN1TQHKkKDnJRyrRqcvWLNqnTJcvGvC4LEBBbCSG3i7+lIHr2jWqiAlfEMH+hpE+y5H3J8Hpuqaoq+7caGnDjyMTWa7Z6QEqxPyqPVuMSWa85xSHSxL6jtRz9Hitdt+TJySglnBBUFNViwAIpVso34mfL9FiddsxIUZjgKGYIBcirNrWFxd6rlKTIX5iCJc5qKSBRxooZEfonEKX4f3hJI4klvTLtAm+p6fDKVl3y5nQjgRmCKiOUldeCbLbF2/7yE+QJpTvy2StdAC9AHepBZm0J5RU2TQmZMIVLCwyVAkZEKGWpoT1grOsaDZV+RRAcCu7V2rrQ1zLwF2XtKUzikkOQRSr9C8Wxd4mkIaqaGva4vZXywLDcgcQI6Qx3bbkzpaWqrClzlvYUk115+kLu0c/xLItkFnTyPmHOLdxTQlZCEpCcRAOZNetADw4RG39tfpsctp2GGY+XPJj/AFDiFW0iYu1rSZ2AZy8f+kM4HYEmHmUiXPVmKecj5V4/lAbaLY/xAJ0pZxD3VVSQXI1DcP1U8eNyVj+9GMlYNVImPKAtHmWkBlLLhi7oWni4cReuGWJPiImjCma4SooYlQcCqXxboHujUx3s3cH3iZ01W8BRKaAaebETxhgtVlCFAFlAHGgq4h6h/ezEbo0ws6eRSnQtrs5CVBQAUAxADO4pU5cQY4swUlKQpctSiRiOJOTGufFqc4LWpZCA8p0MSHxDDkGcigqd2oq4gJaUmrVpkC7ju0Br0ql5C7ak7fgIeAFaSSXDbyX50PfSK18SFS5SsMs8yHOEak0LDhlnFSz42SQHYhmI6jMgfPQwXvm1JlSVL8M4koZikFLkpoSDlpwgE9w5RM9vGYUHEmixkRnrrnAJE2ZNmJQpRIflVzxFTDlN2qUmX4ibGjDiwlRSopxEOxLsOkBbTfSrRaUzFolpw4fIgJfCTm1Tmav9BHpY3twefkW/I1Sr4XZ3Sy04d10u27TNNKc4+V7RlpX51KbRQJfWsOM6wIYnAAFPQavXVx8oDXtcNmEtapkhDAByAxqQHfvE/dSY7tauCsnatVpmJ3UkYaIBoVGpLKfRqRRvOzSQCpUsoVxLvUueQz0EXpF2WWZISkS/DxkkLStKqpFCFAnSjFmaCdrsaRZloVMMxIQWKgCRTiM4nyTt3ZdixqMaozJa0KmEIBchwxbJ8vipF65Zxx4PdIcNpWrnSBMoNOqKp8lBmOL5BnOR0gtcM7FMoDwJAbMlnDEP0pFTpIkabe4YnSQZksu6UhT8XamnM5nhE+NQSkJU4A41oMvXtBGXdoP/ALZY5ly75kkMzZxwqzS0guFdQxY5k4RV/VoDWhWllVEqUST92nE7kUfi/wAQjpCZKHxKSt2NA3y1+sV7Rd0vC+NYo4OHMFtGfLk3fPiVdcsfEs8CQnpTT8ILUgXfBNarzQhvD3yW0yD5dW+sP3s1tSVJmhLsnDmCDXFmDllnGdWe5iSS4QzEjHVjzKc68BD77LbIhH2jCsqfw3BLt52akNxOLmqAnq07nXtJkqVMkFGaUrOYFHRqYW7vlTaOkrTmRiBD8WGcNXtDBxSgMLlKmxZeZL5Vyhas0paXDpY57yvlu0iTqX91luD8SL6ZYIIKpiOVdOGkDrbdRG8hZXh0O6a8wamLCxMSmoBQcwlSnFfi3SPpHjy6jB6rUr6xM2kNjfgksc9QRvIUCD8Rb51gbZ7GrGtUsJUhSnSyuIrkoVd/UQQNpYsFECjVJ7PwgffE3EUnEgqA95g/c1+R0jIsOmBduLjmow2hIXLmHdIRiYhIfE7mtGIdoV1bWTV+GhRBUFpLsKsfeZmI4jOHr7YohJUAMIZgX/6mD6acoQb9SJc9C5MvCtyslwoF1kBke6Ax9ekX4ql8WiLNDStQ9WmwmZLWmYyxgVqoDItQls6wj7LyB9oQpgmpYcaF/wAoblzEqkqx2h1lBoFgsoigOEN5mEItyzUy56FFflVWhNDR37x2BPRJE82tSNDvcBciYKjdegGlW46cYEWa+FYlALlyQS5WqmJwCcAzavz7wUvS0IEiYRMSCEnPpwBfpFGfZgBItGEBkIQviKDCo0oQadxwhGOSS3RQoa5cjvs7KHgbgcuXId6MAACAcm1iMWhaUmWoHEAH1A4Zs5ZwwBgTJta5aTMSuYCAaBIUDwxAhxWjvwpAGTedrnqmSxLxhRxE0QUgl8ySAxyVnR+ju45x2NeFQnTY83fIUaJ8xDsad682rzi9eIZCUqQlSgRTE1FPVw3DvCLKlW6XMlzkJXMmEKQRulIdhQJUWDh8RZyNIu2q1zUhpyiVhypxkWBNMmoO1YFz0wr2aseqdrwFLbJU0zCGTg4lQd9M2OXeAM6ZhzBB5bp51A/CJpG1ckyinCuXMLMoqcUIJYgCIxbFLLBSiGy3sv8AmGXyiZpoqiS3WhBmJGIhyMwDXKmEp+kNE2zpKGXhUCQCMNDnmFPwhTRZ1YkqBUioLp5HJi4htmUY4ictf/yYyzJ8i7bLlRJ8RaKJUDilhLoUjCApKkoOJBBSlaVMwPCKg2YkEObKtD6oml+6VBTf35QwSrxkJUErZK1F0u1Tl1SchVn0izMBzhryySVCVBNu0XLLNSpIGHygZmrtqAGf84H394fhrRMJTiDChJehB6PrHBPIHqPxIjifICgysv4VKSPRJEAsifIWiuDPDPwrBTiDZjV9aineDyNpAUYSGYaxcOw0la9wqSfhJJHZXm9Ynl3ChAwk0FCAG/qYTkkj1cUoyjuZ7bbQZsx0IIWo1JNO0Omw1y+GMUwpfSo568ekW74u6UJKN04ZeQzYH8PlWFxViKiyVpHHFUAcd2v1imOVSjSPOy43qbZpgQGer6ekUbXKxpON+ShQjm/HKsUpM9Xh/d2uSCEABBQBUZ1WQa8dOcXLXiVZiopxTMOSd7ecZMWLdYK9ifTuL32cqdlHUUAqOjjrFmbd7p8ysQ1LihzyLd3irImzwpXjpmtphQlTcyVJP1j60XlLSCTNJbJCpYQ5/mAjNTC0I9nSZi0ELxAgAJYIJppiK3CXhu9lclaTaCtqmW2T+/mwaEeTtXJZiVJoKFL/ADBf5RoXs4vCXNE7ArE2B6EM+Pj3inA3rRPmj8bPvaLI/dLcshK3A1cp01hakW3CgNhJHE8ajPlrDd7QB9yKDyqbkQU6awmWS7CapWpuDFgeDip6EtE/VL7rKOmf20XpV5q5cqA8OMVjZFYiCSRo5/D9d4nlXSs08RupV+LvEM65MAJCEqGvGnFwCYmrYeqvYrWsMQBMQCeaSfQue/WOF3YpWU1Kq6mg5UAb0jpRoMCQk6uKEdiB84icFVFBxoDVvxHOO/wMK86ylBUihLBsOVRpQQH2g2BtM5QXKGPAhKWSwUCHphUQSau/OCFtczDvM4z4HKBlivO3BSpUuahGECpAOIfEN2oPPvFuC07I+o3jTA0zZcy1ITPmpRmcK5cwEZBlFKCoAglixFDAa22RCJqkhlIehSrFT+bCkn/KOkHbdd9pmqInTxiyDMeLCgcZmkRWe7J9lPjeEmckUIWAoNxbzJL6iLO4k6Iu1tZBdGzE6cfurOpRAxVJTu1qHZ66B3aNWsKN0S1pkKm4AJiDuKAUmoIc6aU4wqr2itK5EsyEy5ONTKYOoECjksBQUCUhqcYVbXes4WkzFKaalQqndqmnu1LjMu51MIyJ5P8AI7G9H+DUrhmmSTKW71Seac08jSC4lJmKJTmoAejwt3XesxW/hOEnxQouWlqyJWc8JdBBghf9pUbJOxLIIRQgJCnChwbo4qM9GiNNp0yqSTWpBOzHwZikLaqQsE0DOoGp6xS2xlpVLC8YBwkHCUnEkgkHXmH5iMvuqzm0W1EpcxakmYU4lVOEE1YuxYRoF53FNTKWVTAvClVVUJASW7to+kNyfFaUKxpN22Adn7pkDCVWhSVqS5TgOEOx8wOYZiSBkdKwcGzxVWz2hMwcAWNf1nSFeXe3h7s6WpFAxQX0byltQ9DB/Zm9JSphacnymijh6ebXWhOULlGT3aHppcMLXbYbRLV96hZQ1WBWDQg0S5+UXps8FCUhJSlOQbDTRg7+oBiaVbpbj75H+ZP1eKlt3jQcRQmFS2Ry3YBv6Qce6klwC9QyiMxQ6NTWFWbeU6SslC1JLqJS9C9S4yzfSGm956FTVmo3mOIOKDD+ELu0FiCWUCCCKkDXm/6pDIPemHJbBO49sMT+IlNciHG8SOwGeUHxfshSm8TC5UADTy0d+B0dox6yW1SFks9YOTVS1BKiTSoakOngpiIZVJfs14DAgEVCgKgv6N9XirabEZgoreHHI8n48DCFsfthgJlKJTLUSxYqKCciG0NHoY0JNoY4gCWzGujAdYly46dMbim1vHkHSmUCk1Boe4hOSMCiKk5bxJyLUIIbqYYJNtwlWN2FCBRSScqFq9Yqpuixq/dzlSn0mAmvUFuELwJqy3qaTQKmTXoxHCoPygNa7etCzhWtNB5SRpyhsXs1Mb7pcqaMxgmAHskiFe9ritCFqK5Ewcyg6DiKHtFuNb7kGSW2xyjau0Jynq7n/wAocNmb4mz5CjNUDv4Q4TUNyYUf6Qi3ddiZhONfhpBqcClaHhR8qE6w5bP2KzycQRaErCiCMScBHrQxuVRS2Ax23uLO1x//AKVlNBu6BnYOcm/vGg+wRRItb/8AC/7sLF9XLMnTVLk+GtJAoJqHoGyUAGh39jdzzJH2nxJeDF4TVSQW8R/KTWsUdPLhCM8dmM22aSUpAaqV0f8AlhIu2fhWxyMPG2agEAnRK/wjLvt6ZSwVbqFHPLCrM9AdOfWJupjeRjem/GPCLbKTQlR5MPlFhFslDj6CE0XpKOUxCuigfkDWPlX3KQXXNSmhZ3/R7RNqneyHPHH2G73sqSypeEJKVE56AmjZU5GAE6WiYndKVjQpIdPMEVSaco7st7eI6gQlCXw4gd6hxKAbLC/A0ygZMsEpanCmUclIOFTZFiKkGN87hpNKijaLTLkzgiapSpagH1IBLF1Eu2sM1vuFCEpmyAnwyEuEmhFWNaV1EIe1ImjCFqSvPCrCymp5uMN3s2v4qQbOvhQK/wCodxvesWQVJMkyu3QOvG5yd+zrMtQ9xR3D0xUQelOkULHeiiAkKOIUISHf0/IxqEm5LMlWEy0qJDsp1UJzZRPDhBuRZUJACQEjgGSPQQbip7ehUZuG5kl13Xa5ilIEpbBQUcQws6QAXU1C0X5nsonzpqlrmS5QLUcqOQGQDfONTSWdgO35x8mNjBRdgyyNqqBGzmz4scgSVTDMS5qRhbFmMzT6PC/t3dy5UkqTMWJZUkNiLEFTFBGR49BDuqYNYpzVypwMhbKC0mmhHB9FChGvpAzUZOv6OhOUd/7MwuG5SL1UoBgleJmLHGMtGoSYZNorss0xZUVJRPQMbYs8NWUgnXiGMW7NcK5EzCt5iCQAo6ow4Ug8wGT2HGAF+bKGRP8AFl4RKJok7xCmqCFPmXILnSEPUufBTHTJqgOqYJnnKTUgvT6eU9i7ZiLNwWBEqbjKkjzNiI6EfrOB972Vt9AZvMlmHUcG4N9IJbIXkFY0krxOCSU0AZqqFGoM4B3ptFG10xkTbZb/ALwVyzb1ZvnHtov4WZIUJS5qVEuUHIjJyXc9eEei0nEE4Fl3ZW6wYakKJSO0XV21UqSpYlLmN7iKkj0NO0Kh/IyfAt2S6/GSFhaUuPKo7wfiA7RN+zk1LAy5cwGlS3dmr0aA09c3ET4TOcgtPXJQHHSLFjvWYkjemy8qMWz/AIQoH17QSW4btrkQ1XecROGr+UZg8G0r9Ikk2SYkOpJA4GhiC22sqmrUkkuol+pNYnkXkpIActzj1NLaPLUkmey7Kkl3b6xptw2pJsqErm4lioqKAOAC1TQ68uEZlMRMmt4e8sDJILnsM4lssu0oQuYWRheigQSwNWDZHQ694XLDKSGxzwi99hs2nt4E5KcKiwG8kA82bEMmeAn+Loo5Kc3BBH9IktNutK8AUjxDhSxSS5fKgcakUAzgjY9nrVMH7paP5ykN2d/lEehJbljyW7soyLak1SoHoYatmrymLQoFamGmL6jPKFm23DMSfvJPdg3UKEX7JYEyrLMKpqsK0lgVqIBZk0A0NHrWBaRtti9f15jx533ZBVMVUKoW3S4I4uXB1MUpdpU5wgtSmZ4aGsDrTaV0TQBORYPWueo1iM2wu5z4j8qRcsexG8lMNC1l6s4+Ld+rRqfsUmP9qqD+6yIP+84RjUm3l6qI6k/X841r2DzQo2xq/uq0/wCLwgscKkgcs9UGPO1rbj5Mr8IyO8VpUtcpacKVKIQp3Ge6591QpyMavtihzLzZlOz/AMPCMsvFvEUkoOBRIScwRwIYM/5RPn/IxmD+BcsVlEuWlDZCJkTJbsMPBg2cUrssZDla1LCWwJJoABRxkpjxd2HOLs6co1BKQ2SaDo2QfQCInRYrLC0UNNDpwB/XVoCmfLmOP+lQwq6sa9xyi+JSlFlKUdM6frvAhNpSs4WL8FJZ6sGfPtWNijbAe1SCFoGIqGGmLMB8sWZ716x5Z7cqTbSWShRKSAkkgEAEMaO/4xFtZNaYkO7JFDXMnWF82hSqkkkMxJchhQdo9HHDVE8/JNRkbLaL6InyZ9RLmJAH8wzSW9e45w3SLQFBKk1BDj0rTlGZ7I2n7VZlSCd8uqWTQYxmO/58omlzJ4SlOJWEmuFz14BwAaDWJZXBjoxU1X/qNFtl+ypPnWH4Zn0H4xUl3zPnVkymSRSZMoOoSKq7PENy3TIlpC0ArOeNVSOgyT2DwRVMJMdKb8sWopcL+ykq7iojxZq18UpOFPoCCR6RblTwgMlISngA2vz6xI4cH1jmYoGkBxwwrvktWaaFDCTCdtteBBVZ1ywAcK0rKwygDokhnejPRukG518SpJZS6j3U1P5D1j28Lvk3lZynMpJCVapWMweXHsYdF61pfIt/blq8GcCW1DiSeIy4VSqnPSCmzslKQcGEirtQ4uBfRtQ/4wIt1y2mykpBJAd0mvoOgFQ0FtmLSTKUfDw11LCgApuuavT+jplHYtUi9ZdpQiYoEYkOQzBxUjP3hrWGOZLlWiU1FIOvDoc0kRmM+8ULKilBQpWEs5IeuLCS7jI1qHarQUuK/FyjQmrEgmh7cW1jtLRjSlwMRkTbKWWg2mzk0LOtH69OYidd1SJ0iZMkFjgURVmOEs490vFy7b8E2oodRR/XURY/w+UtSiUB1ghTOlwXBBYjSGR0yESco7H54lzsJI4wzbNrl4FKUMSwd0EOB2/ODG3Hs4TJSufZlOgbypas0j+E+8OtRzhR2fWcZTk8eljakefkTiO1t8OchxuKb3KGmVdYBWuVMH3SpmJEweYpDiocOM3Dxdsww5mlY9vucEWZQ1phV/FiB/OKmlRIm7Vki5Ckii6D3TRw9cJO9kPKSYms+0U5ALLcA6h9f66QFlylHCqVMB3XZTqBKhUZFKTRmJBqOERi8UikyWpChR01B7Go7KMeK8dnvLIkOlj22LHGh2eqNQ3A694lXfdjnpKVpKUqzGEo55peE+Vakq8qkkGjEgGtMixjtaN08Rx0qPxheihlp8B6dsFJnf8AprQQDod8acCDk2kCbZ7MZ6fJMlLfi6fqGHrENnnlBxA5agscyIc7LbVLSApTkAHsQ4fs1Y15ZRA7MZGW31c8yzLwTkYFEO4IUCC7EEUbSkar7AWa1gf8KvEfetz45wtbeoGGSCgqLqrR2pTioOXbjDH7BFDHbQNPBr/92mkXYJ66ZFmhosftrEP4f/NT/LwjMLyQMSkFJFSHY5deMahtWtsGtFUdvhjMZpC3IrXI0Y/jXURL1P5GP6f+JTu+850s+F4aFUxCaThJHOhry7xYeYs1ISx+F/rTvHyFJRVWWuZ+QBPeJUzDmEL7sn/UXA7RLLfdIqWx4bOr3pq8OqRhAPInC7d+MWLwuUs4TiSa4WcinAO4iJJVwSOjqPzYfKGOyWwKSjKoq54cAxevOOSMk64M4ve4DOLjPCwelRlUA4uhrzpCNKQXKci+tOMfoVV3oWXKW4lLV9frGcbX7FqkzzNlJ+6W5BruqZ2PcEg6xZhyNKpEeWKk7Qr7M30qRPSQWD9n0MbfJuqVPlmagMqal3csHqQ2lX0zrH58tKGWWpV/xjWvZjtLiQJSj/fX8D/mhmWK5aAxydNeUGbgt5QtUldC7MdIYp4CQ5LAQLv67HUmchNQUhWh4ZwPTY7RaVULJFMRoPkKni0RaXF6eSptTWq69ly13+hD4XUfT5ZwMVaLTaR92CQabpCU9yWJ6vBuwXBJleZIKw5xLLs2bBgGqM+Mc3vtUiSUISkqUvyOClDanE1U/wAoMHHF5kxby1tBFa79jQ7zlufhR/5EP8u8WrbYl2a0CdISVIX+9lpGRAJxNwPHQ9THd33kFqSTNBLFwnyg8gHJ18xfKkdm+JkxTSU5FitQYdQmh/zN3iioKOwlynKW7JbXeMicyQpK1KD4WJ3dcTeXvq0RC5paEKZKgACTVyafM/0iK03EtMpRkKT453g6Qz6sAAkHgSC30Qb02jtyCuXNWUqDgghIIoags9XNRnANanbQcXSpMW1gHI9DEsq1lxiJpryimhTVEXZEhMwFjVsuevLKOkq5HxGTZy1KVOQlLsSx4jIvRuH94dVSiQQpXJozjZm0qRaUHw1TGzCTVmI5AjqYfZU2eSWRJlJ0JJmK9AUpOvLrCHBBSkVrfYfFkzZflxoWHJYA4CxJ6gA9Yyu5blmeIiZgV4aiQFMWLUzh62utM+TKKxaFbysJAShIqFEswcZceMW12koumzKs+6QUaA1UVBbuGIKvw4Q/p5aET546inarBgQKV4NEVm2a+1S1KUQlCTkciWLuQxDOC/1g/Z7vnzQn7QmSAR7iS/feAHaDt2WVKJaUBITShFM3rlz1fvFU83x0rklhhqWrwZJa5ps6jIUFYJZYLTUaHk7F6jiaR744XkoLDDL8QeUX7dKOIunMl1JfCWpiHetecD7TZUKYkDE2YccxURFafJ6STXBVXd6FZpKejM394hm2NctLoWpuA/Ri9LlTApkrCw+S2Bb+cj6xVNrUhTLCkgkZkkB82oOzCGJvwwGkRf4upgFyweJDpJz7O7HtD5cl7Y5Et5ZxCgdg6fdUWBfpTJ6PCvZbOFKQVMUlwFYXDkUyoC7UhzRJEpKcRCQwDqLcNSw4QnK09khmNPyxL2vvla5ipUzDhlnEkpSzEgZuSToM4dfYHOClWwh3aS4On73hCdf20CET7RL8GUvGjwytt58Ob5Fi1aOwhs/2e0sq2hwaSMus6LsCpIizyHfbuVNUZPhNUlJds1FITn3hLTs7Oo4SMmJVSuFv9QHVxpDft/a1oXICV4ArEFFnasuvapcVgLbQESyftEwHEAlJWg+8N/dBDEISQKM1SXDozJa2eXKb1Om9v3QNVcc6hKpYoWJLCigjzM3mIH5RFKu2aWdSEklQwqIBZJIWWbIMXJ4GGCdITLdrUWBUMTyyQMOP4XLrqKjlUxAUJkhAE9SgcaiUzEUUElVCUFgojjVxTit40Y5z/wBz/sEKuucMJxIwkEhWIYcICSVO1BvDm9IsyLmtKEgIMtKVqIDNWhW9A6nDkM+eVYv2eelYSROWHCSoFcrdxBSVGqBupCUgoGYIy1q3lPUhAXLtJWcQJBKaboL4T/Eos2QpRjGaImOcqvU/7Bcu+pwU2PXgPyhytdgE5Cpahuq4OG4F3zeECUolYJLl3fvGmYa0Pr+qxkFuP6LJKV27MX242S8JTplKGRB0CcinV2Uxd6YukC9lp5s89Kn1H5emkblet0ptMoy1NXylsixHcaEcIxa+bkVImqQoYSk/pjqOcU6rVMuiknZtl3WpE6UFNRQyNeornWLyUBsu0ZzsdtWmWlKVqDByriGHDXjQfSOr+9qoRuWdLn4lfgn84GE/D5Nnjd7cD/OCWdWFk1dWQPHlCptPtBZJkuYgjxpgQoAoHl1cL0DsSxL5VihclkTeEnHPtC1qINAWSgnLd1I7CBSbjlWaYuV4xVPUnAErRhQoLYApU5JY/jwgXkbCWJLkBWS2TpMxKnUtOBK15nCk0D8BUV5trGrXRbkrlggt1/Hn+cZ8mwhKvtJMwS0S0oIQAFJOASzic4SDQsTXGKEAiD2zs7zISCzJLFOAgkYgCkZM4ypHWnsjXF8su7X3JPmDxJUxakgb0oKOmqRkejPr0y+3TS5do3W7ppMsGtehbsNAaVrSEr2g7GkpNplDnMQA/VYb1IHXi2wMbp0ZoikTyZpSoKSYiZukSIltWOY6I9bIWyT4aySELKxugFRZgzMCSHxfrNjVbUl2CsVGdJSDp2PVnhf2KUBIJDB1EEniADx4aaNByZPf4iOQpXrSJJSpsdpsS/aFaV4ZSCUscSmAaoYAuSTkSIpWradSrPLs6EYEJSkKq5UzEnIYd4PT1gvtXYvtFpsslKSFKd6vukirDJmVqcoIbZ7CjCqfIDaqlgAAACqk5NlUf2ijHWhWIm/kMGzs3xLOlbEU+In6xJf1s8KzrUM2OEA7xNBQHNnFKwO2UtLWdKdcsucLNo2pmTbXPRKUDJBLAh/KnA4Oj1PeNlurMjGpUU/toxOmoNXYpOuYGrU1ePFTApik01BIyfjkfQHnE08hTKKa8RTkfnxirNs28Ak55JUwJ6VY/WEIqIFzAlgo4QOZb10dyeFdI8nIdDFiKa9NY6XMY4VJ1qCMu3aK06whsUtZlngMvTSGIF2S3NdaVzsNU0JJSopy05h2MO8mzh96rkOT+fD84Wtk7IvxVLOBQwkOHd6ZikMn244iCCyThOINX5nUVrAZLbNjsgDtDsRJUmZOlrwEBSikqxBRqaKNQTzOeUHvYDJCTbGdyJLv/wDNFfay2yhYJpUXJSEoDVCyQQzgahz0Iib/AGfrSVqtj6CR/wB6LemcnyQdQorgddvbvEwSiSXTjZm/h1JDfOFMbOIPvq/y94eNr0ApQ4epb5caQBlirsR6cORhGf8AIxcOmxTjqktwV+yqPjV6COk7JpPvq9BBkDoOsdJQSQX3c2Zn/p2hdI76TF6BP7JI/wB4o9h+cefsohv3ivQQbCP1+tY9loD5P9Y6kZ9Ji9AZGyKKETFeghjSeEQhhE6CIONIOOKMP4o+8SFnbDZz7UjEktNSMgHxMCQG0L5GucMhD1j1MsaRtjKMAm2ZWWRd+ETWTZ2fNdSJa1tmQCRTmKRt/wCz1nKsZky8Wb4RmS7kZE8zWLoQkfg1G6cIPUZsZRsNJAWtpuFZYCXkVDiFFQDjLD+UH7ba1lCpighKkPgUoB0kZpLjdJYinHlFrafYY2ib4klSEFnYuCpXUCmlecd7N7PzlS5ibajGlVBjViVoDSoAp5nCuuipRt2hqkq3FYTxNlzFKkhSJ2/KTMU/lYKViBBSzuRQhJcYgCIuXDe58TwDLUgysgouoUAIJYFQDAh6tTICDO0Gza0JVhWPCcKbA5QpI84KSAA2dAKlxqKMm0mZaJZKUmbhwlaHZYGRwtukD9MBHWkdWob7tDIoQ7lwafrjwi59oehfphLH/mZuVY4lSQB0bLlFgogogSMw222KMtXjSUvLUapT7h6D3T8ukJ2Bjw/CN9EwVLEtp/SEDa3ZVMrFOkihzSxo50cNhfR46TpWhmN70zjZWxJTKxAVVV+LPl6t2gtMtiMipIPBw/pEd13RhkoQpS1ABwFaPVsIzHIvF9N2slkg/T9f3iRq2U2kAL92QXaSidJmMsBsJdLDFQhWhrkWy7QTOzlsNmMpVsxEioKXp8ImPiIPMQZs0hUtCcOfwk669H6NllV70u1EpDIqc6gt+fq/0ivG46aZJkvVaE+y3QsINnE9EqYpObFTJJIJGQB0zpA+6PZbOlTSoWiWUPoFOoaHC1DyfvA7bS8JibaopUxQwBHLlX+8F9m9vvcn6MAsdvMG61HpGxkls1sbJS5T3GW7tiZCAcbzMTZukBnyY89TAa/fZ9muQpLV3Vk9wC3esONktqZicQq+TVfpE5AMNcIOOwlZJp7sxWbMIdCw4BIZTltM/d7RyqzpZwphSitOh/sesaRtFcMi0E4iUTBQKA9MQ97rzhEvXZmfJBVhxhhvIqCAdaOO8TVTpFsZprct7JymmTBUKCa5MW1FHcV5M0c+0CZhsiglqrQOPE5vQhhx/K9szMJs4z1Hpl9frBC1XcialSJyApJHodG1BzhafztmyVxdGO/43NKUoWorQkuxPbPM8KxrH+z8U4rbhdmkZ0/33B4Xbf7OAAfCKXDsFqwuDxJGF6500BfOGr2FXcqTMtqVpKT9zQ0Oc6PTxyjJ7Hm5IyS3NOvG6kzsOIkM+XNvyimrZhOi1A8WH4iDCMo6hrxRk7aFqclsmBTswim+qlasa8TEv+AJ+I/L6QVj6M7MPR3cl7Bf+Ap+IxyrZ9PxK+UFo+juzD0d3JewT+z6fiPoI6Fxj4j6CChjyM7MPR3cl7B4ucfEflHpugfEfQQQj6N7UPRmuQONzj4j6R8LoHxGCEfR3ah6N1y9g7/Bh8R9I9F0j4vlBCPY3tQ9Ha5A1d0A+8YHWTYiRKmqmyxhUuhZ2bMsl2DkA5aQxR9GdmHo5TkvIPTdAGR+UeKuf+I+kEY9juzD0drl7ByLpA975CPJ9ypWkpUXBDGmnCCMfRvahxR2uQKkXAlAYH5fnHSrmr5yx0b+sE4+jOzD0d3Jewaq5Qdfl/WPBcgd8R9P6wTj6O7MPR3cl7EbaD2WS7VMMzxlSydMIPVqhg9e57Cx7E0P/wCrX/8AWP8AyjTY+juzD0b3Z+xMuL2eqstBa1qQS5SUD5Mqhg+LjAyU3b+sFI+juzBeDHkk+WCp1whQYqfgSBTvFWXsoE5TT/lH5wfj6MeGD3aNWWa2TFxexqfdmYSS5ISKvn35xAnYUVecSCXIKE1p1dsj2hqj6O+nx+je9P2KJ9n4BdFomJ4pIC0kUDYVksGGhGkFrj2e+zLmKEwrCwgBJAAThxZHMvi1yaDEfQSxRi7SBeST5Z//2Q=="/>
          <p:cNvSpPr>
            <a:spLocks noChangeAspect="1" noChangeArrowheads="1"/>
          </p:cNvSpPr>
          <p:nvPr/>
        </p:nvSpPr>
        <p:spPr bwMode="auto">
          <a:xfrm>
            <a:off x="6367463"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endParaRPr lang="cs-CZ" altLang="cs-CZ" sz="2000">
              <a:solidFill>
                <a:schemeClr val="bg1"/>
              </a:solidFill>
              <a:latin typeface="Arial" panose="020B0604020202020204" pitchFamily="34" charset="0"/>
              <a:cs typeface="Arial" panose="020B0604020202020204" pitchFamily="34" charset="0"/>
            </a:endParaRPr>
          </a:p>
        </p:txBody>
      </p:sp>
      <p:pic>
        <p:nvPicPr>
          <p:cNvPr id="48140" name="Picture 10" descr="http://heiland-am-highway.de/wp-content/uploads/2012/05/Benetton-Kinderarbei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2191" y="3248024"/>
            <a:ext cx="44735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http://www.mediaguru.cz/wp-content/uploads/2011/11/benetton-1991-baiser-248x14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52616" y="3276603"/>
            <a:ext cx="4215385" cy="294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http://www.mediaguru.cz/wp-content/uploads/2011/11/benetton-1996-chevaux-248x14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15033" y="1408652"/>
            <a:ext cx="2449984" cy="1568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2606606"/>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754144" y="422425"/>
            <a:ext cx="902145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cs-CZ" altLang="cs-CZ" sz="4400" b="1" dirty="0" err="1">
                <a:solidFill>
                  <a:schemeClr val="tx2"/>
                </a:solidFill>
                <a:latin typeface="Arial" panose="020B0604020202020204" pitchFamily="34" charset="0"/>
                <a:cs typeface="Arial" panose="020B0604020202020204" pitchFamily="34" charset="0"/>
              </a:rPr>
              <a:t>Benetton</a:t>
            </a:r>
            <a:r>
              <a:rPr lang="cs-CZ" altLang="cs-CZ" sz="4400" b="1" dirty="0">
                <a:solidFill>
                  <a:schemeClr val="tx2"/>
                </a:solidFill>
                <a:latin typeface="Arial" panose="020B0604020202020204" pitchFamily="34" charset="0"/>
                <a:cs typeface="Arial" panose="020B0604020202020204" pitchFamily="34" charset="0"/>
              </a:rPr>
              <a:t> po česku?</a:t>
            </a:r>
            <a:endParaRPr lang="en-GB" altLang="cs-CZ" sz="4400" b="1" dirty="0">
              <a:solidFill>
                <a:schemeClr val="tx2"/>
              </a:solidFill>
              <a:latin typeface="Arial" panose="020B0604020202020204" pitchFamily="34" charset="0"/>
              <a:cs typeface="Arial" panose="020B0604020202020204" pitchFamily="34" charset="0"/>
            </a:endParaRPr>
          </a:p>
        </p:txBody>
      </p:sp>
      <p:sp>
        <p:nvSpPr>
          <p:cNvPr id="48131" name="Line 3"/>
          <p:cNvSpPr>
            <a:spLocks noChangeShapeType="1"/>
          </p:cNvSpPr>
          <p:nvPr/>
        </p:nvSpPr>
        <p:spPr bwMode="auto">
          <a:xfrm>
            <a:off x="1524000" y="620713"/>
            <a:ext cx="91440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8134" name="Rectangle 6"/>
          <p:cNvSpPr>
            <a:spLocks noChangeArrowheads="1"/>
          </p:cNvSpPr>
          <p:nvPr/>
        </p:nvSpPr>
        <p:spPr bwMode="auto">
          <a:xfrm>
            <a:off x="1703388" y="3729038"/>
            <a:ext cx="8640762" cy="265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eaLnBrk="1" hangingPunct="1"/>
            <a:endParaRPr lang="cs-CZ" altLang="cs-CZ" sz="1600">
              <a:solidFill>
                <a:schemeClr val="bg1"/>
              </a:solidFill>
              <a:latin typeface="Arial" panose="020B0604020202020204" pitchFamily="34" charset="0"/>
              <a:cs typeface="Arial" panose="020B0604020202020204" pitchFamily="34" charset="0"/>
            </a:endParaRPr>
          </a:p>
          <a:p>
            <a:pPr algn="just" eaLnBrk="1" hangingPunct="1"/>
            <a:endParaRPr lang="cs-CZ" altLang="cs-CZ" sz="2000">
              <a:solidFill>
                <a:schemeClr val="bg1"/>
              </a:solidFill>
              <a:latin typeface="Arial" panose="020B0604020202020204" pitchFamily="34" charset="0"/>
              <a:cs typeface="Arial" panose="020B0604020202020204" pitchFamily="34" charset="0"/>
            </a:endParaRPr>
          </a:p>
          <a:p>
            <a:pPr algn="just" eaLnBrk="1" hangingPunct="1"/>
            <a:endParaRPr lang="cs-CZ" altLang="cs-CZ" sz="2000">
              <a:solidFill>
                <a:schemeClr val="bg1"/>
              </a:solidFill>
              <a:latin typeface="Arial" panose="020B0604020202020204" pitchFamily="34" charset="0"/>
              <a:cs typeface="Arial" panose="020B0604020202020204" pitchFamily="34" charset="0"/>
            </a:endParaRPr>
          </a:p>
          <a:p>
            <a:pPr algn="just" eaLnBrk="1" hangingPunct="1"/>
            <a:endParaRPr lang="cs-CZ" altLang="cs-CZ" sz="2000">
              <a:solidFill>
                <a:schemeClr val="bg1"/>
              </a:solidFill>
              <a:latin typeface="Arial" panose="020B0604020202020204" pitchFamily="34" charset="0"/>
              <a:cs typeface="Arial" panose="020B0604020202020204" pitchFamily="34" charset="0"/>
            </a:endParaRPr>
          </a:p>
          <a:p>
            <a:pPr algn="just" eaLnBrk="1" hangingPunct="1"/>
            <a:endParaRPr lang="cs-CZ" altLang="cs-CZ" sz="2000">
              <a:solidFill>
                <a:schemeClr val="bg1"/>
              </a:solidFill>
              <a:latin typeface="Arial" panose="020B0604020202020204" pitchFamily="34" charset="0"/>
              <a:cs typeface="Arial" panose="020B0604020202020204" pitchFamily="34" charset="0"/>
            </a:endParaRPr>
          </a:p>
          <a:p>
            <a:pPr algn="just" eaLnBrk="1" hangingPunct="1"/>
            <a:endParaRPr lang="cs-CZ" altLang="cs-CZ" sz="2000">
              <a:solidFill>
                <a:schemeClr val="bg1"/>
              </a:solidFill>
              <a:latin typeface="Arial" panose="020B0604020202020204" pitchFamily="34" charset="0"/>
              <a:cs typeface="Arial" panose="020B0604020202020204" pitchFamily="34" charset="0"/>
            </a:endParaRPr>
          </a:p>
          <a:p>
            <a:pPr algn="just" eaLnBrk="1" hangingPunct="1"/>
            <a:endParaRPr lang="cs-CZ" altLang="cs-CZ" sz="2000">
              <a:solidFill>
                <a:schemeClr val="bg1"/>
              </a:solidFill>
              <a:latin typeface="Arial" panose="020B0604020202020204" pitchFamily="34" charset="0"/>
              <a:cs typeface="Arial" panose="020B0604020202020204" pitchFamily="34" charset="0"/>
            </a:endParaRPr>
          </a:p>
          <a:p>
            <a:pPr algn="just" eaLnBrk="1" hangingPunct="1"/>
            <a:endParaRPr lang="cs-CZ" altLang="cs-CZ" sz="1200" i="1">
              <a:solidFill>
                <a:schemeClr val="bg1"/>
              </a:solidFill>
              <a:latin typeface="Arial" panose="020B0604020202020204" pitchFamily="34" charset="0"/>
              <a:cs typeface="Arial" panose="020B0604020202020204" pitchFamily="34" charset="0"/>
            </a:endParaRPr>
          </a:p>
          <a:p>
            <a:pPr eaLnBrk="1" hangingPunct="1"/>
            <a:endParaRPr lang="cs-CZ" altLang="cs-CZ" sz="2000" i="1">
              <a:solidFill>
                <a:schemeClr val="bg1"/>
              </a:solidFill>
              <a:latin typeface="Arial" panose="020B0604020202020204" pitchFamily="34" charset="0"/>
              <a:cs typeface="Arial" panose="020B0604020202020204" pitchFamily="34" charset="0"/>
            </a:endParaRPr>
          </a:p>
        </p:txBody>
      </p:sp>
      <p:sp>
        <p:nvSpPr>
          <p:cNvPr id="48137" name="AutoShape 4" descr="data:image/jpeg;base64,/9j/4AAQSkZJRgABAQAAAQABAAD/2wCEAAkGBhQSERUUExMWFRUWGRsaGBgYGR0cIBwaHBoaHBscHRkbICYfGB4mHBwbHzAgIycqLCwsHCAxNTAqNSYrLCkBCQoKDgwOGg8PGiwkHyQtLCwpKi8sLCwsLCwsLCwsLCwsLCwsLCwsLCwsLCwpLCwsKSwsLCwsLCwpLCwsLCwsLP/AABEIALkBEAMBIgACEQEDEQH/xAAcAAACAwEBAQEAAAAAAAAAAAAFBgMEBwIBAAj/xABHEAABAgMFBgMFBQYDBwUBAAABAhEAAyEEBRIxQQYiUWFxgRMykQdCUqGxFCPB0fAWM2Jy4fEVkrIIU2OCosPSNEODk8Ik/8QAGQEAAwEBAQAAAAAAAAAAAAAAAgMEAQAF/8QALBEAAgIBAwQBBAIBBQAAAAAAAAECEQMSITEEE0FRIhQjM2EykXFCUqGx8P/aAAwDAQACEQMRAD8A0navbtFgmykTJUxSZgJK0BwltCMz2gEv20WbApUtBmKEwICAsBSklt8JIdq5NA32w2acq02YoxeGEErFW84HR2J7QiXrdnh77jDqhcsLD1rXebvCnOnQWltWjUJXtelqmJQbPMTiUASVJo5Adm5xJbPaTNQpYF22haUKwhSVoL0BoA/ukFoyGRLxAYWD1+7mzAAAdEqCgMuWUSTL1tqFrKbRMUMbgqCSSQMIVVi+FgzEcY22Caav2yJQQJtgtUt6hwKt1aOpftwsTkLROlkH3kg/6SWjPZe09q3FLtDqTiASuRRlBjWWnkM4tXntWZrA/ZlS0LSpKJqVhRZLMpRIDVJy0EZbOpGg2b2y2FZAxFL/AB7vzIaLKfalZT5VJP8A8iPzjM5trlzMLWWxrJKFKIUE5KcyxQjC1H4Z5Qbn7HWSbLBCLMFOCcMyaGAUHSGRVw4dhnwEZqb8G6UvI7r9oKGT4clUxzXCtFBx5x2faHLHmkzE/wAxSPxjKdoNm7FJlFSd1YBYIngtwdKgFK/LpAudtpLQwlyHSAQxJapGe8eDdz2xyn4Ciom7WbbWUt2SQ3xEDjrrlFr9ox8BPcRgl07dJOBCwd4spWgFMNACS3rD1KmbqfDUGIfVLg8DUKhbyzjyMWOMuBzO3crFhwqfqInRtchQBSgqB4EH9VhEs8hazUrSBxKhwyKVEERenXWcLJmkasySOlQ/rGrqH6MeH9jaNspLsaHJiRE0zaMAP4avUQgyrpQEOVLJzKgwDHJyH59Y+tNkwlPhzFgOcQIZ6OBTL56Ry6lXujJdPLwx1Vten/dK9Ux2ratAD4FeohAnqWw35ieIcCoObx3LvFaH30njjanPdYnX9ZtXUY3yKeDL4Hg7Yo+BXqIjO3Ev4FeohP8AEmgggpWNQEN6b39I9tN4JoFSWOrUqcn5nrBxzYpeQHjyob/25l/7tXqI9Rtqg/8Atq9RCKudJDFfiSxzS49UvF2R4JS6JmLhX9GGrS+BLeRcjinbJHwK9REn7WI+BXqITvCB1rxjoOMlP1hmmIPckOw2gT8J9RHido0n3FeohS+0Uqa9Y4TbWJjNCO7khxG0KfhI7iPv2gSPdPyhQVbNYiN6DjG6EZ3ZDsi/0n3T8o+N/p+E/KEuVe4HvJ7mKd47TJlpJUotTJJOeVcsq5wLUVywlPI+P+h7mbTIHun1EcJ2pQfdPqIzeXtLJmD94U8cSSP6aRblXhLIKhOSQOAJ+QrHJQ9nOWT1/wAGho2gSfdPyi9ZLYFuwIaMftG3cqWaY1EaYcP+ov8AKG32Z7TKthtBKQlKPDwh3NcbuewjpRilaNhOblTOPaVYJcyZJxpJISplBRBFRkxjOtobKqQlKpcxWB2UFMo51qQ+UaT7RUKMyThFMK3LningC/yhTkTJhB3e2NJflVvm3ePMyzqbPShBuKBUnZWXaGKRLAwjCsBVegcNV9Isy9g8FQpSv4BMUkDuQX4NBUW3AoAggkBy6WHUuwi2m9XDvTmn+j98ucKWUY8QG/ZdblnQ6SkgLfu2GjRVOyNrTRM0FB0LEvzqxENKbZ/A7h6OHFK1iwLyTqFD0MMWT9i3D9CjZ9l52AmYlJmaNLcMSNcTijmnSJ7PNtImpQvB4ZcEiWN1xmApBI7HMw1y7dL+MDqGiwhlMyknofpBW3wDt5MY9o81p0uWMJwoG8lq6AkjVg+QhUlzOdOEaf7TLkJtKJqpRUkyhk9SlRcEjkQePaEBGz01SyEoUBmH4HKtH6wamoqmcscpbxRREsUYg8QIc7gvG1WiT4EggGWA6iQCz0YmuYakA712Rm2dCVqqFDMF68IYfZvY1kzFqxBIADg4XLksTrx9IDJKLhqQyEJRlTDtiuO24t61t0OL/wDIA6wxWu0TZQDDGBTzgccyrtFGSlUtYABU9SpSyW40L8chF61yzMQ6VJJFRiGJuORfl+cQubsrUVQPtd4zGwgS0jVpgzfLCAOMQTbQs1K0ANXM5ULMekXLNa5KT4VoLFSXAloUABWmSuEV0z0nykqTWoSRRuYoW059oFmlC1uoHCqlXDGhYu/DMU7xS8fAMcxSymlAnC9SGcDJukG7QlIGIYhqRhJdjVwzigd6acYAXraUrCkOUocgtQqGoq7B4K/ZsItvYM3VfgWoJSXqHycDnyeDL4lOlnbPDwJpxhR2asUlIUmWFKKiCagUyZ3Gp0/CGa6pbKWkyylgC5U7ucgTUdHjl8f4mZd3uiS23ZLWk7jrVXECaHN201pWKdnTZisSikqKWxEg50zPXhBuV73Jj6uPwhcu3ZabMtJImnACrESspVnk6Ul3cVbjFeN3yRzVcDTIuqSDugcKH+sULRJKVMElRxMx3acahjE9uu6ak0KX03SoM7itD+so+s9nV7+f8Ls/Vn7Vje9KDpGPDGatkapjABUqYkkFsiKcwSflHC5SgHVQEgAAglyWy0glKs+Il8QLUIJHZwX0jq03Pj5DUUL8C5BJg/qJvcX9PjWwr35aFYCmSoiZSmAqJFdQGT3ijdM5eEieF4iQ27kDzYAd4Z7PcIllsb1eqatwz/COplgKgJbAJzUoasXYAOwc6wzvyYH08UB5knwEFctKlqwkElgw50Nfqzwq3haVTSSXDkUz78zyjQb2mS5cpScRAViTxLmpLnpnWFyz3PJmrwpnBmxKVxGoYih79oQk73KLVFW4btC5SyoYsJDqrkGyyZgD/mhjtVwyzIDO2J6ULMRUgZPzAoOkS2C4paUpSlRCUqdmzbicny/IQZmqSAA9D+tPqYauGIk99jOtrrmTLShWHCVHSrbuVTWvKGv2JysItXMy/wDuRJtHOkiWRNQlQSHS41ds9MoveyiwBEuasHz4KO4DYvzhsJ/6RcoW9QR24WypXRX1ELclXzg/t8sBUoOMlN6p7wsy7SAOAGrado83qPyM9LAvtotOGq8eLsqVZpB6gEfOIBbUs4L9Pyjr7Un4m6/1hCYxpnZupBoEhB4po3pHCwUlnOf6zyiYWkUIIbsfrEc0gqNXPGlYYmhbTI1IBOURqsSTlnFuXLDZU4RVvNKlSlplHDManHsdHFAYJSFyWwOvudMs8hUwLLpZnqHJAqDnQwvS7/QohTgHgwHWnCIlbSHCZFtlqVLycOlaT8XBZGbKhavECVMaUsTZZqkgEHoQagiHywakdhzrGMtuk2ecorExUpDMWG6ZnAAU5nTvDZclhQizoThQHQCcRdyal35xn122mXLmS/HlLwkAgsxcsQSPfTq0aRY505SQorQxDghJy7qDdxCMiaVFCnGT2PMCWwsACS4FXHHkOX5wVsm6nCAWTkMueWUDlIJJIpnzLGh5tkeTQUuvApBKiXqD7oDUfEogJPc00hNWFdANNhkTCUziTNSrdWpkLAcsEs2IPxBeIpySheFSlqNQCAhIyZxyzgztHLQmWbRZyjxZYdQBBxocOCwFR5nD5GBFnvcTyWTvhOKgxBmeq2pwq1WgVF3d2a2miNynETMmYWf3A1C7npXtGeW2eqqTiB1JzeNAvSekSVYgnCrdJANHy9cu/CAKNn8a0qBBlipDjSrAD8G6RVBbavAlzSekpbNLMiYETgd4Jo4GZCgSeDavDvds4Gb90lVAyi7VDP5yH/tFedZsTkyUKw+VW6/vGhbE/VmiWRjFRLwlJZiwJDmoP5tASercJKlQStMxMolS5mELSUkN1ZW69Q50hUk7XzrLOWhJlzGwupyoK3XcGjZtlFnam+Zc9Iky3MzGGLAPQjdOecI0+zKlTVJIJKTXq3HVor6Wr+RH1Kbj8TVrr2qVMQlSilBZsNSKHOoy7wZmXwlyKJKfMFHDXiCYXrkuRUyRKUgEDA5c5qc6jtwyg/NuRK1FSlEvoketda6xk03J6fZ0NKitRaReMo18RHdQ/OIZd6IJdKn08qmfPNmoBWKl4ypEiWpa0MAPeDk/rlCHO2nXidCChJqlGGjVrvOGJ1pSA3GqKY9XhbGKVJTV/M4HHRwT8s4+l2lKElRPVlFXpXKEKw37NTMImJStOZBAerZEigDa9oZLJektRJRLlh2bcSOz5KZsxSMujnHwT2y+0rSRhJSdKEU1GjwvqnJSokISHq7n827NpBK129MhylDkgpFMnY0TrlRtTElh2mmMteBKknAkOgDMgAjiCS+uVIbHdWxUnWyIZNrtJSkpJShiaHDXoB86RUTtVN8USyVKUS4xFwaZnRtM9IPLvazlRfBukv5TSvpHPiyVg4UJJLbwCeWo5QLN29F6yI8aS84A4qkBRAoaZltPlDDsNdZk+KMZUklJS7UG9wAGucK9insMI8lWAzDnLjDdsfaEq8TCXbC//V86Q7HJNoVNNFPb25fHVJUAHQFsSMnw5QkWyyzUJY4kgUDBxyYc+J7mH7bS8lSjKCSkKOLzcA3IwtJvCaujIHPEkh/5QASM4j6inkZZgclBegfYrAtnBUQausBhTLOutGiVN1TQHKkKDnJRyrRqcvWLNqnTJcvGvC4LEBBbCSG3i7+lIHr2jWqiAlfEMH+hpE+y5H3J8Hpuqaoq+7caGnDjyMTWa7Z6QEqxPyqPVuMSWa85xSHSxL6jtRz9Hitdt+TJySglnBBUFNViwAIpVso34mfL9FiddsxIUZjgKGYIBcirNrWFxd6rlKTIX5iCJc5qKSBRxooZEfonEKX4f3hJI4klvTLtAm+p6fDKVl3y5nQjgRmCKiOUldeCbLbF2/7yE+QJpTvy2StdAC9AHepBZm0J5RU2TQmZMIVLCwyVAkZEKGWpoT1grOsaDZV+RRAcCu7V2rrQ1zLwF2XtKUzikkOQRSr9C8Wxd4mkIaqaGva4vZXywLDcgcQI6Qx3bbkzpaWqrClzlvYUk115+kLu0c/xLItkFnTyPmHOLdxTQlZCEpCcRAOZNetADw4RG39tfpsctp2GGY+XPJj/AFDiFW0iYu1rSZ2AZy8f+kM4HYEmHmUiXPVmKecj5V4/lAbaLY/xAJ0pZxD3VVSQXI1DcP1U8eNyVj+9GMlYNVImPKAtHmWkBlLLhi7oWni4cReuGWJPiImjCma4SooYlQcCqXxboHujUx3s3cH3iZ01W8BRKaAaebETxhgtVlCFAFlAHGgq4h6h/ezEbo0ws6eRSnQtrs5CVBQAUAxADO4pU5cQY4swUlKQpctSiRiOJOTGufFqc4LWpZCA8p0MSHxDDkGcigqd2oq4gJaUmrVpkC7ju0Br0ql5C7ak7fgIeAFaSSXDbyX50PfSK18SFS5SsMs8yHOEak0LDhlnFSz42SQHYhmI6jMgfPQwXvm1JlSVL8M4koZikFLkpoSDlpwgE9w5RM9vGYUHEmixkRnrrnAJE2ZNmJQpRIflVzxFTDlN2qUmX4ibGjDiwlRSopxEOxLsOkBbTfSrRaUzFolpw4fIgJfCTm1Tmav9BHpY3twefkW/I1Sr4XZ3Sy04d10u27TNNKc4+V7RlpX51KbRQJfWsOM6wIYnAAFPQavXVx8oDXtcNmEtapkhDAByAxqQHfvE/dSY7tauCsnatVpmJ3UkYaIBoVGpLKfRqRRvOzSQCpUsoVxLvUueQz0EXpF2WWZISkS/DxkkLStKqpFCFAnSjFmaCdrsaRZloVMMxIQWKgCRTiM4nyTt3ZdixqMaozJa0KmEIBchwxbJ8vipF65Zxx4PdIcNpWrnSBMoNOqKp8lBmOL5BnOR0gtcM7FMoDwJAbMlnDEP0pFTpIkabe4YnSQZksu6UhT8XamnM5nhE+NQSkJU4A41oMvXtBGXdoP/ALZY5ly75kkMzZxwqzS0guFdQxY5k4RV/VoDWhWllVEqUST92nE7kUfi/wAQjpCZKHxKSt2NA3y1+sV7Rd0vC+NYo4OHMFtGfLk3fPiVdcsfEs8CQnpTT8ILUgXfBNarzQhvD3yW0yD5dW+sP3s1tSVJmhLsnDmCDXFmDllnGdWe5iSS4QzEjHVjzKc68BD77LbIhH2jCsqfw3BLt52akNxOLmqAnq07nXtJkqVMkFGaUrOYFHRqYW7vlTaOkrTmRiBD8WGcNXtDBxSgMLlKmxZeZL5Vyhas0paXDpY57yvlu0iTqX91luD8SL6ZYIIKpiOVdOGkDrbdRG8hZXh0O6a8wamLCxMSmoBQcwlSnFfi3SPpHjy6jB6rUr6xM2kNjfgksc9QRvIUCD8Rb51gbZ7GrGtUsJUhSnSyuIrkoVd/UQQNpYsFECjVJ7PwgffE3EUnEgqA95g/c1+R0jIsOmBduLjmow2hIXLmHdIRiYhIfE7mtGIdoV1bWTV+GhRBUFpLsKsfeZmI4jOHr7YohJUAMIZgX/6mD6acoQb9SJc9C5MvCtyslwoF1kBke6Ax9ekX4ql8WiLNDStQ9WmwmZLWmYyxgVqoDItQls6wj7LyB9oQpgmpYcaF/wAoblzEqkqx2h1lBoFgsoigOEN5mEItyzUy56FFflVWhNDR37x2BPRJE82tSNDvcBciYKjdegGlW46cYEWa+FYlALlyQS5WqmJwCcAzavz7wUvS0IEiYRMSCEnPpwBfpFGfZgBItGEBkIQviKDCo0oQadxwhGOSS3RQoa5cjvs7KHgbgcuXId6MAACAcm1iMWhaUmWoHEAH1A4Zs5ZwwBgTJta5aTMSuYCAaBIUDwxAhxWjvwpAGTedrnqmSxLxhRxE0QUgl8ySAxyVnR+ju45x2NeFQnTY83fIUaJ8xDsad682rzi9eIZCUqQlSgRTE1FPVw3DvCLKlW6XMlzkJXMmEKQRulIdhQJUWDh8RZyNIu2q1zUhpyiVhypxkWBNMmoO1YFz0wr2aseqdrwFLbJU0zCGTg4lQd9M2OXeAM6ZhzBB5bp51A/CJpG1ckyinCuXMLMoqcUIJYgCIxbFLLBSiGy3sv8AmGXyiZpoqiS3WhBmJGIhyMwDXKmEp+kNE2zpKGXhUCQCMNDnmFPwhTRZ1YkqBUioLp5HJi4htmUY4ictf/yYyzJ8i7bLlRJ8RaKJUDilhLoUjCApKkoOJBBSlaVMwPCKg2YkEObKtD6oml+6VBTf35QwSrxkJUErZK1F0u1Tl1SchVn0izMBzhryySVCVBNu0XLLNSpIGHygZmrtqAGf84H394fhrRMJTiDChJehB6PrHBPIHqPxIjifICgysv4VKSPRJEAsifIWiuDPDPwrBTiDZjV9aineDyNpAUYSGYaxcOw0la9wqSfhJJHZXm9Ynl3ChAwk0FCAG/qYTkkj1cUoyjuZ7bbQZsx0IIWo1JNO0Omw1y+GMUwpfSo568ekW74u6UJKN04ZeQzYH8PlWFxViKiyVpHHFUAcd2v1imOVSjSPOy43qbZpgQGer6ekUbXKxpON+ShQjm/HKsUpM9Xh/d2uSCEABBQBUZ1WQa8dOcXLXiVZiopxTMOSd7ecZMWLdYK9ifTuL32cqdlHUUAqOjjrFmbd7p8ysQ1LihzyLd3irImzwpXjpmtphQlTcyVJP1j60XlLSCTNJbJCpYQ5/mAjNTC0I9nSZi0ELxAgAJYIJppiK3CXhu9lclaTaCtqmW2T+/mwaEeTtXJZiVJoKFL/ADBf5RoXs4vCXNE7ArE2B6EM+Pj3inA3rRPmj8bPvaLI/dLcshK3A1cp01hakW3CgNhJHE8ajPlrDd7QB9yKDyqbkQU6awmWS7CapWpuDFgeDip6EtE/VL7rKOmf20XpV5q5cqA8OMVjZFYiCSRo5/D9d4nlXSs08RupV+LvEM65MAJCEqGvGnFwCYmrYeqvYrWsMQBMQCeaSfQue/WOF3YpWU1Kq6mg5UAb0jpRoMCQk6uKEdiB84icFVFBxoDVvxHOO/wMK86ylBUihLBsOVRpQQH2g2BtM5QXKGPAhKWSwUCHphUQSau/OCFtczDvM4z4HKBlivO3BSpUuahGECpAOIfEN2oPPvFuC07I+o3jTA0zZcy1ITPmpRmcK5cwEZBlFKCoAglixFDAa22RCJqkhlIehSrFT+bCkn/KOkHbdd9pmqInTxiyDMeLCgcZmkRWe7J9lPjeEmckUIWAoNxbzJL6iLO4k6Iu1tZBdGzE6cfurOpRAxVJTu1qHZ66B3aNWsKN0S1pkKm4AJiDuKAUmoIc6aU4wqr2itK5EsyEy5ONTKYOoECjksBQUCUhqcYVbXes4WkzFKaalQqndqmnu1LjMu51MIyJ5P8AI7G9H+DUrhmmSTKW71Seac08jSC4lJmKJTmoAejwt3XesxW/hOEnxQouWlqyJWc8JdBBghf9pUbJOxLIIRQgJCnChwbo4qM9GiNNp0yqSTWpBOzHwZikLaqQsE0DOoGp6xS2xlpVLC8YBwkHCUnEkgkHXmH5iMvuqzm0W1EpcxakmYU4lVOEE1YuxYRoF53FNTKWVTAvClVVUJASW7to+kNyfFaUKxpN22Adn7pkDCVWhSVqS5TgOEOx8wOYZiSBkdKwcGzxVWz2hMwcAWNf1nSFeXe3h7s6WpFAxQX0byltQ9DB/Zm9JSphacnymijh6ebXWhOULlGT3aHppcMLXbYbRLV96hZQ1WBWDQg0S5+UXps8FCUhJSlOQbDTRg7+oBiaVbpbj75H+ZP1eKlt3jQcRQmFS2Ry3YBv6Qce6klwC9QyiMxQ6NTWFWbeU6SslC1JLqJS9C9S4yzfSGm956FTVmo3mOIOKDD+ELu0FiCWUCCCKkDXm/6pDIPemHJbBO49sMT+IlNciHG8SOwGeUHxfshSm8TC5UADTy0d+B0dox6yW1SFks9YOTVS1BKiTSoakOngpiIZVJfs14DAgEVCgKgv6N9XirabEZgoreHHI8n48DCFsfthgJlKJTLUSxYqKCciG0NHoY0JNoY4gCWzGujAdYly46dMbim1vHkHSmUCk1Boe4hOSMCiKk5bxJyLUIIbqYYJNtwlWN2FCBRSScqFq9Yqpuixq/dzlSn0mAmvUFuELwJqy3qaTQKmTXoxHCoPygNa7etCzhWtNB5SRpyhsXs1Mb7pcqaMxgmAHskiFe9ritCFqK5Ewcyg6DiKHtFuNb7kGSW2xyjau0Jynq7n/wAocNmb4mz5CjNUDv4Q4TUNyYUf6Qi3ddiZhONfhpBqcClaHhR8qE6w5bP2KzycQRaErCiCMScBHrQxuVRS2Ax23uLO1x//AKVlNBu6BnYOcm/vGg+wRRItb/8AC/7sLF9XLMnTVLk+GtJAoJqHoGyUAGh39jdzzJH2nxJeDF4TVSQW8R/KTWsUdPLhCM8dmM22aSUpAaqV0f8AlhIu2fhWxyMPG2agEAnRK/wjLvt6ZSwVbqFHPLCrM9AdOfWJupjeRjem/GPCLbKTQlR5MPlFhFslDj6CE0XpKOUxCuigfkDWPlX3KQXXNSmhZ3/R7RNqneyHPHH2G73sqSypeEJKVE56AmjZU5GAE6WiYndKVjQpIdPMEVSaco7st7eI6gQlCXw4gd6hxKAbLC/A0ygZMsEpanCmUclIOFTZFiKkGN87hpNKijaLTLkzgiapSpagH1IBLF1Eu2sM1vuFCEpmyAnwyEuEmhFWNaV1EIe1ImjCFqSvPCrCymp5uMN3s2v4qQbOvhQK/wCodxvesWQVJMkyu3QOvG5yd+zrMtQ9xR3D0xUQelOkULHeiiAkKOIUISHf0/IxqEm5LMlWEy0qJDsp1UJzZRPDhBuRZUJACQEjgGSPQQbip7ehUZuG5kl13Xa5ilIEpbBQUcQws6QAXU1C0X5nsonzpqlrmS5QLUcqOQGQDfONTSWdgO35x8mNjBRdgyyNqqBGzmz4scgSVTDMS5qRhbFmMzT6PC/t3dy5UkqTMWJZUkNiLEFTFBGR49BDuqYNYpzVypwMhbKC0mmhHB9FChGvpAzUZOv6OhOUd/7MwuG5SL1UoBgleJmLHGMtGoSYZNorss0xZUVJRPQMbYs8NWUgnXiGMW7NcK5EzCt5iCQAo6ow4Ug8wGT2HGAF+bKGRP8AFl4RKJok7xCmqCFPmXILnSEPUufBTHTJqgOqYJnnKTUgvT6eU9i7ZiLNwWBEqbjKkjzNiI6EfrOB972Vt9AZvMlmHUcG4N9IJbIXkFY0krxOCSU0AZqqFGoM4B3ptFG10xkTbZb/ALwVyzb1ZvnHtov4WZIUJS5qVEuUHIjJyXc9eEei0nEE4Fl3ZW6wYakKJSO0XV21UqSpYlLmN7iKkj0NO0Kh/IyfAt2S6/GSFhaUuPKo7wfiA7RN+zk1LAy5cwGlS3dmr0aA09c3ET4TOcgtPXJQHHSLFjvWYkjemy8qMWz/AIQoH17QSW4btrkQ1XecROGr+UZg8G0r9Ikk2SYkOpJA4GhiC22sqmrUkkuol+pNYnkXkpIActzj1NLaPLUkmey7Kkl3b6xptw2pJsqErm4lioqKAOAC1TQ68uEZlMRMmt4e8sDJILnsM4lssu0oQuYWRheigQSwNWDZHQ694XLDKSGxzwi99hs2nt4E5KcKiwG8kA82bEMmeAn+Loo5Kc3BBH9IktNutK8AUjxDhSxSS5fKgcakUAzgjY9nrVMH7paP5ykN2d/lEehJbljyW7soyLak1SoHoYatmrymLQoFamGmL6jPKFm23DMSfvJPdg3UKEX7JYEyrLMKpqsK0lgVqIBZk0A0NHrWBaRtti9f15jx533ZBVMVUKoW3S4I4uXB1MUpdpU5wgtSmZ4aGsDrTaV0TQBORYPWueo1iM2wu5z4j8qRcsexG8lMNC1l6s4+Ld+rRqfsUmP9qqD+6yIP+84RjUm3l6qI6k/X841r2DzQo2xq/uq0/wCLwgscKkgcs9UGPO1rbj5Mr8IyO8VpUtcpacKVKIQp3Ge6591QpyMavtihzLzZlOz/AMPCMsvFvEUkoOBRIScwRwIYM/5RPn/IxmD+BcsVlEuWlDZCJkTJbsMPBg2cUrssZDla1LCWwJJoABRxkpjxd2HOLs6co1BKQ2SaDo2QfQCInRYrLC0UNNDpwB/XVoCmfLmOP+lQwq6sa9xyi+JSlFlKUdM6frvAhNpSs4WL8FJZ6sGfPtWNijbAe1SCFoGIqGGmLMB8sWZ716x5Z7cqTbSWShRKSAkkgEAEMaO/4xFtZNaYkO7JFDXMnWF82hSqkkkMxJchhQdo9HHDVE8/JNRkbLaL6InyZ9RLmJAH8wzSW9e45w3SLQFBKk1BDj0rTlGZ7I2n7VZlSCd8uqWTQYxmO/58omlzJ4SlOJWEmuFz14BwAaDWJZXBjoxU1X/qNFtl+ypPnWH4Zn0H4xUl3zPnVkymSRSZMoOoSKq7PENy3TIlpC0ArOeNVSOgyT2DwRVMJMdKb8sWopcL+ykq7iojxZq18UpOFPoCCR6RblTwgMlISngA2vz6xI4cH1jmYoGkBxwwrvktWaaFDCTCdtteBBVZ1ywAcK0rKwygDokhnejPRukG518SpJZS6j3U1P5D1j28Lvk3lZynMpJCVapWMweXHsYdF61pfIt/blq8GcCW1DiSeIy4VSqnPSCmzslKQcGEirtQ4uBfRtQ/4wIt1y2mykpBJAd0mvoOgFQ0FtmLSTKUfDw11LCgApuuavT+jplHYtUi9ZdpQiYoEYkOQzBxUjP3hrWGOZLlWiU1FIOvDoc0kRmM+8ULKilBQpWEs5IeuLCS7jI1qHarQUuK/FyjQmrEgmh7cW1jtLRjSlwMRkTbKWWg2mzk0LOtH69OYidd1SJ0iZMkFjgURVmOEs490vFy7b8E2oodRR/XURY/w+UtSiUB1ghTOlwXBBYjSGR0yESco7H54lzsJI4wzbNrl4FKUMSwd0EOB2/ODG3Hs4TJSufZlOgbypas0j+E+8OtRzhR2fWcZTk8eljakefkTiO1t8OchxuKb3KGmVdYBWuVMH3SpmJEweYpDiocOM3Dxdsww5mlY9vucEWZQ1phV/FiB/OKmlRIm7Vki5Ckii6D3TRw9cJO9kPKSYms+0U5ALLcA6h9f66QFlylHCqVMB3XZTqBKhUZFKTRmJBqOERi8UikyWpChR01B7Go7KMeK8dnvLIkOlj22LHGh2eqNQ3A694lXfdjnpKVpKUqzGEo55peE+Vakq8qkkGjEgGtMixjtaN08Rx0qPxheihlp8B6dsFJnf8AprQQDod8acCDk2kCbZ7MZ6fJMlLfi6fqGHrENnnlBxA5agscyIc7LbVLSApTkAHsQ4fs1Y15ZRA7MZGW31c8yzLwTkYFEO4IUCC7EEUbSkar7AWa1gf8KvEfetz45wtbeoGGSCgqLqrR2pTioOXbjDH7BFDHbQNPBr/92mkXYJ66ZFmhosftrEP4f/NT/LwjMLyQMSkFJFSHY5deMahtWtsGtFUdvhjMZpC3IrXI0Y/jXURL1P5GP6f+JTu+850s+F4aFUxCaThJHOhry7xYeYs1ISx+F/rTvHyFJRVWWuZ+QBPeJUzDmEL7sn/UXA7RLLfdIqWx4bOr3pq8OqRhAPInC7d+MWLwuUs4TiSa4WcinAO4iJJVwSOjqPzYfKGOyWwKSjKoq54cAxevOOSMk64M4ve4DOLjPCwelRlUA4uhrzpCNKQXKci+tOMfoVV3oWXKW4lLV9frGcbX7FqkzzNlJ+6W5BruqZ2PcEg6xZhyNKpEeWKk7Qr7M30qRPSQWD9n0MbfJuqVPlmagMqal3csHqQ2lX0zrH58tKGWWpV/xjWvZjtLiQJSj/fX8D/mhmWK5aAxydNeUGbgt5QtUldC7MdIYp4CQ5LAQLv67HUmchNQUhWh4ZwPTY7RaVULJFMRoPkKni0RaXF6eSptTWq69ly13+hD4XUfT5ZwMVaLTaR92CQabpCU9yWJ6vBuwXBJleZIKw5xLLs2bBgGqM+Mc3vtUiSUISkqUvyOClDanE1U/wAoMHHF5kxby1tBFa79jQ7zlufhR/5EP8u8WrbYl2a0CdISVIX+9lpGRAJxNwPHQ9THd33kFqSTNBLFwnyg8gHJ18xfKkdm+JkxTSU5FitQYdQmh/zN3iioKOwlynKW7JbXeMicyQpK1KD4WJ3dcTeXvq0RC5paEKZKgACTVyafM/0iK03EtMpRkKT453g6Qz6sAAkHgSC30Qb02jtyCuXNWUqDgghIIoags9XNRnANanbQcXSpMW1gHI9DEsq1lxiJpryimhTVEXZEhMwFjVsuevLKOkq5HxGTZy1KVOQlLsSx4jIvRuH94dVSiQQpXJozjZm0qRaUHw1TGzCTVmI5AjqYfZU2eSWRJlJ0JJmK9AUpOvLrCHBBSkVrfYfFkzZflxoWHJYA4CxJ6gA9Yyu5blmeIiZgV4aiQFMWLUzh62utM+TKKxaFbysJAShIqFEswcZceMW12koumzKs+6QUaA1UVBbuGIKvw4Q/p5aET546inarBgQKV4NEVm2a+1S1KUQlCTkciWLuQxDOC/1g/Z7vnzQn7QmSAR7iS/feAHaDt2WVKJaUBITShFM3rlz1fvFU83x0rklhhqWrwZJa5ps6jIUFYJZYLTUaHk7F6jiaR744XkoLDDL8QeUX7dKOIunMl1JfCWpiHetecD7TZUKYkDE2YccxURFafJ6STXBVXd6FZpKejM394hm2NctLoWpuA/Ri9LlTApkrCw+S2Bb+cj6xVNrUhTLCkgkZkkB82oOzCGJvwwGkRf4upgFyweJDpJz7O7HtD5cl7Y5Et5ZxCgdg6fdUWBfpTJ6PCvZbOFKQVMUlwFYXDkUyoC7UhzRJEpKcRCQwDqLcNSw4QnK09khmNPyxL2vvla5ipUzDhlnEkpSzEgZuSToM4dfYHOClWwh3aS4On73hCdf20CET7RL8GUvGjwytt58Ob5Fi1aOwhs/2e0sq2hwaSMus6LsCpIizyHfbuVNUZPhNUlJds1FITn3hLTs7Oo4SMmJVSuFv9QHVxpDft/a1oXICV4ArEFFnasuvapcVgLbQESyftEwHEAlJWg+8N/dBDEISQKM1SXDozJa2eXKb1Om9v3QNVcc6hKpYoWJLCigjzM3mIH5RFKu2aWdSEklQwqIBZJIWWbIMXJ4GGCdITLdrUWBUMTyyQMOP4XLrqKjlUxAUJkhAE9SgcaiUzEUUElVCUFgojjVxTit40Y5z/wBz/sEKuucMJxIwkEhWIYcICSVO1BvDm9IsyLmtKEgIMtKVqIDNWhW9A6nDkM+eVYv2eelYSROWHCSoFcrdxBSVGqBupCUgoGYIy1q3lPUhAXLtJWcQJBKaboL4T/Eos2QpRjGaImOcqvU/7Bcu+pwU2PXgPyhytdgE5Cpahuq4OG4F3zeECUolYJLl3fvGmYa0Pr+qxkFuP6LJKV27MX242S8JTplKGRB0CcinV2Uxd6YukC9lp5s89Kn1H5emkblet0ptMoy1NXylsixHcaEcIxa+bkVImqQoYSk/pjqOcU6rVMuiknZtl3WpE6UFNRQyNeornWLyUBsu0ZzsdtWmWlKVqDByriGHDXjQfSOr+9qoRuWdLn4lfgn84GE/D5Nnjd7cD/OCWdWFk1dWQPHlCptPtBZJkuYgjxpgQoAoHl1cL0DsSxL5VihclkTeEnHPtC1qINAWSgnLd1I7CBSbjlWaYuV4xVPUnAErRhQoLYApU5JY/jwgXkbCWJLkBWS2TpMxKnUtOBK15nCk0D8BUV5trGrXRbkrlggt1/Hn+cZ8mwhKvtJMwS0S0oIQAFJOASzic4SDQsTXGKEAiD2zs7zISCzJLFOAgkYgCkZM4ypHWnsjXF8su7X3JPmDxJUxakgb0oKOmqRkejPr0y+3TS5do3W7ppMsGtehbsNAaVrSEr2g7GkpNplDnMQA/VYb1IHXi2wMbp0ZoikTyZpSoKSYiZukSIltWOY6I9bIWyT4aySELKxugFRZgzMCSHxfrNjVbUl2CsVGdJSDp2PVnhf2KUBIJDB1EEniADx4aaNByZPf4iOQpXrSJJSpsdpsS/aFaV4ZSCUscSmAaoYAuSTkSIpWradSrPLs6EYEJSkKq5UzEnIYd4PT1gvtXYvtFpsslKSFKd6vukirDJmVqcoIbZ7CjCqfIDaqlgAAACqk5NlUf2ijHWhWIm/kMGzs3xLOlbEU+In6xJf1s8KzrUM2OEA7xNBQHNnFKwO2UtLWdKdcsucLNo2pmTbXPRKUDJBLAh/KnA4Oj1PeNlurMjGpUU/toxOmoNXYpOuYGrU1ePFTApik01BIyfjkfQHnE08hTKKa8RTkfnxirNs28Ak55JUwJ6VY/WEIqIFzAlgo4QOZb10dyeFdI8nIdDFiKa9NY6XMY4VJ1qCMu3aK06whsUtZlngMvTSGIF2S3NdaVzsNU0JJSopy05h2MO8mzh96rkOT+fD84Wtk7IvxVLOBQwkOHd6ZikMn244iCCyThOINX5nUVrAZLbNjsgDtDsRJUmZOlrwEBSikqxBRqaKNQTzOeUHvYDJCTbGdyJLv/wDNFfay2yhYJpUXJSEoDVCyQQzgahz0Iib/AGfrSVqtj6CR/wB6LemcnyQdQorgddvbvEwSiSXTjZm/h1JDfOFMbOIPvq/y94eNr0ApQ4epb5caQBlirsR6cORhGf8AIxcOmxTjqktwV+yqPjV6COk7JpPvq9BBkDoOsdJQSQX3c2Zn/p2hdI76TF6BP7JI/wB4o9h+cefsohv3ivQQbCP1+tY9loD5P9Y6kZ9Ji9AZGyKKETFeghjSeEQhhE6CIONIOOKMP4o+8SFnbDZz7UjEktNSMgHxMCQG0L5GucMhD1j1MsaRtjKMAm2ZWWRd+ETWTZ2fNdSJa1tmQCRTmKRt/wCz1nKsZky8Wb4RmS7kZE8zWLoQkfg1G6cIPUZsZRsNJAWtpuFZYCXkVDiFFQDjLD+UH7ba1lCpighKkPgUoB0kZpLjdJYinHlFrafYY2ib4klSEFnYuCpXUCmlecd7N7PzlS5ibajGlVBjViVoDSoAp5nCuuipRt2hqkq3FYTxNlzFKkhSJ2/KTMU/lYKViBBSzuRQhJcYgCIuXDe58TwDLUgysgouoUAIJYFQDAh6tTICDO0Gza0JVhWPCcKbA5QpI84KSAA2dAKlxqKMm0mZaJZKUmbhwlaHZYGRwtukD9MBHWkdWob7tDIoQ7lwafrjwi59oehfphLH/mZuVY4lSQB0bLlFgogogSMw222KMtXjSUvLUapT7h6D3T8ukJ2Bjw/CN9EwVLEtp/SEDa3ZVMrFOkihzSxo50cNhfR46TpWhmN70zjZWxJTKxAVVV+LPl6t2gtMtiMipIPBw/pEd13RhkoQpS1ABwFaPVsIzHIvF9N2slkg/T9f3iRq2U2kAL92QXaSidJmMsBsJdLDFQhWhrkWy7QTOzlsNmMpVsxEioKXp8ImPiIPMQZs0hUtCcOfwk669H6NllV70u1EpDIqc6gt+fq/0ivG46aZJkvVaE+y3QsINnE9EqYpObFTJJIJGQB0zpA+6PZbOlTSoWiWUPoFOoaHC1DyfvA7bS8JibaopUxQwBHLlX+8F9m9vvcn6MAsdvMG61HpGxkls1sbJS5T3GW7tiZCAcbzMTZukBnyY89TAa/fZ9muQpLV3Vk9wC3esONktqZicQq+TVfpE5AMNcIOOwlZJp7sxWbMIdCw4BIZTltM/d7RyqzpZwphSitOh/sesaRtFcMi0E4iUTBQKA9MQ97rzhEvXZmfJBVhxhhvIqCAdaOO8TVTpFsZprct7JymmTBUKCa5MW1FHcV5M0c+0CZhsiglqrQOPE5vQhhx/K9szMJs4z1Hpl9frBC1XcialSJyApJHodG1BzhafztmyVxdGO/43NKUoWorQkuxPbPM8KxrH+z8U4rbhdmkZ0/33B4Xbf7OAAfCKXDsFqwuDxJGF6500BfOGr2FXcqTMtqVpKT9zQ0Oc6PTxyjJ7Hm5IyS3NOvG6kzsOIkM+XNvyimrZhOi1A8WH4iDCMo6hrxRk7aFqclsmBTswim+qlasa8TEv+AJ+I/L6QVj6M7MPR3cl7Bf+Ap+IxyrZ9PxK+UFo+juzD0d3JewT+z6fiPoI6Fxj4j6CChjyM7MPR3cl7B4ucfEflHpugfEfQQQj6N7UPRmuQONzj4j6R8LoHxGCEfR3ah6N1y9g7/Bh8R9I9F0j4vlBCPY3tQ9Ha5A1d0A+8YHWTYiRKmqmyxhUuhZ2bMsl2DkA5aQxR9GdmHo5TkvIPTdAGR+UeKuf+I+kEY9juzD0drl7ByLpA975CPJ9ypWkpUXBDGmnCCMfRvahxR2uQKkXAlAYH5fnHSrmr5yx0b+sE4+jOzD0d3Jewaq5Qdfl/WPBcgd8R9P6wTj6O7MPR3cl7EbaD2WS7VMMzxlSydMIPVqhg9e57Cx7E0P/wCrX/8AWP8AyjTY+juzD0b3Z+xMuL2eqstBa1qQS5SUD5Mqhg+LjAyU3b+sFI+juzBeDHkk+WCp1whQYqfgSBTvFWXsoE5TT/lH5wfj6MeGD3aNWWa2TFxexqfdmYSS5ISKvn35xAnYUVecSCXIKE1p1dsj2hqj6O+nx+je9P2KJ9n4BdFomJ4pIC0kUDYVksGGhGkFrj2e+zLmKEwrCwgBJAAThxZHMvi1yaDEfQSxRi7SBeST5Z//2Q=="/>
          <p:cNvSpPr>
            <a:spLocks noChangeAspect="1" noChangeArrowheads="1"/>
          </p:cNvSpPr>
          <p:nvPr/>
        </p:nvSpPr>
        <p:spPr bwMode="auto">
          <a:xfrm>
            <a:off x="6062663"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endParaRPr lang="cs-CZ" altLang="cs-CZ" sz="2000">
              <a:solidFill>
                <a:schemeClr val="bg1"/>
              </a:solidFill>
              <a:latin typeface="Arial" panose="020B0604020202020204" pitchFamily="34" charset="0"/>
              <a:cs typeface="Arial" panose="020B0604020202020204" pitchFamily="34" charset="0"/>
            </a:endParaRPr>
          </a:p>
        </p:txBody>
      </p:sp>
      <p:sp>
        <p:nvSpPr>
          <p:cNvPr id="48138" name="AutoShape 6" descr="data:image/jpeg;base64,/9j/4AAQSkZJRgABAQAAAQABAAD/2wCEAAkGBhQSERUUExMWFRUWGRsaGBgYGR0cIBwaHBoaHBscHRkbICYfGB4mHBwbHzAgIycqLCwsHCAxNTAqNSYrLCkBCQoKDgwOGg8PGiwkHyQtLCwpKi8sLCwsLCwsLCwsLCwsLCwsLCwsLCwsLCwpLCwsKSwsLCwsLCwpLCwsLCwsLP/AABEIALkBEAMBIgACEQEDEQH/xAAcAAACAwEBAQEAAAAAAAAAAAAFBgMEBwIBAAj/xABHEAABAgMFBgMFBQYDBwUBAAABAhEAAyEEBRIxQQYiUWFxgRMykQdCUqGxFCPB0fAWM2Jy4fEVkrIIU2OCosPSNEODk8Ik/8QAGQEAAwEBAQAAAAAAAAAAAAAAAgMEAQAF/8QALBEAAgIBAwQBBAIBBQAAAAAAAAECEQMSITEEE0FRIhQjM2EykXFCUqGx8P/aAAwDAQACEQMRAD8A0navbtFgmykTJUxSZgJK0BwltCMz2gEv20WbApUtBmKEwICAsBSklt8JIdq5NA32w2acq02YoxeGEErFW84HR2J7QiXrdnh77jDqhcsLD1rXebvCnOnQWltWjUJXtelqmJQbPMTiUASVJo5Adm5xJbPaTNQpYF22haUKwhSVoL0BoA/ukFoyGRLxAYWD1+7mzAAAdEqCgMuWUSTL1tqFrKbRMUMbgqCSSQMIVVi+FgzEcY22Caav2yJQQJtgtUt6hwKt1aOpftwsTkLROlkH3kg/6SWjPZe09q3FLtDqTiASuRRlBjWWnkM4tXntWZrA/ZlS0LSpKJqVhRZLMpRIDVJy0EZbOpGg2b2y2FZAxFL/AB7vzIaLKfalZT5VJP8A8iPzjM5trlzMLWWxrJKFKIUE5KcyxQjC1H4Z5Qbn7HWSbLBCLMFOCcMyaGAUHSGRVw4dhnwEZqb8G6UvI7r9oKGT4clUxzXCtFBx5x2faHLHmkzE/wAxSPxjKdoNm7FJlFSd1YBYIngtwdKgFK/LpAudtpLQwlyHSAQxJapGe8eDdz2xyn4Ciom7WbbWUt2SQ3xEDjrrlFr9ox8BPcRgl07dJOBCwd4spWgFMNACS3rD1KmbqfDUGIfVLg8DUKhbyzjyMWOMuBzO3crFhwqfqInRtchQBSgqB4EH9VhEs8hazUrSBxKhwyKVEERenXWcLJmkasySOlQ/rGrqH6MeH9jaNspLsaHJiRE0zaMAP4avUQgyrpQEOVLJzKgwDHJyH59Y+tNkwlPhzFgOcQIZ6OBTL56Ry6lXujJdPLwx1Vten/dK9Ux2ratAD4FeohAnqWw35ieIcCoObx3LvFaH30njjanPdYnX9ZtXUY3yKeDL4Hg7Yo+BXqIjO3Ev4FeohP8AEmgggpWNQEN6b39I9tN4JoFSWOrUqcn5nrBxzYpeQHjyob/25l/7tXqI9Rtqg/8Atq9RCKudJDFfiSxzS49UvF2R4JS6JmLhX9GGrS+BLeRcjinbJHwK9REn7WI+BXqITvCB1rxjoOMlP1hmmIPckOw2gT8J9RHido0n3FeohS+0Uqa9Y4TbWJjNCO7khxG0KfhI7iPv2gSPdPyhQVbNYiN6DjG6EZ3ZDsi/0n3T8o+N/p+E/KEuVe4HvJ7mKd47TJlpJUotTJJOeVcsq5wLUVywlPI+P+h7mbTIHun1EcJ2pQfdPqIzeXtLJmD94U8cSSP6aRblXhLIKhOSQOAJ+QrHJQ9nOWT1/wAGho2gSfdPyi9ZLYFuwIaMftG3cqWaY1EaYcP+ov8AKG32Z7TKthtBKQlKPDwh3NcbuewjpRilaNhOblTOPaVYJcyZJxpJISplBRBFRkxjOtobKqQlKpcxWB2UFMo51qQ+UaT7RUKMyThFMK3LningC/yhTkTJhB3e2NJflVvm3ePMyzqbPShBuKBUnZWXaGKRLAwjCsBVegcNV9Isy9g8FQpSv4BMUkDuQX4NBUW3AoAggkBy6WHUuwi2m9XDvTmn+j98ucKWUY8QG/ZdblnQ6SkgLfu2GjRVOyNrTRM0FB0LEvzqxENKbZ/A7h6OHFK1iwLyTqFD0MMWT9i3D9CjZ9l52AmYlJmaNLcMSNcTijmnSJ7PNtImpQvB4ZcEiWN1xmApBI7HMw1y7dL+MDqGiwhlMyknofpBW3wDt5MY9o81p0uWMJwoG8lq6AkjVg+QhUlzOdOEaf7TLkJtKJqpRUkyhk9SlRcEjkQePaEBGz01SyEoUBmH4HKtH6wamoqmcscpbxRREsUYg8QIc7gvG1WiT4EggGWA6iQCz0YmuYakA712Rm2dCVqqFDMF68IYfZvY1kzFqxBIADg4XLksTrx9IDJKLhqQyEJRlTDtiuO24t61t0OL/wDIA6wxWu0TZQDDGBTzgccyrtFGSlUtYABU9SpSyW40L8chF61yzMQ6VJJFRiGJuORfl+cQubsrUVQPtd4zGwgS0jVpgzfLCAOMQTbQs1K0ANXM5ULMekXLNa5KT4VoLFSXAloUABWmSuEV0z0nykqTWoSRRuYoW059oFmlC1uoHCqlXDGhYu/DMU7xS8fAMcxSymlAnC9SGcDJukG7QlIGIYhqRhJdjVwzigd6acYAXraUrCkOUocgtQqGoq7B4K/ZsItvYM3VfgWoJSXqHycDnyeDL4lOlnbPDwJpxhR2asUlIUmWFKKiCagUyZ3Gp0/CGa6pbKWkyylgC5U7ucgTUdHjl8f4mZd3uiS23ZLWk7jrVXECaHN201pWKdnTZisSikqKWxEg50zPXhBuV73Jj6uPwhcu3ZabMtJImnACrESspVnk6Ul3cVbjFeN3yRzVcDTIuqSDugcKH+sULRJKVMElRxMx3acahjE9uu6ak0KX03SoM7itD+so+s9nV7+f8Ls/Vn7Vje9KDpGPDGatkapjABUqYkkFsiKcwSflHC5SgHVQEgAAglyWy0glKs+Il8QLUIJHZwX0jq03Pj5DUUL8C5BJg/qJvcX9PjWwr35aFYCmSoiZSmAqJFdQGT3ijdM5eEieF4iQ27kDzYAd4Z7PcIllsb1eqatwz/COplgKgJbAJzUoasXYAOwc6wzvyYH08UB5knwEFctKlqwkElgw50Nfqzwq3haVTSSXDkUz78zyjQb2mS5cpScRAViTxLmpLnpnWFyz3PJmrwpnBmxKVxGoYih79oQk73KLVFW4btC5SyoYsJDqrkGyyZgD/mhjtVwyzIDO2J6ULMRUgZPzAoOkS2C4paUpSlRCUqdmzbicny/IQZmqSAA9D+tPqYauGIk99jOtrrmTLShWHCVHSrbuVTWvKGv2JysItXMy/wDuRJtHOkiWRNQlQSHS41ds9MoveyiwBEuasHz4KO4DYvzhsJ/6RcoW9QR24WypXRX1ELclXzg/t8sBUoOMlN6p7wsy7SAOAGrado83qPyM9LAvtotOGq8eLsqVZpB6gEfOIBbUs4L9Pyjr7Un4m6/1hCYxpnZupBoEhB4po3pHCwUlnOf6zyiYWkUIIbsfrEc0gqNXPGlYYmhbTI1IBOURqsSTlnFuXLDZU4RVvNKlSlplHDManHsdHFAYJSFyWwOvudMs8hUwLLpZnqHJAqDnQwvS7/QohTgHgwHWnCIlbSHCZFtlqVLycOlaT8XBZGbKhavECVMaUsTZZqkgEHoQagiHywakdhzrGMtuk2ecorExUpDMWG6ZnAAU5nTvDZclhQizoThQHQCcRdyal35xn122mXLmS/HlLwkAgsxcsQSPfTq0aRY505SQorQxDghJy7qDdxCMiaVFCnGT2PMCWwsACS4FXHHkOX5wVsm6nCAWTkMueWUDlIJJIpnzLGh5tkeTQUuvApBKiXqD7oDUfEogJPc00hNWFdANNhkTCUziTNSrdWpkLAcsEs2IPxBeIpySheFSlqNQCAhIyZxyzgztHLQmWbRZyjxZYdQBBxocOCwFR5nD5GBFnvcTyWTvhOKgxBmeq2pwq1WgVF3d2a2miNynETMmYWf3A1C7npXtGeW2eqqTiB1JzeNAvSekSVYgnCrdJANHy9cu/CAKNn8a0qBBlipDjSrAD8G6RVBbavAlzSekpbNLMiYETgd4Jo4GZCgSeDavDvds4Gb90lVAyi7VDP5yH/tFedZsTkyUKw+VW6/vGhbE/VmiWRjFRLwlJZiwJDmoP5tASercJKlQStMxMolS5mELSUkN1ZW69Q50hUk7XzrLOWhJlzGwupyoK3XcGjZtlFnam+Zc9Iky3MzGGLAPQjdOecI0+zKlTVJIJKTXq3HVor6Wr+RH1Kbj8TVrr2qVMQlSilBZsNSKHOoy7wZmXwlyKJKfMFHDXiCYXrkuRUyRKUgEDA5c5qc6jtwyg/NuRK1FSlEvoketda6xk03J6fZ0NKitRaReMo18RHdQ/OIZd6IJdKn08qmfPNmoBWKl4ypEiWpa0MAPeDk/rlCHO2nXidCChJqlGGjVrvOGJ1pSA3GqKY9XhbGKVJTV/M4HHRwT8s4+l2lKElRPVlFXpXKEKw37NTMImJStOZBAerZEigDa9oZLJektRJRLlh2bcSOz5KZsxSMujnHwT2y+0rSRhJSdKEU1GjwvqnJSokISHq7n827NpBK129MhylDkgpFMnY0TrlRtTElh2mmMteBKknAkOgDMgAjiCS+uVIbHdWxUnWyIZNrtJSkpJShiaHDXoB86RUTtVN8USyVKUS4xFwaZnRtM9IPLvazlRfBukv5TSvpHPiyVg4UJJLbwCeWo5QLN29F6yI8aS84A4qkBRAoaZltPlDDsNdZk+KMZUklJS7UG9wAGucK9insMI8lWAzDnLjDdsfaEq8TCXbC//V86Q7HJNoVNNFPb25fHVJUAHQFsSMnw5QkWyyzUJY4kgUDBxyYc+J7mH7bS8lSjKCSkKOLzcA3IwtJvCaujIHPEkh/5QASM4j6inkZZgclBegfYrAtnBUQausBhTLOutGiVN1TQHKkKDnJRyrRqcvWLNqnTJcvGvC4LEBBbCSG3i7+lIHr2jWqiAlfEMH+hpE+y5H3J8Hpuqaoq+7caGnDjyMTWa7Z6QEqxPyqPVuMSWa85xSHSxL6jtRz9Hitdt+TJySglnBBUFNViwAIpVso34mfL9FiddsxIUZjgKGYIBcirNrWFxd6rlKTIX5iCJc5qKSBRxooZEfonEKX4f3hJI4klvTLtAm+p6fDKVl3y5nQjgRmCKiOUldeCbLbF2/7yE+QJpTvy2StdAC9AHepBZm0J5RU2TQmZMIVLCwyVAkZEKGWpoT1grOsaDZV+RRAcCu7V2rrQ1zLwF2XtKUzikkOQRSr9C8Wxd4mkIaqaGva4vZXywLDcgcQI6Qx3bbkzpaWqrClzlvYUk115+kLu0c/xLItkFnTyPmHOLdxTQlZCEpCcRAOZNetADw4RG39tfpsctp2GGY+XPJj/AFDiFW0iYu1rSZ2AZy8f+kM4HYEmHmUiXPVmKecj5V4/lAbaLY/xAJ0pZxD3VVSQXI1DcP1U8eNyVj+9GMlYNVImPKAtHmWkBlLLhi7oWni4cReuGWJPiImjCma4SooYlQcCqXxboHujUx3s3cH3iZ01W8BRKaAaebETxhgtVlCFAFlAHGgq4h6h/ezEbo0ws6eRSnQtrs5CVBQAUAxADO4pU5cQY4swUlKQpctSiRiOJOTGufFqc4LWpZCA8p0MSHxDDkGcigqd2oq4gJaUmrVpkC7ju0Br0ql5C7ak7fgIeAFaSSXDbyX50PfSK18SFS5SsMs8yHOEak0LDhlnFSz42SQHYhmI6jMgfPQwXvm1JlSVL8M4koZikFLkpoSDlpwgE9w5RM9vGYUHEmixkRnrrnAJE2ZNmJQpRIflVzxFTDlN2qUmX4ibGjDiwlRSopxEOxLsOkBbTfSrRaUzFolpw4fIgJfCTm1Tmav9BHpY3twefkW/I1Sr4XZ3Sy04d10u27TNNKc4+V7RlpX51KbRQJfWsOM6wIYnAAFPQavXVx8oDXtcNmEtapkhDAByAxqQHfvE/dSY7tauCsnatVpmJ3UkYaIBoVGpLKfRqRRvOzSQCpUsoVxLvUueQz0EXpF2WWZISkS/DxkkLStKqpFCFAnSjFmaCdrsaRZloVMMxIQWKgCRTiM4nyTt3ZdixqMaozJa0KmEIBchwxbJ8vipF65Zxx4PdIcNpWrnSBMoNOqKp8lBmOL5BnOR0gtcM7FMoDwJAbMlnDEP0pFTpIkabe4YnSQZksu6UhT8XamnM5nhE+NQSkJU4A41oMvXtBGXdoP/ALZY5ly75kkMzZxwqzS0guFdQxY5k4RV/VoDWhWllVEqUST92nE7kUfi/wAQjpCZKHxKSt2NA3y1+sV7Rd0vC+NYo4OHMFtGfLk3fPiVdcsfEs8CQnpTT8ILUgXfBNarzQhvD3yW0yD5dW+sP3s1tSVJmhLsnDmCDXFmDllnGdWe5iSS4QzEjHVjzKc68BD77LbIhH2jCsqfw3BLt52akNxOLmqAnq07nXtJkqVMkFGaUrOYFHRqYW7vlTaOkrTmRiBD8WGcNXtDBxSgMLlKmxZeZL5Vyhas0paXDpY57yvlu0iTqX91luD8SL6ZYIIKpiOVdOGkDrbdRG8hZXh0O6a8wamLCxMSmoBQcwlSnFfi3SPpHjy6jB6rUr6xM2kNjfgksc9QRvIUCD8Rb51gbZ7GrGtUsJUhSnSyuIrkoVd/UQQNpYsFECjVJ7PwgffE3EUnEgqA95g/c1+R0jIsOmBduLjmow2hIXLmHdIRiYhIfE7mtGIdoV1bWTV+GhRBUFpLsKsfeZmI4jOHr7YohJUAMIZgX/6mD6acoQb9SJc9C5MvCtyslwoF1kBke6Ax9ekX4ql8WiLNDStQ9WmwmZLWmYyxgVqoDItQls6wj7LyB9oQpgmpYcaF/wAoblzEqkqx2h1lBoFgsoigOEN5mEItyzUy56FFflVWhNDR37x2BPRJE82tSNDvcBciYKjdegGlW46cYEWa+FYlALlyQS5WqmJwCcAzavz7wUvS0IEiYRMSCEnPpwBfpFGfZgBItGEBkIQviKDCo0oQadxwhGOSS3RQoa5cjvs7KHgbgcuXId6MAACAcm1iMWhaUmWoHEAH1A4Zs5ZwwBgTJta5aTMSuYCAaBIUDwxAhxWjvwpAGTedrnqmSxLxhRxE0QUgl8ySAxyVnR+ju45x2NeFQnTY83fIUaJ8xDsad682rzi9eIZCUqQlSgRTE1FPVw3DvCLKlW6XMlzkJXMmEKQRulIdhQJUWDh8RZyNIu2q1zUhpyiVhypxkWBNMmoO1YFz0wr2aseqdrwFLbJU0zCGTg4lQd9M2OXeAM6ZhzBB5bp51A/CJpG1ckyinCuXMLMoqcUIJYgCIxbFLLBSiGy3sv8AmGXyiZpoqiS3WhBmJGIhyMwDXKmEp+kNE2zpKGXhUCQCMNDnmFPwhTRZ1YkqBUioLp5HJi4htmUY4ictf/yYyzJ8i7bLlRJ8RaKJUDilhLoUjCApKkoOJBBSlaVMwPCKg2YkEObKtD6oml+6VBTf35QwSrxkJUErZK1F0u1Tl1SchVn0izMBzhryySVCVBNu0XLLNSpIGHygZmrtqAGf84H394fhrRMJTiDChJehB6PrHBPIHqPxIjifICgysv4VKSPRJEAsifIWiuDPDPwrBTiDZjV9aineDyNpAUYSGYaxcOw0la9wqSfhJJHZXm9Ynl3ChAwk0FCAG/qYTkkj1cUoyjuZ7bbQZsx0IIWo1JNO0Omw1y+GMUwpfSo568ekW74u6UJKN04ZeQzYH8PlWFxViKiyVpHHFUAcd2v1imOVSjSPOy43qbZpgQGer6ekUbXKxpON+ShQjm/HKsUpM9Xh/d2uSCEABBQBUZ1WQa8dOcXLXiVZiopxTMOSd7ecZMWLdYK9ifTuL32cqdlHUUAqOjjrFmbd7p8ysQ1LihzyLd3irImzwpXjpmtphQlTcyVJP1j60XlLSCTNJbJCpYQ5/mAjNTC0I9nSZi0ELxAgAJYIJppiK3CXhu9lclaTaCtqmW2T+/mwaEeTtXJZiVJoKFL/ADBf5RoXs4vCXNE7ArE2B6EM+Pj3inA3rRPmj8bPvaLI/dLcshK3A1cp01hakW3CgNhJHE8ajPlrDd7QB9yKDyqbkQU6awmWS7CapWpuDFgeDip6EtE/VL7rKOmf20XpV5q5cqA8OMVjZFYiCSRo5/D9d4nlXSs08RupV+LvEM65MAJCEqGvGnFwCYmrYeqvYrWsMQBMQCeaSfQue/WOF3YpWU1Kq6mg5UAb0jpRoMCQk6uKEdiB84icFVFBxoDVvxHOO/wMK86ylBUihLBsOVRpQQH2g2BtM5QXKGPAhKWSwUCHphUQSau/OCFtczDvM4z4HKBlivO3BSpUuahGECpAOIfEN2oPPvFuC07I+o3jTA0zZcy1ITPmpRmcK5cwEZBlFKCoAglixFDAa22RCJqkhlIehSrFT+bCkn/KOkHbdd9pmqInTxiyDMeLCgcZmkRWe7J9lPjeEmckUIWAoNxbzJL6iLO4k6Iu1tZBdGzE6cfurOpRAxVJTu1qHZ66B3aNWsKN0S1pkKm4AJiDuKAUmoIc6aU4wqr2itK5EsyEy5ONTKYOoECjksBQUCUhqcYVbXes4WkzFKaalQqndqmnu1LjMu51MIyJ5P8AI7G9H+DUrhmmSTKW71Seac08jSC4lJmKJTmoAejwt3XesxW/hOEnxQouWlqyJWc8JdBBghf9pUbJOxLIIRQgJCnChwbo4qM9GiNNp0yqSTWpBOzHwZikLaqQsE0DOoGp6xS2xlpVLC8YBwkHCUnEkgkHXmH5iMvuqzm0W1EpcxakmYU4lVOEE1YuxYRoF53FNTKWVTAvClVVUJASW7to+kNyfFaUKxpN22Adn7pkDCVWhSVqS5TgOEOx8wOYZiSBkdKwcGzxVWz2hMwcAWNf1nSFeXe3h7s6WpFAxQX0byltQ9DB/Zm9JSphacnymijh6ebXWhOULlGT3aHppcMLXbYbRLV96hZQ1WBWDQg0S5+UXps8FCUhJSlOQbDTRg7+oBiaVbpbj75H+ZP1eKlt3jQcRQmFS2Ry3YBv6Qce6klwC9QyiMxQ6NTWFWbeU6SslC1JLqJS9C9S4yzfSGm956FTVmo3mOIOKDD+ELu0FiCWUCCCKkDXm/6pDIPemHJbBO49sMT+IlNciHG8SOwGeUHxfshSm8TC5UADTy0d+B0dox6yW1SFks9YOTVS1BKiTSoakOngpiIZVJfs14DAgEVCgKgv6N9XirabEZgoreHHI8n48DCFsfthgJlKJTLUSxYqKCciG0NHoY0JNoY4gCWzGujAdYly46dMbim1vHkHSmUCk1Boe4hOSMCiKk5bxJyLUIIbqYYJNtwlWN2FCBRSScqFq9Yqpuixq/dzlSn0mAmvUFuELwJqy3qaTQKmTXoxHCoPygNa7etCzhWtNB5SRpyhsXs1Mb7pcqaMxgmAHskiFe9ritCFqK5Ewcyg6DiKHtFuNb7kGSW2xyjau0Jynq7n/wAocNmb4mz5CjNUDv4Q4TUNyYUf6Qi3ddiZhONfhpBqcClaHhR8qE6w5bP2KzycQRaErCiCMScBHrQxuVRS2Ax23uLO1x//AKVlNBu6BnYOcm/vGg+wRRItb/8AC/7sLF9XLMnTVLk+GtJAoJqHoGyUAGh39jdzzJH2nxJeDF4TVSQW8R/KTWsUdPLhCM8dmM22aSUpAaqV0f8AlhIu2fhWxyMPG2agEAnRK/wjLvt6ZSwVbqFHPLCrM9AdOfWJupjeRjem/GPCLbKTQlR5MPlFhFslDj6CE0XpKOUxCuigfkDWPlX3KQXXNSmhZ3/R7RNqneyHPHH2G73sqSypeEJKVE56AmjZU5GAE6WiYndKVjQpIdPMEVSaco7st7eI6gQlCXw4gd6hxKAbLC/A0ygZMsEpanCmUclIOFTZFiKkGN87hpNKijaLTLkzgiapSpagH1IBLF1Eu2sM1vuFCEpmyAnwyEuEmhFWNaV1EIe1ImjCFqSvPCrCymp5uMN3s2v4qQbOvhQK/wCodxvesWQVJMkyu3QOvG5yd+zrMtQ9xR3D0xUQelOkULHeiiAkKOIUISHf0/IxqEm5LMlWEy0qJDsp1UJzZRPDhBuRZUJACQEjgGSPQQbip7ehUZuG5kl13Xa5ilIEpbBQUcQws6QAXU1C0X5nsonzpqlrmS5QLUcqOQGQDfONTSWdgO35x8mNjBRdgyyNqqBGzmz4scgSVTDMS5qRhbFmMzT6PC/t3dy5UkqTMWJZUkNiLEFTFBGR49BDuqYNYpzVypwMhbKC0mmhHB9FChGvpAzUZOv6OhOUd/7MwuG5SL1UoBgleJmLHGMtGoSYZNorss0xZUVJRPQMbYs8NWUgnXiGMW7NcK5EzCt5iCQAo6ow4Ug8wGT2HGAF+bKGRP8AFl4RKJok7xCmqCFPmXILnSEPUufBTHTJqgOqYJnnKTUgvT6eU9i7ZiLNwWBEqbjKkjzNiI6EfrOB972Vt9AZvMlmHUcG4N9IJbIXkFY0krxOCSU0AZqqFGoM4B3ptFG10xkTbZb/ALwVyzb1ZvnHtov4WZIUJS5qVEuUHIjJyXc9eEei0nEE4Fl3ZW6wYakKJSO0XV21UqSpYlLmN7iKkj0NO0Kh/IyfAt2S6/GSFhaUuPKo7wfiA7RN+zk1LAy5cwGlS3dmr0aA09c3ET4TOcgtPXJQHHSLFjvWYkjemy8qMWz/AIQoH17QSW4btrkQ1XecROGr+UZg8G0r9Ikk2SYkOpJA4GhiC22sqmrUkkuol+pNYnkXkpIActzj1NLaPLUkmey7Kkl3b6xptw2pJsqErm4lioqKAOAC1TQ68uEZlMRMmt4e8sDJILnsM4lssu0oQuYWRheigQSwNWDZHQ694XLDKSGxzwi99hs2nt4E5KcKiwG8kA82bEMmeAn+Loo5Kc3BBH9IktNutK8AUjxDhSxSS5fKgcakUAzgjY9nrVMH7paP5ykN2d/lEehJbljyW7soyLak1SoHoYatmrymLQoFamGmL6jPKFm23DMSfvJPdg3UKEX7JYEyrLMKpqsK0lgVqIBZk0A0NHrWBaRtti9f15jx533ZBVMVUKoW3S4I4uXB1MUpdpU5wgtSmZ4aGsDrTaV0TQBORYPWueo1iM2wu5z4j8qRcsexG8lMNC1l6s4+Ld+rRqfsUmP9qqD+6yIP+84RjUm3l6qI6k/X841r2DzQo2xq/uq0/wCLwgscKkgcs9UGPO1rbj5Mr8IyO8VpUtcpacKVKIQp3Ge6591QpyMavtihzLzZlOz/AMPCMsvFvEUkoOBRIScwRwIYM/5RPn/IxmD+BcsVlEuWlDZCJkTJbsMPBg2cUrssZDla1LCWwJJoABRxkpjxd2HOLs6co1BKQ2SaDo2QfQCInRYrLC0UNNDpwB/XVoCmfLmOP+lQwq6sa9xyi+JSlFlKUdM6frvAhNpSs4WL8FJZ6sGfPtWNijbAe1SCFoGIqGGmLMB8sWZ716x5Z7cqTbSWShRKSAkkgEAEMaO/4xFtZNaYkO7JFDXMnWF82hSqkkkMxJchhQdo9HHDVE8/JNRkbLaL6InyZ9RLmJAH8wzSW9e45w3SLQFBKk1BDj0rTlGZ7I2n7VZlSCd8uqWTQYxmO/58omlzJ4SlOJWEmuFz14BwAaDWJZXBjoxU1X/qNFtl+ypPnWH4Zn0H4xUl3zPnVkymSRSZMoOoSKq7PENy3TIlpC0ArOeNVSOgyT2DwRVMJMdKb8sWopcL+ykq7iojxZq18UpOFPoCCR6RblTwgMlISngA2vz6xI4cH1jmYoGkBxwwrvktWaaFDCTCdtteBBVZ1ywAcK0rKwygDokhnejPRukG518SpJZS6j3U1P5D1j28Lvk3lZynMpJCVapWMweXHsYdF61pfIt/blq8GcCW1DiSeIy4VSqnPSCmzslKQcGEirtQ4uBfRtQ/4wIt1y2mykpBJAd0mvoOgFQ0FtmLSTKUfDw11LCgApuuavT+jplHYtUi9ZdpQiYoEYkOQzBxUjP3hrWGOZLlWiU1FIOvDoc0kRmM+8ULKilBQpWEs5IeuLCS7jI1qHarQUuK/FyjQmrEgmh7cW1jtLRjSlwMRkTbKWWg2mzk0LOtH69OYidd1SJ0iZMkFjgURVmOEs490vFy7b8E2oodRR/XURY/w+UtSiUB1ghTOlwXBBYjSGR0yESco7H54lzsJI4wzbNrl4FKUMSwd0EOB2/ODG3Hs4TJSufZlOgbypas0j+E+8OtRzhR2fWcZTk8eljakefkTiO1t8OchxuKb3KGmVdYBWuVMH3SpmJEweYpDiocOM3Dxdsww5mlY9vucEWZQ1phV/FiB/OKmlRIm7Vki5Ckii6D3TRw9cJO9kPKSYms+0U5ALLcA6h9f66QFlylHCqVMB3XZTqBKhUZFKTRmJBqOERi8UikyWpChR01B7Go7KMeK8dnvLIkOlj22LHGh2eqNQ3A694lXfdjnpKVpKUqzGEo55peE+Vakq8qkkGjEgGtMixjtaN08Rx0qPxheihlp8B6dsFJnf8AprQQDod8acCDk2kCbZ7MZ6fJMlLfi6fqGHrENnnlBxA5agscyIc7LbVLSApTkAHsQ4fs1Y15ZRA7MZGW31c8yzLwTkYFEO4IUCC7EEUbSkar7AWa1gf8KvEfetz45wtbeoGGSCgqLqrR2pTioOXbjDH7BFDHbQNPBr/92mkXYJ66ZFmhosftrEP4f/NT/LwjMLyQMSkFJFSHY5deMahtWtsGtFUdvhjMZpC3IrXI0Y/jXURL1P5GP6f+JTu+850s+F4aFUxCaThJHOhry7xYeYs1ISx+F/rTvHyFJRVWWuZ+QBPeJUzDmEL7sn/UXA7RLLfdIqWx4bOr3pq8OqRhAPInC7d+MWLwuUs4TiSa4WcinAO4iJJVwSOjqPzYfKGOyWwKSjKoq54cAxevOOSMk64M4ve4DOLjPCwelRlUA4uhrzpCNKQXKci+tOMfoVV3oWXKW4lLV9frGcbX7FqkzzNlJ+6W5BruqZ2PcEg6xZhyNKpEeWKk7Qr7M30qRPSQWD9n0MbfJuqVPlmagMqal3csHqQ2lX0zrH58tKGWWpV/xjWvZjtLiQJSj/fX8D/mhmWK5aAxydNeUGbgt5QtUldC7MdIYp4CQ5LAQLv67HUmchNQUhWh4ZwPTY7RaVULJFMRoPkKni0RaXF6eSptTWq69ly13+hD4XUfT5ZwMVaLTaR92CQabpCU9yWJ6vBuwXBJleZIKw5xLLs2bBgGqM+Mc3vtUiSUISkqUvyOClDanE1U/wAoMHHF5kxby1tBFa79jQ7zlufhR/5EP8u8WrbYl2a0CdISVIX+9lpGRAJxNwPHQ9THd33kFqSTNBLFwnyg8gHJ18xfKkdm+JkxTSU5FitQYdQmh/zN3iioKOwlynKW7JbXeMicyQpK1KD4WJ3dcTeXvq0RC5paEKZKgACTVyafM/0iK03EtMpRkKT453g6Qz6sAAkHgSC30Qb02jtyCuXNWUqDgghIIoags9XNRnANanbQcXSpMW1gHI9DEsq1lxiJpryimhTVEXZEhMwFjVsuevLKOkq5HxGTZy1KVOQlLsSx4jIvRuH94dVSiQQpXJozjZm0qRaUHw1TGzCTVmI5AjqYfZU2eSWRJlJ0JJmK9AUpOvLrCHBBSkVrfYfFkzZflxoWHJYA4CxJ6gA9Yyu5blmeIiZgV4aiQFMWLUzh62utM+TKKxaFbysJAShIqFEswcZceMW12koumzKs+6QUaA1UVBbuGIKvw4Q/p5aET546inarBgQKV4NEVm2a+1S1KUQlCTkciWLuQxDOC/1g/Z7vnzQn7QmSAR7iS/feAHaDt2WVKJaUBITShFM3rlz1fvFU83x0rklhhqWrwZJa5ps6jIUFYJZYLTUaHk7F6jiaR744XkoLDDL8QeUX7dKOIunMl1JfCWpiHetecD7TZUKYkDE2YccxURFafJ6STXBVXd6FZpKejM394hm2NctLoWpuA/Ri9LlTApkrCw+S2Bb+cj6xVNrUhTLCkgkZkkB82oOzCGJvwwGkRf4upgFyweJDpJz7O7HtD5cl7Y5Et5ZxCgdg6fdUWBfpTJ6PCvZbOFKQVMUlwFYXDkUyoC7UhzRJEpKcRCQwDqLcNSw4QnK09khmNPyxL2vvla5ipUzDhlnEkpSzEgZuSToM4dfYHOClWwh3aS4On73hCdf20CET7RL8GUvGjwytt58Ob5Fi1aOwhs/2e0sq2hwaSMus6LsCpIizyHfbuVNUZPhNUlJds1FITn3hLTs7Oo4SMmJVSuFv9QHVxpDft/a1oXICV4ArEFFnasuvapcVgLbQESyftEwHEAlJWg+8N/dBDEISQKM1SXDozJa2eXKb1Om9v3QNVcc6hKpYoWJLCigjzM3mIH5RFKu2aWdSEklQwqIBZJIWWbIMXJ4GGCdITLdrUWBUMTyyQMOP4XLrqKjlUxAUJkhAE9SgcaiUzEUUElVCUFgojjVxTit40Y5z/wBz/sEKuucMJxIwkEhWIYcICSVO1BvDm9IsyLmtKEgIMtKVqIDNWhW9A6nDkM+eVYv2eelYSROWHCSoFcrdxBSVGqBupCUgoGYIy1q3lPUhAXLtJWcQJBKaboL4T/Eos2QpRjGaImOcqvU/7Bcu+pwU2PXgPyhytdgE5Cpahuq4OG4F3zeECUolYJLl3fvGmYa0Pr+qxkFuP6LJKV27MX242S8JTplKGRB0CcinV2Uxd6YukC9lp5s89Kn1H5emkblet0ptMoy1NXylsixHcaEcIxa+bkVImqQoYSk/pjqOcU6rVMuiknZtl3WpE6UFNRQyNeornWLyUBsu0ZzsdtWmWlKVqDByriGHDXjQfSOr+9qoRuWdLn4lfgn84GE/D5Nnjd7cD/OCWdWFk1dWQPHlCptPtBZJkuYgjxpgQoAoHl1cL0DsSxL5VihclkTeEnHPtC1qINAWSgnLd1I7CBSbjlWaYuV4xVPUnAErRhQoLYApU5JY/jwgXkbCWJLkBWS2TpMxKnUtOBK15nCk0D8BUV5trGrXRbkrlggt1/Hn+cZ8mwhKvtJMwS0S0oIQAFJOASzic4SDQsTXGKEAiD2zs7zISCzJLFOAgkYgCkZM4ypHWnsjXF8su7X3JPmDxJUxakgb0oKOmqRkejPr0y+3TS5do3W7ppMsGtehbsNAaVrSEr2g7GkpNplDnMQA/VYb1IHXi2wMbp0ZoikTyZpSoKSYiZukSIltWOY6I9bIWyT4aySELKxugFRZgzMCSHxfrNjVbUl2CsVGdJSDp2PVnhf2KUBIJDB1EEniADx4aaNByZPf4iOQpXrSJJSpsdpsS/aFaV4ZSCUscSmAaoYAuSTkSIpWradSrPLs6EYEJSkKq5UzEnIYd4PT1gvtXYvtFpsslKSFKd6vukirDJmVqcoIbZ7CjCqfIDaqlgAAACqk5NlUf2ijHWhWIm/kMGzs3xLOlbEU+In6xJf1s8KzrUM2OEA7xNBQHNnFKwO2UtLWdKdcsucLNo2pmTbXPRKUDJBLAh/KnA4Oj1PeNlurMjGpUU/toxOmoNXYpOuYGrU1ePFTApik01BIyfjkfQHnE08hTKKa8RTkfnxirNs28Ak55JUwJ6VY/WEIqIFzAlgo4QOZb10dyeFdI8nIdDFiKa9NY6XMY4VJ1qCMu3aK06whsUtZlngMvTSGIF2S3NdaVzsNU0JJSopy05h2MO8mzh96rkOT+fD84Wtk7IvxVLOBQwkOHd6ZikMn244iCCyThOINX5nUVrAZLbNjsgDtDsRJUmZOlrwEBSikqxBRqaKNQTzOeUHvYDJCTbGdyJLv/wDNFfay2yhYJpUXJSEoDVCyQQzgahz0Iib/AGfrSVqtj6CR/wB6LemcnyQdQorgddvbvEwSiSXTjZm/h1JDfOFMbOIPvq/y94eNr0ApQ4epb5caQBlirsR6cORhGf8AIxcOmxTjqktwV+yqPjV6COk7JpPvq9BBkDoOsdJQSQX3c2Zn/p2hdI76TF6BP7JI/wB4o9h+cefsohv3ivQQbCP1+tY9loD5P9Y6kZ9Ji9AZGyKKETFeghjSeEQhhE6CIONIOOKMP4o+8SFnbDZz7UjEktNSMgHxMCQG0L5GucMhD1j1MsaRtjKMAm2ZWWRd+ETWTZ2fNdSJa1tmQCRTmKRt/wCz1nKsZky8Wb4RmS7kZE8zWLoQkfg1G6cIPUZsZRsNJAWtpuFZYCXkVDiFFQDjLD+UH7ba1lCpighKkPgUoB0kZpLjdJYinHlFrafYY2ib4klSEFnYuCpXUCmlecd7N7PzlS5ibajGlVBjViVoDSoAp5nCuuipRt2hqkq3FYTxNlzFKkhSJ2/KTMU/lYKViBBSzuRQhJcYgCIuXDe58TwDLUgysgouoUAIJYFQDAh6tTICDO0Gza0JVhWPCcKbA5QpI84KSAA2dAKlxqKMm0mZaJZKUmbhwlaHZYGRwtukD9MBHWkdWob7tDIoQ7lwafrjwi59oehfphLH/mZuVY4lSQB0bLlFgogogSMw222KMtXjSUvLUapT7h6D3T8ukJ2Bjw/CN9EwVLEtp/SEDa3ZVMrFOkihzSxo50cNhfR46TpWhmN70zjZWxJTKxAVVV+LPl6t2gtMtiMipIPBw/pEd13RhkoQpS1ABwFaPVsIzHIvF9N2slkg/T9f3iRq2U2kAL92QXaSidJmMsBsJdLDFQhWhrkWy7QTOzlsNmMpVsxEioKXp8ImPiIPMQZs0hUtCcOfwk669H6NllV70u1EpDIqc6gt+fq/0ivG46aZJkvVaE+y3QsINnE9EqYpObFTJJIJGQB0zpA+6PZbOlTSoWiWUPoFOoaHC1DyfvA7bS8JibaopUxQwBHLlX+8F9m9vvcn6MAsdvMG61HpGxkls1sbJS5T3GW7tiZCAcbzMTZukBnyY89TAa/fZ9muQpLV3Vk9wC3esONktqZicQq+TVfpE5AMNcIOOwlZJp7sxWbMIdCw4BIZTltM/d7RyqzpZwphSitOh/sesaRtFcMi0E4iUTBQKA9MQ97rzhEvXZmfJBVhxhhvIqCAdaOO8TVTpFsZprct7JymmTBUKCa5MW1FHcV5M0c+0CZhsiglqrQOPE5vQhhx/K9szMJs4z1Hpl9frBC1XcialSJyApJHodG1BzhafztmyVxdGO/43NKUoWorQkuxPbPM8KxrH+z8U4rbhdmkZ0/33B4Xbf7OAAfCKXDsFqwuDxJGF6500BfOGr2FXcqTMtqVpKT9zQ0Oc6PTxyjJ7Hm5IyS3NOvG6kzsOIkM+XNvyimrZhOi1A8WH4iDCMo6hrxRk7aFqclsmBTswim+qlasa8TEv+AJ+I/L6QVj6M7MPR3cl7Bf+Ap+IxyrZ9PxK+UFo+juzD0d3JewT+z6fiPoI6Fxj4j6CChjyM7MPR3cl7B4ucfEflHpugfEfQQQj6N7UPRmuQONzj4j6R8LoHxGCEfR3ah6N1y9g7/Bh8R9I9F0j4vlBCPY3tQ9Ha5A1d0A+8YHWTYiRKmqmyxhUuhZ2bMsl2DkA5aQxR9GdmHo5TkvIPTdAGR+UeKuf+I+kEY9juzD0drl7ByLpA975CPJ9ypWkpUXBDGmnCCMfRvahxR2uQKkXAlAYH5fnHSrmr5yx0b+sE4+jOzD0d3Jewaq5Qdfl/WPBcgd8R9P6wTj6O7MPR3cl7EbaD2WS7VMMzxlSydMIPVqhg9e57Cx7E0P/wCrX/8AWP8AyjTY+juzD0b3Z+xMuL2eqstBa1qQS5SUD5Mqhg+LjAyU3b+sFI+juzBeDHkk+WCp1whQYqfgSBTvFWXsoE5TT/lH5wfj6MeGD3aNWWa2TFxexqfdmYSS5ISKvn35xAnYUVecSCXIKE1p1dsj2hqj6O+nx+je9P2KJ9n4BdFomJ4pIC0kUDYVksGGhGkFrj2e+zLmKEwrCwgBJAAThxZHMvi1yaDEfQSxRi7SBeST5Z//2Q=="/>
          <p:cNvSpPr>
            <a:spLocks noChangeAspect="1" noChangeArrowheads="1"/>
          </p:cNvSpPr>
          <p:nvPr/>
        </p:nvSpPr>
        <p:spPr bwMode="auto">
          <a:xfrm>
            <a:off x="6215063"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endParaRPr lang="cs-CZ" altLang="cs-CZ" sz="2000">
              <a:solidFill>
                <a:schemeClr val="bg1"/>
              </a:solidFill>
              <a:latin typeface="Arial" panose="020B0604020202020204" pitchFamily="34" charset="0"/>
              <a:cs typeface="Arial" panose="020B0604020202020204" pitchFamily="34" charset="0"/>
            </a:endParaRPr>
          </a:p>
        </p:txBody>
      </p:sp>
      <p:sp>
        <p:nvSpPr>
          <p:cNvPr id="48139" name="AutoShape 8" descr="data:image/jpeg;base64,/9j/4AAQSkZJRgABAQAAAQABAAD/2wCEAAkGBhQSERUUExMWFRUWGRsaGBgYGR0cIBwaHBoaHBscHRkbICYfGB4mHBwbHzAgIycqLCwsHCAxNTAqNSYrLCkBCQoKDgwOGg8PGiwkHyQtLCwpKi8sLCwsLCwsLCwsLCwsLCwsLCwsLCwsLCwpLCwsKSwsLCwsLCwpLCwsLCwsLP/AABEIALkBEAMBIgACEQEDEQH/xAAcAAACAwEBAQEAAAAAAAAAAAAFBgMEBwIBAAj/xABHEAABAgMFBgMFBQYDBwUBAAABAhEAAyEEBRIxQQYiUWFxgRMykQdCUqGxFCPB0fAWM2Jy4fEVkrIIU2OCosPSNEODk8Ik/8QAGQEAAwEBAQAAAAAAAAAAAAAAAgMEAQAF/8QALBEAAgIBAwQBBAIBBQAAAAAAAAECEQMSITEEE0FRIhQjM2EykXFCUqGx8P/aAAwDAQACEQMRAD8A0navbtFgmykTJUxSZgJK0BwltCMz2gEv20WbApUtBmKEwICAsBSklt8JIdq5NA32w2acq02YoxeGEErFW84HR2J7QiXrdnh77jDqhcsLD1rXebvCnOnQWltWjUJXtelqmJQbPMTiUASVJo5Adm5xJbPaTNQpYF22haUKwhSVoL0BoA/ukFoyGRLxAYWD1+7mzAAAdEqCgMuWUSTL1tqFrKbRMUMbgqCSSQMIVVi+FgzEcY22Caav2yJQQJtgtUt6hwKt1aOpftwsTkLROlkH3kg/6SWjPZe09q3FLtDqTiASuRRlBjWWnkM4tXntWZrA/ZlS0LSpKJqVhRZLMpRIDVJy0EZbOpGg2b2y2FZAxFL/AB7vzIaLKfalZT5VJP8A8iPzjM5trlzMLWWxrJKFKIUE5KcyxQjC1H4Z5Qbn7HWSbLBCLMFOCcMyaGAUHSGRVw4dhnwEZqb8G6UvI7r9oKGT4clUxzXCtFBx5x2faHLHmkzE/wAxSPxjKdoNm7FJlFSd1YBYIngtwdKgFK/LpAudtpLQwlyHSAQxJapGe8eDdz2xyn4Ciom7WbbWUt2SQ3xEDjrrlFr9ox8BPcRgl07dJOBCwd4spWgFMNACS3rD1KmbqfDUGIfVLg8DUKhbyzjyMWOMuBzO3crFhwqfqInRtchQBSgqB4EH9VhEs8hazUrSBxKhwyKVEERenXWcLJmkasySOlQ/rGrqH6MeH9jaNspLsaHJiRE0zaMAP4avUQgyrpQEOVLJzKgwDHJyH59Y+tNkwlPhzFgOcQIZ6OBTL56Ry6lXujJdPLwx1Vten/dK9Ux2ratAD4FeohAnqWw35ieIcCoObx3LvFaH30njjanPdYnX9ZtXUY3yKeDL4Hg7Yo+BXqIjO3Ev4FeohP8AEmgggpWNQEN6b39I9tN4JoFSWOrUqcn5nrBxzYpeQHjyob/25l/7tXqI9Rtqg/8Atq9RCKudJDFfiSxzS49UvF2R4JS6JmLhX9GGrS+BLeRcjinbJHwK9REn7WI+BXqITvCB1rxjoOMlP1hmmIPckOw2gT8J9RHido0n3FeohS+0Uqa9Y4TbWJjNCO7khxG0KfhI7iPv2gSPdPyhQVbNYiN6DjG6EZ3ZDsi/0n3T8o+N/p+E/KEuVe4HvJ7mKd47TJlpJUotTJJOeVcsq5wLUVywlPI+P+h7mbTIHun1EcJ2pQfdPqIzeXtLJmD94U8cSSP6aRblXhLIKhOSQOAJ+QrHJQ9nOWT1/wAGho2gSfdPyi9ZLYFuwIaMftG3cqWaY1EaYcP+ov8AKG32Z7TKthtBKQlKPDwh3NcbuewjpRilaNhOblTOPaVYJcyZJxpJISplBRBFRkxjOtobKqQlKpcxWB2UFMo51qQ+UaT7RUKMyThFMK3LningC/yhTkTJhB3e2NJflVvm3ePMyzqbPShBuKBUnZWXaGKRLAwjCsBVegcNV9Isy9g8FQpSv4BMUkDuQX4NBUW3AoAggkBy6WHUuwi2m9XDvTmn+j98ucKWUY8QG/ZdblnQ6SkgLfu2GjRVOyNrTRM0FB0LEvzqxENKbZ/A7h6OHFK1iwLyTqFD0MMWT9i3D9CjZ9l52AmYlJmaNLcMSNcTijmnSJ7PNtImpQvB4ZcEiWN1xmApBI7HMw1y7dL+MDqGiwhlMyknofpBW3wDt5MY9o81p0uWMJwoG8lq6AkjVg+QhUlzOdOEaf7TLkJtKJqpRUkyhk9SlRcEjkQePaEBGz01SyEoUBmH4HKtH6wamoqmcscpbxRREsUYg8QIc7gvG1WiT4EggGWA6iQCz0YmuYakA712Rm2dCVqqFDMF68IYfZvY1kzFqxBIADg4XLksTrx9IDJKLhqQyEJRlTDtiuO24t61t0OL/wDIA6wxWu0TZQDDGBTzgccyrtFGSlUtYABU9SpSyW40L8chF61yzMQ6VJJFRiGJuORfl+cQubsrUVQPtd4zGwgS0jVpgzfLCAOMQTbQs1K0ANXM5ULMekXLNa5KT4VoLFSXAloUABWmSuEV0z0nykqTWoSRRuYoW059oFmlC1uoHCqlXDGhYu/DMU7xS8fAMcxSymlAnC9SGcDJukG7QlIGIYhqRhJdjVwzigd6acYAXraUrCkOUocgtQqGoq7B4K/ZsItvYM3VfgWoJSXqHycDnyeDL4lOlnbPDwJpxhR2asUlIUmWFKKiCagUyZ3Gp0/CGa6pbKWkyylgC5U7ucgTUdHjl8f4mZd3uiS23ZLWk7jrVXECaHN201pWKdnTZisSikqKWxEg50zPXhBuV73Jj6uPwhcu3ZabMtJImnACrESspVnk6Ul3cVbjFeN3yRzVcDTIuqSDugcKH+sULRJKVMElRxMx3acahjE9uu6ak0KX03SoM7itD+so+s9nV7+f8Ls/Vn7Vje9KDpGPDGatkapjABUqYkkFsiKcwSflHC5SgHVQEgAAglyWy0glKs+Il8QLUIJHZwX0jq03Pj5DUUL8C5BJg/qJvcX9PjWwr35aFYCmSoiZSmAqJFdQGT3ijdM5eEieF4iQ27kDzYAd4Z7PcIllsb1eqatwz/COplgKgJbAJzUoasXYAOwc6wzvyYH08UB5knwEFctKlqwkElgw50Nfqzwq3haVTSSXDkUz78zyjQb2mS5cpScRAViTxLmpLnpnWFyz3PJmrwpnBmxKVxGoYih79oQk73KLVFW4btC5SyoYsJDqrkGyyZgD/mhjtVwyzIDO2J6ULMRUgZPzAoOkS2C4paUpSlRCUqdmzbicny/IQZmqSAA9D+tPqYauGIk99jOtrrmTLShWHCVHSrbuVTWvKGv2JysItXMy/wDuRJtHOkiWRNQlQSHS41ds9MoveyiwBEuasHz4KO4DYvzhsJ/6RcoW9QR24WypXRX1ELclXzg/t8sBUoOMlN6p7wsy7SAOAGrado83qPyM9LAvtotOGq8eLsqVZpB6gEfOIBbUs4L9Pyjr7Un4m6/1hCYxpnZupBoEhB4po3pHCwUlnOf6zyiYWkUIIbsfrEc0gqNXPGlYYmhbTI1IBOURqsSTlnFuXLDZU4RVvNKlSlplHDManHsdHFAYJSFyWwOvudMs8hUwLLpZnqHJAqDnQwvS7/QohTgHgwHWnCIlbSHCZFtlqVLycOlaT8XBZGbKhavECVMaUsTZZqkgEHoQagiHywakdhzrGMtuk2ecorExUpDMWG6ZnAAU5nTvDZclhQizoThQHQCcRdyal35xn122mXLmS/HlLwkAgsxcsQSPfTq0aRY505SQorQxDghJy7qDdxCMiaVFCnGT2PMCWwsACS4FXHHkOX5wVsm6nCAWTkMueWUDlIJJIpnzLGh5tkeTQUuvApBKiXqD7oDUfEogJPc00hNWFdANNhkTCUziTNSrdWpkLAcsEs2IPxBeIpySheFSlqNQCAhIyZxyzgztHLQmWbRZyjxZYdQBBxocOCwFR5nD5GBFnvcTyWTvhOKgxBmeq2pwq1WgVF3d2a2miNynETMmYWf3A1C7npXtGeW2eqqTiB1JzeNAvSekSVYgnCrdJANHy9cu/CAKNn8a0qBBlipDjSrAD8G6RVBbavAlzSekpbNLMiYETgd4Jo4GZCgSeDavDvds4Gb90lVAyi7VDP5yH/tFedZsTkyUKw+VW6/vGhbE/VmiWRjFRLwlJZiwJDmoP5tASercJKlQStMxMolS5mELSUkN1ZW69Q50hUk7XzrLOWhJlzGwupyoK3XcGjZtlFnam+Zc9Iky3MzGGLAPQjdOecI0+zKlTVJIJKTXq3HVor6Wr+RH1Kbj8TVrr2qVMQlSilBZsNSKHOoy7wZmXwlyKJKfMFHDXiCYXrkuRUyRKUgEDA5c5qc6jtwyg/NuRK1FSlEvoketda6xk03J6fZ0NKitRaReMo18RHdQ/OIZd6IJdKn08qmfPNmoBWKl4ypEiWpa0MAPeDk/rlCHO2nXidCChJqlGGjVrvOGJ1pSA3GqKY9XhbGKVJTV/M4HHRwT8s4+l2lKElRPVlFXpXKEKw37NTMImJStOZBAerZEigDa9oZLJektRJRLlh2bcSOz5KZsxSMujnHwT2y+0rSRhJSdKEU1GjwvqnJSokISHq7n827NpBK129MhylDkgpFMnY0TrlRtTElh2mmMteBKknAkOgDMgAjiCS+uVIbHdWxUnWyIZNrtJSkpJShiaHDXoB86RUTtVN8USyVKUS4xFwaZnRtM9IPLvazlRfBukv5TSvpHPiyVg4UJJLbwCeWo5QLN29F6yI8aS84A4qkBRAoaZltPlDDsNdZk+KMZUklJS7UG9wAGucK9insMI8lWAzDnLjDdsfaEq8TCXbC//V86Q7HJNoVNNFPb25fHVJUAHQFsSMnw5QkWyyzUJY4kgUDBxyYc+J7mH7bS8lSjKCSkKOLzcA3IwtJvCaujIHPEkh/5QASM4j6inkZZgclBegfYrAtnBUQausBhTLOutGiVN1TQHKkKDnJRyrRqcvWLNqnTJcvGvC4LEBBbCSG3i7+lIHr2jWqiAlfEMH+hpE+y5H3J8Hpuqaoq+7caGnDjyMTWa7Z6QEqxPyqPVuMSWa85xSHSxL6jtRz9Hitdt+TJySglnBBUFNViwAIpVso34mfL9FiddsxIUZjgKGYIBcirNrWFxd6rlKTIX5iCJc5qKSBRxooZEfonEKX4f3hJI4klvTLtAm+p6fDKVl3y5nQjgRmCKiOUldeCbLbF2/7yE+QJpTvy2StdAC9AHepBZm0J5RU2TQmZMIVLCwyVAkZEKGWpoT1grOsaDZV+RRAcCu7V2rrQ1zLwF2XtKUzikkOQRSr9C8Wxd4mkIaqaGva4vZXywLDcgcQI6Qx3bbkzpaWqrClzlvYUk115+kLu0c/xLItkFnTyPmHOLdxTQlZCEpCcRAOZNetADw4RG39tfpsctp2GGY+XPJj/AFDiFW0iYu1rSZ2AZy8f+kM4HYEmHmUiXPVmKecj5V4/lAbaLY/xAJ0pZxD3VVSQXI1DcP1U8eNyVj+9GMlYNVImPKAtHmWkBlLLhi7oWni4cReuGWJPiImjCma4SooYlQcCqXxboHujUx3s3cH3iZ01W8BRKaAaebETxhgtVlCFAFlAHGgq4h6h/ezEbo0ws6eRSnQtrs5CVBQAUAxADO4pU5cQY4swUlKQpctSiRiOJOTGufFqc4LWpZCA8p0MSHxDDkGcigqd2oq4gJaUmrVpkC7ju0Br0ql5C7ak7fgIeAFaSSXDbyX50PfSK18SFS5SsMs8yHOEak0LDhlnFSz42SQHYhmI6jMgfPQwXvm1JlSVL8M4koZikFLkpoSDlpwgE9w5RM9vGYUHEmixkRnrrnAJE2ZNmJQpRIflVzxFTDlN2qUmX4ibGjDiwlRSopxEOxLsOkBbTfSrRaUzFolpw4fIgJfCTm1Tmav9BHpY3twefkW/I1Sr4XZ3Sy04d10u27TNNKc4+V7RlpX51KbRQJfWsOM6wIYnAAFPQavXVx8oDXtcNmEtapkhDAByAxqQHfvE/dSY7tauCsnatVpmJ3UkYaIBoVGpLKfRqRRvOzSQCpUsoVxLvUueQz0EXpF2WWZISkS/DxkkLStKqpFCFAnSjFmaCdrsaRZloVMMxIQWKgCRTiM4nyTt3ZdixqMaozJa0KmEIBchwxbJ8vipF65Zxx4PdIcNpWrnSBMoNOqKp8lBmOL5BnOR0gtcM7FMoDwJAbMlnDEP0pFTpIkabe4YnSQZksu6UhT8XamnM5nhE+NQSkJU4A41oMvXtBGXdoP/ALZY5ly75kkMzZxwqzS0guFdQxY5k4RV/VoDWhWllVEqUST92nE7kUfi/wAQjpCZKHxKSt2NA3y1+sV7Rd0vC+NYo4OHMFtGfLk3fPiVdcsfEs8CQnpTT8ILUgXfBNarzQhvD3yW0yD5dW+sP3s1tSVJmhLsnDmCDXFmDllnGdWe5iSS4QzEjHVjzKc68BD77LbIhH2jCsqfw3BLt52akNxOLmqAnq07nXtJkqVMkFGaUrOYFHRqYW7vlTaOkrTmRiBD8WGcNXtDBxSgMLlKmxZeZL5Vyhas0paXDpY57yvlu0iTqX91luD8SL6ZYIIKpiOVdOGkDrbdRG8hZXh0O6a8wamLCxMSmoBQcwlSnFfi3SPpHjy6jB6rUr6xM2kNjfgksc9QRvIUCD8Rb51gbZ7GrGtUsJUhSnSyuIrkoVd/UQQNpYsFECjVJ7PwgffE3EUnEgqA95g/c1+R0jIsOmBduLjmow2hIXLmHdIRiYhIfE7mtGIdoV1bWTV+GhRBUFpLsKsfeZmI4jOHr7YohJUAMIZgX/6mD6acoQb9SJc9C5MvCtyslwoF1kBke6Ax9ekX4ql8WiLNDStQ9WmwmZLWmYyxgVqoDItQls6wj7LyB9oQpgmpYcaF/wAoblzEqkqx2h1lBoFgsoigOEN5mEItyzUy56FFflVWhNDR37x2BPRJE82tSNDvcBciYKjdegGlW46cYEWa+FYlALlyQS5WqmJwCcAzavz7wUvS0IEiYRMSCEnPpwBfpFGfZgBItGEBkIQviKDCo0oQadxwhGOSS3RQoa5cjvs7KHgbgcuXId6MAACAcm1iMWhaUmWoHEAH1A4Zs5ZwwBgTJta5aTMSuYCAaBIUDwxAhxWjvwpAGTedrnqmSxLxhRxE0QUgl8ySAxyVnR+ju45x2NeFQnTY83fIUaJ8xDsad682rzi9eIZCUqQlSgRTE1FPVw3DvCLKlW6XMlzkJXMmEKQRulIdhQJUWDh8RZyNIu2q1zUhpyiVhypxkWBNMmoO1YFz0wr2aseqdrwFLbJU0zCGTg4lQd9M2OXeAM6ZhzBB5bp51A/CJpG1ckyinCuXMLMoqcUIJYgCIxbFLLBSiGy3sv8AmGXyiZpoqiS3WhBmJGIhyMwDXKmEp+kNE2zpKGXhUCQCMNDnmFPwhTRZ1YkqBUioLp5HJi4htmUY4ictf/yYyzJ8i7bLlRJ8RaKJUDilhLoUjCApKkoOJBBSlaVMwPCKg2YkEObKtD6oml+6VBTf35QwSrxkJUErZK1F0u1Tl1SchVn0izMBzhryySVCVBNu0XLLNSpIGHygZmrtqAGf84H394fhrRMJTiDChJehB6PrHBPIHqPxIjifICgysv4VKSPRJEAsifIWiuDPDPwrBTiDZjV9aineDyNpAUYSGYaxcOw0la9wqSfhJJHZXm9Ynl3ChAwk0FCAG/qYTkkj1cUoyjuZ7bbQZsx0IIWo1JNO0Omw1y+GMUwpfSo568ekW74u6UJKN04ZeQzYH8PlWFxViKiyVpHHFUAcd2v1imOVSjSPOy43qbZpgQGer6ekUbXKxpON+ShQjm/HKsUpM9Xh/d2uSCEABBQBUZ1WQa8dOcXLXiVZiopxTMOSd7ecZMWLdYK9ifTuL32cqdlHUUAqOjjrFmbd7p8ysQ1LihzyLd3irImzwpXjpmtphQlTcyVJP1j60XlLSCTNJbJCpYQ5/mAjNTC0I9nSZi0ELxAgAJYIJppiK3CXhu9lclaTaCtqmW2T+/mwaEeTtXJZiVJoKFL/ADBf5RoXs4vCXNE7ArE2B6EM+Pj3inA3rRPmj8bPvaLI/dLcshK3A1cp01hakW3CgNhJHE8ajPlrDd7QB9yKDyqbkQU6awmWS7CapWpuDFgeDip6EtE/VL7rKOmf20XpV5q5cqA8OMVjZFYiCSRo5/D9d4nlXSs08RupV+LvEM65MAJCEqGvGnFwCYmrYeqvYrWsMQBMQCeaSfQue/WOF3YpWU1Kq6mg5UAb0jpRoMCQk6uKEdiB84icFVFBxoDVvxHOO/wMK86ylBUihLBsOVRpQQH2g2BtM5QXKGPAhKWSwUCHphUQSau/OCFtczDvM4z4HKBlivO3BSpUuahGECpAOIfEN2oPPvFuC07I+o3jTA0zZcy1ITPmpRmcK5cwEZBlFKCoAglixFDAa22RCJqkhlIehSrFT+bCkn/KOkHbdd9pmqInTxiyDMeLCgcZmkRWe7J9lPjeEmckUIWAoNxbzJL6iLO4k6Iu1tZBdGzE6cfurOpRAxVJTu1qHZ66B3aNWsKN0S1pkKm4AJiDuKAUmoIc6aU4wqr2itK5EsyEy5ONTKYOoECjksBQUCUhqcYVbXes4WkzFKaalQqndqmnu1LjMu51MIyJ5P8AI7G9H+DUrhmmSTKW71Seac08jSC4lJmKJTmoAejwt3XesxW/hOEnxQouWlqyJWc8JdBBghf9pUbJOxLIIRQgJCnChwbo4qM9GiNNp0yqSTWpBOzHwZikLaqQsE0DOoGp6xS2xlpVLC8YBwkHCUnEkgkHXmH5iMvuqzm0W1EpcxakmYU4lVOEE1YuxYRoF53FNTKWVTAvClVVUJASW7to+kNyfFaUKxpN22Adn7pkDCVWhSVqS5TgOEOx8wOYZiSBkdKwcGzxVWz2hMwcAWNf1nSFeXe3h7s6WpFAxQX0byltQ9DB/Zm9JSphacnymijh6ebXWhOULlGT3aHppcMLXbYbRLV96hZQ1WBWDQg0S5+UXps8FCUhJSlOQbDTRg7+oBiaVbpbj75H+ZP1eKlt3jQcRQmFS2Ry3YBv6Qce6klwC9QyiMxQ6NTWFWbeU6SslC1JLqJS9C9S4yzfSGm956FTVmo3mOIOKDD+ELu0FiCWUCCCKkDXm/6pDIPemHJbBO49sMT+IlNciHG8SOwGeUHxfshSm8TC5UADTy0d+B0dox6yW1SFks9YOTVS1BKiTSoakOngpiIZVJfs14DAgEVCgKgv6N9XirabEZgoreHHI8n48DCFsfthgJlKJTLUSxYqKCciG0NHoY0JNoY4gCWzGujAdYly46dMbim1vHkHSmUCk1Boe4hOSMCiKk5bxJyLUIIbqYYJNtwlWN2FCBRSScqFq9Yqpuixq/dzlSn0mAmvUFuELwJqy3qaTQKmTXoxHCoPygNa7etCzhWtNB5SRpyhsXs1Mb7pcqaMxgmAHskiFe9ritCFqK5Ewcyg6DiKHtFuNb7kGSW2xyjau0Jynq7n/wAocNmb4mz5CjNUDv4Q4TUNyYUf6Qi3ddiZhONfhpBqcClaHhR8qE6w5bP2KzycQRaErCiCMScBHrQxuVRS2Ax23uLO1x//AKVlNBu6BnYOcm/vGg+wRRItb/8AC/7sLF9XLMnTVLk+GtJAoJqHoGyUAGh39jdzzJH2nxJeDF4TVSQW8R/KTWsUdPLhCM8dmM22aSUpAaqV0f8AlhIu2fhWxyMPG2agEAnRK/wjLvt6ZSwVbqFHPLCrM9AdOfWJupjeRjem/GPCLbKTQlR5MPlFhFslDj6CE0XpKOUxCuigfkDWPlX3KQXXNSmhZ3/R7RNqneyHPHH2G73sqSypeEJKVE56AmjZU5GAE6WiYndKVjQpIdPMEVSaco7st7eI6gQlCXw4gd6hxKAbLC/A0ygZMsEpanCmUclIOFTZFiKkGN87hpNKijaLTLkzgiapSpagH1IBLF1Eu2sM1vuFCEpmyAnwyEuEmhFWNaV1EIe1ImjCFqSvPCrCymp5uMN3s2v4qQbOvhQK/wCodxvesWQVJMkyu3QOvG5yd+zrMtQ9xR3D0xUQelOkULHeiiAkKOIUISHf0/IxqEm5LMlWEy0qJDsp1UJzZRPDhBuRZUJACQEjgGSPQQbip7ehUZuG5kl13Xa5ilIEpbBQUcQws6QAXU1C0X5nsonzpqlrmS5QLUcqOQGQDfONTSWdgO35x8mNjBRdgyyNqqBGzmz4scgSVTDMS5qRhbFmMzT6PC/t3dy5UkqTMWJZUkNiLEFTFBGR49BDuqYNYpzVypwMhbKC0mmhHB9FChGvpAzUZOv6OhOUd/7MwuG5SL1UoBgleJmLHGMtGoSYZNorss0xZUVJRPQMbYs8NWUgnXiGMW7NcK5EzCt5iCQAo6ow4Ug8wGT2HGAF+bKGRP8AFl4RKJok7xCmqCFPmXILnSEPUufBTHTJqgOqYJnnKTUgvT6eU9i7ZiLNwWBEqbjKkjzNiI6EfrOB972Vt9AZvMlmHUcG4N9IJbIXkFY0krxOCSU0AZqqFGoM4B3ptFG10xkTbZb/ALwVyzb1ZvnHtov4WZIUJS5qVEuUHIjJyXc9eEei0nEE4Fl3ZW6wYakKJSO0XV21UqSpYlLmN7iKkj0NO0Kh/IyfAt2S6/GSFhaUuPKo7wfiA7RN+zk1LAy5cwGlS3dmr0aA09c3ET4TOcgtPXJQHHSLFjvWYkjemy8qMWz/AIQoH17QSW4btrkQ1XecROGr+UZg8G0r9Ikk2SYkOpJA4GhiC22sqmrUkkuol+pNYnkXkpIActzj1NLaPLUkmey7Kkl3b6xptw2pJsqErm4lioqKAOAC1TQ68uEZlMRMmt4e8sDJILnsM4lssu0oQuYWRheigQSwNWDZHQ694XLDKSGxzwi99hs2nt4E5KcKiwG8kA82bEMmeAn+Loo5Kc3BBH9IktNutK8AUjxDhSxSS5fKgcakUAzgjY9nrVMH7paP5ykN2d/lEehJbljyW7soyLak1SoHoYatmrymLQoFamGmL6jPKFm23DMSfvJPdg3UKEX7JYEyrLMKpqsK0lgVqIBZk0A0NHrWBaRtti9f15jx533ZBVMVUKoW3S4I4uXB1MUpdpU5wgtSmZ4aGsDrTaV0TQBORYPWueo1iM2wu5z4j8qRcsexG8lMNC1l6s4+Ld+rRqfsUmP9qqD+6yIP+84RjUm3l6qI6k/X841r2DzQo2xq/uq0/wCLwgscKkgcs9UGPO1rbj5Mr8IyO8VpUtcpacKVKIQp3Ge6591QpyMavtihzLzZlOz/AMPCMsvFvEUkoOBRIScwRwIYM/5RPn/IxmD+BcsVlEuWlDZCJkTJbsMPBg2cUrssZDla1LCWwJJoABRxkpjxd2HOLs6co1BKQ2SaDo2QfQCInRYrLC0UNNDpwB/XVoCmfLmOP+lQwq6sa9xyi+JSlFlKUdM6frvAhNpSs4WL8FJZ6sGfPtWNijbAe1SCFoGIqGGmLMB8sWZ716x5Z7cqTbSWShRKSAkkgEAEMaO/4xFtZNaYkO7JFDXMnWF82hSqkkkMxJchhQdo9HHDVE8/JNRkbLaL6InyZ9RLmJAH8wzSW9e45w3SLQFBKk1BDj0rTlGZ7I2n7VZlSCd8uqWTQYxmO/58omlzJ4SlOJWEmuFz14BwAaDWJZXBjoxU1X/qNFtl+ypPnWH4Zn0H4xUl3zPnVkymSRSZMoOoSKq7PENy3TIlpC0ArOeNVSOgyT2DwRVMJMdKb8sWopcL+ykq7iojxZq18UpOFPoCCR6RblTwgMlISngA2vz6xI4cH1jmYoGkBxwwrvktWaaFDCTCdtteBBVZ1ywAcK0rKwygDokhnejPRukG518SpJZS6j3U1P5D1j28Lvk3lZynMpJCVapWMweXHsYdF61pfIt/blq8GcCW1DiSeIy4VSqnPSCmzslKQcGEirtQ4uBfRtQ/4wIt1y2mykpBJAd0mvoOgFQ0FtmLSTKUfDw11LCgApuuavT+jplHYtUi9ZdpQiYoEYkOQzBxUjP3hrWGOZLlWiU1FIOvDoc0kRmM+8ULKilBQpWEs5IeuLCS7jI1qHarQUuK/FyjQmrEgmh7cW1jtLRjSlwMRkTbKWWg2mzk0LOtH69OYidd1SJ0iZMkFjgURVmOEs490vFy7b8E2oodRR/XURY/w+UtSiUB1ghTOlwXBBYjSGR0yESco7H54lzsJI4wzbNrl4FKUMSwd0EOB2/ODG3Hs4TJSufZlOgbypas0j+E+8OtRzhR2fWcZTk8eljakefkTiO1t8OchxuKb3KGmVdYBWuVMH3SpmJEweYpDiocOM3Dxdsww5mlY9vucEWZQ1phV/FiB/OKmlRIm7Vki5Ckii6D3TRw9cJO9kPKSYms+0U5ALLcA6h9f66QFlylHCqVMB3XZTqBKhUZFKTRmJBqOERi8UikyWpChR01B7Go7KMeK8dnvLIkOlj22LHGh2eqNQ3A694lXfdjnpKVpKUqzGEo55peE+Vakq8qkkGjEgGtMixjtaN08Rx0qPxheihlp8B6dsFJnf8AprQQDod8acCDk2kCbZ7MZ6fJMlLfi6fqGHrENnnlBxA5agscyIc7LbVLSApTkAHsQ4fs1Y15ZRA7MZGW31c8yzLwTkYFEO4IUCC7EEUbSkar7AWa1gf8KvEfetz45wtbeoGGSCgqLqrR2pTioOXbjDH7BFDHbQNPBr/92mkXYJ66ZFmhosftrEP4f/NT/LwjMLyQMSkFJFSHY5deMahtWtsGtFUdvhjMZpC3IrXI0Y/jXURL1P5GP6f+JTu+850s+F4aFUxCaThJHOhry7xYeYs1ISx+F/rTvHyFJRVWWuZ+QBPeJUzDmEL7sn/UXA7RLLfdIqWx4bOr3pq8OqRhAPInC7d+MWLwuUs4TiSa4WcinAO4iJJVwSOjqPzYfKGOyWwKSjKoq54cAxevOOSMk64M4ve4DOLjPCwelRlUA4uhrzpCNKQXKci+tOMfoVV3oWXKW4lLV9frGcbX7FqkzzNlJ+6W5BruqZ2PcEg6xZhyNKpEeWKk7Qr7M30qRPSQWD9n0MbfJuqVPlmagMqal3csHqQ2lX0zrH58tKGWWpV/xjWvZjtLiQJSj/fX8D/mhmWK5aAxydNeUGbgt5QtUldC7MdIYp4CQ5LAQLv67HUmchNQUhWh4ZwPTY7RaVULJFMRoPkKni0RaXF6eSptTWq69ly13+hD4XUfT5ZwMVaLTaR92CQabpCU9yWJ6vBuwXBJleZIKw5xLLs2bBgGqM+Mc3vtUiSUISkqUvyOClDanE1U/wAoMHHF5kxby1tBFa79jQ7zlufhR/5EP8u8WrbYl2a0CdISVIX+9lpGRAJxNwPHQ9THd33kFqSTNBLFwnyg8gHJ18xfKkdm+JkxTSU5FitQYdQmh/zN3iioKOwlynKW7JbXeMicyQpK1KD4WJ3dcTeXvq0RC5paEKZKgACTVyafM/0iK03EtMpRkKT453g6Qz6sAAkHgSC30Qb02jtyCuXNWUqDgghIIoags9XNRnANanbQcXSpMW1gHI9DEsq1lxiJpryimhTVEXZEhMwFjVsuevLKOkq5HxGTZy1KVOQlLsSx4jIvRuH94dVSiQQpXJozjZm0qRaUHw1TGzCTVmI5AjqYfZU2eSWRJlJ0JJmK9AUpOvLrCHBBSkVrfYfFkzZflxoWHJYA4CxJ6gA9Yyu5blmeIiZgV4aiQFMWLUzh62utM+TKKxaFbysJAShIqFEswcZceMW12koumzKs+6QUaA1UVBbuGIKvw4Q/p5aET546inarBgQKV4NEVm2a+1S1KUQlCTkciWLuQxDOC/1g/Z7vnzQn7QmSAR7iS/feAHaDt2WVKJaUBITShFM3rlz1fvFU83x0rklhhqWrwZJa5ps6jIUFYJZYLTUaHk7F6jiaR744XkoLDDL8QeUX7dKOIunMl1JfCWpiHetecD7TZUKYkDE2YccxURFafJ6STXBVXd6FZpKejM394hm2NctLoWpuA/Ri9LlTApkrCw+S2Bb+cj6xVNrUhTLCkgkZkkB82oOzCGJvwwGkRf4upgFyweJDpJz7O7HtD5cl7Y5Et5ZxCgdg6fdUWBfpTJ6PCvZbOFKQVMUlwFYXDkUyoC7UhzRJEpKcRCQwDqLcNSw4QnK09khmNPyxL2vvla5ipUzDhlnEkpSzEgZuSToM4dfYHOClWwh3aS4On73hCdf20CET7RL8GUvGjwytt58Ob5Fi1aOwhs/2e0sq2hwaSMus6LsCpIizyHfbuVNUZPhNUlJds1FITn3hLTs7Oo4SMmJVSuFv9QHVxpDft/a1oXICV4ArEFFnasuvapcVgLbQESyftEwHEAlJWg+8N/dBDEISQKM1SXDozJa2eXKb1Om9v3QNVcc6hKpYoWJLCigjzM3mIH5RFKu2aWdSEklQwqIBZJIWWbIMXJ4GGCdITLdrUWBUMTyyQMOP4XLrqKjlUxAUJkhAE9SgcaiUzEUUElVCUFgojjVxTit40Y5z/wBz/sEKuucMJxIwkEhWIYcICSVO1BvDm9IsyLmtKEgIMtKVqIDNWhW9A6nDkM+eVYv2eelYSROWHCSoFcrdxBSVGqBupCUgoGYIy1q3lPUhAXLtJWcQJBKaboL4T/Eos2QpRjGaImOcqvU/7Bcu+pwU2PXgPyhytdgE5Cpahuq4OG4F3zeECUolYJLl3fvGmYa0Pr+qxkFuP6LJKV27MX242S8JTplKGRB0CcinV2Uxd6YukC9lp5s89Kn1H5emkblet0ptMoy1NXylsixHcaEcIxa+bkVImqQoYSk/pjqOcU6rVMuiknZtl3WpE6UFNRQyNeornWLyUBsu0ZzsdtWmWlKVqDByriGHDXjQfSOr+9qoRuWdLn4lfgn84GE/D5Nnjd7cD/OCWdWFk1dWQPHlCptPtBZJkuYgjxpgQoAoHl1cL0DsSxL5VihclkTeEnHPtC1qINAWSgnLd1I7CBSbjlWaYuV4xVPUnAErRhQoLYApU5JY/jwgXkbCWJLkBWS2TpMxKnUtOBK15nCk0D8BUV5trGrXRbkrlggt1/Hn+cZ8mwhKvtJMwS0S0oIQAFJOASzic4SDQsTXGKEAiD2zs7zISCzJLFOAgkYgCkZM4ypHWnsjXF8su7X3JPmDxJUxakgb0oKOmqRkejPr0y+3TS5do3W7ppMsGtehbsNAaVrSEr2g7GkpNplDnMQA/VYb1IHXi2wMbp0ZoikTyZpSoKSYiZukSIltWOY6I9bIWyT4aySELKxugFRZgzMCSHxfrNjVbUl2CsVGdJSDp2PVnhf2KUBIJDB1EEniADx4aaNByZPf4iOQpXrSJJSpsdpsS/aFaV4ZSCUscSmAaoYAuSTkSIpWradSrPLs6EYEJSkKq5UzEnIYd4PT1gvtXYvtFpsslKSFKd6vukirDJmVqcoIbZ7CjCqfIDaqlgAAACqk5NlUf2ijHWhWIm/kMGzs3xLOlbEU+In6xJf1s8KzrUM2OEA7xNBQHNnFKwO2UtLWdKdcsucLNo2pmTbXPRKUDJBLAh/KnA4Oj1PeNlurMjGpUU/toxOmoNXYpOuYGrU1ePFTApik01BIyfjkfQHnE08hTKKa8RTkfnxirNs28Ak55JUwJ6VY/WEIqIFzAlgo4QOZb10dyeFdI8nIdDFiKa9NY6XMY4VJ1qCMu3aK06whsUtZlngMvTSGIF2S3NdaVzsNU0JJSopy05h2MO8mzh96rkOT+fD84Wtk7IvxVLOBQwkOHd6ZikMn244iCCyThOINX5nUVrAZLbNjsgDtDsRJUmZOlrwEBSikqxBRqaKNQTzOeUHvYDJCTbGdyJLv/wDNFfay2yhYJpUXJSEoDVCyQQzgahz0Iib/AGfrSVqtj6CR/wB6LemcnyQdQorgddvbvEwSiSXTjZm/h1JDfOFMbOIPvq/y94eNr0ApQ4epb5caQBlirsR6cORhGf8AIxcOmxTjqktwV+yqPjV6COk7JpPvq9BBkDoOsdJQSQX3c2Zn/p2hdI76TF6BP7JI/wB4o9h+cefsohv3ivQQbCP1+tY9loD5P9Y6kZ9Ji9AZGyKKETFeghjSeEQhhE6CIONIOOKMP4o+8SFnbDZz7UjEktNSMgHxMCQG0L5GucMhD1j1MsaRtjKMAm2ZWWRd+ETWTZ2fNdSJa1tmQCRTmKRt/wCz1nKsZky8Wb4RmS7kZE8zWLoQkfg1G6cIPUZsZRsNJAWtpuFZYCXkVDiFFQDjLD+UH7ba1lCpighKkPgUoB0kZpLjdJYinHlFrafYY2ib4klSEFnYuCpXUCmlecd7N7PzlS5ibajGlVBjViVoDSoAp5nCuuipRt2hqkq3FYTxNlzFKkhSJ2/KTMU/lYKViBBSzuRQhJcYgCIuXDe58TwDLUgysgouoUAIJYFQDAh6tTICDO0Gza0JVhWPCcKbA5QpI84KSAA2dAKlxqKMm0mZaJZKUmbhwlaHZYGRwtukD9MBHWkdWob7tDIoQ7lwafrjwi59oehfphLH/mZuVY4lSQB0bLlFgogogSMw222KMtXjSUvLUapT7h6D3T8ukJ2Bjw/CN9EwVLEtp/SEDa3ZVMrFOkihzSxo50cNhfR46TpWhmN70zjZWxJTKxAVVV+LPl6t2gtMtiMipIPBw/pEd13RhkoQpS1ABwFaPVsIzHIvF9N2slkg/T9f3iRq2U2kAL92QXaSidJmMsBsJdLDFQhWhrkWy7QTOzlsNmMpVsxEioKXp8ImPiIPMQZs0hUtCcOfwk669H6NllV70u1EpDIqc6gt+fq/0ivG46aZJkvVaE+y3QsINnE9EqYpObFTJJIJGQB0zpA+6PZbOlTSoWiWUPoFOoaHC1DyfvA7bS8JibaopUxQwBHLlX+8F9m9vvcn6MAsdvMG61HpGxkls1sbJS5T3GW7tiZCAcbzMTZukBnyY89TAa/fZ9muQpLV3Vk9wC3esONktqZicQq+TVfpE5AMNcIOOwlZJp7sxWbMIdCw4BIZTltM/d7RyqzpZwphSitOh/sesaRtFcMi0E4iUTBQKA9MQ97rzhEvXZmfJBVhxhhvIqCAdaOO8TVTpFsZprct7JymmTBUKCa5MW1FHcV5M0c+0CZhsiglqrQOPE5vQhhx/K9szMJs4z1Hpl9frBC1XcialSJyApJHodG1BzhafztmyVxdGO/43NKUoWorQkuxPbPM8KxrH+z8U4rbhdmkZ0/33B4Xbf7OAAfCKXDsFqwuDxJGF6500BfOGr2FXcqTMtqVpKT9zQ0Oc6PTxyjJ7Hm5IyS3NOvG6kzsOIkM+XNvyimrZhOi1A8WH4iDCMo6hrxRk7aFqclsmBTswim+qlasa8TEv+AJ+I/L6QVj6M7MPR3cl7Bf+Ap+IxyrZ9PxK+UFo+juzD0d3JewT+z6fiPoI6Fxj4j6CChjyM7MPR3cl7B4ucfEflHpugfEfQQQj6N7UPRmuQONzj4j6R8LoHxGCEfR3ah6N1y9g7/Bh8R9I9F0j4vlBCPY3tQ9Ha5A1d0A+8YHWTYiRKmqmyxhUuhZ2bMsl2DkA5aQxR9GdmHo5TkvIPTdAGR+UeKuf+I+kEY9juzD0drl7ByLpA975CPJ9ypWkpUXBDGmnCCMfRvahxR2uQKkXAlAYH5fnHSrmr5yx0b+sE4+jOzD0d3Jewaq5Qdfl/WPBcgd8R9P6wTj6O7MPR3cl7EbaD2WS7VMMzxlSydMIPVqhg9e57Cx7E0P/wCrX/8AWP8AyjTY+juzD0b3Z+xMuL2eqstBa1qQS5SUD5Mqhg+LjAyU3b+sFI+juzBeDHkk+WCp1whQYqfgSBTvFWXsoE5TT/lH5wfj6MeGD3aNWWa2TFxexqfdmYSS5ISKvn35xAnYUVecSCXIKE1p1dsj2hqj6O+nx+je9P2KJ9n4BdFomJ4pIC0kUDYVksGGhGkFrj2e+zLmKEwrCwgBJAAThxZHMvi1yaDEfQSxRi7SBeST5Z//2Q=="/>
          <p:cNvSpPr>
            <a:spLocks noChangeAspect="1" noChangeArrowheads="1"/>
          </p:cNvSpPr>
          <p:nvPr/>
        </p:nvSpPr>
        <p:spPr bwMode="auto">
          <a:xfrm>
            <a:off x="6367463"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endParaRPr lang="cs-CZ" altLang="cs-CZ" sz="2000">
              <a:solidFill>
                <a:schemeClr val="bg1"/>
              </a:solidFill>
              <a:latin typeface="Arial" panose="020B0604020202020204" pitchFamily="34" charset="0"/>
              <a:cs typeface="Arial" panose="020B0604020202020204" pitchFamily="34" charset="0"/>
            </a:endParaRP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3481" y="1811189"/>
            <a:ext cx="3498953" cy="1647825"/>
          </a:xfrm>
          <a:prstGeom prst="rect">
            <a:avLst/>
          </a:prstGeom>
        </p:spPr>
      </p:pic>
      <p:pic>
        <p:nvPicPr>
          <p:cNvPr id="3" name="Obráze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7262" y="1811189"/>
            <a:ext cx="3128010" cy="1647825"/>
          </a:xfrm>
          <a:prstGeom prst="rect">
            <a:avLst/>
          </a:prstGeom>
        </p:spPr>
      </p:pic>
      <p:pic>
        <p:nvPicPr>
          <p:cNvPr id="5" name="Obrázek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3876" y="3809426"/>
            <a:ext cx="2536127" cy="2929128"/>
          </a:xfrm>
          <a:prstGeom prst="rect">
            <a:avLst/>
          </a:prstGeom>
        </p:spPr>
      </p:pic>
    </p:spTree>
    <p:extLst>
      <p:ext uri="{BB962C8B-B14F-4D97-AF65-F5344CB8AC3E}">
        <p14:creationId xmlns:p14="http://schemas.microsoft.com/office/powerpoint/2010/main" val="3000017262"/>
      </p:ext>
    </p:extLst>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257175"/>
            <a:ext cx="10753200" cy="914401"/>
          </a:xfrm>
        </p:spPr>
        <p:txBody>
          <a:bodyPr/>
          <a:lstStyle/>
          <a:p>
            <a:r>
              <a:rPr lang="cs-CZ" dirty="0"/>
              <a:t>Regulace reklamy ve veřejném právu – vybrané otázky</a:t>
            </a:r>
          </a:p>
        </p:txBody>
      </p:sp>
      <p:sp>
        <p:nvSpPr>
          <p:cNvPr id="5" name="Zástupný symbol pro obsah 4"/>
          <p:cNvSpPr>
            <a:spLocks noGrp="1"/>
          </p:cNvSpPr>
          <p:nvPr>
            <p:ph idx="1"/>
          </p:nvPr>
        </p:nvSpPr>
        <p:spPr>
          <a:xfrm>
            <a:off x="1828801" y="1514475"/>
            <a:ext cx="8394939" cy="4618038"/>
          </a:xfrm>
        </p:spPr>
        <p:txBody>
          <a:bodyPr/>
          <a:lstStyle/>
          <a:p>
            <a:pPr marL="0" indent="0">
              <a:buNone/>
            </a:pPr>
            <a:r>
              <a:rPr lang="cs-CZ" altLang="cs-CZ" dirty="0" err="1">
                <a:latin typeface="Arial" panose="020B0604020202020204" pitchFamily="34" charset="0"/>
                <a:cs typeface="Arial" panose="020B0604020202020204" pitchFamily="34" charset="0"/>
              </a:rPr>
              <a:t>Product</a:t>
            </a:r>
            <a:r>
              <a:rPr lang="cs-CZ" altLang="cs-CZ" dirty="0">
                <a:latin typeface="Arial" panose="020B0604020202020204" pitchFamily="34" charset="0"/>
                <a:cs typeface="Arial" panose="020B0604020202020204" pitchFamily="34" charset="0"/>
              </a:rPr>
              <a:t> </a:t>
            </a:r>
            <a:r>
              <a:rPr lang="cs-CZ" altLang="cs-CZ" dirty="0" err="1">
                <a:latin typeface="Arial" panose="020B0604020202020204" pitchFamily="34" charset="0"/>
                <a:cs typeface="Arial" panose="020B0604020202020204" pitchFamily="34" charset="0"/>
              </a:rPr>
              <a:t>placement</a:t>
            </a:r>
            <a:endParaRPr lang="cs-CZ" altLang="cs-CZ" dirty="0">
              <a:latin typeface="Arial" panose="020B0604020202020204" pitchFamily="34" charset="0"/>
              <a:cs typeface="Arial" panose="020B0604020202020204" pitchFamily="34" charset="0"/>
            </a:endParaRPr>
          </a:p>
          <a:p>
            <a:pPr marL="0" indent="0">
              <a:buNone/>
            </a:pPr>
            <a:r>
              <a:rPr lang="cs-CZ" altLang="cs-CZ" dirty="0">
                <a:latin typeface="Arial" panose="020B0604020202020204" pitchFamily="34" charset="0"/>
                <a:cs typeface="Arial" panose="020B0604020202020204" pitchFamily="34" charset="0"/>
              </a:rPr>
              <a:t>Alkohol</a:t>
            </a:r>
          </a:p>
          <a:p>
            <a:pPr marL="0" indent="0">
              <a:buNone/>
            </a:pPr>
            <a:r>
              <a:rPr lang="cs-CZ" altLang="cs-CZ" dirty="0">
                <a:latin typeface="Arial" panose="020B0604020202020204" pitchFamily="34" charset="0"/>
                <a:cs typeface="Arial" panose="020B0604020202020204" pitchFamily="34" charset="0"/>
              </a:rPr>
              <a:t>Sexistická reklama</a:t>
            </a:r>
          </a:p>
          <a:p>
            <a:pPr marL="0" indent="0">
              <a:buNone/>
            </a:pPr>
            <a:r>
              <a:rPr lang="cs-CZ" altLang="cs-CZ" dirty="0">
                <a:latin typeface="Arial" panose="020B0604020202020204" pitchFamily="34" charset="0"/>
                <a:cs typeface="Arial" panose="020B0604020202020204" pitchFamily="34" charset="0"/>
              </a:rPr>
              <a:t>Služby v pohřebnictví</a:t>
            </a:r>
          </a:p>
          <a:p>
            <a:pPr marL="0" indent="0">
              <a:buNone/>
            </a:pPr>
            <a:r>
              <a:rPr lang="cs-CZ" altLang="cs-CZ" dirty="0">
                <a:latin typeface="Arial" panose="020B0604020202020204" pitchFamily="34" charset="0"/>
                <a:cs typeface="Arial" panose="020B0604020202020204" pitchFamily="34" charset="0"/>
              </a:rPr>
              <a:t>Zbraně a střelivo</a:t>
            </a: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sz="1900" dirty="0">
              <a:latin typeface="Arial" panose="020B0604020202020204" pitchFamily="34" charset="0"/>
              <a:cs typeface="Arial" panose="020B0604020202020204" pitchFamily="34" charset="0"/>
            </a:endParaRPr>
          </a:p>
          <a:p>
            <a:pPr marL="0" indent="0">
              <a:buNone/>
            </a:pPr>
            <a:endParaRPr lang="cs-CZ"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54</a:t>
            </a:fld>
            <a:endParaRPr lang="cs-CZ" altLang="cs-CZ" dirty="0"/>
          </a:p>
        </p:txBody>
      </p:sp>
    </p:spTree>
    <p:extLst>
      <p:ext uri="{BB962C8B-B14F-4D97-AF65-F5344CB8AC3E}">
        <p14:creationId xmlns:p14="http://schemas.microsoft.com/office/powerpoint/2010/main" val="41404512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257175"/>
            <a:ext cx="10753200" cy="914401"/>
          </a:xfrm>
        </p:spPr>
        <p:txBody>
          <a:bodyPr/>
          <a:lstStyle/>
          <a:p>
            <a:r>
              <a:rPr lang="cs-CZ" dirty="0" err="1"/>
              <a:t>Product</a:t>
            </a:r>
            <a:r>
              <a:rPr lang="cs-CZ" dirty="0"/>
              <a:t> </a:t>
            </a:r>
            <a:r>
              <a:rPr lang="cs-CZ" dirty="0" err="1"/>
              <a:t>placement</a:t>
            </a:r>
            <a:endParaRPr lang="cs-CZ" dirty="0"/>
          </a:p>
        </p:txBody>
      </p:sp>
      <p:sp>
        <p:nvSpPr>
          <p:cNvPr id="5" name="Zástupný symbol pro obsah 4"/>
          <p:cNvSpPr>
            <a:spLocks noGrp="1"/>
          </p:cNvSpPr>
          <p:nvPr>
            <p:ph idx="1"/>
          </p:nvPr>
        </p:nvSpPr>
        <p:spPr>
          <a:xfrm>
            <a:off x="198120" y="853440"/>
            <a:ext cx="11704319" cy="5279073"/>
          </a:xfrm>
        </p:spPr>
        <p:txBody>
          <a:bodyPr/>
          <a:lstStyle/>
          <a:p>
            <a:pPr marL="0" indent="0">
              <a:lnSpc>
                <a:spcPct val="100000"/>
              </a:lnSpc>
              <a:buNone/>
            </a:pPr>
            <a:r>
              <a:rPr lang="cs-CZ" sz="2000" dirty="0"/>
              <a:t>§ 53a </a:t>
            </a:r>
            <a:r>
              <a:rPr lang="cs-CZ" sz="2000" b="1" dirty="0"/>
              <a:t>Povinnosti provozovatelů televizního vysílání při umístění produktu</a:t>
            </a:r>
          </a:p>
          <a:p>
            <a:pPr marL="0" indent="0">
              <a:lnSpc>
                <a:spcPct val="100000"/>
              </a:lnSpc>
              <a:buNone/>
            </a:pPr>
            <a:r>
              <a:rPr lang="cs-CZ" sz="2000" i="1" dirty="0"/>
              <a:t>(1)</a:t>
            </a:r>
            <a:r>
              <a:rPr lang="cs-CZ" sz="2000" dirty="0"/>
              <a:t> Umístění produktu </a:t>
            </a:r>
            <a:r>
              <a:rPr lang="cs-CZ" sz="2000" b="1" dirty="0"/>
              <a:t>není dovoleno </a:t>
            </a:r>
            <a:r>
              <a:rPr lang="cs-CZ" sz="2000" dirty="0"/>
              <a:t>ve zpravodajských a politicko-publicistických pořadech, spotřebitelských publicistických pořadech, náboženských pořadech a v pořadech pro děti. Za umístění produktu se nepovažuje případ, kdy se neprovádí žádná platba, ale pouze se bezúplatně poskytuje určité zboží nebo služba, zejména rekvizity nebo ceny pro soutěžící s cílem zařadit je do pořadu.</a:t>
            </a:r>
          </a:p>
          <a:p>
            <a:pPr marL="0" indent="0">
              <a:lnSpc>
                <a:spcPct val="100000"/>
              </a:lnSpc>
              <a:buNone/>
            </a:pPr>
            <a:r>
              <a:rPr lang="cs-CZ" sz="2000" i="1" dirty="0"/>
              <a:t>(2)</a:t>
            </a:r>
            <a:r>
              <a:rPr lang="cs-CZ" sz="2000" dirty="0"/>
              <a:t> Pořady obsahující umístění produktu musejí splňovat tyto požadavky:</a:t>
            </a:r>
          </a:p>
          <a:p>
            <a:pPr marL="0" indent="0">
              <a:lnSpc>
                <a:spcPct val="100000"/>
              </a:lnSpc>
              <a:buNone/>
            </a:pPr>
            <a:r>
              <a:rPr lang="cs-CZ" sz="2000" i="1" dirty="0"/>
              <a:t>a)</a:t>
            </a:r>
            <a:r>
              <a:rPr lang="cs-CZ" sz="2000" dirty="0"/>
              <a:t> jejich obsah a doba zařazení do vysílání nesmějí být ovlivněny tak, aby tím byla dotčena redakční odpovědnost a nezávislost provozovatele televizního vysílání,</a:t>
            </a:r>
          </a:p>
          <a:p>
            <a:pPr marL="0" indent="0">
              <a:lnSpc>
                <a:spcPct val="100000"/>
              </a:lnSpc>
              <a:buNone/>
            </a:pPr>
            <a:r>
              <a:rPr lang="cs-CZ" sz="2000" i="1" dirty="0"/>
              <a:t>b)</a:t>
            </a:r>
            <a:r>
              <a:rPr lang="cs-CZ" sz="2000" dirty="0"/>
              <a:t> nesmějí </a:t>
            </a:r>
            <a:r>
              <a:rPr lang="cs-CZ" sz="2000" b="1" dirty="0"/>
              <a:t>přímo nabádat k nákupu </a:t>
            </a:r>
            <a:r>
              <a:rPr lang="cs-CZ" sz="2000" dirty="0"/>
              <a:t>nebo nájmu zboží nebo služeb, zejména zvláštním zmiňováním tohoto zboží nebo služeb za účelem jejich propagace,</a:t>
            </a:r>
          </a:p>
          <a:p>
            <a:pPr marL="0" indent="0">
              <a:lnSpc>
                <a:spcPct val="100000"/>
              </a:lnSpc>
              <a:buNone/>
            </a:pPr>
            <a:r>
              <a:rPr lang="cs-CZ" sz="2000" i="1" dirty="0"/>
              <a:t>c)</a:t>
            </a:r>
            <a:r>
              <a:rPr lang="cs-CZ" sz="2000" dirty="0"/>
              <a:t> nesmějí </a:t>
            </a:r>
            <a:r>
              <a:rPr lang="cs-CZ" sz="2000" b="1" dirty="0"/>
              <a:t>nepatřičně zdůrazňovat </a:t>
            </a:r>
            <a:r>
              <a:rPr lang="cs-CZ" sz="2000" dirty="0"/>
              <a:t>umístěný produkt.</a:t>
            </a:r>
          </a:p>
          <a:p>
            <a:pPr marL="0" indent="0">
              <a:lnSpc>
                <a:spcPct val="100000"/>
              </a:lnSpc>
              <a:buNone/>
            </a:pPr>
            <a:r>
              <a:rPr lang="cs-CZ" sz="2000" i="1" dirty="0"/>
              <a:t>(3)</a:t>
            </a:r>
            <a:r>
              <a:rPr lang="cs-CZ" sz="2000" dirty="0"/>
              <a:t> Pořady obsahující umístění produktu musejí být na začátku, na konci a v případě přerušení reklamou nebo teleshoppingovými šoty rovněž po tomto přerušení </a:t>
            </a:r>
            <a:r>
              <a:rPr lang="cs-CZ" sz="2000" b="1" dirty="0"/>
              <a:t>zřetelně označeny jako pořady obsahující umístění produktu</a:t>
            </a:r>
            <a:r>
              <a:rPr lang="cs-CZ" sz="2000" dirty="0"/>
              <a:t>, aby diváci nemohli být žádným způsobem uvedeni v omyl o povaze těchto pořadů. Povinnost podle věty první se nevztahuje na pořady, které nevyrobil nebo jejichž výrobu nezadal sám provozovatel televizního vysílání nebo osoba, která je ve vztahu k provozovateli televizního vysílání v postavení osoby ovládající nebo ovládané podle zvláštního právního předpisu</a:t>
            </a:r>
          </a:p>
          <a:p>
            <a:pPr marL="0">
              <a:lnSpc>
                <a:spcPct val="100000"/>
              </a:lnSpc>
            </a:pPr>
            <a:r>
              <a:rPr lang="cs-CZ" sz="2000" dirty="0"/>
              <a:t>Zákaz cigaret a léčivých přípravků na předpis.</a:t>
            </a:r>
            <a:endParaRPr lang="cs-CZ" altLang="cs-CZ" dirty="0">
              <a:latin typeface="Arial" panose="020B0604020202020204" pitchFamily="34" charset="0"/>
              <a:cs typeface="Arial" panose="020B0604020202020204" pitchFamily="34" charset="0"/>
            </a:endParaRP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sz="1900" dirty="0">
              <a:latin typeface="Arial" panose="020B0604020202020204" pitchFamily="34" charset="0"/>
              <a:cs typeface="Arial" panose="020B0604020202020204" pitchFamily="34" charset="0"/>
            </a:endParaRPr>
          </a:p>
          <a:p>
            <a:pPr marL="0" indent="0">
              <a:buNone/>
            </a:pPr>
            <a:endParaRPr lang="cs-CZ"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55</a:t>
            </a:fld>
            <a:endParaRPr lang="cs-CZ" altLang="cs-CZ" dirty="0"/>
          </a:p>
        </p:txBody>
      </p:sp>
    </p:spTree>
    <p:extLst>
      <p:ext uri="{BB962C8B-B14F-4D97-AF65-F5344CB8AC3E}">
        <p14:creationId xmlns:p14="http://schemas.microsoft.com/office/powerpoint/2010/main" val="19761770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257175"/>
            <a:ext cx="10753200" cy="914401"/>
          </a:xfrm>
        </p:spPr>
        <p:txBody>
          <a:bodyPr/>
          <a:lstStyle/>
          <a:p>
            <a:r>
              <a:rPr lang="cs-CZ" dirty="0"/>
              <a:t>Alkohol</a:t>
            </a:r>
          </a:p>
        </p:txBody>
      </p:sp>
      <p:sp>
        <p:nvSpPr>
          <p:cNvPr id="5" name="Zástupný symbol pro obsah 4"/>
          <p:cNvSpPr>
            <a:spLocks noGrp="1"/>
          </p:cNvSpPr>
          <p:nvPr>
            <p:ph idx="1"/>
          </p:nvPr>
        </p:nvSpPr>
        <p:spPr>
          <a:xfrm>
            <a:off x="1143001" y="1082040"/>
            <a:ext cx="9080740" cy="5050473"/>
          </a:xfrm>
        </p:spPr>
        <p:txBody>
          <a:bodyPr/>
          <a:lstStyle/>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sz="1900" dirty="0">
              <a:latin typeface="Arial" panose="020B0604020202020204" pitchFamily="34" charset="0"/>
              <a:cs typeface="Arial" panose="020B0604020202020204" pitchFamily="34" charset="0"/>
            </a:endParaRPr>
          </a:p>
          <a:p>
            <a:pPr marL="0" indent="0">
              <a:buNone/>
            </a:pPr>
            <a:endParaRPr lang="cs-CZ"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56</a:t>
            </a:fld>
            <a:endParaRPr lang="cs-CZ" altLang="cs-CZ" dirty="0"/>
          </a:p>
        </p:txBody>
      </p:sp>
      <p:sp>
        <p:nvSpPr>
          <p:cNvPr id="7" name="TextovéPole 6">
            <a:extLst>
              <a:ext uri="{FF2B5EF4-FFF2-40B4-BE49-F238E27FC236}">
                <a16:creationId xmlns:a16="http://schemas.microsoft.com/office/drawing/2014/main" id="{30AB9CCD-7C50-4A65-88F3-62D5FC0A4910}"/>
              </a:ext>
            </a:extLst>
          </p:cNvPr>
          <p:cNvSpPr txBox="1"/>
          <p:nvPr/>
        </p:nvSpPr>
        <p:spPr>
          <a:xfrm>
            <a:off x="3086100" y="1171575"/>
            <a:ext cx="6057900" cy="4524315"/>
          </a:xfrm>
          <a:prstGeom prst="rect">
            <a:avLst/>
          </a:prstGeom>
          <a:noFill/>
        </p:spPr>
        <p:txBody>
          <a:bodyPr wrap="square">
            <a:spAutoFit/>
          </a:bodyPr>
          <a:lstStyle/>
          <a:p>
            <a:r>
              <a:rPr lang="cs-CZ" dirty="0">
                <a:latin typeface="+mj-lt"/>
              </a:rPr>
              <a:t>„Jestli existuje zdravé, dokonce léčivé ‚pití‘, je to určitě tequila z modré agáve. Údajně má blahodárné účinky na organismus, samozřejmě v rozumném množství. Věděli jste například, že tequila léčí vysoký krevní tlak, cukrovku, osteoporózu, zrychluje metabolismus, a dokonce se po ní i hubne? Za vše může zázračný kaktus jménem agáve a v tomto překrásném balení určitě potěší každého a je to ideální dáreček nejen pro chlapa“. </a:t>
            </a:r>
            <a:r>
              <a:rPr lang="cs-CZ" b="1" i="1" dirty="0"/>
              <a:t>Verešová, Instagram</a:t>
            </a:r>
            <a:endParaRPr lang="cs-CZ" dirty="0"/>
          </a:p>
        </p:txBody>
      </p:sp>
    </p:spTree>
    <p:extLst>
      <p:ext uri="{BB962C8B-B14F-4D97-AF65-F5344CB8AC3E}">
        <p14:creationId xmlns:p14="http://schemas.microsoft.com/office/powerpoint/2010/main" val="2781462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257175"/>
            <a:ext cx="10753200" cy="914401"/>
          </a:xfrm>
        </p:spPr>
        <p:txBody>
          <a:bodyPr/>
          <a:lstStyle/>
          <a:p>
            <a:r>
              <a:rPr lang="cs-CZ" dirty="0"/>
              <a:t>Alkohol</a:t>
            </a:r>
          </a:p>
        </p:txBody>
      </p:sp>
      <p:sp>
        <p:nvSpPr>
          <p:cNvPr id="5" name="Zástupný symbol pro obsah 4"/>
          <p:cNvSpPr>
            <a:spLocks noGrp="1"/>
          </p:cNvSpPr>
          <p:nvPr>
            <p:ph idx="1"/>
          </p:nvPr>
        </p:nvSpPr>
        <p:spPr>
          <a:xfrm>
            <a:off x="1143001" y="1082040"/>
            <a:ext cx="9080740" cy="5050473"/>
          </a:xfrm>
        </p:spPr>
        <p:txBody>
          <a:bodyPr/>
          <a:lstStyle/>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sz="1900" dirty="0">
              <a:latin typeface="Arial" panose="020B0604020202020204" pitchFamily="34" charset="0"/>
              <a:cs typeface="Arial" panose="020B0604020202020204" pitchFamily="34" charset="0"/>
            </a:endParaRPr>
          </a:p>
          <a:p>
            <a:pPr marL="0" indent="0">
              <a:buNone/>
            </a:pPr>
            <a:endParaRPr lang="cs-CZ"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57</a:t>
            </a:fld>
            <a:endParaRPr lang="cs-CZ" altLang="cs-CZ" dirty="0"/>
          </a:p>
        </p:txBody>
      </p:sp>
      <p:sp>
        <p:nvSpPr>
          <p:cNvPr id="8" name="TextovéPole 7">
            <a:extLst>
              <a:ext uri="{FF2B5EF4-FFF2-40B4-BE49-F238E27FC236}">
                <a16:creationId xmlns:a16="http://schemas.microsoft.com/office/drawing/2014/main" id="{152FF01D-253F-4D6A-9861-7A0BAF495BEA}"/>
              </a:ext>
            </a:extLst>
          </p:cNvPr>
          <p:cNvSpPr txBox="1"/>
          <p:nvPr/>
        </p:nvSpPr>
        <p:spPr>
          <a:xfrm>
            <a:off x="666000" y="986553"/>
            <a:ext cx="11221200" cy="5262979"/>
          </a:xfrm>
          <a:prstGeom prst="rect">
            <a:avLst/>
          </a:prstGeom>
          <a:noFill/>
        </p:spPr>
        <p:txBody>
          <a:bodyPr wrap="square">
            <a:spAutoFit/>
          </a:bodyPr>
          <a:lstStyle/>
          <a:p>
            <a:r>
              <a:rPr lang="cs-CZ" dirty="0"/>
              <a:t>Reklama na alkoholické nápoje nesmí</a:t>
            </a:r>
          </a:p>
          <a:p>
            <a:r>
              <a:rPr lang="cs-CZ" i="1" dirty="0"/>
              <a:t>a)</a:t>
            </a:r>
            <a:r>
              <a:rPr lang="cs-CZ" dirty="0"/>
              <a:t> nabádat k nestřídmému užívání alkoholických nápojů anebo záporně či ironicky hodnotit abstinenci nebo zdrženlivost,</a:t>
            </a:r>
          </a:p>
          <a:p>
            <a:r>
              <a:rPr lang="cs-CZ" i="1" dirty="0"/>
              <a:t>b)</a:t>
            </a:r>
            <a:r>
              <a:rPr lang="cs-CZ" dirty="0"/>
              <a:t> být zaměřena na osoby mladší 18 let, zejména nesmí tyto osoby ani osoby, které jako mladší 18 let vyhlížejí, zobrazovat při spotřebě alkoholických nápojů nebo nesmí využívat prvky, prostředky nebo akce, které osoby mladší 18 let oslovují,</a:t>
            </a:r>
          </a:p>
          <a:p>
            <a:r>
              <a:rPr lang="cs-CZ" i="1" dirty="0"/>
              <a:t>c)</a:t>
            </a:r>
            <a:r>
              <a:rPr lang="cs-CZ" dirty="0"/>
              <a:t> spojovat spotřebu alkoholu se zvýšenými výkony nebo být užita v souvislosti s řízením vozidla,</a:t>
            </a:r>
          </a:p>
          <a:p>
            <a:r>
              <a:rPr lang="cs-CZ" i="1" dirty="0"/>
              <a:t>d)</a:t>
            </a:r>
            <a:r>
              <a:rPr lang="cs-CZ" dirty="0"/>
              <a:t> vytvářet dojem, že spotřeba alkoholu přispívá ke společenskému nebo sexuálnímu úspěchu,</a:t>
            </a:r>
          </a:p>
          <a:p>
            <a:r>
              <a:rPr lang="cs-CZ" i="1" dirty="0"/>
              <a:t>e)</a:t>
            </a:r>
            <a:r>
              <a:rPr lang="cs-CZ" dirty="0"/>
              <a:t> tvrdit, že alkohol v nápoji má léčebné vlastnosti nebo povzbuzující nebo uklidňující účinek anebo že je prostředkem řešení osobních problémů,</a:t>
            </a:r>
          </a:p>
          <a:p>
            <a:r>
              <a:rPr lang="cs-CZ" i="1" dirty="0"/>
              <a:t>f)</a:t>
            </a:r>
            <a:r>
              <a:rPr lang="cs-CZ" dirty="0"/>
              <a:t> zdůrazňovat obsah alkoholu jako kladnou vlastnost nápoje.</a:t>
            </a:r>
          </a:p>
        </p:txBody>
      </p:sp>
    </p:spTree>
    <p:extLst>
      <p:ext uri="{BB962C8B-B14F-4D97-AF65-F5344CB8AC3E}">
        <p14:creationId xmlns:p14="http://schemas.microsoft.com/office/powerpoint/2010/main" val="36072320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257175"/>
            <a:ext cx="10753200" cy="914401"/>
          </a:xfrm>
        </p:spPr>
        <p:txBody>
          <a:bodyPr/>
          <a:lstStyle/>
          <a:p>
            <a:r>
              <a:rPr lang="cs-CZ" dirty="0"/>
              <a:t>Střelné zbraně a střelivo</a:t>
            </a:r>
          </a:p>
        </p:txBody>
      </p:sp>
      <p:sp>
        <p:nvSpPr>
          <p:cNvPr id="5" name="Zástupný symbol pro obsah 4"/>
          <p:cNvSpPr>
            <a:spLocks noGrp="1"/>
          </p:cNvSpPr>
          <p:nvPr>
            <p:ph idx="1"/>
          </p:nvPr>
        </p:nvSpPr>
        <p:spPr>
          <a:xfrm>
            <a:off x="1143001" y="1082040"/>
            <a:ext cx="9080740" cy="5050473"/>
          </a:xfrm>
        </p:spPr>
        <p:txBody>
          <a:bodyPr/>
          <a:lstStyle/>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sz="1900" dirty="0">
              <a:latin typeface="Arial" panose="020B0604020202020204" pitchFamily="34" charset="0"/>
              <a:cs typeface="Arial" panose="020B0604020202020204" pitchFamily="34" charset="0"/>
            </a:endParaRPr>
          </a:p>
          <a:p>
            <a:pPr marL="0" indent="0">
              <a:buNone/>
            </a:pPr>
            <a:endParaRPr lang="cs-CZ"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58</a:t>
            </a:fld>
            <a:endParaRPr lang="cs-CZ" altLang="cs-CZ" dirty="0"/>
          </a:p>
        </p:txBody>
      </p:sp>
      <p:sp>
        <p:nvSpPr>
          <p:cNvPr id="8" name="TextovéPole 7">
            <a:extLst>
              <a:ext uri="{FF2B5EF4-FFF2-40B4-BE49-F238E27FC236}">
                <a16:creationId xmlns:a16="http://schemas.microsoft.com/office/drawing/2014/main" id="{152FF01D-253F-4D6A-9861-7A0BAF495BEA}"/>
              </a:ext>
            </a:extLst>
          </p:cNvPr>
          <p:cNvSpPr txBox="1"/>
          <p:nvPr/>
        </p:nvSpPr>
        <p:spPr>
          <a:xfrm>
            <a:off x="666000" y="986553"/>
            <a:ext cx="11221200" cy="4893647"/>
          </a:xfrm>
          <a:prstGeom prst="rect">
            <a:avLst/>
          </a:prstGeom>
          <a:noFill/>
        </p:spPr>
        <p:txBody>
          <a:bodyPr wrap="square">
            <a:spAutoFit/>
          </a:bodyPr>
          <a:lstStyle/>
          <a:p>
            <a:endParaRPr lang="cs-CZ" b="1" dirty="0"/>
          </a:p>
          <a:p>
            <a:endParaRPr lang="cs-CZ" b="1" dirty="0"/>
          </a:p>
          <a:p>
            <a:endParaRPr lang="cs-CZ" b="1" dirty="0"/>
          </a:p>
          <a:p>
            <a:r>
              <a:rPr lang="cs-CZ" dirty="0"/>
              <a:t>Reklama na střelné zbraně a střelivo může být šířena jen</a:t>
            </a:r>
          </a:p>
          <a:p>
            <a:r>
              <a:rPr lang="cs-CZ" i="1" dirty="0"/>
              <a:t>a)</a:t>
            </a:r>
            <a:r>
              <a:rPr lang="cs-CZ" dirty="0"/>
              <a:t> odborníkům a podnikatelům v oblasti výroby a prodeje střelných zbraní a střeliva,</a:t>
            </a:r>
          </a:p>
          <a:p>
            <a:r>
              <a:rPr lang="cs-CZ" i="1" dirty="0"/>
              <a:t>b)</a:t>
            </a:r>
            <a:r>
              <a:rPr lang="cs-CZ" dirty="0"/>
              <a:t> v prostorách, v nichž se střelné zbraně nebo střelivo vyrábí, nabízí, prodává, užívá a vystavuje nebo v nichž dochází k uzavírání smluv na dodávky střelných zbraní a střeliva, nebo</a:t>
            </a:r>
          </a:p>
          <a:p>
            <a:r>
              <a:rPr lang="cs-CZ" i="1" dirty="0"/>
              <a:t>c)</a:t>
            </a:r>
            <a:r>
              <a:rPr lang="cs-CZ" dirty="0"/>
              <a:t> v odborných publikacích a periodickém tisku zaměřených obecně na problematiku střelných zbraní a střeliva a v dalších tištěných materiálech určených pro prodejce a držitele střelných zbraní a střeliva.</a:t>
            </a:r>
          </a:p>
          <a:p>
            <a:endParaRPr lang="cs-CZ" dirty="0"/>
          </a:p>
        </p:txBody>
      </p:sp>
      <p:pic>
        <p:nvPicPr>
          <p:cNvPr id="7" name="Obrázek 6">
            <a:extLst>
              <a:ext uri="{FF2B5EF4-FFF2-40B4-BE49-F238E27FC236}">
                <a16:creationId xmlns:a16="http://schemas.microsoft.com/office/drawing/2014/main" id="{B2B35A08-F090-48E3-8BC3-93231616A68F}"/>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408150" y="72390"/>
            <a:ext cx="2686050" cy="2019300"/>
          </a:xfrm>
          <a:prstGeom prst="rect">
            <a:avLst/>
          </a:prstGeom>
          <a:noFill/>
          <a:ln>
            <a:noFill/>
          </a:ln>
        </p:spPr>
      </p:pic>
    </p:spTree>
    <p:extLst>
      <p:ext uri="{BB962C8B-B14F-4D97-AF65-F5344CB8AC3E}">
        <p14:creationId xmlns:p14="http://schemas.microsoft.com/office/powerpoint/2010/main" val="40162646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257175"/>
            <a:ext cx="10753200" cy="914401"/>
          </a:xfrm>
        </p:spPr>
        <p:txBody>
          <a:bodyPr/>
          <a:lstStyle/>
          <a:p>
            <a:r>
              <a:rPr lang="cs-CZ" dirty="0"/>
              <a:t>Pohřební služby</a:t>
            </a:r>
          </a:p>
        </p:txBody>
      </p:sp>
      <p:sp>
        <p:nvSpPr>
          <p:cNvPr id="5" name="Zástupný symbol pro obsah 4"/>
          <p:cNvSpPr>
            <a:spLocks noGrp="1"/>
          </p:cNvSpPr>
          <p:nvPr>
            <p:ph idx="1"/>
          </p:nvPr>
        </p:nvSpPr>
        <p:spPr>
          <a:xfrm>
            <a:off x="1143001" y="1082040"/>
            <a:ext cx="9080740" cy="5050473"/>
          </a:xfrm>
        </p:spPr>
        <p:txBody>
          <a:bodyPr/>
          <a:lstStyle/>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sz="1900" dirty="0">
              <a:latin typeface="Arial" panose="020B0604020202020204" pitchFamily="34" charset="0"/>
              <a:cs typeface="Arial" panose="020B0604020202020204" pitchFamily="34" charset="0"/>
            </a:endParaRPr>
          </a:p>
          <a:p>
            <a:pPr marL="0" indent="0">
              <a:buNone/>
            </a:pPr>
            <a:endParaRPr lang="cs-CZ"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59</a:t>
            </a:fld>
            <a:endParaRPr lang="cs-CZ" altLang="cs-CZ" dirty="0"/>
          </a:p>
        </p:txBody>
      </p:sp>
      <p:sp>
        <p:nvSpPr>
          <p:cNvPr id="8" name="TextovéPole 7">
            <a:extLst>
              <a:ext uri="{FF2B5EF4-FFF2-40B4-BE49-F238E27FC236}">
                <a16:creationId xmlns:a16="http://schemas.microsoft.com/office/drawing/2014/main" id="{152FF01D-253F-4D6A-9861-7A0BAF495BEA}"/>
              </a:ext>
            </a:extLst>
          </p:cNvPr>
          <p:cNvSpPr txBox="1"/>
          <p:nvPr/>
        </p:nvSpPr>
        <p:spPr>
          <a:xfrm>
            <a:off x="666000" y="986553"/>
            <a:ext cx="11221200" cy="3046988"/>
          </a:xfrm>
          <a:prstGeom prst="rect">
            <a:avLst/>
          </a:prstGeom>
          <a:noFill/>
        </p:spPr>
        <p:txBody>
          <a:bodyPr wrap="square">
            <a:spAutoFit/>
          </a:bodyPr>
          <a:lstStyle/>
          <a:p>
            <a:endParaRPr lang="cs-CZ" b="1" dirty="0"/>
          </a:p>
          <a:p>
            <a:r>
              <a:rPr lang="cs-CZ" dirty="0"/>
              <a:t>Reklama na provozování pohřební služby, na provozování krematoria nebo na provádění </a:t>
            </a:r>
            <a:r>
              <a:rPr lang="cs-CZ" dirty="0" err="1"/>
              <a:t>balzamace</a:t>
            </a:r>
            <a:r>
              <a:rPr lang="cs-CZ" dirty="0"/>
              <a:t> a konzervace nesmí být šířena</a:t>
            </a:r>
          </a:p>
          <a:p>
            <a:r>
              <a:rPr lang="cs-CZ" i="1" dirty="0"/>
              <a:t>a)</a:t>
            </a:r>
            <a:r>
              <a:rPr lang="cs-CZ" dirty="0"/>
              <a:t> v areálu zdravotnického zařízení a zařízení sociálních služeb,</a:t>
            </a:r>
          </a:p>
          <a:p>
            <a:r>
              <a:rPr lang="cs-CZ" i="1" dirty="0"/>
              <a:t>b)</a:t>
            </a:r>
            <a:r>
              <a:rPr lang="cs-CZ" dirty="0"/>
              <a:t> adresnou formou, zejména prostřednictvím dopisů, letáků nebo elektronickou poštou, nebo</a:t>
            </a:r>
          </a:p>
          <a:p>
            <a:r>
              <a:rPr lang="cs-CZ" i="1" dirty="0"/>
              <a:t>c)</a:t>
            </a:r>
            <a:r>
              <a:rPr lang="cs-CZ" dirty="0"/>
              <a:t> v souvislosti s informováním o smrti.</a:t>
            </a:r>
          </a:p>
          <a:p>
            <a:endParaRPr lang="cs-CZ" dirty="0"/>
          </a:p>
        </p:txBody>
      </p:sp>
    </p:spTree>
    <p:extLst>
      <p:ext uri="{BB962C8B-B14F-4D97-AF65-F5344CB8AC3E}">
        <p14:creationId xmlns:p14="http://schemas.microsoft.com/office/powerpoint/2010/main" val="2265811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91852" y="378000"/>
            <a:ext cx="9328373" cy="1196801"/>
          </a:xfrm>
        </p:spPr>
        <p:txBody>
          <a:bodyPr/>
          <a:lstStyle/>
          <a:p>
            <a:r>
              <a:rPr lang="cs-CZ" dirty="0"/>
              <a:t>Nekalá soutěž před ÚS</a:t>
            </a:r>
          </a:p>
        </p:txBody>
      </p:sp>
      <p:sp>
        <p:nvSpPr>
          <p:cNvPr id="5" name="Zástupný symbol pro obsah 4"/>
          <p:cNvSpPr>
            <a:spLocks noGrp="1"/>
          </p:cNvSpPr>
          <p:nvPr>
            <p:ph idx="1"/>
          </p:nvPr>
        </p:nvSpPr>
        <p:spPr>
          <a:xfrm>
            <a:off x="720000" y="1150070"/>
            <a:ext cx="10752000" cy="5259197"/>
          </a:xfrm>
        </p:spPr>
        <p:txBody>
          <a:bodyPr/>
          <a:lstStyle/>
          <a:p>
            <a:pPr marL="72000" indent="0" algn="just">
              <a:buNone/>
            </a:pPr>
            <a:r>
              <a:rPr lang="cs-CZ" altLang="cs-CZ" sz="2500" dirty="0"/>
              <a:t>Skutkový stav: „Křížový výslech“ dne 29. 12. 2006 stěžovatel na dotaz moderátora: "Mimochodem, co soudíte o tom, že </a:t>
            </a:r>
            <a:r>
              <a:rPr lang="cs-CZ" altLang="cs-CZ" sz="2500" b="1" dirty="0"/>
              <a:t>K. B</a:t>
            </a:r>
            <a:r>
              <a:rPr lang="cs-CZ" altLang="cs-CZ" sz="2500" dirty="0"/>
              <a:t>. má nahradit H. V. v muzikálu? Je to stejná kategorie?" uvedl: "A tak to se vůbec nedá srovnat. </a:t>
            </a:r>
            <a:r>
              <a:rPr lang="cs-CZ" altLang="cs-CZ" sz="2500" b="1" dirty="0"/>
              <a:t>To je jako, když budete srovnávat Mercedes a Trabant. To je nesrovnatelný</a:t>
            </a:r>
            <a:r>
              <a:rPr lang="cs-CZ" altLang="cs-CZ" sz="2500" dirty="0"/>
              <a:t>.". A k otázce účinkování K. B. v muzikálu Hello, Dolly! uváděném na Nové scéně v Bratislavě stěžovatel uvedl: "I když se K. B. stavěla, že přijde muzikál zachránit, opak se bohužel stal pravdou ...", a na reakci moderátora "vlastně ho potopila", pak dodal: "vlastně ho potopila tímhle způsobem.	</a:t>
            </a:r>
            <a:r>
              <a:rPr lang="cs-CZ" altLang="cs-CZ" sz="2500" i="1" dirty="0"/>
              <a:t>I.ÚS 823/11</a:t>
            </a:r>
            <a:endParaRPr lang="en-US" altLang="cs-CZ" sz="2500" i="1" u="sng" dirty="0">
              <a:latin typeface="Arial" panose="020B0604020202020204" pitchFamily="34" charset="0"/>
              <a:cs typeface="Arial" panose="020B0604020202020204" pitchFamily="34" charset="0"/>
            </a:endParaRPr>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6</a:t>
            </a:fld>
            <a:endParaRPr lang="cs-CZ" altLang="cs-CZ"/>
          </a:p>
        </p:txBody>
      </p:sp>
    </p:spTree>
    <p:extLst>
      <p:ext uri="{BB962C8B-B14F-4D97-AF65-F5344CB8AC3E}">
        <p14:creationId xmlns:p14="http://schemas.microsoft.com/office/powerpoint/2010/main" val="11994925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66000" y="342901"/>
            <a:ext cx="9454225" cy="419100"/>
          </a:xfrm>
        </p:spPr>
        <p:txBody>
          <a:bodyPr/>
          <a:lstStyle/>
          <a:p>
            <a:r>
              <a:rPr lang="cs-CZ" dirty="0"/>
              <a:t>Orgány dozoru</a:t>
            </a:r>
          </a:p>
        </p:txBody>
      </p:sp>
      <p:sp>
        <p:nvSpPr>
          <p:cNvPr id="5" name="Zástupný symbol pro obsah 4"/>
          <p:cNvSpPr>
            <a:spLocks noGrp="1"/>
          </p:cNvSpPr>
          <p:nvPr>
            <p:ph idx="1"/>
          </p:nvPr>
        </p:nvSpPr>
        <p:spPr>
          <a:xfrm>
            <a:off x="304800" y="1219202"/>
            <a:ext cx="11706225" cy="5295898"/>
          </a:xfrm>
        </p:spPr>
        <p:txBody>
          <a:bodyPr/>
          <a:lstStyle/>
          <a:p>
            <a:pPr marL="0" indent="0">
              <a:buNone/>
            </a:pPr>
            <a:r>
              <a:rPr lang="cs-CZ" dirty="0"/>
              <a:t>Orgány příslušnými k výkonu dozoru nad dodržováním tohoto zákona jsou </a:t>
            </a:r>
            <a:r>
              <a:rPr lang="cs-CZ" i="1" dirty="0"/>
              <a:t>a)</a:t>
            </a:r>
            <a:r>
              <a:rPr lang="cs-CZ" dirty="0"/>
              <a:t> Rada pro rozhlasové a televizní vysílání,</a:t>
            </a:r>
          </a:p>
          <a:p>
            <a:pPr marL="72000" indent="0">
              <a:buNone/>
            </a:pPr>
            <a:r>
              <a:rPr lang="cs-CZ" i="1" dirty="0"/>
              <a:t>b)</a:t>
            </a:r>
            <a:r>
              <a:rPr lang="cs-CZ" dirty="0"/>
              <a:t> Státní ústav pro kontrolu léčiv, </a:t>
            </a:r>
            <a:r>
              <a:rPr lang="cs-CZ" i="1" dirty="0"/>
              <a:t>c)</a:t>
            </a:r>
            <a:r>
              <a:rPr lang="cs-CZ" dirty="0"/>
              <a:t> Ministerstvo zdravotnictví,</a:t>
            </a:r>
          </a:p>
          <a:p>
            <a:pPr marL="72000" indent="0">
              <a:buNone/>
            </a:pPr>
            <a:r>
              <a:rPr lang="cs-CZ" i="1" dirty="0"/>
              <a:t>d)</a:t>
            </a:r>
            <a:r>
              <a:rPr lang="cs-CZ" dirty="0"/>
              <a:t> Ústřední kontrolní a zkušební ústav zemědělský, </a:t>
            </a:r>
            <a:r>
              <a:rPr lang="cs-CZ" i="1" dirty="0"/>
              <a:t>e)</a:t>
            </a:r>
            <a:r>
              <a:rPr lang="cs-CZ" dirty="0"/>
              <a:t> Ústav pro státní kontrolu veterinárních biopreparátů a léčiv, </a:t>
            </a:r>
            <a:r>
              <a:rPr lang="cs-CZ" i="1" dirty="0"/>
              <a:t>f)</a:t>
            </a:r>
            <a:r>
              <a:rPr lang="cs-CZ" dirty="0"/>
              <a:t> Úřad pro ochranu osobních údajů pro nevyžádanou reklamu šířenou elektronickými prostředky (nekalá OP), </a:t>
            </a:r>
            <a:r>
              <a:rPr lang="cs-CZ" i="1" dirty="0"/>
              <a:t>g)</a:t>
            </a:r>
            <a:r>
              <a:rPr lang="cs-CZ" dirty="0"/>
              <a:t> Státní zemědělská a potravinářská inspekce, </a:t>
            </a:r>
            <a:r>
              <a:rPr lang="cs-CZ" i="1" dirty="0"/>
              <a:t>h)</a:t>
            </a:r>
            <a:r>
              <a:rPr lang="cs-CZ" dirty="0"/>
              <a:t> celní úřady, </a:t>
            </a:r>
            <a:r>
              <a:rPr lang="cs-CZ" i="1" dirty="0"/>
              <a:t>i)</a:t>
            </a:r>
            <a:r>
              <a:rPr lang="cs-CZ" dirty="0"/>
              <a:t> krajské živnostenské úřady v ostatních případech.</a:t>
            </a: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sz="1900" dirty="0">
              <a:latin typeface="Arial" panose="020B0604020202020204" pitchFamily="34" charset="0"/>
              <a:cs typeface="Arial" panose="020B0604020202020204" pitchFamily="34" charset="0"/>
            </a:endParaRPr>
          </a:p>
          <a:p>
            <a:pPr marL="0" indent="0">
              <a:buNone/>
            </a:pPr>
            <a:endParaRPr lang="cs-CZ"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60</a:t>
            </a:fld>
            <a:endParaRPr lang="cs-CZ" altLang="cs-CZ" dirty="0"/>
          </a:p>
        </p:txBody>
      </p:sp>
    </p:spTree>
    <p:extLst>
      <p:ext uri="{BB962C8B-B14F-4D97-AF65-F5344CB8AC3E}">
        <p14:creationId xmlns:p14="http://schemas.microsoft.com/office/powerpoint/2010/main" val="30871839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Sexistická reklama</a:t>
            </a:r>
          </a:p>
        </p:txBody>
      </p:sp>
      <p:sp>
        <p:nvSpPr>
          <p:cNvPr id="5" name="Zástupný symbol pro obsah 4"/>
          <p:cNvSpPr>
            <a:spLocks noGrp="1"/>
          </p:cNvSpPr>
          <p:nvPr>
            <p:ph idx="1"/>
          </p:nvPr>
        </p:nvSpPr>
        <p:spPr>
          <a:xfrm>
            <a:off x="720000" y="1341783"/>
            <a:ext cx="11047929" cy="4790730"/>
          </a:xfrm>
        </p:spPr>
        <p:txBody>
          <a:bodyPr/>
          <a:lstStyle/>
          <a:p>
            <a:pPr marL="0" indent="0">
              <a:buNone/>
            </a:pPr>
            <a:r>
              <a:rPr lang="cs-CZ" dirty="0" err="1"/>
              <a:t>ZRegRekl</a:t>
            </a:r>
            <a:endParaRPr lang="cs-CZ" dirty="0"/>
          </a:p>
          <a:p>
            <a:pPr marL="0" indent="0">
              <a:buNone/>
            </a:pPr>
            <a:r>
              <a:rPr lang="cs-CZ" dirty="0"/>
              <a:t>Reklama nesmí být v rozporu s dobrými mravy, zejména nesmí obsahovat jakoukoliv diskriminaci z důvodů rasy, pohlaví nebo národnosti nebo napadat náboženské nebo národnostní cítění, ohrožovat obecně nepřijatelným způsobem mravnost, snižovat lidskou důstojnost, obsahovat prvky pornografie, násilí nebo prvky využívající motivu strachu. Reklama nesmí napadat politické přesvědčení.</a:t>
            </a:r>
            <a:endParaRPr lang="cs-CZ" altLang="cs-CZ" dirty="0">
              <a:latin typeface="Arial" panose="020B0604020202020204" pitchFamily="34" charset="0"/>
              <a:cs typeface="Arial" panose="020B0604020202020204" pitchFamily="34" charset="0"/>
            </a:endParaRP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dirty="0">
              <a:latin typeface="Arial" panose="020B0604020202020204" pitchFamily="34" charset="0"/>
              <a:cs typeface="Arial" panose="020B0604020202020204" pitchFamily="34" charset="0"/>
            </a:endParaRPr>
          </a:p>
          <a:p>
            <a:pPr marL="0" indent="0">
              <a:buNone/>
            </a:pPr>
            <a:endParaRPr lang="cs-CZ" altLang="cs-CZ" sz="1900" dirty="0">
              <a:latin typeface="Arial" panose="020B0604020202020204" pitchFamily="34" charset="0"/>
              <a:cs typeface="Arial" panose="020B0604020202020204" pitchFamily="34" charset="0"/>
            </a:endParaRPr>
          </a:p>
          <a:p>
            <a:pPr marL="0" indent="0">
              <a:buNone/>
            </a:pPr>
            <a:endParaRPr lang="cs-CZ"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61</a:t>
            </a:fld>
            <a:endParaRPr lang="cs-CZ" altLang="cs-CZ" dirty="0"/>
          </a:p>
        </p:txBody>
      </p:sp>
    </p:spTree>
    <p:extLst>
      <p:ext uri="{BB962C8B-B14F-4D97-AF65-F5344CB8AC3E}">
        <p14:creationId xmlns:p14="http://schemas.microsoft.com/office/powerpoint/2010/main" val="9461930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20000" y="198120"/>
            <a:ext cx="10753200" cy="527367"/>
          </a:xfrm>
        </p:spPr>
        <p:txBody>
          <a:bodyPr/>
          <a:lstStyle/>
          <a:p>
            <a:r>
              <a:rPr lang="cs-CZ" dirty="0"/>
              <a:t>Sexistická reklama před NSS</a:t>
            </a:r>
          </a:p>
        </p:txBody>
      </p:sp>
      <p:sp>
        <p:nvSpPr>
          <p:cNvPr id="5" name="Zástupný symbol pro obsah 4"/>
          <p:cNvSpPr>
            <a:spLocks noGrp="1"/>
          </p:cNvSpPr>
          <p:nvPr>
            <p:ph idx="1"/>
          </p:nvPr>
        </p:nvSpPr>
        <p:spPr>
          <a:xfrm>
            <a:off x="259080" y="725487"/>
            <a:ext cx="11508849" cy="5407026"/>
          </a:xfrm>
        </p:spPr>
        <p:txBody>
          <a:bodyPr/>
          <a:lstStyle/>
          <a:p>
            <a:pPr marL="0" indent="0">
              <a:buNone/>
            </a:pPr>
            <a:r>
              <a:rPr lang="cs-CZ" sz="2000" dirty="0">
                <a:latin typeface="+mj-lt"/>
              </a:rPr>
              <a:t>Krajský úřad Jihomoravského kraje uložil společnosti INDEX ČECHY s. r. o. pokutu 50.000,- Kč: Šířením letákové reklamy propagující Zastavárnu Index, která obsahovala se zbožím zcela nesouvisející fotografie téměř nahého ženského těla, se dopustila jednání, které je diskriminační vůči ženskému pohlaví a snižuje lidskou důstojnost.</a:t>
            </a:r>
          </a:p>
          <a:p>
            <a:pPr marL="0" indent="0">
              <a:buNone/>
            </a:pPr>
            <a:r>
              <a:rPr lang="cs-CZ" dirty="0">
                <a:effectLst/>
                <a:latin typeface="+mj-lt"/>
              </a:rPr>
              <a:t>NSS 8 As 202/2019-43</a:t>
            </a:r>
            <a:endParaRPr lang="cs-CZ" altLang="cs-CZ" dirty="0">
              <a:latin typeface="+mj-lt"/>
              <a:cs typeface="Arial" panose="020B0604020202020204" pitchFamily="34" charset="0"/>
            </a:endParaRPr>
          </a:p>
          <a:p>
            <a:pPr marL="0" indent="0">
              <a:buNone/>
            </a:pPr>
            <a:r>
              <a:rPr lang="cs-CZ" sz="1400" dirty="0">
                <a:effectLst/>
                <a:latin typeface="+mj-lt"/>
              </a:rPr>
              <a:t>Reklamní sdělení s sebou nese nejen propagační, ale také </a:t>
            </a:r>
            <a:r>
              <a:rPr lang="cs-CZ" sz="1400" b="1" dirty="0">
                <a:effectLst/>
                <a:latin typeface="+mj-lt"/>
              </a:rPr>
              <a:t>kulturní funkci</a:t>
            </a:r>
            <a:r>
              <a:rPr lang="cs-CZ" sz="1400" dirty="0">
                <a:effectLst/>
                <a:latin typeface="+mj-lt"/>
              </a:rPr>
              <a:t>, která</a:t>
            </a:r>
            <a:br>
              <a:rPr lang="cs-CZ" sz="1400" dirty="0">
                <a:latin typeface="+mj-lt"/>
              </a:rPr>
            </a:br>
            <a:r>
              <a:rPr lang="cs-CZ" sz="1400" dirty="0">
                <a:effectLst/>
                <a:latin typeface="+mj-lt"/>
              </a:rPr>
              <a:t>může ovlivnit pohled adresátů reklamního sdělení na svět, na vztahy mezi lidmi či na postavení</a:t>
            </a:r>
            <a:br>
              <a:rPr lang="cs-CZ" sz="1400" dirty="0">
                <a:latin typeface="+mj-lt"/>
              </a:rPr>
            </a:br>
            <a:r>
              <a:rPr lang="cs-CZ" sz="1400" dirty="0">
                <a:effectLst/>
                <a:latin typeface="+mj-lt"/>
              </a:rPr>
              <a:t>ženy a muže ve společnosti. Je podle nich neakceptovatelné, aby v reklamě na zastavárenskou</a:t>
            </a:r>
            <a:br>
              <a:rPr lang="cs-CZ" sz="1400" dirty="0">
                <a:latin typeface="+mj-lt"/>
              </a:rPr>
            </a:br>
            <a:r>
              <a:rPr lang="cs-CZ" sz="1400" dirty="0">
                <a:effectLst/>
                <a:latin typeface="+mj-lt"/>
              </a:rPr>
              <a:t>činnost byla mladá žena vyobrazená tímto způsobem (tj. téměř nahá). Reklama </a:t>
            </a:r>
            <a:r>
              <a:rPr lang="cs-CZ" sz="1400" b="1" dirty="0">
                <a:effectLst/>
                <a:latin typeface="+mj-lt"/>
              </a:rPr>
              <a:t>neodráží</a:t>
            </a:r>
            <a:br>
              <a:rPr lang="cs-CZ" sz="1400" b="1" dirty="0">
                <a:latin typeface="+mj-lt"/>
              </a:rPr>
            </a:br>
            <a:r>
              <a:rPr lang="cs-CZ" sz="1400" b="1" dirty="0">
                <a:effectLst/>
                <a:latin typeface="+mj-lt"/>
              </a:rPr>
              <a:t>pouze sociální realitu, ale má také schopnost ji utvářet a formovat</a:t>
            </a:r>
            <a:r>
              <a:rPr lang="cs-CZ" sz="1400" dirty="0">
                <a:effectLst/>
                <a:latin typeface="+mj-lt"/>
              </a:rPr>
              <a:t>, a proto je důležité,</a:t>
            </a:r>
            <a:br>
              <a:rPr lang="cs-CZ" sz="1400" dirty="0">
                <a:latin typeface="+mj-lt"/>
              </a:rPr>
            </a:br>
            <a:r>
              <a:rPr lang="cs-CZ" sz="1400" dirty="0">
                <a:effectLst/>
                <a:latin typeface="+mj-lt"/>
              </a:rPr>
              <a:t>aby neprezentovala společensky nežádoucí jevy. Reklama byla v dané věci hromadně</a:t>
            </a:r>
            <a:br>
              <a:rPr lang="cs-CZ" sz="1400" dirty="0">
                <a:latin typeface="+mj-lt"/>
              </a:rPr>
            </a:br>
            <a:r>
              <a:rPr lang="cs-CZ" sz="1400" dirty="0">
                <a:effectLst/>
                <a:latin typeface="+mj-lt"/>
              </a:rPr>
              <a:t>distribuována na letáku formátu A6 v množství více než 200 tis. kusů do poštovních schránek</a:t>
            </a:r>
            <a:br>
              <a:rPr lang="cs-CZ" sz="1400" dirty="0">
                <a:latin typeface="+mj-lt"/>
              </a:rPr>
            </a:br>
            <a:r>
              <a:rPr lang="cs-CZ" sz="1400" dirty="0">
                <a:effectLst/>
                <a:latin typeface="+mj-lt"/>
              </a:rPr>
              <a:t>občanů a byla dostupná širokému cílenému počtu osob (včetně dětí a mladistvých).</a:t>
            </a:r>
            <a:endParaRPr lang="cs-CZ" altLang="cs-CZ" sz="1900" dirty="0">
              <a:latin typeface="+mj-lt"/>
              <a:cs typeface="Arial" panose="020B0604020202020204" pitchFamily="34" charset="0"/>
            </a:endParaRPr>
          </a:p>
          <a:p>
            <a:pPr marL="0" indent="0">
              <a:buNone/>
            </a:pPr>
            <a:endParaRPr lang="cs-CZ" altLang="cs-CZ" sz="1900" dirty="0">
              <a:latin typeface="Arial" panose="020B0604020202020204" pitchFamily="34" charset="0"/>
              <a:cs typeface="Arial" panose="020B0604020202020204" pitchFamily="34" charset="0"/>
            </a:endParaRPr>
          </a:p>
          <a:p>
            <a:pPr marL="0" indent="0">
              <a:buNone/>
            </a:pPr>
            <a:endParaRPr lang="cs-CZ" altLang="cs-CZ" sz="1900" dirty="0">
              <a:latin typeface="Arial" panose="020B0604020202020204" pitchFamily="34" charset="0"/>
              <a:cs typeface="Arial" panose="020B0604020202020204" pitchFamily="34" charset="0"/>
            </a:endParaRPr>
          </a:p>
          <a:p>
            <a:pPr marL="0" indent="0">
              <a:buNone/>
            </a:pPr>
            <a:endParaRPr lang="cs-CZ" altLang="cs-CZ" sz="1900" dirty="0">
              <a:latin typeface="Arial" panose="020B0604020202020204" pitchFamily="34" charset="0"/>
              <a:cs typeface="Arial" panose="020B0604020202020204" pitchFamily="34" charset="0"/>
            </a:endParaRPr>
          </a:p>
          <a:p>
            <a:pPr marL="0" indent="0">
              <a:buNone/>
            </a:pPr>
            <a:endParaRPr lang="cs-CZ" altLang="cs-CZ" sz="1900" dirty="0">
              <a:latin typeface="Arial" panose="020B0604020202020204" pitchFamily="34" charset="0"/>
              <a:cs typeface="Arial" panose="020B0604020202020204" pitchFamily="34" charset="0"/>
            </a:endParaRPr>
          </a:p>
          <a:p>
            <a:pPr marL="0" indent="0">
              <a:buNone/>
            </a:pPr>
            <a:endParaRPr lang="cs-CZ" altLang="cs-CZ" sz="1900" dirty="0">
              <a:latin typeface="Arial" panose="020B0604020202020204" pitchFamily="34" charset="0"/>
              <a:cs typeface="Arial" panose="020B0604020202020204" pitchFamily="34" charset="0"/>
            </a:endParaRPr>
          </a:p>
          <a:p>
            <a:pPr marL="0" indent="0">
              <a:buNone/>
            </a:pPr>
            <a:r>
              <a:rPr lang="cs-CZ" sz="1200" dirty="0">
                <a:hlinkClick r:id="rId3"/>
              </a:rPr>
              <a:t>https://www.centrumlidskaprava.cz/nejvyssi-spravni-soud-se-vymezil-proti-sexisticke-reklame-ochrana-lidske-dustojnosti-nebo-zasah-do</a:t>
            </a:r>
            <a:endParaRPr lang="cs-CZ" sz="1200" dirty="0"/>
          </a:p>
          <a:p>
            <a:pPr marL="0" indent="0">
              <a:buNone/>
            </a:pPr>
            <a:endParaRPr lang="cs-CZ"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62</a:t>
            </a:fld>
            <a:endParaRPr lang="cs-CZ" altLang="cs-CZ" dirty="0"/>
          </a:p>
        </p:txBody>
      </p:sp>
      <p:pic>
        <p:nvPicPr>
          <p:cNvPr id="7" name="Obrázek 6">
            <a:extLst>
              <a:ext uri="{FF2B5EF4-FFF2-40B4-BE49-F238E27FC236}">
                <a16:creationId xmlns:a16="http://schemas.microsoft.com/office/drawing/2014/main" id="{39B48185-3168-4BC7-BBBA-9092FFC416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6522" y="3017519"/>
            <a:ext cx="3906398" cy="2783205"/>
          </a:xfrm>
          <a:prstGeom prst="rect">
            <a:avLst/>
          </a:prstGeom>
        </p:spPr>
      </p:pic>
    </p:spTree>
    <p:extLst>
      <p:ext uri="{BB962C8B-B14F-4D97-AF65-F5344CB8AC3E}">
        <p14:creationId xmlns:p14="http://schemas.microsoft.com/office/powerpoint/2010/main" val="33406321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59080" y="504172"/>
            <a:ext cx="11214120" cy="461665"/>
          </a:xfrm>
        </p:spPr>
        <p:txBody>
          <a:bodyPr/>
          <a:lstStyle/>
          <a:p>
            <a:pPr algn="just"/>
            <a:r>
              <a:rPr lang="cs-CZ" altLang="cs-CZ" dirty="0"/>
              <a:t>Samoregulace v oblasti reklamního průmyslu</a:t>
            </a:r>
            <a:endParaRPr lang="en-US" altLang="cs-CZ" dirty="0"/>
          </a:p>
        </p:txBody>
      </p:sp>
      <p:sp>
        <p:nvSpPr>
          <p:cNvPr id="13315" name="Rectangle 6"/>
          <p:cNvSpPr>
            <a:spLocks noChangeArrowheads="1"/>
          </p:cNvSpPr>
          <p:nvPr/>
        </p:nvSpPr>
        <p:spPr bwMode="auto">
          <a:xfrm>
            <a:off x="3181351" y="12169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cs-CZ" altLang="cs-CZ"/>
          </a:p>
        </p:txBody>
      </p:sp>
      <p:sp>
        <p:nvSpPr>
          <p:cNvPr id="13316" name="Zástupný symbol pro obsah 2"/>
          <p:cNvSpPr>
            <a:spLocks noGrp="1"/>
          </p:cNvSpPr>
          <p:nvPr>
            <p:ph sz="quarter" idx="1"/>
          </p:nvPr>
        </p:nvSpPr>
        <p:spPr>
          <a:xfrm>
            <a:off x="259080" y="1476375"/>
            <a:ext cx="11414760" cy="5244465"/>
          </a:xfrm>
        </p:spPr>
        <p:txBody>
          <a:bodyPr/>
          <a:lstStyle/>
          <a:p>
            <a:pPr algn="l" fontAlgn="t">
              <a:buFont typeface="Arial" panose="020B0604020202020204" pitchFamily="34" charset="0"/>
              <a:buChar char="•"/>
            </a:pPr>
            <a:r>
              <a:rPr lang="cs-CZ" dirty="0">
                <a:solidFill>
                  <a:srgbClr val="1E2758"/>
                </a:solidFill>
                <a:latin typeface="Montserrat" panose="00000500000000000000" pitchFamily="2" charset="-18"/>
              </a:rPr>
              <a:t>Rada pro reklamu</a:t>
            </a:r>
          </a:p>
          <a:p>
            <a:pPr algn="l" fontAlgn="t">
              <a:buFont typeface="Arial" panose="020B0604020202020204" pitchFamily="34" charset="0"/>
              <a:buChar char="•"/>
            </a:pPr>
            <a:r>
              <a:rPr lang="cs-CZ" i="1" dirty="0" err="1">
                <a:effectLst/>
                <a:latin typeface="Montserrat" panose="00000500000000000000" pitchFamily="2" charset="-18"/>
              </a:rPr>
              <a:t>European</a:t>
            </a:r>
            <a:r>
              <a:rPr lang="cs-CZ" i="1" dirty="0">
                <a:effectLst/>
                <a:latin typeface="Montserrat" panose="00000500000000000000" pitchFamily="2" charset="-18"/>
              </a:rPr>
              <a:t> </a:t>
            </a:r>
            <a:r>
              <a:rPr lang="cs-CZ" i="1" dirty="0" err="1">
                <a:effectLst/>
                <a:latin typeface="Montserrat" panose="00000500000000000000" pitchFamily="2" charset="-18"/>
              </a:rPr>
              <a:t>Advertising</a:t>
            </a:r>
            <a:r>
              <a:rPr lang="cs-CZ" i="1" dirty="0">
                <a:effectLst/>
                <a:latin typeface="Montserrat" panose="00000500000000000000" pitchFamily="2" charset="-18"/>
              </a:rPr>
              <a:t> </a:t>
            </a:r>
            <a:r>
              <a:rPr lang="cs-CZ" i="1" dirty="0" err="1">
                <a:effectLst/>
                <a:latin typeface="Montserrat" panose="00000500000000000000" pitchFamily="2" charset="-18"/>
              </a:rPr>
              <a:t>Standards</a:t>
            </a:r>
            <a:r>
              <a:rPr lang="cs-CZ" i="1" dirty="0">
                <a:effectLst/>
                <a:latin typeface="Montserrat" panose="00000500000000000000" pitchFamily="2" charset="-18"/>
              </a:rPr>
              <a:t> </a:t>
            </a:r>
            <a:r>
              <a:rPr lang="cs-CZ" i="1" dirty="0" err="1">
                <a:effectLst/>
                <a:latin typeface="Montserrat" panose="00000500000000000000" pitchFamily="2" charset="-18"/>
              </a:rPr>
              <a:t>Alliance</a:t>
            </a:r>
            <a:endParaRPr lang="cs-CZ" i="1" dirty="0">
              <a:effectLst/>
              <a:latin typeface="Montserrat" panose="00000500000000000000" pitchFamily="2" charset="-18"/>
            </a:endParaRPr>
          </a:p>
          <a:p>
            <a:pPr algn="l" fontAlgn="t">
              <a:buFont typeface="Arial" panose="020B0604020202020204" pitchFamily="34" charset="0"/>
              <a:buChar char="•"/>
            </a:pPr>
            <a:r>
              <a:rPr lang="cs-CZ" dirty="0">
                <a:solidFill>
                  <a:srgbClr val="1E2758"/>
                </a:solidFill>
                <a:latin typeface="Montserrat" panose="00000500000000000000" pitchFamily="2" charset="-18"/>
              </a:rPr>
              <a:t>Arbitrážní komise RPR</a:t>
            </a:r>
          </a:p>
          <a:p>
            <a:pPr algn="l" fontAlgn="t">
              <a:buFont typeface="Arial" panose="020B0604020202020204" pitchFamily="34" charset="0"/>
              <a:buChar char="•"/>
            </a:pPr>
            <a:r>
              <a:rPr lang="cs-CZ" b="0" i="0" dirty="0">
                <a:solidFill>
                  <a:srgbClr val="1E2758"/>
                </a:solidFill>
                <a:effectLst/>
                <a:latin typeface="Montserrat" panose="00000500000000000000" pitchFamily="2" charset="-18"/>
              </a:rPr>
              <a:t>Transparentnost rozhodovací praxe</a:t>
            </a:r>
          </a:p>
          <a:p>
            <a:pPr algn="l" fontAlgn="t">
              <a:buFont typeface="Arial" panose="020B0604020202020204" pitchFamily="34" charset="0"/>
              <a:buChar char="•"/>
            </a:pPr>
            <a:r>
              <a:rPr lang="cs-CZ" dirty="0">
                <a:solidFill>
                  <a:srgbClr val="1E2758"/>
                </a:solidFill>
                <a:latin typeface="Montserrat" panose="00000500000000000000" pitchFamily="2" charset="-18"/>
              </a:rPr>
              <a:t>Míra delikvence</a:t>
            </a:r>
            <a:endParaRPr lang="cs-CZ" b="0" i="0" dirty="0">
              <a:solidFill>
                <a:srgbClr val="1E2758"/>
              </a:solidFill>
              <a:effectLst/>
              <a:latin typeface="Montserrat" panose="00000500000000000000" pitchFamily="2" charset="-18"/>
            </a:endParaRPr>
          </a:p>
        </p:txBody>
      </p:sp>
      <p:graphicFrame>
        <p:nvGraphicFramePr>
          <p:cNvPr id="2" name="Tabulka 1"/>
          <p:cNvGraphicFramePr>
            <a:graphicFrameLocks noGrp="1"/>
          </p:cNvGraphicFramePr>
          <p:nvPr/>
        </p:nvGraphicFramePr>
        <p:xfrm>
          <a:off x="666660" y="6393180"/>
          <a:ext cx="9772740" cy="723898"/>
        </p:xfrm>
        <a:graphic>
          <a:graphicData uri="http://schemas.openxmlformats.org/drawingml/2006/table">
            <a:tbl>
              <a:tblPr/>
              <a:tblGrid>
                <a:gridCol w="579515">
                  <a:extLst>
                    <a:ext uri="{9D8B030D-6E8A-4147-A177-3AD203B41FA5}">
                      <a16:colId xmlns:a16="http://schemas.microsoft.com/office/drawing/2014/main" val="1026371786"/>
                    </a:ext>
                  </a:extLst>
                </a:gridCol>
                <a:gridCol w="9193225">
                  <a:extLst>
                    <a:ext uri="{9D8B030D-6E8A-4147-A177-3AD203B41FA5}">
                      <a16:colId xmlns:a16="http://schemas.microsoft.com/office/drawing/2014/main" val="470233583"/>
                    </a:ext>
                  </a:extLst>
                </a:gridCol>
              </a:tblGrid>
              <a:tr h="723898">
                <a:tc>
                  <a:txBody>
                    <a:bodyPr/>
                    <a:lstStyle/>
                    <a:p>
                      <a:pPr fontAlgn="t"/>
                      <a:endParaRPr lang="cs-CZ" dirty="0">
                        <a:effectLst/>
                      </a:endParaRPr>
                    </a:p>
                  </a:txBody>
                  <a:tcPr>
                    <a:lnL>
                      <a:noFill/>
                    </a:lnL>
                    <a:lnR>
                      <a:noFill/>
                    </a:lnR>
                    <a:lnT>
                      <a:noFill/>
                    </a:lnT>
                    <a:lnB>
                      <a:noFill/>
                    </a:lnB>
                  </a:tcPr>
                </a:tc>
                <a:tc>
                  <a:txBody>
                    <a:bodyPr/>
                    <a:lstStyle/>
                    <a:p>
                      <a:endParaRPr lang="cs-CZ" dirty="0"/>
                    </a:p>
                  </a:txBody>
                  <a:tcPr anchor="ctr">
                    <a:lnL>
                      <a:noFill/>
                    </a:lnL>
                    <a:lnR>
                      <a:noFill/>
                    </a:lnR>
                    <a:lnT>
                      <a:noFill/>
                    </a:lnT>
                    <a:lnB>
                      <a:noFill/>
                    </a:lnB>
                  </a:tcPr>
                </a:tc>
                <a:extLst>
                  <a:ext uri="{0D108BD9-81ED-4DB2-BD59-A6C34878D82A}">
                    <a16:rowId xmlns:a16="http://schemas.microsoft.com/office/drawing/2014/main" val="1648029138"/>
                  </a:ext>
                </a:extLst>
              </a:tr>
            </a:tbl>
          </a:graphicData>
        </a:graphic>
      </p:graphicFrame>
    </p:spTree>
    <p:extLst>
      <p:ext uri="{BB962C8B-B14F-4D97-AF65-F5344CB8AC3E}">
        <p14:creationId xmlns:p14="http://schemas.microsoft.com/office/powerpoint/2010/main" val="35180116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59080" y="137160"/>
            <a:ext cx="11214120" cy="586740"/>
          </a:xfrm>
        </p:spPr>
        <p:txBody>
          <a:bodyPr/>
          <a:lstStyle/>
          <a:p>
            <a:pPr algn="just"/>
            <a:r>
              <a:rPr lang="cs-CZ" altLang="cs-CZ" dirty="0"/>
              <a:t>Samoregulace reklamy v Evropě – EASA 2020</a:t>
            </a:r>
            <a:endParaRPr lang="en-US" altLang="cs-CZ" dirty="0"/>
          </a:p>
        </p:txBody>
      </p:sp>
      <p:sp>
        <p:nvSpPr>
          <p:cNvPr id="13315" name="Rectangle 6"/>
          <p:cNvSpPr>
            <a:spLocks noChangeArrowheads="1"/>
          </p:cNvSpPr>
          <p:nvPr/>
        </p:nvSpPr>
        <p:spPr bwMode="auto">
          <a:xfrm>
            <a:off x="3181351" y="12169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cs-CZ" altLang="cs-CZ"/>
          </a:p>
        </p:txBody>
      </p:sp>
      <p:sp>
        <p:nvSpPr>
          <p:cNvPr id="13316" name="Zástupný symbol pro obsah 2"/>
          <p:cNvSpPr>
            <a:spLocks noGrp="1"/>
          </p:cNvSpPr>
          <p:nvPr>
            <p:ph sz="quarter" idx="1"/>
          </p:nvPr>
        </p:nvSpPr>
        <p:spPr>
          <a:xfrm>
            <a:off x="259080" y="876300"/>
            <a:ext cx="11414760" cy="5844540"/>
          </a:xfrm>
        </p:spPr>
        <p:txBody>
          <a:bodyPr/>
          <a:lstStyle/>
          <a:p>
            <a:pPr>
              <a:lnSpc>
                <a:spcPct val="107000"/>
              </a:lnSpc>
              <a:spcAft>
                <a:spcPts val="800"/>
              </a:spcAft>
            </a:pPr>
            <a:r>
              <a:rPr lang="cs-CZ" dirty="0">
                <a:effectLst/>
                <a:latin typeface="Montserrat" panose="00000500000000000000" pitchFamily="2" charset="-18"/>
                <a:ea typeface="Calibri" panose="020F0502020204030204" pitchFamily="34" charset="0"/>
                <a:cs typeface="Times New Roman" panose="02020603050405020304" pitchFamily="18" charset="0"/>
              </a:rPr>
              <a:t>27 samoregulačních entit</a:t>
            </a:r>
          </a:p>
          <a:p>
            <a:pPr>
              <a:lnSpc>
                <a:spcPct val="107000"/>
              </a:lnSpc>
              <a:spcAft>
                <a:spcPts val="800"/>
              </a:spcAft>
            </a:pPr>
            <a:r>
              <a:rPr lang="cs-CZ" dirty="0">
                <a:effectLst/>
                <a:latin typeface="Montserrat" panose="00000500000000000000" pitchFamily="2" charset="-18"/>
                <a:ea typeface="Calibri" panose="020F0502020204030204" pitchFamily="34" charset="0"/>
                <a:cs typeface="Times New Roman" panose="02020603050405020304" pitchFamily="18" charset="0"/>
              </a:rPr>
              <a:t>54,065 stížnosti: z toho UK a </a:t>
            </a:r>
            <a:r>
              <a:rPr lang="cs-CZ" dirty="0">
                <a:latin typeface="Montserrat" panose="00000500000000000000" pitchFamily="2" charset="-18"/>
                <a:ea typeface="Calibri" panose="020F0502020204030204" pitchFamily="34" charset="0"/>
                <a:cs typeface="Times New Roman" panose="02020603050405020304" pitchFamily="18" charset="0"/>
              </a:rPr>
              <a:t>SRN </a:t>
            </a:r>
            <a:r>
              <a:rPr lang="cs-CZ" dirty="0">
                <a:effectLst/>
                <a:latin typeface="Montserrat" panose="00000500000000000000" pitchFamily="2" charset="-18"/>
                <a:ea typeface="Calibri" panose="020F0502020204030204" pitchFamily="34" charset="0"/>
                <a:cs typeface="Times New Roman" panose="02020603050405020304" pitchFamily="18" charset="0"/>
              </a:rPr>
              <a:t>80%</a:t>
            </a:r>
          </a:p>
          <a:p>
            <a:pPr>
              <a:lnSpc>
                <a:spcPct val="107000"/>
              </a:lnSpc>
              <a:spcAft>
                <a:spcPts val="800"/>
              </a:spcAft>
            </a:pPr>
            <a:r>
              <a:rPr lang="cs-CZ" dirty="0">
                <a:effectLst/>
                <a:latin typeface="Montserrat" panose="00000500000000000000" pitchFamily="2" charset="-18"/>
                <a:ea typeface="Calibri" panose="020F0502020204030204" pitchFamily="34" charset="0"/>
                <a:cs typeface="Times New Roman" panose="02020603050405020304" pitchFamily="18" charset="0"/>
              </a:rPr>
              <a:t>56% stížností mířilo na klamavou reklamu, „</a:t>
            </a:r>
            <a:r>
              <a:rPr lang="cs-CZ" dirty="0" err="1">
                <a:effectLst/>
                <a:latin typeface="Montserrat" panose="00000500000000000000" pitchFamily="2" charset="-18"/>
                <a:ea typeface="Calibri" panose="020F0502020204030204" pitchFamily="34" charset="0"/>
                <a:cs typeface="Times New Roman" panose="02020603050405020304" pitchFamily="18" charset="0"/>
              </a:rPr>
              <a:t>responsibility</a:t>
            </a:r>
            <a:r>
              <a:rPr lang="cs-CZ" dirty="0">
                <a:effectLst/>
                <a:latin typeface="Montserrat" panose="00000500000000000000" pitchFamily="2" charset="-18"/>
                <a:ea typeface="Calibri" panose="020F0502020204030204" pitchFamily="34" charset="0"/>
                <a:cs typeface="Times New Roman" panose="02020603050405020304" pitchFamily="18" charset="0"/>
              </a:rPr>
              <a:t> </a:t>
            </a:r>
            <a:r>
              <a:rPr lang="cs-CZ" dirty="0" err="1">
                <a:effectLst/>
                <a:latin typeface="Montserrat" panose="00000500000000000000" pitchFamily="2" charset="-18"/>
                <a:ea typeface="Calibri" panose="020F0502020204030204" pitchFamily="34" charset="0"/>
                <a:cs typeface="Times New Roman" panose="02020603050405020304" pitchFamily="18" charset="0"/>
              </a:rPr>
              <a:t>issues</a:t>
            </a:r>
            <a:r>
              <a:rPr lang="cs-CZ" dirty="0">
                <a:effectLst/>
                <a:latin typeface="Montserrat" panose="00000500000000000000" pitchFamily="2" charset="-18"/>
                <a:ea typeface="Calibri" panose="020F0502020204030204" pitchFamily="34" charset="0"/>
                <a:cs typeface="Times New Roman" panose="02020603050405020304" pitchFamily="18" charset="0"/>
              </a:rPr>
              <a:t>“ 15%</a:t>
            </a:r>
          </a:p>
          <a:p>
            <a:pPr>
              <a:lnSpc>
                <a:spcPct val="107000"/>
              </a:lnSpc>
              <a:spcAft>
                <a:spcPts val="800"/>
              </a:spcAft>
            </a:pPr>
            <a:r>
              <a:rPr lang="cs-CZ" dirty="0">
                <a:effectLst/>
                <a:latin typeface="Montserrat" panose="00000500000000000000" pitchFamily="2" charset="-18"/>
                <a:ea typeface="Calibri" panose="020F0502020204030204" pitchFamily="34" charset="0"/>
                <a:cs typeface="Times New Roman" panose="02020603050405020304" pitchFamily="18" charset="0"/>
              </a:rPr>
              <a:t>84% </a:t>
            </a:r>
            <a:r>
              <a:rPr lang="cs-CZ" dirty="0">
                <a:latin typeface="Montserrat" panose="00000500000000000000" pitchFamily="2" charset="-18"/>
                <a:ea typeface="Calibri" panose="020F0502020204030204" pitchFamily="34" charset="0"/>
                <a:cs typeface="Times New Roman" panose="02020603050405020304" pitchFamily="18" charset="0"/>
              </a:rPr>
              <a:t>stížností vyřízeno do měsíce a </a:t>
            </a:r>
            <a:r>
              <a:rPr lang="cs-CZ" dirty="0">
                <a:effectLst/>
                <a:latin typeface="Montserrat" panose="00000500000000000000" pitchFamily="2" charset="-18"/>
                <a:ea typeface="Calibri" panose="020F0502020204030204" pitchFamily="34" charset="0"/>
                <a:cs typeface="Times New Roman" panose="02020603050405020304" pitchFamily="18" charset="0"/>
              </a:rPr>
              <a:t>94% do dvou měsíců</a:t>
            </a:r>
          </a:p>
          <a:p>
            <a:pPr>
              <a:lnSpc>
                <a:spcPct val="107000"/>
              </a:lnSpc>
              <a:spcAft>
                <a:spcPts val="800"/>
              </a:spcAft>
            </a:pPr>
            <a:r>
              <a:rPr lang="cs-CZ" dirty="0">
                <a:effectLst/>
                <a:latin typeface="Montserrat" panose="00000500000000000000" pitchFamily="2" charset="-18"/>
                <a:ea typeface="Calibri" panose="020F0502020204030204" pitchFamily="34" charset="0"/>
                <a:cs typeface="Times New Roman" panose="02020603050405020304" pitchFamily="18" charset="0"/>
              </a:rPr>
              <a:t>46% stížností v oblasti </a:t>
            </a:r>
            <a:r>
              <a:rPr lang="cs-CZ" dirty="0" err="1">
                <a:effectLst/>
                <a:latin typeface="Montserrat" panose="00000500000000000000" pitchFamily="2" charset="-18"/>
                <a:ea typeface="Calibri" panose="020F0502020204030204" pitchFamily="34" charset="0"/>
                <a:cs typeface="Times New Roman" panose="02020603050405020304" pitchFamily="18" charset="0"/>
              </a:rPr>
              <a:t>digital</a:t>
            </a:r>
            <a:r>
              <a:rPr lang="cs-CZ" dirty="0">
                <a:effectLst/>
                <a:latin typeface="Montserrat" panose="00000500000000000000" pitchFamily="2" charset="-18"/>
                <a:ea typeface="Calibri" panose="020F0502020204030204" pitchFamily="34" charset="0"/>
                <a:cs typeface="Times New Roman" panose="02020603050405020304" pitchFamily="18" charset="0"/>
              </a:rPr>
              <a:t> marketing, TV/Rozhlas 35% a outdoorová reklama 5%</a:t>
            </a:r>
          </a:p>
          <a:p>
            <a:pPr>
              <a:lnSpc>
                <a:spcPct val="107000"/>
              </a:lnSpc>
              <a:spcAft>
                <a:spcPts val="800"/>
              </a:spcAft>
            </a:pPr>
            <a:r>
              <a:rPr lang="cs-CZ" dirty="0">
                <a:effectLst/>
                <a:latin typeface="Montserrat" panose="00000500000000000000" pitchFamily="2" charset="-18"/>
                <a:ea typeface="Calibri" panose="020F0502020204030204" pitchFamily="34" charset="0"/>
                <a:cs typeface="Times New Roman" panose="02020603050405020304" pitchFamily="18" charset="0"/>
              </a:rPr>
              <a:t>97,664 žádosti o </a:t>
            </a:r>
            <a:r>
              <a:rPr lang="cs-CZ" i="1" dirty="0">
                <a:effectLst/>
                <a:latin typeface="Montserrat" panose="00000500000000000000" pitchFamily="2" charset="-18"/>
                <a:ea typeface="Calibri" panose="020F0502020204030204" pitchFamily="34" charset="0"/>
                <a:cs typeface="Times New Roman" panose="02020603050405020304" pitchFamily="18" charset="0"/>
              </a:rPr>
              <a:t>copy </a:t>
            </a:r>
            <a:r>
              <a:rPr lang="cs-CZ" i="1" dirty="0" err="1">
                <a:effectLst/>
                <a:latin typeface="Montserrat" panose="00000500000000000000" pitchFamily="2" charset="-18"/>
                <a:ea typeface="Calibri" panose="020F0502020204030204" pitchFamily="34" charset="0"/>
                <a:cs typeface="Times New Roman" panose="02020603050405020304" pitchFamily="18" charset="0"/>
              </a:rPr>
              <a:t>advice</a:t>
            </a:r>
            <a:endParaRPr lang="cs-CZ" i="1" dirty="0">
              <a:effectLst/>
              <a:latin typeface="Montserrat" panose="00000500000000000000" pitchFamily="2" charset="-18"/>
              <a:ea typeface="Calibri" panose="020F0502020204030204" pitchFamily="34" charset="0"/>
              <a:cs typeface="Times New Roman" panose="02020603050405020304" pitchFamily="18" charset="0"/>
            </a:endParaRPr>
          </a:p>
          <a:p>
            <a:pPr>
              <a:lnSpc>
                <a:spcPct val="107000"/>
              </a:lnSpc>
              <a:spcAft>
                <a:spcPts val="800"/>
              </a:spcAft>
            </a:pPr>
            <a:r>
              <a:rPr lang="cs-CZ" dirty="0">
                <a:effectLst/>
                <a:latin typeface="Montserrat" panose="00000500000000000000" pitchFamily="2" charset="-18"/>
                <a:ea typeface="Calibri" panose="020F0502020204030204" pitchFamily="34" charset="0"/>
                <a:cs typeface="Times New Roman" panose="02020603050405020304" pitchFamily="18" charset="0"/>
              </a:rPr>
              <a:t>74,159 reklam v režimu </a:t>
            </a:r>
            <a:r>
              <a:rPr lang="cs-CZ" i="1" dirty="0" err="1">
                <a:effectLst/>
                <a:latin typeface="Montserrat" panose="00000500000000000000" pitchFamily="2" charset="-18"/>
                <a:ea typeface="Calibri" panose="020F0502020204030204" pitchFamily="34" charset="0"/>
                <a:cs typeface="Times New Roman" panose="02020603050405020304" pitchFamily="18" charset="0"/>
              </a:rPr>
              <a:t>pre-cleared</a:t>
            </a:r>
            <a:r>
              <a:rPr lang="cs-CZ" i="1" dirty="0">
                <a:effectLst/>
                <a:latin typeface="Montserrat" panose="00000500000000000000" pitchFamily="2" charset="-18"/>
                <a:ea typeface="Calibri" panose="020F0502020204030204" pitchFamily="34" charset="0"/>
                <a:cs typeface="Times New Roman" panose="02020603050405020304" pitchFamily="18" charset="0"/>
              </a:rPr>
              <a:t> </a:t>
            </a:r>
          </a:p>
          <a:p>
            <a:pPr>
              <a:lnSpc>
                <a:spcPct val="107000"/>
              </a:lnSpc>
              <a:spcAft>
                <a:spcPts val="800"/>
              </a:spcAft>
            </a:pPr>
            <a:endParaRPr lang="cs-CZ" i="1" dirty="0">
              <a:latin typeface="Montserrat" panose="00000500000000000000" pitchFamily="2" charset="-18"/>
              <a:ea typeface="Calibri" panose="020F0502020204030204" pitchFamily="34" charset="0"/>
              <a:cs typeface="Times New Roman" panose="02020603050405020304" pitchFamily="18" charset="0"/>
            </a:endParaRPr>
          </a:p>
          <a:p>
            <a:pPr marL="72000" indent="0">
              <a:lnSpc>
                <a:spcPct val="107000"/>
              </a:lnSpc>
              <a:spcAft>
                <a:spcPts val="800"/>
              </a:spcAft>
              <a:buNone/>
            </a:pPr>
            <a:r>
              <a:rPr lang="cs-CZ" sz="2200" i="1" dirty="0">
                <a:effectLst/>
                <a:latin typeface="Montserrat" panose="00000500000000000000" pitchFamily="2" charset="-18"/>
              </a:rPr>
              <a:t>Zdroj: EASA </a:t>
            </a:r>
            <a:r>
              <a:rPr lang="cs-CZ" sz="2200" i="1" dirty="0" err="1">
                <a:effectLst/>
                <a:latin typeface="Montserrat" panose="00000500000000000000" pitchFamily="2" charset="-18"/>
              </a:rPr>
              <a:t>Statistics</a:t>
            </a:r>
            <a:r>
              <a:rPr lang="cs-CZ" sz="2200" i="1" dirty="0">
                <a:effectLst/>
                <a:latin typeface="Montserrat" panose="00000500000000000000" pitchFamily="2" charset="-18"/>
              </a:rPr>
              <a:t> </a:t>
            </a:r>
            <a:r>
              <a:rPr lang="cs-CZ" sz="2200" i="1" dirty="0" err="1">
                <a:effectLst/>
                <a:latin typeface="Montserrat" panose="00000500000000000000" pitchFamily="2" charset="-18"/>
              </a:rPr>
              <a:t>Complaints</a:t>
            </a:r>
            <a:r>
              <a:rPr lang="cs-CZ" sz="2200" i="1" dirty="0">
                <a:effectLst/>
                <a:latin typeface="Montserrat" panose="00000500000000000000" pitchFamily="2" charset="-18"/>
              </a:rPr>
              <a:t> report 2020</a:t>
            </a:r>
            <a:endParaRPr lang="cs-CZ" sz="2200" i="1" dirty="0">
              <a:effectLst/>
              <a:latin typeface="Montserrat" panose="00000500000000000000" pitchFamily="2" charset="-18"/>
              <a:ea typeface="Calibri" panose="020F0502020204030204" pitchFamily="34" charset="0"/>
              <a:cs typeface="Times New Roman" panose="02020603050405020304" pitchFamily="18" charset="0"/>
            </a:endParaRPr>
          </a:p>
          <a:p>
            <a:pPr marL="72000" indent="0" algn="just">
              <a:lnSpc>
                <a:spcPct val="100000"/>
              </a:lnSpc>
              <a:buNone/>
            </a:pPr>
            <a:endParaRPr lang="cs-CZ" b="0" i="0" dirty="0">
              <a:solidFill>
                <a:srgbClr val="1E2758"/>
              </a:solidFill>
              <a:effectLst/>
              <a:latin typeface="Montserrat" panose="00000500000000000000" pitchFamily="2" charset="-18"/>
            </a:endParaRPr>
          </a:p>
          <a:p>
            <a:pPr marL="72000" indent="0" algn="just">
              <a:lnSpc>
                <a:spcPct val="100000"/>
              </a:lnSpc>
              <a:buNone/>
            </a:pPr>
            <a:endParaRPr lang="cs-CZ" b="0" i="0" dirty="0">
              <a:solidFill>
                <a:srgbClr val="1E2758"/>
              </a:solidFill>
              <a:effectLst/>
              <a:latin typeface="Montserrat" panose="00000500000000000000" pitchFamily="2" charset="-18"/>
            </a:endParaRPr>
          </a:p>
        </p:txBody>
      </p:sp>
      <p:graphicFrame>
        <p:nvGraphicFramePr>
          <p:cNvPr id="2" name="Tabulka 1"/>
          <p:cNvGraphicFramePr>
            <a:graphicFrameLocks noGrp="1"/>
          </p:cNvGraphicFramePr>
          <p:nvPr/>
        </p:nvGraphicFramePr>
        <p:xfrm>
          <a:off x="666660" y="6393180"/>
          <a:ext cx="9772740" cy="723898"/>
        </p:xfrm>
        <a:graphic>
          <a:graphicData uri="http://schemas.openxmlformats.org/drawingml/2006/table">
            <a:tbl>
              <a:tblPr/>
              <a:tblGrid>
                <a:gridCol w="579515">
                  <a:extLst>
                    <a:ext uri="{9D8B030D-6E8A-4147-A177-3AD203B41FA5}">
                      <a16:colId xmlns:a16="http://schemas.microsoft.com/office/drawing/2014/main" val="1026371786"/>
                    </a:ext>
                  </a:extLst>
                </a:gridCol>
                <a:gridCol w="9193225">
                  <a:extLst>
                    <a:ext uri="{9D8B030D-6E8A-4147-A177-3AD203B41FA5}">
                      <a16:colId xmlns:a16="http://schemas.microsoft.com/office/drawing/2014/main" val="470233583"/>
                    </a:ext>
                  </a:extLst>
                </a:gridCol>
              </a:tblGrid>
              <a:tr h="723898">
                <a:tc>
                  <a:txBody>
                    <a:bodyPr/>
                    <a:lstStyle/>
                    <a:p>
                      <a:pPr fontAlgn="t"/>
                      <a:endParaRPr lang="cs-CZ" dirty="0">
                        <a:effectLst/>
                      </a:endParaRPr>
                    </a:p>
                  </a:txBody>
                  <a:tcPr>
                    <a:lnL>
                      <a:noFill/>
                    </a:lnL>
                    <a:lnR>
                      <a:noFill/>
                    </a:lnR>
                    <a:lnT>
                      <a:noFill/>
                    </a:lnT>
                    <a:lnB>
                      <a:noFill/>
                    </a:lnB>
                  </a:tcPr>
                </a:tc>
                <a:tc>
                  <a:txBody>
                    <a:bodyPr/>
                    <a:lstStyle/>
                    <a:p>
                      <a:endParaRPr lang="cs-CZ" dirty="0"/>
                    </a:p>
                  </a:txBody>
                  <a:tcPr anchor="ctr">
                    <a:lnL>
                      <a:noFill/>
                    </a:lnL>
                    <a:lnR>
                      <a:noFill/>
                    </a:lnR>
                    <a:lnT>
                      <a:noFill/>
                    </a:lnT>
                    <a:lnB>
                      <a:noFill/>
                    </a:lnB>
                  </a:tcPr>
                </a:tc>
                <a:extLst>
                  <a:ext uri="{0D108BD9-81ED-4DB2-BD59-A6C34878D82A}">
                    <a16:rowId xmlns:a16="http://schemas.microsoft.com/office/drawing/2014/main" val="1648029138"/>
                  </a:ext>
                </a:extLst>
              </a:tr>
            </a:tbl>
          </a:graphicData>
        </a:graphic>
      </p:graphicFrame>
    </p:spTree>
    <p:extLst>
      <p:ext uri="{BB962C8B-B14F-4D97-AF65-F5344CB8AC3E}">
        <p14:creationId xmlns:p14="http://schemas.microsoft.com/office/powerpoint/2010/main" val="37125538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59080" y="504172"/>
            <a:ext cx="11214120" cy="461665"/>
          </a:xfrm>
        </p:spPr>
        <p:txBody>
          <a:bodyPr/>
          <a:lstStyle/>
          <a:p>
            <a:pPr algn="just"/>
            <a:r>
              <a:rPr lang="cs-CZ" altLang="cs-CZ" dirty="0"/>
              <a:t>Okruh stěžovatelů</a:t>
            </a:r>
            <a:endParaRPr lang="en-US" altLang="cs-CZ" dirty="0"/>
          </a:p>
        </p:txBody>
      </p:sp>
      <p:sp>
        <p:nvSpPr>
          <p:cNvPr id="13315" name="Rectangle 6"/>
          <p:cNvSpPr>
            <a:spLocks noChangeArrowheads="1"/>
          </p:cNvSpPr>
          <p:nvPr/>
        </p:nvSpPr>
        <p:spPr bwMode="auto">
          <a:xfrm>
            <a:off x="3181351" y="12169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cs-CZ" altLang="cs-CZ"/>
          </a:p>
        </p:txBody>
      </p:sp>
      <p:sp>
        <p:nvSpPr>
          <p:cNvPr id="13316" name="Zástupný symbol pro obsah 2"/>
          <p:cNvSpPr>
            <a:spLocks noGrp="1"/>
          </p:cNvSpPr>
          <p:nvPr>
            <p:ph sz="quarter" idx="1"/>
          </p:nvPr>
        </p:nvSpPr>
        <p:spPr>
          <a:xfrm>
            <a:off x="388620" y="1109363"/>
            <a:ext cx="11414760" cy="5244465"/>
          </a:xfrm>
        </p:spPr>
        <p:txBody>
          <a:bodyPr/>
          <a:lstStyle/>
          <a:p>
            <a:pPr fontAlgn="t">
              <a:buFont typeface="Arial" panose="020B0604020202020204" pitchFamily="34" charset="0"/>
              <a:buChar char="•"/>
            </a:pPr>
            <a:r>
              <a:rPr lang="cs-CZ" sz="2500" i="1" dirty="0">
                <a:effectLst/>
                <a:latin typeface="Montserrat" panose="00000500000000000000" pitchFamily="2" charset="-18"/>
              </a:rPr>
              <a:t>EASA </a:t>
            </a:r>
            <a:r>
              <a:rPr lang="cs-CZ" sz="2500" i="1" dirty="0" err="1">
                <a:effectLst/>
                <a:latin typeface="Montserrat" panose="00000500000000000000" pitchFamily="2" charset="-18"/>
              </a:rPr>
              <a:t>Statistics</a:t>
            </a:r>
            <a:r>
              <a:rPr lang="cs-CZ" sz="2500" i="1" dirty="0">
                <a:effectLst/>
                <a:latin typeface="Montserrat" panose="00000500000000000000" pitchFamily="2" charset="-18"/>
              </a:rPr>
              <a:t> </a:t>
            </a:r>
            <a:r>
              <a:rPr lang="cs-CZ" sz="2500" i="1" dirty="0" err="1">
                <a:effectLst/>
                <a:latin typeface="Montserrat" panose="00000500000000000000" pitchFamily="2" charset="-18"/>
              </a:rPr>
              <a:t>Complaints</a:t>
            </a:r>
            <a:r>
              <a:rPr lang="cs-CZ" sz="2500" i="1" dirty="0">
                <a:effectLst/>
                <a:latin typeface="Montserrat" panose="00000500000000000000" pitchFamily="2" charset="-18"/>
              </a:rPr>
              <a:t> report 2020</a:t>
            </a:r>
            <a:endParaRPr lang="cs-CZ" sz="2500" i="1" dirty="0">
              <a:effectLst/>
              <a:latin typeface="Montserrat" panose="00000500000000000000" pitchFamily="2" charset="-18"/>
              <a:ea typeface="Calibri" panose="020F0502020204030204" pitchFamily="34" charset="0"/>
              <a:cs typeface="Times New Roman" panose="02020603050405020304" pitchFamily="18" charset="0"/>
            </a:endParaRPr>
          </a:p>
          <a:p>
            <a:pPr algn="l" fontAlgn="t">
              <a:buFont typeface="Arial" panose="020B0604020202020204" pitchFamily="34" charset="0"/>
              <a:buChar char="•"/>
            </a:pPr>
            <a:endParaRPr lang="cs-CZ" b="0" i="0" dirty="0">
              <a:solidFill>
                <a:srgbClr val="1E2758"/>
              </a:solidFill>
              <a:effectLst/>
              <a:latin typeface="Montserrat" panose="00000500000000000000" pitchFamily="2" charset="-18"/>
            </a:endParaRPr>
          </a:p>
        </p:txBody>
      </p:sp>
      <p:graphicFrame>
        <p:nvGraphicFramePr>
          <p:cNvPr id="2" name="Tabulka 1"/>
          <p:cNvGraphicFramePr>
            <a:graphicFrameLocks noGrp="1"/>
          </p:cNvGraphicFramePr>
          <p:nvPr/>
        </p:nvGraphicFramePr>
        <p:xfrm>
          <a:off x="666660" y="6393180"/>
          <a:ext cx="9772740" cy="723898"/>
        </p:xfrm>
        <a:graphic>
          <a:graphicData uri="http://schemas.openxmlformats.org/drawingml/2006/table">
            <a:tbl>
              <a:tblPr/>
              <a:tblGrid>
                <a:gridCol w="579515">
                  <a:extLst>
                    <a:ext uri="{9D8B030D-6E8A-4147-A177-3AD203B41FA5}">
                      <a16:colId xmlns:a16="http://schemas.microsoft.com/office/drawing/2014/main" val="1026371786"/>
                    </a:ext>
                  </a:extLst>
                </a:gridCol>
                <a:gridCol w="9193225">
                  <a:extLst>
                    <a:ext uri="{9D8B030D-6E8A-4147-A177-3AD203B41FA5}">
                      <a16:colId xmlns:a16="http://schemas.microsoft.com/office/drawing/2014/main" val="470233583"/>
                    </a:ext>
                  </a:extLst>
                </a:gridCol>
              </a:tblGrid>
              <a:tr h="723898">
                <a:tc>
                  <a:txBody>
                    <a:bodyPr/>
                    <a:lstStyle/>
                    <a:p>
                      <a:pPr fontAlgn="t"/>
                      <a:endParaRPr lang="cs-CZ" dirty="0">
                        <a:effectLst/>
                      </a:endParaRPr>
                    </a:p>
                  </a:txBody>
                  <a:tcPr>
                    <a:lnL>
                      <a:noFill/>
                    </a:lnL>
                    <a:lnR>
                      <a:noFill/>
                    </a:lnR>
                    <a:lnT>
                      <a:noFill/>
                    </a:lnT>
                    <a:lnB>
                      <a:noFill/>
                    </a:lnB>
                  </a:tcPr>
                </a:tc>
                <a:tc>
                  <a:txBody>
                    <a:bodyPr/>
                    <a:lstStyle/>
                    <a:p>
                      <a:endParaRPr lang="cs-CZ" dirty="0"/>
                    </a:p>
                  </a:txBody>
                  <a:tcPr anchor="ctr">
                    <a:lnL>
                      <a:noFill/>
                    </a:lnL>
                    <a:lnR>
                      <a:noFill/>
                    </a:lnR>
                    <a:lnT>
                      <a:noFill/>
                    </a:lnT>
                    <a:lnB>
                      <a:noFill/>
                    </a:lnB>
                  </a:tcPr>
                </a:tc>
                <a:extLst>
                  <a:ext uri="{0D108BD9-81ED-4DB2-BD59-A6C34878D82A}">
                    <a16:rowId xmlns:a16="http://schemas.microsoft.com/office/drawing/2014/main" val="1648029138"/>
                  </a:ext>
                </a:extLst>
              </a:tr>
            </a:tbl>
          </a:graphicData>
        </a:graphic>
      </p:graphicFrame>
      <p:pic>
        <p:nvPicPr>
          <p:cNvPr id="4" name="Obrázek 3">
            <a:extLst>
              <a:ext uri="{FF2B5EF4-FFF2-40B4-BE49-F238E27FC236}">
                <a16:creationId xmlns:a16="http://schemas.microsoft.com/office/drawing/2014/main" id="{B1FCF0DE-3BFF-4FEA-85A0-AA0C041B23E4}"/>
              </a:ext>
            </a:extLst>
          </p:cNvPr>
          <p:cNvPicPr>
            <a:picLocks noChangeAspect="1"/>
          </p:cNvPicPr>
          <p:nvPr/>
        </p:nvPicPr>
        <p:blipFill>
          <a:blip r:embed="rId3"/>
          <a:stretch>
            <a:fillRect/>
          </a:stretch>
        </p:blipFill>
        <p:spPr>
          <a:xfrm>
            <a:off x="1933575" y="1751885"/>
            <a:ext cx="7781925" cy="4968955"/>
          </a:xfrm>
          <a:prstGeom prst="rect">
            <a:avLst/>
          </a:prstGeom>
        </p:spPr>
      </p:pic>
    </p:spTree>
    <p:extLst>
      <p:ext uri="{BB962C8B-B14F-4D97-AF65-F5344CB8AC3E}">
        <p14:creationId xmlns:p14="http://schemas.microsoft.com/office/powerpoint/2010/main" val="18128766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59080" y="137160"/>
            <a:ext cx="11214120" cy="586740"/>
          </a:xfrm>
        </p:spPr>
        <p:txBody>
          <a:bodyPr/>
          <a:lstStyle/>
          <a:p>
            <a:pPr algn="just"/>
            <a:r>
              <a:rPr lang="cs-CZ" altLang="cs-CZ" dirty="0"/>
              <a:t>Kodex Rady pro reklamu</a:t>
            </a:r>
            <a:endParaRPr lang="en-US" altLang="cs-CZ" dirty="0"/>
          </a:p>
        </p:txBody>
      </p:sp>
      <p:sp>
        <p:nvSpPr>
          <p:cNvPr id="13315" name="Rectangle 6"/>
          <p:cNvSpPr>
            <a:spLocks noChangeArrowheads="1"/>
          </p:cNvSpPr>
          <p:nvPr/>
        </p:nvSpPr>
        <p:spPr bwMode="auto">
          <a:xfrm>
            <a:off x="3181351" y="12169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cs-CZ" altLang="cs-CZ"/>
          </a:p>
        </p:txBody>
      </p:sp>
      <p:sp>
        <p:nvSpPr>
          <p:cNvPr id="13316" name="Zástupný symbol pro obsah 2"/>
          <p:cNvSpPr>
            <a:spLocks noGrp="1"/>
          </p:cNvSpPr>
          <p:nvPr>
            <p:ph sz="quarter" idx="1"/>
          </p:nvPr>
        </p:nvSpPr>
        <p:spPr>
          <a:xfrm>
            <a:off x="161925" y="723900"/>
            <a:ext cx="11839575" cy="5996940"/>
          </a:xfrm>
        </p:spPr>
        <p:txBody>
          <a:bodyPr/>
          <a:lstStyle/>
          <a:p>
            <a:pPr marL="72000" indent="0" algn="just">
              <a:lnSpc>
                <a:spcPct val="100000"/>
              </a:lnSpc>
              <a:buNone/>
            </a:pPr>
            <a:r>
              <a:rPr lang="cs-CZ" b="1" dirty="0">
                <a:solidFill>
                  <a:schemeClr val="tx2"/>
                </a:solidFill>
                <a:latin typeface="Montserrat" panose="00000500000000000000" pitchFamily="2" charset="-18"/>
              </a:rPr>
              <a:t>Povaha Kodexu</a:t>
            </a:r>
          </a:p>
          <a:p>
            <a:pPr algn="just">
              <a:lnSpc>
                <a:spcPct val="100000"/>
              </a:lnSpc>
              <a:buFont typeface="Arial" panose="020B0604020202020204" pitchFamily="34" charset="0"/>
              <a:buChar char="•"/>
            </a:pPr>
            <a:r>
              <a:rPr lang="cs-CZ" sz="2400" dirty="0">
                <a:effectLst/>
                <a:latin typeface="Montserrat" panose="00000500000000000000" pitchFamily="2" charset="-18"/>
                <a:ea typeface="Times New Roman" panose="02020603050405020304" pitchFamily="18" charset="0"/>
              </a:rPr>
              <a:t>Kodex je formulován s cílem, aby reklama v ČR sloužila k informování veřejnosti a splňovala </a:t>
            </a:r>
            <a:r>
              <a:rPr lang="cs-CZ" sz="2400" b="1" dirty="0">
                <a:effectLst/>
                <a:latin typeface="Montserrat" panose="00000500000000000000" pitchFamily="2" charset="-18"/>
                <a:ea typeface="Times New Roman" panose="02020603050405020304" pitchFamily="18" charset="0"/>
              </a:rPr>
              <a:t>etická hlediska působení reklamy vyžadovaná občany ČR</a:t>
            </a:r>
            <a:r>
              <a:rPr lang="cs-CZ" sz="2400" dirty="0">
                <a:effectLst/>
                <a:latin typeface="Montserrat" panose="00000500000000000000" pitchFamily="2" charset="-18"/>
                <a:ea typeface="Times New Roman" panose="02020603050405020304" pitchFamily="18" charset="0"/>
              </a:rPr>
              <a:t>. </a:t>
            </a:r>
          </a:p>
          <a:p>
            <a:pPr algn="just">
              <a:lnSpc>
                <a:spcPct val="100000"/>
              </a:lnSpc>
              <a:buFont typeface="Arial" panose="020B0604020202020204" pitchFamily="34" charset="0"/>
              <a:buChar char="•"/>
            </a:pPr>
            <a:r>
              <a:rPr lang="cs-CZ" sz="2400" dirty="0">
                <a:effectLst/>
                <a:latin typeface="Montserrat" panose="00000500000000000000" pitchFamily="2" charset="-18"/>
                <a:ea typeface="Times New Roman" panose="02020603050405020304" pitchFamily="18" charset="0"/>
              </a:rPr>
              <a:t>Kodex nenahrazuje právní regulaci reklamy, nýbrž na ni navazuje doplněním o etické zásady. Kodex je určen </a:t>
            </a:r>
            <a:r>
              <a:rPr lang="cs-CZ" sz="2400" b="1" dirty="0">
                <a:effectLst/>
                <a:latin typeface="Montserrat" panose="00000500000000000000" pitchFamily="2" charset="-18"/>
                <a:ea typeface="Times New Roman" panose="02020603050405020304" pitchFamily="18" charset="0"/>
              </a:rPr>
              <a:t>všem subjektům působícím v oblasti reklamy</a:t>
            </a:r>
            <a:r>
              <a:rPr lang="cs-CZ" sz="2400" dirty="0">
                <a:effectLst/>
                <a:latin typeface="Montserrat" panose="00000500000000000000" pitchFamily="2" charset="-18"/>
                <a:ea typeface="Times New Roman" panose="02020603050405020304" pitchFamily="18" charset="0"/>
              </a:rPr>
              <a:t> a stanoví jim pravidla profesionálního chování. Kodex se zároveň obrací k veřejnosti a informuje ji o mezích, které subjekty působící v reklamě či reklamu užívající dobrovolně přijaly a hodlají je samy vynucovat prostřednictvím etické samoregulace.</a:t>
            </a:r>
          </a:p>
          <a:p>
            <a:pPr marL="72000" indent="0" algn="just">
              <a:lnSpc>
                <a:spcPct val="100000"/>
              </a:lnSpc>
              <a:buNone/>
            </a:pPr>
            <a:r>
              <a:rPr lang="cs-CZ" b="1" i="0" dirty="0">
                <a:solidFill>
                  <a:schemeClr val="tx2"/>
                </a:solidFill>
                <a:effectLst/>
                <a:latin typeface="Montserrat" panose="00000500000000000000" pitchFamily="2" charset="-18"/>
              </a:rPr>
              <a:t>Vymahatelnost Kodexu</a:t>
            </a:r>
          </a:p>
          <a:p>
            <a:pPr algn="just">
              <a:lnSpc>
                <a:spcPct val="100000"/>
              </a:lnSpc>
              <a:buFont typeface="Arial" panose="020B0604020202020204" pitchFamily="34" charset="0"/>
              <a:buChar char="•"/>
              <a:tabLst>
                <a:tab pos="1920240" algn="l"/>
                <a:tab pos="2011680" algn="l"/>
              </a:tabLst>
            </a:pPr>
            <a:r>
              <a:rPr lang="cs-CZ" sz="2400" dirty="0">
                <a:effectLst/>
                <a:latin typeface="Montserrat" panose="00000500000000000000" pitchFamily="2" charset="-18"/>
                <a:ea typeface="Times New Roman" panose="02020603050405020304" pitchFamily="18" charset="0"/>
              </a:rPr>
              <a:t>Členské organizace RPR výslovně uznávají Kodex a </a:t>
            </a:r>
            <a:r>
              <a:rPr lang="cs-CZ" sz="2400" b="1" dirty="0">
                <a:effectLst/>
                <a:latin typeface="Montserrat" panose="00000500000000000000" pitchFamily="2" charset="-18"/>
                <a:ea typeface="Times New Roman" panose="02020603050405020304" pitchFamily="18" charset="0"/>
              </a:rPr>
              <a:t>zavazují se, že nevyrobí ani nepřijmou žádnou reklamu</a:t>
            </a:r>
            <a:r>
              <a:rPr lang="cs-CZ" sz="2400" dirty="0">
                <a:effectLst/>
                <a:latin typeface="Montserrat" panose="00000500000000000000" pitchFamily="2" charset="-18"/>
                <a:ea typeface="Times New Roman" panose="02020603050405020304" pitchFamily="18" charset="0"/>
              </a:rPr>
              <a:t>, která by byla v rozporu s Kodexem, popřípadě že stáhnou reklamu, u níž by byl takový rozpor dodatečně zjištěn orgánem etické samoregulace v reklamě.</a:t>
            </a:r>
          </a:p>
          <a:p>
            <a:pPr marL="72000" indent="0" algn="just">
              <a:lnSpc>
                <a:spcPct val="100000"/>
              </a:lnSpc>
              <a:buNone/>
            </a:pPr>
            <a:endParaRPr lang="cs-CZ" b="0" i="0" dirty="0">
              <a:solidFill>
                <a:srgbClr val="1E2758"/>
              </a:solidFill>
              <a:effectLst/>
              <a:latin typeface="Montserrat" panose="00000500000000000000" pitchFamily="2" charset="-18"/>
            </a:endParaRPr>
          </a:p>
          <a:p>
            <a:pPr marL="72000" indent="0" algn="just">
              <a:lnSpc>
                <a:spcPct val="100000"/>
              </a:lnSpc>
              <a:buNone/>
            </a:pPr>
            <a:endParaRPr lang="cs-CZ" b="0" i="0" dirty="0">
              <a:solidFill>
                <a:srgbClr val="1E2758"/>
              </a:solidFill>
              <a:effectLst/>
              <a:latin typeface="Montserrat" panose="00000500000000000000" pitchFamily="2" charset="-18"/>
            </a:endParaRPr>
          </a:p>
        </p:txBody>
      </p:sp>
      <p:graphicFrame>
        <p:nvGraphicFramePr>
          <p:cNvPr id="2" name="Tabulka 1"/>
          <p:cNvGraphicFramePr>
            <a:graphicFrameLocks noGrp="1"/>
          </p:cNvGraphicFramePr>
          <p:nvPr/>
        </p:nvGraphicFramePr>
        <p:xfrm>
          <a:off x="666660" y="6393180"/>
          <a:ext cx="9772740" cy="723898"/>
        </p:xfrm>
        <a:graphic>
          <a:graphicData uri="http://schemas.openxmlformats.org/drawingml/2006/table">
            <a:tbl>
              <a:tblPr/>
              <a:tblGrid>
                <a:gridCol w="579515">
                  <a:extLst>
                    <a:ext uri="{9D8B030D-6E8A-4147-A177-3AD203B41FA5}">
                      <a16:colId xmlns:a16="http://schemas.microsoft.com/office/drawing/2014/main" val="1026371786"/>
                    </a:ext>
                  </a:extLst>
                </a:gridCol>
                <a:gridCol w="9193225">
                  <a:extLst>
                    <a:ext uri="{9D8B030D-6E8A-4147-A177-3AD203B41FA5}">
                      <a16:colId xmlns:a16="http://schemas.microsoft.com/office/drawing/2014/main" val="470233583"/>
                    </a:ext>
                  </a:extLst>
                </a:gridCol>
              </a:tblGrid>
              <a:tr h="723898">
                <a:tc>
                  <a:txBody>
                    <a:bodyPr/>
                    <a:lstStyle/>
                    <a:p>
                      <a:pPr fontAlgn="t"/>
                      <a:endParaRPr lang="cs-CZ" dirty="0">
                        <a:effectLst/>
                      </a:endParaRPr>
                    </a:p>
                  </a:txBody>
                  <a:tcPr>
                    <a:lnL>
                      <a:noFill/>
                    </a:lnL>
                    <a:lnR>
                      <a:noFill/>
                    </a:lnR>
                    <a:lnT>
                      <a:noFill/>
                    </a:lnT>
                    <a:lnB>
                      <a:noFill/>
                    </a:lnB>
                  </a:tcPr>
                </a:tc>
                <a:tc>
                  <a:txBody>
                    <a:bodyPr/>
                    <a:lstStyle/>
                    <a:p>
                      <a:endParaRPr lang="cs-CZ" dirty="0"/>
                    </a:p>
                  </a:txBody>
                  <a:tcPr anchor="ctr">
                    <a:lnL>
                      <a:noFill/>
                    </a:lnL>
                    <a:lnR>
                      <a:noFill/>
                    </a:lnR>
                    <a:lnT>
                      <a:noFill/>
                    </a:lnT>
                    <a:lnB>
                      <a:noFill/>
                    </a:lnB>
                  </a:tcPr>
                </a:tc>
                <a:extLst>
                  <a:ext uri="{0D108BD9-81ED-4DB2-BD59-A6C34878D82A}">
                    <a16:rowId xmlns:a16="http://schemas.microsoft.com/office/drawing/2014/main" val="1648029138"/>
                  </a:ext>
                </a:extLst>
              </a:tr>
            </a:tbl>
          </a:graphicData>
        </a:graphic>
      </p:graphicFrame>
    </p:spTree>
    <p:extLst>
      <p:ext uri="{BB962C8B-B14F-4D97-AF65-F5344CB8AC3E}">
        <p14:creationId xmlns:p14="http://schemas.microsoft.com/office/powerpoint/2010/main" val="24370040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59080" y="137160"/>
            <a:ext cx="11214120" cy="586740"/>
          </a:xfrm>
        </p:spPr>
        <p:txBody>
          <a:bodyPr/>
          <a:lstStyle/>
          <a:p>
            <a:pPr algn="just"/>
            <a:r>
              <a:rPr lang="cs-CZ" altLang="cs-CZ" dirty="0"/>
              <a:t>Procedura </a:t>
            </a:r>
            <a:endParaRPr lang="en-US" altLang="cs-CZ" dirty="0"/>
          </a:p>
        </p:txBody>
      </p:sp>
      <p:sp>
        <p:nvSpPr>
          <p:cNvPr id="13315" name="Rectangle 6"/>
          <p:cNvSpPr>
            <a:spLocks noChangeArrowheads="1"/>
          </p:cNvSpPr>
          <p:nvPr/>
        </p:nvSpPr>
        <p:spPr bwMode="auto">
          <a:xfrm>
            <a:off x="3181351" y="12169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cs-CZ" altLang="cs-CZ"/>
          </a:p>
        </p:txBody>
      </p:sp>
      <p:sp>
        <p:nvSpPr>
          <p:cNvPr id="13316" name="Zástupný symbol pro obsah 2"/>
          <p:cNvSpPr>
            <a:spLocks noGrp="1"/>
          </p:cNvSpPr>
          <p:nvPr>
            <p:ph sz="quarter" idx="1"/>
          </p:nvPr>
        </p:nvSpPr>
        <p:spPr>
          <a:xfrm>
            <a:off x="259080" y="723900"/>
            <a:ext cx="11414760" cy="5996940"/>
          </a:xfrm>
        </p:spPr>
        <p:txBody>
          <a:bodyPr/>
          <a:lstStyle/>
          <a:p>
            <a:pPr marL="72000" indent="0" algn="just">
              <a:lnSpc>
                <a:spcPct val="100000"/>
              </a:lnSpc>
              <a:buNone/>
            </a:pPr>
            <a:r>
              <a:rPr lang="cs-CZ" b="1" dirty="0">
                <a:solidFill>
                  <a:schemeClr val="tx2"/>
                </a:solidFill>
                <a:latin typeface="Montserrat" panose="00000500000000000000" pitchFamily="2" charset="-18"/>
              </a:rPr>
              <a:t>Stížnost</a:t>
            </a:r>
          </a:p>
          <a:p>
            <a:pPr algn="just">
              <a:lnSpc>
                <a:spcPct val="100000"/>
              </a:lnSpc>
              <a:buFont typeface="Arial" panose="020B0604020202020204" pitchFamily="34" charset="0"/>
              <a:buChar char="•"/>
            </a:pPr>
            <a:r>
              <a:rPr lang="cs-CZ" b="0" i="0" dirty="0">
                <a:solidFill>
                  <a:srgbClr val="000000"/>
                </a:solidFill>
                <a:effectLst/>
                <a:latin typeface="Montserrat" panose="00000500000000000000" pitchFamily="2" charset="-18"/>
              </a:rPr>
              <a:t>kdokoliv (webové rozhraní)</a:t>
            </a:r>
          </a:p>
          <a:p>
            <a:pPr algn="just">
              <a:lnSpc>
                <a:spcPct val="100000"/>
              </a:lnSpc>
              <a:buFont typeface="Arial" panose="020B0604020202020204" pitchFamily="34" charset="0"/>
              <a:buChar char="•"/>
            </a:pPr>
            <a:r>
              <a:rPr lang="cs-CZ" dirty="0">
                <a:solidFill>
                  <a:srgbClr val="000000"/>
                </a:solidFill>
                <a:latin typeface="Montserrat" panose="00000500000000000000" pitchFamily="2" charset="-18"/>
              </a:rPr>
              <a:t>vlastní monitorovací činnost členů AK </a:t>
            </a:r>
          </a:p>
          <a:p>
            <a:pPr marL="72000" indent="0" algn="just">
              <a:lnSpc>
                <a:spcPct val="100000"/>
              </a:lnSpc>
              <a:buNone/>
            </a:pPr>
            <a:r>
              <a:rPr lang="cs-CZ" b="1" dirty="0">
                <a:solidFill>
                  <a:schemeClr val="tx2"/>
                </a:solidFill>
                <a:latin typeface="Montserrat" panose="00000500000000000000" pitchFamily="2" charset="-18"/>
              </a:rPr>
              <a:t>Porušení práva</a:t>
            </a:r>
            <a:endParaRPr lang="cs-CZ" b="0" i="0" dirty="0">
              <a:solidFill>
                <a:srgbClr val="000000"/>
              </a:solidFill>
              <a:effectLst/>
              <a:latin typeface="Montserrat" panose="00000500000000000000" pitchFamily="2" charset="-18"/>
            </a:endParaRPr>
          </a:p>
          <a:p>
            <a:pPr marL="72000" indent="0" algn="just">
              <a:lnSpc>
                <a:spcPct val="100000"/>
              </a:lnSpc>
              <a:buNone/>
            </a:pPr>
            <a:r>
              <a:rPr lang="cs-CZ" dirty="0">
                <a:effectLst/>
                <a:latin typeface="Montserrat" panose="00000500000000000000" pitchFamily="2" charset="-18"/>
                <a:ea typeface="Times New Roman" panose="02020603050405020304" pitchFamily="18" charset="0"/>
              </a:rPr>
              <a:t>Uplatňuje-li stěžovatel, že se konkurent provinil proti platnému právnímu řádu, může Rada pro reklamu </a:t>
            </a:r>
            <a:r>
              <a:rPr lang="cs-CZ" b="1" dirty="0">
                <a:effectLst/>
                <a:latin typeface="Montserrat" panose="00000500000000000000" pitchFamily="2" charset="-18"/>
                <a:ea typeface="Times New Roman" panose="02020603050405020304" pitchFamily="18" charset="0"/>
              </a:rPr>
              <a:t>odmítnout</a:t>
            </a:r>
            <a:r>
              <a:rPr lang="cs-CZ" dirty="0">
                <a:effectLst/>
                <a:latin typeface="Montserrat" panose="00000500000000000000" pitchFamily="2" charset="-18"/>
                <a:ea typeface="Times New Roman" panose="02020603050405020304" pitchFamily="18" charset="0"/>
              </a:rPr>
              <a:t> projednávání stížnosti a odkázat stěžovatele na příslušný soudní nebo správní orgán, ledaže by reklama mohla </a:t>
            </a:r>
            <a:r>
              <a:rPr lang="cs-CZ" dirty="0">
                <a:solidFill>
                  <a:srgbClr val="000000"/>
                </a:solidFill>
                <a:effectLst/>
                <a:latin typeface="Montserrat" panose="00000500000000000000" pitchFamily="2" charset="-18"/>
                <a:ea typeface="Times New Roman" panose="02020603050405020304" pitchFamily="18" charset="0"/>
              </a:rPr>
              <a:t>mít rozhodující dop</a:t>
            </a:r>
            <a:r>
              <a:rPr lang="cs-CZ" dirty="0">
                <a:effectLst/>
                <a:latin typeface="Montserrat" panose="00000500000000000000" pitchFamily="2" charset="-18"/>
                <a:ea typeface="Times New Roman" panose="02020603050405020304" pitchFamily="18" charset="0"/>
              </a:rPr>
              <a:t>ad na konečné spotřebitele.</a:t>
            </a:r>
            <a:endParaRPr lang="cs-CZ" b="0" i="0" dirty="0">
              <a:solidFill>
                <a:srgbClr val="000000"/>
              </a:solidFill>
              <a:effectLst/>
              <a:latin typeface="Montserrat" panose="00000500000000000000" pitchFamily="2" charset="-18"/>
            </a:endParaRPr>
          </a:p>
          <a:p>
            <a:pPr marL="72000" indent="0" algn="just">
              <a:lnSpc>
                <a:spcPct val="100000"/>
              </a:lnSpc>
              <a:buNone/>
            </a:pPr>
            <a:r>
              <a:rPr lang="cs-CZ" b="1" i="0" dirty="0">
                <a:solidFill>
                  <a:schemeClr val="tx2"/>
                </a:solidFill>
                <a:effectLst/>
                <a:latin typeface="Montserrat" panose="00000500000000000000" pitchFamily="2" charset="-18"/>
              </a:rPr>
              <a:t>Arbitrážní komise</a:t>
            </a:r>
          </a:p>
          <a:p>
            <a:pPr algn="just">
              <a:lnSpc>
                <a:spcPct val="100000"/>
              </a:lnSpc>
            </a:pPr>
            <a:r>
              <a:rPr lang="cs-CZ" b="0" i="0" dirty="0">
                <a:solidFill>
                  <a:srgbClr val="000000"/>
                </a:solidFill>
                <a:effectLst/>
                <a:latin typeface="Montserrat" panose="00000500000000000000" pitchFamily="2" charset="-18"/>
              </a:rPr>
              <a:t>Orgán RPR</a:t>
            </a:r>
          </a:p>
          <a:p>
            <a:pPr algn="just">
              <a:lnSpc>
                <a:spcPct val="100000"/>
              </a:lnSpc>
            </a:pPr>
            <a:r>
              <a:rPr lang="cs-CZ" dirty="0">
                <a:solidFill>
                  <a:srgbClr val="000000"/>
                </a:solidFill>
                <a:latin typeface="Montserrat" panose="00000500000000000000" pitchFamily="2" charset="-18"/>
              </a:rPr>
              <a:t>Bezplatný přístup</a:t>
            </a:r>
          </a:p>
          <a:p>
            <a:pPr algn="just">
              <a:lnSpc>
                <a:spcPct val="100000"/>
              </a:lnSpc>
            </a:pPr>
            <a:r>
              <a:rPr lang="cs-CZ" dirty="0">
                <a:solidFill>
                  <a:srgbClr val="000000"/>
                </a:solidFill>
                <a:latin typeface="Montserrat" panose="00000500000000000000" pitchFamily="2" charset="-18"/>
              </a:rPr>
              <a:t>Možnost podání protestu (bez odkladného účinku)</a:t>
            </a:r>
          </a:p>
          <a:p>
            <a:pPr marL="72000" indent="0" algn="just">
              <a:lnSpc>
                <a:spcPct val="100000"/>
              </a:lnSpc>
              <a:buNone/>
            </a:pPr>
            <a:endParaRPr lang="cs-CZ" b="0" i="0" dirty="0">
              <a:solidFill>
                <a:srgbClr val="1E2758"/>
              </a:solidFill>
              <a:effectLst/>
              <a:latin typeface="Montserrat" panose="00000500000000000000" pitchFamily="2" charset="-18"/>
            </a:endParaRPr>
          </a:p>
          <a:p>
            <a:pPr marL="72000" indent="0" algn="just">
              <a:lnSpc>
                <a:spcPct val="100000"/>
              </a:lnSpc>
              <a:buNone/>
            </a:pPr>
            <a:endParaRPr lang="cs-CZ" b="0" i="0" dirty="0">
              <a:solidFill>
                <a:srgbClr val="1E2758"/>
              </a:solidFill>
              <a:effectLst/>
              <a:latin typeface="Montserrat" panose="00000500000000000000" pitchFamily="2" charset="-18"/>
            </a:endParaRPr>
          </a:p>
        </p:txBody>
      </p:sp>
      <p:graphicFrame>
        <p:nvGraphicFramePr>
          <p:cNvPr id="2" name="Tabulka 1"/>
          <p:cNvGraphicFramePr>
            <a:graphicFrameLocks noGrp="1"/>
          </p:cNvGraphicFramePr>
          <p:nvPr/>
        </p:nvGraphicFramePr>
        <p:xfrm>
          <a:off x="666660" y="6393180"/>
          <a:ext cx="9772740" cy="723898"/>
        </p:xfrm>
        <a:graphic>
          <a:graphicData uri="http://schemas.openxmlformats.org/drawingml/2006/table">
            <a:tbl>
              <a:tblPr/>
              <a:tblGrid>
                <a:gridCol w="579515">
                  <a:extLst>
                    <a:ext uri="{9D8B030D-6E8A-4147-A177-3AD203B41FA5}">
                      <a16:colId xmlns:a16="http://schemas.microsoft.com/office/drawing/2014/main" val="1026371786"/>
                    </a:ext>
                  </a:extLst>
                </a:gridCol>
                <a:gridCol w="9193225">
                  <a:extLst>
                    <a:ext uri="{9D8B030D-6E8A-4147-A177-3AD203B41FA5}">
                      <a16:colId xmlns:a16="http://schemas.microsoft.com/office/drawing/2014/main" val="470233583"/>
                    </a:ext>
                  </a:extLst>
                </a:gridCol>
              </a:tblGrid>
              <a:tr h="723898">
                <a:tc>
                  <a:txBody>
                    <a:bodyPr/>
                    <a:lstStyle/>
                    <a:p>
                      <a:pPr fontAlgn="t"/>
                      <a:endParaRPr lang="cs-CZ" dirty="0">
                        <a:effectLst/>
                      </a:endParaRPr>
                    </a:p>
                  </a:txBody>
                  <a:tcPr>
                    <a:lnL>
                      <a:noFill/>
                    </a:lnL>
                    <a:lnR>
                      <a:noFill/>
                    </a:lnR>
                    <a:lnT>
                      <a:noFill/>
                    </a:lnT>
                    <a:lnB>
                      <a:noFill/>
                    </a:lnB>
                  </a:tcPr>
                </a:tc>
                <a:tc>
                  <a:txBody>
                    <a:bodyPr/>
                    <a:lstStyle/>
                    <a:p>
                      <a:endParaRPr lang="cs-CZ" dirty="0"/>
                    </a:p>
                  </a:txBody>
                  <a:tcPr anchor="ctr">
                    <a:lnL>
                      <a:noFill/>
                    </a:lnL>
                    <a:lnR>
                      <a:noFill/>
                    </a:lnR>
                    <a:lnT>
                      <a:noFill/>
                    </a:lnT>
                    <a:lnB>
                      <a:noFill/>
                    </a:lnB>
                  </a:tcPr>
                </a:tc>
                <a:extLst>
                  <a:ext uri="{0D108BD9-81ED-4DB2-BD59-A6C34878D82A}">
                    <a16:rowId xmlns:a16="http://schemas.microsoft.com/office/drawing/2014/main" val="1648029138"/>
                  </a:ext>
                </a:extLst>
              </a:tr>
            </a:tbl>
          </a:graphicData>
        </a:graphic>
      </p:graphicFrame>
    </p:spTree>
    <p:extLst>
      <p:ext uri="{BB962C8B-B14F-4D97-AF65-F5344CB8AC3E}">
        <p14:creationId xmlns:p14="http://schemas.microsoft.com/office/powerpoint/2010/main" val="40992281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59080" y="276224"/>
            <a:ext cx="11214120" cy="447675"/>
          </a:xfrm>
        </p:spPr>
        <p:txBody>
          <a:bodyPr/>
          <a:lstStyle/>
          <a:p>
            <a:pPr algn="just"/>
            <a:r>
              <a:rPr lang="cs-CZ" altLang="cs-CZ" dirty="0"/>
              <a:t>SIXT</a:t>
            </a:r>
            <a:endParaRPr lang="en-US" altLang="cs-CZ" dirty="0"/>
          </a:p>
        </p:txBody>
      </p:sp>
      <p:sp>
        <p:nvSpPr>
          <p:cNvPr id="13315" name="Rectangle 6"/>
          <p:cNvSpPr>
            <a:spLocks noChangeArrowheads="1"/>
          </p:cNvSpPr>
          <p:nvPr/>
        </p:nvSpPr>
        <p:spPr bwMode="auto">
          <a:xfrm>
            <a:off x="3181351" y="12169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cs-CZ" altLang="cs-CZ"/>
          </a:p>
        </p:txBody>
      </p:sp>
      <p:sp>
        <p:nvSpPr>
          <p:cNvPr id="13316" name="Zástupný symbol pro obsah 2"/>
          <p:cNvSpPr>
            <a:spLocks noGrp="1"/>
          </p:cNvSpPr>
          <p:nvPr>
            <p:ph sz="quarter" idx="1"/>
          </p:nvPr>
        </p:nvSpPr>
        <p:spPr>
          <a:xfrm>
            <a:off x="504825" y="723900"/>
            <a:ext cx="11214120" cy="5669280"/>
          </a:xfrm>
        </p:spPr>
        <p:txBody>
          <a:bodyPr/>
          <a:lstStyle/>
          <a:p>
            <a:pPr marL="72000" indent="0" algn="just">
              <a:lnSpc>
                <a:spcPct val="100000"/>
              </a:lnSpc>
              <a:buNone/>
            </a:pPr>
            <a:endParaRPr lang="cs-CZ" b="0" i="0" dirty="0">
              <a:solidFill>
                <a:srgbClr val="1E2758"/>
              </a:solidFill>
              <a:effectLst/>
              <a:latin typeface="Montserrat" panose="00000500000000000000" pitchFamily="2" charset="-18"/>
            </a:endParaRPr>
          </a:p>
          <a:p>
            <a:pPr marL="72000" indent="0" algn="just">
              <a:lnSpc>
                <a:spcPct val="100000"/>
              </a:lnSpc>
              <a:buNone/>
            </a:pPr>
            <a:endParaRPr lang="cs-CZ" b="0" i="0" dirty="0">
              <a:solidFill>
                <a:srgbClr val="1E2758"/>
              </a:solidFill>
              <a:effectLst/>
              <a:latin typeface="Montserrat" panose="00000500000000000000" pitchFamily="2" charset="-18"/>
            </a:endParaRPr>
          </a:p>
        </p:txBody>
      </p:sp>
      <p:graphicFrame>
        <p:nvGraphicFramePr>
          <p:cNvPr id="2" name="Tabulka 1"/>
          <p:cNvGraphicFramePr>
            <a:graphicFrameLocks noGrp="1"/>
          </p:cNvGraphicFramePr>
          <p:nvPr/>
        </p:nvGraphicFramePr>
        <p:xfrm>
          <a:off x="666660" y="6393180"/>
          <a:ext cx="9772740" cy="723898"/>
        </p:xfrm>
        <a:graphic>
          <a:graphicData uri="http://schemas.openxmlformats.org/drawingml/2006/table">
            <a:tbl>
              <a:tblPr/>
              <a:tblGrid>
                <a:gridCol w="579515">
                  <a:extLst>
                    <a:ext uri="{9D8B030D-6E8A-4147-A177-3AD203B41FA5}">
                      <a16:colId xmlns:a16="http://schemas.microsoft.com/office/drawing/2014/main" val="1026371786"/>
                    </a:ext>
                  </a:extLst>
                </a:gridCol>
                <a:gridCol w="9193225">
                  <a:extLst>
                    <a:ext uri="{9D8B030D-6E8A-4147-A177-3AD203B41FA5}">
                      <a16:colId xmlns:a16="http://schemas.microsoft.com/office/drawing/2014/main" val="470233583"/>
                    </a:ext>
                  </a:extLst>
                </a:gridCol>
              </a:tblGrid>
              <a:tr h="723898">
                <a:tc>
                  <a:txBody>
                    <a:bodyPr/>
                    <a:lstStyle/>
                    <a:p>
                      <a:pPr fontAlgn="t"/>
                      <a:endParaRPr lang="cs-CZ" dirty="0">
                        <a:effectLst/>
                      </a:endParaRPr>
                    </a:p>
                  </a:txBody>
                  <a:tcPr>
                    <a:lnL>
                      <a:noFill/>
                    </a:lnL>
                    <a:lnR>
                      <a:noFill/>
                    </a:lnR>
                    <a:lnT>
                      <a:noFill/>
                    </a:lnT>
                    <a:lnB>
                      <a:noFill/>
                    </a:lnB>
                  </a:tcPr>
                </a:tc>
                <a:tc>
                  <a:txBody>
                    <a:bodyPr/>
                    <a:lstStyle/>
                    <a:p>
                      <a:endParaRPr lang="cs-CZ" dirty="0"/>
                    </a:p>
                  </a:txBody>
                  <a:tcPr anchor="ctr">
                    <a:lnL>
                      <a:noFill/>
                    </a:lnL>
                    <a:lnR>
                      <a:noFill/>
                    </a:lnR>
                    <a:lnT>
                      <a:noFill/>
                    </a:lnT>
                    <a:lnB>
                      <a:noFill/>
                    </a:lnB>
                  </a:tcPr>
                </a:tc>
                <a:extLst>
                  <a:ext uri="{0D108BD9-81ED-4DB2-BD59-A6C34878D82A}">
                    <a16:rowId xmlns:a16="http://schemas.microsoft.com/office/drawing/2014/main" val="1648029138"/>
                  </a:ext>
                </a:extLst>
              </a:tr>
            </a:tbl>
          </a:graphicData>
        </a:graphic>
      </p:graphicFrame>
      <p:pic>
        <p:nvPicPr>
          <p:cNvPr id="3078" name="Picture 6">
            <a:extLst>
              <a:ext uri="{FF2B5EF4-FFF2-40B4-BE49-F238E27FC236}">
                <a16:creationId xmlns:a16="http://schemas.microsoft.com/office/drawing/2014/main" id="{B7A24D82-C104-4999-8145-C17DF2B656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 y="1019175"/>
            <a:ext cx="8572500" cy="48196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whoswho.de/images/galerie/benettonG4.jpg">
            <a:extLst>
              <a:ext uri="{FF2B5EF4-FFF2-40B4-BE49-F238E27FC236}">
                <a16:creationId xmlns:a16="http://schemas.microsoft.com/office/drawing/2014/main" id="{05B7F93D-A00F-4BC3-8E7D-CAA6A76463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6765" y="1019175"/>
            <a:ext cx="2447925" cy="151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42957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59080" y="137160"/>
            <a:ext cx="11214120" cy="586740"/>
          </a:xfrm>
        </p:spPr>
        <p:txBody>
          <a:bodyPr/>
          <a:lstStyle/>
          <a:p>
            <a:pPr algn="just"/>
            <a:r>
              <a:rPr lang="cs-CZ" altLang="cs-CZ" dirty="0"/>
              <a:t>Výhody samoregulace: Copy </a:t>
            </a:r>
            <a:r>
              <a:rPr lang="cs-CZ" altLang="cs-CZ" dirty="0" err="1"/>
              <a:t>Advice</a:t>
            </a:r>
            <a:endParaRPr lang="en-US" altLang="cs-CZ" dirty="0"/>
          </a:p>
        </p:txBody>
      </p:sp>
      <p:sp>
        <p:nvSpPr>
          <p:cNvPr id="13315" name="Rectangle 6"/>
          <p:cNvSpPr>
            <a:spLocks noChangeArrowheads="1"/>
          </p:cNvSpPr>
          <p:nvPr/>
        </p:nvSpPr>
        <p:spPr bwMode="auto">
          <a:xfrm>
            <a:off x="3181351" y="12169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cs-CZ" altLang="cs-CZ"/>
          </a:p>
        </p:txBody>
      </p:sp>
      <p:sp>
        <p:nvSpPr>
          <p:cNvPr id="13316" name="Zástupný symbol pro obsah 2"/>
          <p:cNvSpPr>
            <a:spLocks noGrp="1"/>
          </p:cNvSpPr>
          <p:nvPr>
            <p:ph sz="quarter" idx="1"/>
          </p:nvPr>
        </p:nvSpPr>
        <p:spPr>
          <a:xfrm>
            <a:off x="259080" y="876300"/>
            <a:ext cx="11414760" cy="5844540"/>
          </a:xfrm>
        </p:spPr>
        <p:txBody>
          <a:bodyPr/>
          <a:lstStyle/>
          <a:p>
            <a:pPr marL="72000" indent="0">
              <a:buNone/>
            </a:pPr>
            <a:r>
              <a:rPr lang="cs-CZ" b="1" i="0" dirty="0">
                <a:solidFill>
                  <a:schemeClr val="tx2"/>
                </a:solidFill>
                <a:effectLst/>
                <a:latin typeface="Montserrat" panose="00000500000000000000" pitchFamily="2" charset="-18"/>
              </a:rPr>
              <a:t>Prevence</a:t>
            </a:r>
          </a:p>
          <a:p>
            <a:pPr algn="l">
              <a:buFont typeface="Arial" panose="020B0604020202020204" pitchFamily="34" charset="0"/>
              <a:buChar char="•"/>
            </a:pPr>
            <a:r>
              <a:rPr lang="cs-CZ" b="0" i="0" dirty="0">
                <a:solidFill>
                  <a:srgbClr val="4F4F4F"/>
                </a:solidFill>
                <a:effectLst/>
                <a:latin typeface="Montserrat" panose="00000500000000000000" pitchFamily="2" charset="-18"/>
              </a:rPr>
              <a:t>Posouzení připravované reklamní kampaně před jejím spuštěním</a:t>
            </a:r>
          </a:p>
          <a:p>
            <a:pPr algn="l">
              <a:buFont typeface="Arial" panose="020B0604020202020204" pitchFamily="34" charset="0"/>
              <a:buChar char="•"/>
            </a:pPr>
            <a:r>
              <a:rPr lang="cs-CZ" b="0" i="0" dirty="0">
                <a:solidFill>
                  <a:srgbClr val="4F4F4F"/>
                </a:solidFill>
                <a:effectLst/>
                <a:latin typeface="Montserrat" panose="00000500000000000000" pitchFamily="2" charset="-18"/>
              </a:rPr>
              <a:t>Posouzení výlučně dle ustanovení Kodexu reklamy</a:t>
            </a:r>
          </a:p>
          <a:p>
            <a:pPr algn="l">
              <a:buFont typeface="Arial" panose="020B0604020202020204" pitchFamily="34" charset="0"/>
              <a:buChar char="•"/>
            </a:pPr>
            <a:r>
              <a:rPr lang="cs-CZ" b="0" i="0" dirty="0">
                <a:solidFill>
                  <a:srgbClr val="4F4F4F"/>
                </a:solidFill>
                <a:effectLst/>
                <a:latin typeface="Montserrat" panose="00000500000000000000" pitchFamily="2" charset="-18"/>
              </a:rPr>
              <a:t>Možné varianty stanoviska Copy </a:t>
            </a:r>
            <a:r>
              <a:rPr lang="cs-CZ" b="0" i="0" dirty="0" err="1">
                <a:solidFill>
                  <a:srgbClr val="4F4F4F"/>
                </a:solidFill>
                <a:effectLst/>
                <a:latin typeface="Montserrat" panose="00000500000000000000" pitchFamily="2" charset="-18"/>
              </a:rPr>
              <a:t>Advice</a:t>
            </a:r>
            <a:endParaRPr lang="cs-CZ" b="0" i="0" dirty="0">
              <a:solidFill>
                <a:srgbClr val="1E2758"/>
              </a:solidFill>
              <a:effectLst/>
              <a:latin typeface="Montserrat" panose="00000500000000000000" pitchFamily="2" charset="-18"/>
            </a:endParaRPr>
          </a:p>
          <a:p>
            <a:pPr marL="72000" indent="0" algn="just">
              <a:lnSpc>
                <a:spcPct val="100000"/>
              </a:lnSpc>
              <a:buNone/>
            </a:pPr>
            <a:endParaRPr lang="cs-CZ" b="0" i="0" dirty="0">
              <a:solidFill>
                <a:srgbClr val="1E2758"/>
              </a:solidFill>
              <a:effectLst/>
              <a:latin typeface="Montserrat" panose="00000500000000000000" pitchFamily="2" charset="-18"/>
            </a:endParaRPr>
          </a:p>
        </p:txBody>
      </p:sp>
      <p:graphicFrame>
        <p:nvGraphicFramePr>
          <p:cNvPr id="2" name="Tabulka 1"/>
          <p:cNvGraphicFramePr>
            <a:graphicFrameLocks noGrp="1"/>
          </p:cNvGraphicFramePr>
          <p:nvPr/>
        </p:nvGraphicFramePr>
        <p:xfrm>
          <a:off x="666660" y="6393180"/>
          <a:ext cx="9772740" cy="723898"/>
        </p:xfrm>
        <a:graphic>
          <a:graphicData uri="http://schemas.openxmlformats.org/drawingml/2006/table">
            <a:tbl>
              <a:tblPr/>
              <a:tblGrid>
                <a:gridCol w="579515">
                  <a:extLst>
                    <a:ext uri="{9D8B030D-6E8A-4147-A177-3AD203B41FA5}">
                      <a16:colId xmlns:a16="http://schemas.microsoft.com/office/drawing/2014/main" val="1026371786"/>
                    </a:ext>
                  </a:extLst>
                </a:gridCol>
                <a:gridCol w="9193225">
                  <a:extLst>
                    <a:ext uri="{9D8B030D-6E8A-4147-A177-3AD203B41FA5}">
                      <a16:colId xmlns:a16="http://schemas.microsoft.com/office/drawing/2014/main" val="470233583"/>
                    </a:ext>
                  </a:extLst>
                </a:gridCol>
              </a:tblGrid>
              <a:tr h="723898">
                <a:tc>
                  <a:txBody>
                    <a:bodyPr/>
                    <a:lstStyle/>
                    <a:p>
                      <a:pPr fontAlgn="t"/>
                      <a:endParaRPr lang="cs-CZ" dirty="0">
                        <a:effectLst/>
                      </a:endParaRPr>
                    </a:p>
                  </a:txBody>
                  <a:tcPr>
                    <a:lnL>
                      <a:noFill/>
                    </a:lnL>
                    <a:lnR>
                      <a:noFill/>
                    </a:lnR>
                    <a:lnT>
                      <a:noFill/>
                    </a:lnT>
                    <a:lnB>
                      <a:noFill/>
                    </a:lnB>
                  </a:tcPr>
                </a:tc>
                <a:tc>
                  <a:txBody>
                    <a:bodyPr/>
                    <a:lstStyle/>
                    <a:p>
                      <a:endParaRPr lang="cs-CZ" dirty="0"/>
                    </a:p>
                  </a:txBody>
                  <a:tcPr anchor="ctr">
                    <a:lnL>
                      <a:noFill/>
                    </a:lnL>
                    <a:lnR>
                      <a:noFill/>
                    </a:lnR>
                    <a:lnT>
                      <a:noFill/>
                    </a:lnT>
                    <a:lnB>
                      <a:noFill/>
                    </a:lnB>
                  </a:tcPr>
                </a:tc>
                <a:extLst>
                  <a:ext uri="{0D108BD9-81ED-4DB2-BD59-A6C34878D82A}">
                    <a16:rowId xmlns:a16="http://schemas.microsoft.com/office/drawing/2014/main" val="1648029138"/>
                  </a:ext>
                </a:extLst>
              </a:tr>
            </a:tbl>
          </a:graphicData>
        </a:graphic>
      </p:graphicFrame>
    </p:spTree>
    <p:extLst>
      <p:ext uri="{BB962C8B-B14F-4D97-AF65-F5344CB8AC3E}">
        <p14:creationId xmlns:p14="http://schemas.microsoft.com/office/powerpoint/2010/main" val="3190981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66000" y="448734"/>
            <a:ext cx="9454225" cy="625922"/>
          </a:xfrm>
        </p:spPr>
        <p:txBody>
          <a:bodyPr/>
          <a:lstStyle/>
          <a:p>
            <a:r>
              <a:rPr lang="cs-CZ" dirty="0"/>
              <a:t>Love, </a:t>
            </a:r>
            <a:r>
              <a:rPr lang="cs-CZ" dirty="0" err="1"/>
              <a:t>peace</a:t>
            </a:r>
            <a:r>
              <a:rPr lang="cs-CZ" dirty="0"/>
              <a:t> and nekalá soutěž</a:t>
            </a:r>
          </a:p>
        </p:txBody>
      </p:sp>
      <p:sp>
        <p:nvSpPr>
          <p:cNvPr id="5" name="Zástupný symbol pro obsah 4"/>
          <p:cNvSpPr>
            <a:spLocks noGrp="1"/>
          </p:cNvSpPr>
          <p:nvPr>
            <p:ph idx="1"/>
          </p:nvPr>
        </p:nvSpPr>
        <p:spPr>
          <a:xfrm>
            <a:off x="188536" y="1211083"/>
            <a:ext cx="11745798" cy="5427842"/>
          </a:xfrm>
        </p:spPr>
        <p:txBody>
          <a:bodyPr/>
          <a:lstStyle/>
          <a:p>
            <a:pPr algn="just"/>
            <a:r>
              <a:rPr lang="cs-CZ" altLang="cs-CZ" sz="2000" dirty="0"/>
              <a:t>Vždy je třeba zkoumat charakter příslušného projevu jako celku (nikoliv jednotlivé výroky izolovaně), </a:t>
            </a:r>
            <a:r>
              <a:rPr lang="cs-CZ" altLang="cs-CZ" sz="2000" b="1" dirty="0"/>
              <a:t>a to s ohledem na cíle, které daný projev sledoval. </a:t>
            </a:r>
            <a:r>
              <a:rPr lang="cs-CZ" altLang="cs-CZ" sz="2000" b="1" u="sng" dirty="0"/>
              <a:t>Pokud se projev jako celek, resp. inkriminovaný výrok týká věcí veřejných</a:t>
            </a:r>
            <a:r>
              <a:rPr lang="cs-CZ" altLang="cs-CZ" sz="2000" b="1" dirty="0"/>
              <a:t>, je ochrana nekalé soutěže zeslabena, ba dokonce může být zcela vyloučena</a:t>
            </a:r>
            <a:r>
              <a:rPr lang="cs-CZ" altLang="cs-CZ" sz="2000" dirty="0"/>
              <a:t>.</a:t>
            </a:r>
          </a:p>
          <a:p>
            <a:pPr algn="just"/>
            <a:r>
              <a:rPr lang="cs-CZ" altLang="cs-CZ" sz="2000" dirty="0"/>
              <a:t>Stěžovatel je ke své manželce vázán </a:t>
            </a:r>
            <a:r>
              <a:rPr lang="cs-CZ" altLang="cs-CZ" sz="2000" b="1" dirty="0"/>
              <a:t>osobní a emoční vazbou</a:t>
            </a:r>
            <a:r>
              <a:rPr lang="cs-CZ" altLang="cs-CZ" sz="2000" dirty="0"/>
              <a:t>, a proto nešlo zcela jednostranně posoudit tento vztah jako vztah manažera, klientky a konkurentky. Nelze jej proto sankcionovat, že se při </a:t>
            </a:r>
            <a:r>
              <a:rPr lang="cs-CZ" altLang="cs-CZ" sz="2000" b="1" dirty="0"/>
              <a:t>moderátorem podsunuté otázce na srovnání manželky a žalobkyně neoprostil od tohoto citového pouta, určujícího pro individualitu člověka</a:t>
            </a:r>
            <a:r>
              <a:rPr lang="cs-CZ" altLang="cs-CZ" sz="2000" dirty="0"/>
              <a:t>. </a:t>
            </a:r>
          </a:p>
          <a:p>
            <a:pPr algn="just"/>
            <a:r>
              <a:rPr lang="cs-CZ" altLang="cs-CZ" sz="2000" dirty="0"/>
              <a:t>Manželství, resp. partnerské vztahy představují samotné jádro lidského společenství, a proto by jejich význam neměl být zásadně srovnáván s žádným jiným poutem [obdobně viz 6 </a:t>
            </a:r>
            <a:r>
              <a:rPr lang="cs-CZ" altLang="cs-CZ" sz="2000" dirty="0" err="1"/>
              <a:t>BVerfGE</a:t>
            </a:r>
            <a:r>
              <a:rPr lang="cs-CZ" altLang="cs-CZ" sz="2000" dirty="0"/>
              <a:t> 55, (1957)], rozhodně ne pak s obchodněprávním vztahem manažera a klienta.</a:t>
            </a:r>
          </a:p>
          <a:p>
            <a:pPr lvl="2" algn="just"/>
            <a:r>
              <a:rPr lang="cs-CZ" altLang="cs-CZ" dirty="0"/>
              <a:t>		</a:t>
            </a:r>
            <a:endParaRPr lang="en-US" altLang="cs-CZ" i="1" u="sng" dirty="0">
              <a:latin typeface="Arial" panose="020B0604020202020204" pitchFamily="34" charset="0"/>
              <a:cs typeface="Arial" panose="020B0604020202020204" pitchFamily="34" charset="0"/>
            </a:endParaRPr>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7</a:t>
            </a:fld>
            <a:endParaRPr lang="cs-CZ" altLang="cs-CZ"/>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2267" y="0"/>
            <a:ext cx="2099733" cy="1211083"/>
          </a:xfrm>
          <a:prstGeom prst="rect">
            <a:avLst/>
          </a:prstGeom>
        </p:spPr>
      </p:pic>
    </p:spTree>
    <p:extLst>
      <p:ext uri="{BB962C8B-B14F-4D97-AF65-F5344CB8AC3E}">
        <p14:creationId xmlns:p14="http://schemas.microsoft.com/office/powerpoint/2010/main" val="22918344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59080" y="137160"/>
            <a:ext cx="11214120" cy="586740"/>
          </a:xfrm>
        </p:spPr>
        <p:txBody>
          <a:bodyPr/>
          <a:lstStyle/>
          <a:p>
            <a:pPr algn="just"/>
            <a:r>
              <a:rPr lang="cs-CZ" altLang="cs-CZ" dirty="0"/>
              <a:t>Předvídatelnost: Copy </a:t>
            </a:r>
            <a:r>
              <a:rPr lang="cs-CZ" altLang="cs-CZ" dirty="0" err="1"/>
              <a:t>Advice</a:t>
            </a:r>
            <a:endParaRPr lang="en-US" altLang="cs-CZ" dirty="0"/>
          </a:p>
        </p:txBody>
      </p:sp>
      <p:sp>
        <p:nvSpPr>
          <p:cNvPr id="13315" name="Rectangle 6"/>
          <p:cNvSpPr>
            <a:spLocks noChangeArrowheads="1"/>
          </p:cNvSpPr>
          <p:nvPr/>
        </p:nvSpPr>
        <p:spPr bwMode="auto">
          <a:xfrm>
            <a:off x="3181351" y="12169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cs-CZ" altLang="cs-CZ"/>
          </a:p>
        </p:txBody>
      </p:sp>
      <p:sp>
        <p:nvSpPr>
          <p:cNvPr id="13316" name="Zástupný symbol pro obsah 2"/>
          <p:cNvSpPr>
            <a:spLocks noGrp="1"/>
          </p:cNvSpPr>
          <p:nvPr>
            <p:ph sz="quarter" idx="1"/>
          </p:nvPr>
        </p:nvSpPr>
        <p:spPr>
          <a:xfrm>
            <a:off x="259080" y="876300"/>
            <a:ext cx="10627995" cy="5844540"/>
          </a:xfrm>
        </p:spPr>
        <p:txBody>
          <a:bodyPr/>
          <a:lstStyle/>
          <a:p>
            <a:pPr marL="72000" indent="0">
              <a:buNone/>
            </a:pPr>
            <a:r>
              <a:rPr lang="cs-CZ" b="1" dirty="0">
                <a:solidFill>
                  <a:schemeClr val="tx2"/>
                </a:solidFill>
                <a:latin typeface="Montserrat" panose="00000500000000000000" pitchFamily="2" charset="-18"/>
              </a:rPr>
              <a:t>„Vždycky jsem to chtěl udělat“</a:t>
            </a:r>
            <a:endParaRPr lang="cs-CZ" b="1" i="0" dirty="0">
              <a:solidFill>
                <a:schemeClr val="tx2"/>
              </a:solidFill>
              <a:effectLst/>
              <a:latin typeface="Montserrat" panose="00000500000000000000" pitchFamily="2" charset="-18"/>
            </a:endParaRPr>
          </a:p>
          <a:p>
            <a:pPr algn="l"/>
            <a:r>
              <a:rPr lang="cs-CZ" dirty="0">
                <a:solidFill>
                  <a:srgbClr val="4F4F4F"/>
                </a:solidFill>
                <a:latin typeface="Montserrat" panose="00000500000000000000" pitchFamily="2" charset="-18"/>
              </a:rPr>
              <a:t>Reklama na </a:t>
            </a:r>
            <a:r>
              <a:rPr lang="cs-CZ" i="1" dirty="0">
                <a:solidFill>
                  <a:srgbClr val="4F4F4F"/>
                </a:solidFill>
                <a:latin typeface="Montserrat" panose="00000500000000000000" pitchFamily="2" charset="-18"/>
              </a:rPr>
              <a:t>Jack </a:t>
            </a:r>
            <a:r>
              <a:rPr lang="cs-CZ" i="1" dirty="0" err="1">
                <a:solidFill>
                  <a:srgbClr val="4F4F4F"/>
                </a:solidFill>
                <a:latin typeface="Montserrat" panose="00000500000000000000" pitchFamily="2" charset="-18"/>
              </a:rPr>
              <a:t>Daniels</a:t>
            </a:r>
            <a:endParaRPr lang="cs-CZ" b="0" i="1" dirty="0">
              <a:solidFill>
                <a:srgbClr val="4F4F4F"/>
              </a:solidFill>
              <a:effectLst/>
              <a:latin typeface="Montserrat" panose="00000500000000000000" pitchFamily="2" charset="-18"/>
            </a:endParaRPr>
          </a:p>
          <a:p>
            <a:pPr algn="l"/>
            <a:r>
              <a:rPr lang="cs-CZ" b="0" i="0" dirty="0">
                <a:solidFill>
                  <a:srgbClr val="1E2758"/>
                </a:solidFill>
                <a:effectLst/>
                <a:latin typeface="Montserrat" panose="00000500000000000000" pitchFamily="2" charset="-18"/>
              </a:rPr>
              <a:t>Nález AK č. j. 3/2001/STÍŽ</a:t>
            </a:r>
          </a:p>
          <a:p>
            <a:pPr algn="l"/>
            <a:endParaRPr lang="cs-CZ" dirty="0">
              <a:solidFill>
                <a:srgbClr val="1E2758"/>
              </a:solidFill>
              <a:latin typeface="Montserrat" panose="00000500000000000000" pitchFamily="2" charset="-18"/>
            </a:endParaRPr>
          </a:p>
          <a:p>
            <a:pPr algn="just"/>
            <a:r>
              <a:rPr lang="cs-CZ" b="0" i="0" dirty="0">
                <a:solidFill>
                  <a:srgbClr val="1E2758"/>
                </a:solidFill>
                <a:effectLst/>
                <a:latin typeface="Montserrat" panose="00000500000000000000" pitchFamily="2" charset="-18"/>
              </a:rPr>
              <a:t>Čl. 8.2 Kodexu: </a:t>
            </a:r>
            <a:r>
              <a:rPr lang="cs-CZ" dirty="0">
                <a:effectLst/>
                <a:latin typeface="Montserrat" panose="00000500000000000000" pitchFamily="2" charset="-18"/>
                <a:ea typeface="Courier New" panose="02070309020205020404" pitchFamily="49" charset="0"/>
              </a:rPr>
              <a:t>Reklama nesmí naznačovat nebo vytvářet dojem, že konzumace alkoholických nápojů může vést k dosažení společenského nebo hmotného úspěchu.</a:t>
            </a:r>
          </a:p>
          <a:p>
            <a:pPr algn="l"/>
            <a:endParaRPr lang="cs-CZ" b="0" i="0" dirty="0">
              <a:solidFill>
                <a:srgbClr val="1E2758"/>
              </a:solidFill>
              <a:effectLst/>
              <a:latin typeface="Montserrat" panose="00000500000000000000" pitchFamily="2" charset="-18"/>
            </a:endParaRPr>
          </a:p>
        </p:txBody>
      </p:sp>
      <p:graphicFrame>
        <p:nvGraphicFramePr>
          <p:cNvPr id="2" name="Tabulka 1"/>
          <p:cNvGraphicFramePr>
            <a:graphicFrameLocks noGrp="1"/>
          </p:cNvGraphicFramePr>
          <p:nvPr/>
        </p:nvGraphicFramePr>
        <p:xfrm>
          <a:off x="666660" y="6393180"/>
          <a:ext cx="9772740" cy="723898"/>
        </p:xfrm>
        <a:graphic>
          <a:graphicData uri="http://schemas.openxmlformats.org/drawingml/2006/table">
            <a:tbl>
              <a:tblPr/>
              <a:tblGrid>
                <a:gridCol w="579515">
                  <a:extLst>
                    <a:ext uri="{9D8B030D-6E8A-4147-A177-3AD203B41FA5}">
                      <a16:colId xmlns:a16="http://schemas.microsoft.com/office/drawing/2014/main" val="1026371786"/>
                    </a:ext>
                  </a:extLst>
                </a:gridCol>
                <a:gridCol w="9193225">
                  <a:extLst>
                    <a:ext uri="{9D8B030D-6E8A-4147-A177-3AD203B41FA5}">
                      <a16:colId xmlns:a16="http://schemas.microsoft.com/office/drawing/2014/main" val="470233583"/>
                    </a:ext>
                  </a:extLst>
                </a:gridCol>
              </a:tblGrid>
              <a:tr h="723898">
                <a:tc>
                  <a:txBody>
                    <a:bodyPr/>
                    <a:lstStyle/>
                    <a:p>
                      <a:pPr fontAlgn="t"/>
                      <a:endParaRPr lang="cs-CZ" dirty="0">
                        <a:effectLst/>
                      </a:endParaRPr>
                    </a:p>
                  </a:txBody>
                  <a:tcPr>
                    <a:lnL>
                      <a:noFill/>
                    </a:lnL>
                    <a:lnR>
                      <a:noFill/>
                    </a:lnR>
                    <a:lnT>
                      <a:noFill/>
                    </a:lnT>
                    <a:lnB>
                      <a:noFill/>
                    </a:lnB>
                  </a:tcPr>
                </a:tc>
                <a:tc>
                  <a:txBody>
                    <a:bodyPr/>
                    <a:lstStyle/>
                    <a:p>
                      <a:endParaRPr lang="cs-CZ" dirty="0"/>
                    </a:p>
                  </a:txBody>
                  <a:tcPr anchor="ctr">
                    <a:lnL>
                      <a:noFill/>
                    </a:lnL>
                    <a:lnR>
                      <a:noFill/>
                    </a:lnR>
                    <a:lnT>
                      <a:noFill/>
                    </a:lnT>
                    <a:lnB>
                      <a:noFill/>
                    </a:lnB>
                  </a:tcPr>
                </a:tc>
                <a:extLst>
                  <a:ext uri="{0D108BD9-81ED-4DB2-BD59-A6C34878D82A}">
                    <a16:rowId xmlns:a16="http://schemas.microsoft.com/office/drawing/2014/main" val="1648029138"/>
                  </a:ext>
                </a:extLst>
              </a:tr>
            </a:tbl>
          </a:graphicData>
        </a:graphic>
      </p:graphicFrame>
    </p:spTree>
    <p:extLst>
      <p:ext uri="{BB962C8B-B14F-4D97-AF65-F5344CB8AC3E}">
        <p14:creationId xmlns:p14="http://schemas.microsoft.com/office/powerpoint/2010/main" val="11937231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61925" y="137160"/>
            <a:ext cx="11620499" cy="586740"/>
          </a:xfrm>
        </p:spPr>
        <p:txBody>
          <a:bodyPr/>
          <a:lstStyle/>
          <a:p>
            <a:pPr algn="just"/>
            <a:r>
              <a:rPr lang="cs-CZ" altLang="cs-CZ" dirty="0"/>
              <a:t>Rizika homonymní normotvorby</a:t>
            </a:r>
            <a:endParaRPr lang="en-US" altLang="cs-CZ" dirty="0"/>
          </a:p>
        </p:txBody>
      </p:sp>
      <p:sp>
        <p:nvSpPr>
          <p:cNvPr id="13315" name="Rectangle 6"/>
          <p:cNvSpPr>
            <a:spLocks noChangeArrowheads="1"/>
          </p:cNvSpPr>
          <p:nvPr/>
        </p:nvSpPr>
        <p:spPr bwMode="auto">
          <a:xfrm>
            <a:off x="3181351" y="12169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cs-CZ" altLang="cs-CZ"/>
          </a:p>
        </p:txBody>
      </p:sp>
      <p:sp>
        <p:nvSpPr>
          <p:cNvPr id="13316" name="Zástupný symbol pro obsah 2"/>
          <p:cNvSpPr>
            <a:spLocks noGrp="1"/>
          </p:cNvSpPr>
          <p:nvPr>
            <p:ph sz="quarter" idx="1"/>
          </p:nvPr>
        </p:nvSpPr>
        <p:spPr>
          <a:xfrm>
            <a:off x="161925" y="723900"/>
            <a:ext cx="11868150" cy="6413810"/>
          </a:xfrm>
        </p:spPr>
        <p:txBody>
          <a:bodyPr/>
          <a:lstStyle/>
          <a:p>
            <a:pPr marL="72000" indent="0" algn="just">
              <a:lnSpc>
                <a:spcPct val="100000"/>
              </a:lnSpc>
              <a:buNone/>
            </a:pPr>
            <a:r>
              <a:rPr lang="cs-CZ" b="1" i="0" dirty="0">
                <a:solidFill>
                  <a:schemeClr val="tx2"/>
                </a:solidFill>
                <a:effectLst/>
                <a:latin typeface="arial" panose="020B0604020202020204" pitchFamily="34" charset="0"/>
              </a:rPr>
              <a:t>Srovnávací reklama v Kodexu RPR</a:t>
            </a:r>
            <a:endParaRPr lang="cs-CZ" sz="1800" dirty="0">
              <a:effectLst/>
              <a:latin typeface="Times New Roman" panose="02020603050405020304" pitchFamily="18" charset="0"/>
              <a:ea typeface="Times New Roman" panose="02020603050405020304" pitchFamily="18" charset="0"/>
            </a:endParaRPr>
          </a:p>
          <a:p>
            <a:pPr algn="just">
              <a:lnSpc>
                <a:spcPct val="100000"/>
              </a:lnSpc>
              <a:buFont typeface="Arial" panose="020B0604020202020204" pitchFamily="34" charset="0"/>
              <a:buChar char="•"/>
              <a:tabLst>
                <a:tab pos="91440" algn="l"/>
              </a:tabLst>
            </a:pPr>
            <a:r>
              <a:rPr lang="cs-CZ" sz="2500" dirty="0">
                <a:effectLst/>
                <a:latin typeface="Montserrat" panose="00000500000000000000" pitchFamily="2" charset="-18"/>
                <a:ea typeface="Times New Roman" panose="02020603050405020304" pitchFamily="18" charset="0"/>
              </a:rPr>
              <a:t>3. 1. Reklama nesmí útočit na jiné produkty, inzerenty nebo reklamy a nesmí se snažit tyto výrobky, inzerenty či reklamy diskreditovat... </a:t>
            </a:r>
            <a:r>
              <a:rPr lang="cs-CZ" sz="2500" b="1" dirty="0">
                <a:effectLst/>
                <a:latin typeface="Montserrat" panose="00000500000000000000" pitchFamily="2" charset="-18"/>
                <a:ea typeface="Times New Roman" panose="02020603050405020304" pitchFamily="18" charset="0"/>
              </a:rPr>
              <a:t>3.2 </a:t>
            </a:r>
            <a:r>
              <a:rPr lang="cs-CZ" sz="2500" dirty="0">
                <a:effectLst/>
                <a:latin typeface="Montserrat" panose="00000500000000000000" pitchFamily="2" charset="-18"/>
                <a:ea typeface="Times New Roman" panose="02020603050405020304" pitchFamily="18" charset="0"/>
              </a:rPr>
              <a:t>Inzerenti nesmí snižovat hodnotu produktů jiných inzerentů... Reklamy zvláště nesmějí pro nepříznivé srovnání vybrat jeden konkrétní produkt.</a:t>
            </a:r>
          </a:p>
          <a:p>
            <a:pPr marL="72000" indent="0" algn="just">
              <a:buNone/>
              <a:tabLst>
                <a:tab pos="91440" algn="l"/>
              </a:tabLst>
            </a:pPr>
            <a:r>
              <a:rPr lang="cs-CZ" b="1" i="0" dirty="0">
                <a:solidFill>
                  <a:schemeClr val="tx2"/>
                </a:solidFill>
                <a:effectLst/>
                <a:latin typeface="arial" panose="020B0604020202020204" pitchFamily="34" charset="0"/>
              </a:rPr>
              <a:t>Zákaz „sexistické reklamy“ v Etickém kodexu pivovarů</a:t>
            </a:r>
          </a:p>
          <a:p>
            <a:pPr algn="just">
              <a:lnSpc>
                <a:spcPct val="100000"/>
              </a:lnSpc>
              <a:buFont typeface="Arial" panose="020B0604020202020204" pitchFamily="34" charset="0"/>
              <a:buChar char="•"/>
              <a:tabLst>
                <a:tab pos="91440" algn="l"/>
              </a:tabLst>
            </a:pPr>
            <a:r>
              <a:rPr lang="cs-CZ" sz="2500" dirty="0">
                <a:effectLst/>
                <a:latin typeface="Montserrat" panose="00000500000000000000" pitchFamily="2" charset="-18"/>
                <a:ea typeface="Times New Roman" panose="02020603050405020304" pitchFamily="18" charset="0"/>
              </a:rPr>
              <a:t>Čl. 7. 7 Etického kodexu pivovarů: </a:t>
            </a:r>
            <a:r>
              <a:rPr lang="cs-CZ" sz="2500" dirty="0">
                <a:latin typeface="Montserrat" panose="00000500000000000000" pitchFamily="2" charset="-18"/>
              </a:rPr>
              <a:t>Reklama nebude tvrdit ani naznačovat, že konzumace alkoholu může přispět k sexuálnímu úspěchu. Reklama nebude podněcovat k sexuální promiskuitě, </a:t>
            </a:r>
            <a:r>
              <a:rPr lang="cs-CZ" sz="2500" b="1" dirty="0">
                <a:latin typeface="Montserrat" panose="00000500000000000000" pitchFamily="2" charset="-18"/>
              </a:rPr>
              <a:t>nebude obsahovat nahotu nebo částečnou nahotu zobrazenou nechutným způsobem</a:t>
            </a:r>
            <a:r>
              <a:rPr lang="cs-CZ" sz="2500" dirty="0">
                <a:latin typeface="Montserrat" panose="00000500000000000000" pitchFamily="2" charset="-18"/>
              </a:rPr>
              <a:t>, zobrazení ženské či mužské podoby v jakékoliv kompromitující situaci a nebude prezentovat alkohol v pivu jako prostředek k odstranění sexuálních zábran či strachu vůbec.</a:t>
            </a:r>
          </a:p>
          <a:p>
            <a:pPr algn="just">
              <a:tabLst>
                <a:tab pos="91440" algn="l"/>
              </a:tabLst>
            </a:pPr>
            <a:endParaRPr lang="cs-CZ" sz="2600" dirty="0">
              <a:effectLst/>
              <a:latin typeface="Times New Roman" panose="02020603050405020304" pitchFamily="18" charset="0"/>
              <a:ea typeface="Times New Roman" panose="02020603050405020304" pitchFamily="18" charset="0"/>
            </a:endParaRPr>
          </a:p>
          <a:p>
            <a:pPr algn="just">
              <a:tabLst>
                <a:tab pos="91440" algn="l"/>
              </a:tabLst>
            </a:pPr>
            <a:endParaRPr lang="cs-CZ" b="0" i="0" dirty="0">
              <a:solidFill>
                <a:srgbClr val="1E2758"/>
              </a:solidFill>
              <a:effectLst/>
              <a:latin typeface="Montserrat" panose="00000500000000000000" pitchFamily="2" charset="-18"/>
            </a:endParaRPr>
          </a:p>
        </p:txBody>
      </p:sp>
      <p:graphicFrame>
        <p:nvGraphicFramePr>
          <p:cNvPr id="2" name="Tabulka 1"/>
          <p:cNvGraphicFramePr>
            <a:graphicFrameLocks noGrp="1"/>
          </p:cNvGraphicFramePr>
          <p:nvPr/>
        </p:nvGraphicFramePr>
        <p:xfrm>
          <a:off x="666660" y="6393180"/>
          <a:ext cx="9772740" cy="723898"/>
        </p:xfrm>
        <a:graphic>
          <a:graphicData uri="http://schemas.openxmlformats.org/drawingml/2006/table">
            <a:tbl>
              <a:tblPr/>
              <a:tblGrid>
                <a:gridCol w="579515">
                  <a:extLst>
                    <a:ext uri="{9D8B030D-6E8A-4147-A177-3AD203B41FA5}">
                      <a16:colId xmlns:a16="http://schemas.microsoft.com/office/drawing/2014/main" val="1026371786"/>
                    </a:ext>
                  </a:extLst>
                </a:gridCol>
                <a:gridCol w="9193225">
                  <a:extLst>
                    <a:ext uri="{9D8B030D-6E8A-4147-A177-3AD203B41FA5}">
                      <a16:colId xmlns:a16="http://schemas.microsoft.com/office/drawing/2014/main" val="470233583"/>
                    </a:ext>
                  </a:extLst>
                </a:gridCol>
              </a:tblGrid>
              <a:tr h="723898">
                <a:tc>
                  <a:txBody>
                    <a:bodyPr/>
                    <a:lstStyle/>
                    <a:p>
                      <a:pPr fontAlgn="t"/>
                      <a:endParaRPr lang="cs-CZ" dirty="0">
                        <a:effectLst/>
                      </a:endParaRPr>
                    </a:p>
                  </a:txBody>
                  <a:tcPr>
                    <a:lnL>
                      <a:noFill/>
                    </a:lnL>
                    <a:lnR>
                      <a:noFill/>
                    </a:lnR>
                    <a:lnT>
                      <a:noFill/>
                    </a:lnT>
                    <a:lnB>
                      <a:noFill/>
                    </a:lnB>
                  </a:tcPr>
                </a:tc>
                <a:tc>
                  <a:txBody>
                    <a:bodyPr/>
                    <a:lstStyle/>
                    <a:p>
                      <a:endParaRPr lang="cs-CZ" dirty="0"/>
                    </a:p>
                  </a:txBody>
                  <a:tcPr anchor="ctr">
                    <a:lnL>
                      <a:noFill/>
                    </a:lnL>
                    <a:lnR>
                      <a:noFill/>
                    </a:lnR>
                    <a:lnT>
                      <a:noFill/>
                    </a:lnT>
                    <a:lnB>
                      <a:noFill/>
                    </a:lnB>
                  </a:tcPr>
                </a:tc>
                <a:extLst>
                  <a:ext uri="{0D108BD9-81ED-4DB2-BD59-A6C34878D82A}">
                    <a16:rowId xmlns:a16="http://schemas.microsoft.com/office/drawing/2014/main" val="1648029138"/>
                  </a:ext>
                </a:extLst>
              </a:tr>
            </a:tbl>
          </a:graphicData>
        </a:graphic>
      </p:graphicFrame>
    </p:spTree>
    <p:extLst>
      <p:ext uri="{BB962C8B-B14F-4D97-AF65-F5344CB8AC3E}">
        <p14:creationId xmlns:p14="http://schemas.microsoft.com/office/powerpoint/2010/main" val="3719090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p>
            <a:r>
              <a:rPr lang="cs-CZ" altLang="cs-CZ" dirty="0" err="1"/>
              <a:t>Právnícká</a:t>
            </a:r>
            <a:r>
              <a:rPr lang="cs-CZ" altLang="cs-CZ" dirty="0"/>
              <a:t> fakulta, Katedra obchodního práva</a:t>
            </a:r>
          </a:p>
        </p:txBody>
      </p:sp>
      <p:sp>
        <p:nvSpPr>
          <p:cNvPr id="5" name="Zástupný symbol pro číslo snímku 4"/>
          <p:cNvSpPr>
            <a:spLocks noGrp="1"/>
          </p:cNvSpPr>
          <p:nvPr>
            <p:ph type="sldNum" sz="quarter" idx="11"/>
          </p:nvPr>
        </p:nvSpPr>
        <p:spPr/>
        <p:txBody>
          <a:bodyPr/>
          <a:lstStyle/>
          <a:p>
            <a:fld id="{DFCCE4E1-ABCF-4F5D-BF07-EFB1B1F25C69}" type="slidenum">
              <a:rPr lang="cs-CZ" altLang="cs-CZ"/>
              <a:pPr/>
              <a:t>8</a:t>
            </a:fld>
            <a:endParaRPr lang="cs-CZ" altLang="cs-CZ"/>
          </a:p>
        </p:txBody>
      </p:sp>
      <p:sp>
        <p:nvSpPr>
          <p:cNvPr id="96258" name="Rectangle 2"/>
          <p:cNvSpPr>
            <a:spLocks noGrp="1" noChangeArrowheads="1"/>
          </p:cNvSpPr>
          <p:nvPr>
            <p:ph type="title"/>
          </p:nvPr>
        </p:nvSpPr>
        <p:spPr>
          <a:xfrm>
            <a:off x="720000" y="192505"/>
            <a:ext cx="10846689" cy="712270"/>
          </a:xfrm>
        </p:spPr>
        <p:txBody>
          <a:bodyPr/>
          <a:lstStyle/>
          <a:p>
            <a:r>
              <a:rPr lang="cs-CZ" altLang="cs-CZ" dirty="0"/>
              <a:t>GK a výčet skutkových podstat</a:t>
            </a:r>
          </a:p>
        </p:txBody>
      </p:sp>
      <p:sp>
        <p:nvSpPr>
          <p:cNvPr id="96259" name="Rectangle 3"/>
          <p:cNvSpPr>
            <a:spLocks noGrp="1" noChangeArrowheads="1"/>
          </p:cNvSpPr>
          <p:nvPr>
            <p:ph type="body" idx="1"/>
          </p:nvPr>
        </p:nvSpPr>
        <p:spPr/>
        <p:txBody>
          <a:bodyPr/>
          <a:lstStyle/>
          <a:p>
            <a:pPr lvl="1"/>
            <a:endParaRPr lang="cs-CZ" altLang="cs-CZ" dirty="0"/>
          </a:p>
        </p:txBody>
      </p:sp>
      <p:graphicFrame>
        <p:nvGraphicFramePr>
          <p:cNvPr id="2" name="Tabulka 1"/>
          <p:cNvGraphicFramePr>
            <a:graphicFrameLocks noGrp="1"/>
          </p:cNvGraphicFramePr>
          <p:nvPr/>
        </p:nvGraphicFramePr>
        <p:xfrm>
          <a:off x="665999" y="904775"/>
          <a:ext cx="11211773" cy="5760721"/>
        </p:xfrm>
        <a:graphic>
          <a:graphicData uri="http://schemas.openxmlformats.org/drawingml/2006/table">
            <a:tbl>
              <a:tblPr firstRow="1" bandRow="1">
                <a:tableStyleId>{5C22544A-7EE6-4342-B048-85BDC9FD1C3A}</a:tableStyleId>
              </a:tblPr>
              <a:tblGrid>
                <a:gridCol w="5575510">
                  <a:extLst>
                    <a:ext uri="{9D8B030D-6E8A-4147-A177-3AD203B41FA5}">
                      <a16:colId xmlns:a16="http://schemas.microsoft.com/office/drawing/2014/main" val="1389222180"/>
                    </a:ext>
                  </a:extLst>
                </a:gridCol>
                <a:gridCol w="5636263">
                  <a:extLst>
                    <a:ext uri="{9D8B030D-6E8A-4147-A177-3AD203B41FA5}">
                      <a16:colId xmlns:a16="http://schemas.microsoft.com/office/drawing/2014/main" val="2889140584"/>
                    </a:ext>
                  </a:extLst>
                </a:gridCol>
              </a:tblGrid>
              <a:tr h="407839">
                <a:tc>
                  <a:txBody>
                    <a:bodyPr/>
                    <a:lstStyle/>
                    <a:p>
                      <a:r>
                        <a:rPr lang="cs-CZ" dirty="0"/>
                        <a:t>Generální klauzule</a:t>
                      </a:r>
                    </a:p>
                  </a:txBody>
                  <a:tcPr/>
                </a:tc>
                <a:tc>
                  <a:txBody>
                    <a:bodyPr/>
                    <a:lstStyle/>
                    <a:p>
                      <a:r>
                        <a:rPr lang="cs-CZ" dirty="0"/>
                        <a:t>Skutkové podstaty</a:t>
                      </a:r>
                    </a:p>
                  </a:txBody>
                  <a:tcPr/>
                </a:tc>
                <a:extLst>
                  <a:ext uri="{0D108BD9-81ED-4DB2-BD59-A6C34878D82A}">
                    <a16:rowId xmlns:a16="http://schemas.microsoft.com/office/drawing/2014/main" val="1962115068"/>
                  </a:ext>
                </a:extLst>
              </a:tr>
              <a:tr h="356859">
                <a:tc>
                  <a:txBody>
                    <a:bodyPr/>
                    <a:lstStyle/>
                    <a:p>
                      <a:r>
                        <a:rPr lang="cs-CZ" sz="1500" dirty="0"/>
                        <a:t>§ 2976 odst. 1</a:t>
                      </a:r>
                    </a:p>
                  </a:txBody>
                  <a:tcPr/>
                </a:tc>
                <a:tc>
                  <a:txBody>
                    <a:bodyPr/>
                    <a:lstStyle/>
                    <a:p>
                      <a:r>
                        <a:rPr lang="cs-CZ" sz="1500" dirty="0"/>
                        <a:t>Výčet § 2976 odst. 2</a:t>
                      </a:r>
                    </a:p>
                  </a:txBody>
                  <a:tcPr/>
                </a:tc>
                <a:extLst>
                  <a:ext uri="{0D108BD9-81ED-4DB2-BD59-A6C34878D82A}">
                    <a16:rowId xmlns:a16="http://schemas.microsoft.com/office/drawing/2014/main" val="861276894"/>
                  </a:ext>
                </a:extLst>
              </a:tr>
              <a:tr h="4996023">
                <a:tc>
                  <a:txBody>
                    <a:bodyPr/>
                    <a:lstStyle/>
                    <a:p>
                      <a:r>
                        <a:rPr lang="cs-CZ" sz="2600" dirty="0"/>
                        <a:t>Kdo se dostane v hospodářském styku do rozporu s dobrými mravy soutěže jednáním způsobilým přivodit újmu jiným soutěžitelům nebo zákazníkům, dopustí se nekalé soutěže. Nekalá soutěž se zakazuje.</a:t>
                      </a:r>
                    </a:p>
                  </a:txBody>
                  <a:tcPr/>
                </a:tc>
                <a:tc>
                  <a:txBody>
                    <a:bodyPr/>
                    <a:lstStyle/>
                    <a:p>
                      <a:r>
                        <a:rPr lang="cs-CZ" sz="1800" b="1" kern="1200" dirty="0">
                          <a:solidFill>
                            <a:schemeClr val="dk1"/>
                          </a:solidFill>
                          <a:effectLst/>
                          <a:latin typeface="+mn-lt"/>
                          <a:ea typeface="+mn-ea"/>
                          <a:cs typeface="+mn-cs"/>
                        </a:rPr>
                        <a:t>SP</a:t>
                      </a:r>
                      <a:r>
                        <a:rPr lang="cs-CZ" sz="1800" b="1" kern="1200" baseline="0" dirty="0">
                          <a:solidFill>
                            <a:schemeClr val="dk1"/>
                          </a:solidFill>
                          <a:effectLst/>
                          <a:latin typeface="+mn-lt"/>
                          <a:ea typeface="+mn-ea"/>
                          <a:cs typeface="+mn-cs"/>
                        </a:rPr>
                        <a:t> s všeobecným ochranným účelem</a:t>
                      </a:r>
                    </a:p>
                    <a:p>
                      <a:r>
                        <a:rPr lang="cs-CZ" sz="1800" kern="1200" dirty="0">
                          <a:solidFill>
                            <a:schemeClr val="dk1"/>
                          </a:solidFill>
                          <a:effectLst/>
                          <a:latin typeface="+mn-lt"/>
                          <a:ea typeface="+mn-ea"/>
                          <a:cs typeface="+mn-cs"/>
                        </a:rPr>
                        <a:t>§ 2977</a:t>
                      </a:r>
                      <a:r>
                        <a:rPr lang="cs-CZ" sz="1800" kern="1200" baseline="0" dirty="0">
                          <a:solidFill>
                            <a:schemeClr val="dk1"/>
                          </a:solidFill>
                          <a:effectLst/>
                          <a:latin typeface="+mn-lt"/>
                          <a:ea typeface="+mn-ea"/>
                          <a:cs typeface="+mn-cs"/>
                        </a:rPr>
                        <a:t> </a:t>
                      </a:r>
                      <a:r>
                        <a:rPr lang="cs-CZ" sz="1800" kern="1200" dirty="0">
                          <a:solidFill>
                            <a:schemeClr val="dk1"/>
                          </a:solidFill>
                          <a:effectLst/>
                          <a:latin typeface="+mn-lt"/>
                          <a:ea typeface="+mn-ea"/>
                          <a:cs typeface="+mn-cs"/>
                        </a:rPr>
                        <a:t>Klamavá reklama</a:t>
                      </a:r>
                    </a:p>
                    <a:p>
                      <a:r>
                        <a:rPr lang="cs-CZ" sz="1800" kern="1200" dirty="0">
                          <a:solidFill>
                            <a:schemeClr val="dk1"/>
                          </a:solidFill>
                          <a:effectLst/>
                          <a:latin typeface="+mn-lt"/>
                          <a:ea typeface="+mn-ea"/>
                          <a:cs typeface="+mn-cs"/>
                        </a:rPr>
                        <a:t>§ 2978 Klamavé označení </a:t>
                      </a:r>
                    </a:p>
                    <a:p>
                      <a:r>
                        <a:rPr lang="cs-CZ" sz="1800" kern="1200" dirty="0">
                          <a:solidFill>
                            <a:schemeClr val="dk1"/>
                          </a:solidFill>
                          <a:effectLst/>
                          <a:latin typeface="+mn-lt"/>
                          <a:ea typeface="+mn-ea"/>
                          <a:cs typeface="+mn-cs"/>
                        </a:rPr>
                        <a:t>zboží nebo služby</a:t>
                      </a:r>
                    </a:p>
                    <a:p>
                      <a:r>
                        <a:rPr lang="cs-CZ" sz="1800" kern="1200" dirty="0">
                          <a:solidFill>
                            <a:schemeClr val="tx2">
                              <a:lumMod val="60000"/>
                              <a:lumOff val="40000"/>
                            </a:schemeClr>
                          </a:solidFill>
                          <a:effectLst/>
                          <a:latin typeface="+mn-lt"/>
                          <a:ea typeface="+mn-ea"/>
                          <a:cs typeface="+mn-cs"/>
                        </a:rPr>
                        <a:t>§ 2980 (Nepovolená</a:t>
                      </a:r>
                      <a:r>
                        <a:rPr lang="cs-CZ" sz="1800" kern="1200" baseline="0" dirty="0">
                          <a:solidFill>
                            <a:schemeClr val="tx2">
                              <a:lumMod val="60000"/>
                              <a:lumOff val="40000"/>
                            </a:schemeClr>
                          </a:solidFill>
                          <a:effectLst/>
                          <a:latin typeface="+mn-lt"/>
                          <a:ea typeface="+mn-ea"/>
                          <a:cs typeface="+mn-cs"/>
                        </a:rPr>
                        <a:t>) srovnávací reklama</a:t>
                      </a:r>
                      <a:endParaRPr lang="cs-CZ" sz="1800" kern="1200" dirty="0">
                        <a:solidFill>
                          <a:schemeClr val="tx2">
                            <a:lumMod val="60000"/>
                            <a:lumOff val="40000"/>
                          </a:schemeClr>
                        </a:solidFill>
                        <a:effectLst/>
                        <a:latin typeface="+mn-lt"/>
                        <a:ea typeface="+mn-ea"/>
                        <a:cs typeface="+mn-cs"/>
                      </a:endParaRPr>
                    </a:p>
                    <a:p>
                      <a:r>
                        <a:rPr lang="cs-CZ" sz="1800" kern="1200" dirty="0">
                          <a:solidFill>
                            <a:schemeClr val="dk1"/>
                          </a:solidFill>
                          <a:effectLst/>
                          <a:latin typeface="+mn-lt"/>
                          <a:ea typeface="+mn-ea"/>
                          <a:cs typeface="+mn-cs"/>
                        </a:rPr>
                        <a:t>§ 2981 Vyvolání nebezpečí </a:t>
                      </a:r>
                    </a:p>
                    <a:p>
                      <a:r>
                        <a:rPr lang="cs-CZ" sz="1800" kern="1200" dirty="0">
                          <a:solidFill>
                            <a:schemeClr val="dk1"/>
                          </a:solidFill>
                          <a:effectLst/>
                          <a:latin typeface="+mn-lt"/>
                          <a:ea typeface="+mn-ea"/>
                          <a:cs typeface="+mn-cs"/>
                        </a:rPr>
                        <a:t>záměny</a:t>
                      </a:r>
                    </a:p>
                    <a:p>
                      <a:r>
                        <a:rPr lang="cs-CZ" sz="1800" b="0" kern="1200" dirty="0">
                          <a:solidFill>
                            <a:schemeClr val="tx2">
                              <a:lumMod val="60000"/>
                              <a:lumOff val="40000"/>
                            </a:schemeClr>
                          </a:solidFill>
                          <a:effectLst/>
                          <a:latin typeface="+mn-lt"/>
                          <a:ea typeface="+mn-ea"/>
                          <a:cs typeface="+mn-cs"/>
                        </a:rPr>
                        <a:t>§ 2986 Dotěrné obtěžování</a:t>
                      </a:r>
                    </a:p>
                    <a:p>
                      <a:r>
                        <a:rPr lang="cs-CZ" sz="1800" kern="1200" dirty="0">
                          <a:solidFill>
                            <a:schemeClr val="dk1"/>
                          </a:solidFill>
                          <a:effectLst/>
                          <a:latin typeface="+mn-lt"/>
                          <a:ea typeface="+mn-ea"/>
                          <a:cs typeface="+mn-cs"/>
                        </a:rPr>
                        <a:t>§ 2987 Ohrožení zdraví nebo životního prostředí</a:t>
                      </a:r>
                    </a:p>
                    <a:p>
                      <a:endParaRPr lang="cs-CZ" sz="1800" kern="1200" dirty="0">
                        <a:solidFill>
                          <a:schemeClr val="dk1"/>
                        </a:solidFill>
                        <a:effectLst/>
                        <a:latin typeface="+mn-lt"/>
                        <a:ea typeface="+mn-ea"/>
                        <a:cs typeface="+mn-cs"/>
                      </a:endParaRPr>
                    </a:p>
                    <a:p>
                      <a:r>
                        <a:rPr lang="cs-CZ" sz="1800" b="1" kern="1200" dirty="0">
                          <a:solidFill>
                            <a:schemeClr val="dk1"/>
                          </a:solidFill>
                          <a:effectLst/>
                          <a:latin typeface="+mn-lt"/>
                          <a:ea typeface="+mn-ea"/>
                          <a:cs typeface="+mn-cs"/>
                        </a:rPr>
                        <a:t>Skutkové podstaty chránící soutěžitele</a:t>
                      </a:r>
                    </a:p>
                    <a:p>
                      <a:r>
                        <a:rPr lang="cs-CZ" sz="1800" kern="1200" dirty="0">
                          <a:solidFill>
                            <a:schemeClr val="dk1"/>
                          </a:solidFill>
                          <a:effectLst/>
                          <a:latin typeface="+mn-lt"/>
                          <a:ea typeface="+mn-ea"/>
                          <a:cs typeface="+mn-cs"/>
                        </a:rPr>
                        <a:t>§ 2982 OZ Parazitování </a:t>
                      </a:r>
                    </a:p>
                    <a:p>
                      <a:r>
                        <a:rPr lang="cs-CZ" sz="1800" kern="1200" dirty="0">
                          <a:solidFill>
                            <a:schemeClr val="dk1"/>
                          </a:solidFill>
                          <a:effectLst/>
                          <a:latin typeface="+mn-lt"/>
                          <a:ea typeface="+mn-ea"/>
                          <a:cs typeface="+mn-cs"/>
                        </a:rPr>
                        <a:t>na pověsti</a:t>
                      </a:r>
                    </a:p>
                    <a:p>
                      <a:r>
                        <a:rPr lang="cs-CZ" sz="1800" kern="1200" dirty="0">
                          <a:solidFill>
                            <a:schemeClr val="dk1"/>
                          </a:solidFill>
                          <a:effectLst/>
                          <a:latin typeface="+mn-lt"/>
                          <a:ea typeface="+mn-ea"/>
                          <a:cs typeface="+mn-cs"/>
                        </a:rPr>
                        <a:t>§ 2983 Podplácení</a:t>
                      </a:r>
                    </a:p>
                    <a:p>
                      <a:r>
                        <a:rPr lang="cs-CZ" sz="1800" kern="1200" dirty="0">
                          <a:solidFill>
                            <a:schemeClr val="dk1"/>
                          </a:solidFill>
                          <a:effectLst/>
                          <a:latin typeface="+mn-lt"/>
                          <a:ea typeface="+mn-ea"/>
                          <a:cs typeface="+mn-cs"/>
                        </a:rPr>
                        <a:t>§ 2984 Zlehčování</a:t>
                      </a:r>
                    </a:p>
                    <a:p>
                      <a:r>
                        <a:rPr lang="cs-CZ" sz="1800" kern="1200" dirty="0">
                          <a:solidFill>
                            <a:schemeClr val="dk1"/>
                          </a:solidFill>
                          <a:effectLst/>
                          <a:latin typeface="+mn-lt"/>
                          <a:ea typeface="+mn-ea"/>
                          <a:cs typeface="+mn-cs"/>
                        </a:rPr>
                        <a:t>§ 2985 Porušení </a:t>
                      </a:r>
                      <a:r>
                        <a:rPr lang="cs-CZ" sz="1800" kern="1200" dirty="0" err="1">
                          <a:solidFill>
                            <a:schemeClr val="dk1"/>
                          </a:solidFill>
                          <a:effectLst/>
                          <a:latin typeface="+mn-lt"/>
                          <a:ea typeface="+mn-ea"/>
                          <a:cs typeface="+mn-cs"/>
                        </a:rPr>
                        <a:t>obch.tajemství</a:t>
                      </a:r>
                      <a:endParaRPr lang="cs-CZ" sz="1800" dirty="0">
                        <a:solidFill>
                          <a:schemeClr val="tx1"/>
                        </a:solidFill>
                      </a:endParaRPr>
                    </a:p>
                  </a:txBody>
                  <a:tcPr/>
                </a:tc>
                <a:extLst>
                  <a:ext uri="{0D108BD9-81ED-4DB2-BD59-A6C34878D82A}">
                    <a16:rowId xmlns:a16="http://schemas.microsoft.com/office/drawing/2014/main" val="3684417171"/>
                  </a:ext>
                </a:extLst>
              </a:tr>
            </a:tbl>
          </a:graphicData>
        </a:graphic>
      </p:graphicFrame>
    </p:spTree>
    <p:extLst>
      <p:ext uri="{BB962C8B-B14F-4D97-AF65-F5344CB8AC3E}">
        <p14:creationId xmlns:p14="http://schemas.microsoft.com/office/powerpoint/2010/main" val="4067258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75036" y="956734"/>
            <a:ext cx="11331018" cy="567267"/>
          </a:xfrm>
        </p:spPr>
        <p:txBody>
          <a:bodyPr/>
          <a:lstStyle/>
          <a:p>
            <a:r>
              <a:rPr lang="cs-CZ" dirty="0"/>
              <a:t>Subjekty chráněné úpravou nekalé soutěže</a:t>
            </a:r>
          </a:p>
        </p:txBody>
      </p:sp>
      <p:sp>
        <p:nvSpPr>
          <p:cNvPr id="5" name="Zástupný symbol pro obsah 4"/>
          <p:cNvSpPr>
            <a:spLocks noGrp="1"/>
          </p:cNvSpPr>
          <p:nvPr>
            <p:ph idx="1"/>
          </p:nvPr>
        </p:nvSpPr>
        <p:spPr>
          <a:xfrm>
            <a:off x="720000" y="1735667"/>
            <a:ext cx="10460190" cy="4396846"/>
          </a:xfrm>
        </p:spPr>
        <p:txBody>
          <a:bodyPr/>
          <a:lstStyle/>
          <a:p>
            <a:pPr>
              <a:buFont typeface="Arial" panose="020B0604020202020204" pitchFamily="34" charset="0"/>
              <a:buChar char="•"/>
            </a:pPr>
            <a:r>
              <a:rPr lang="cs-CZ" dirty="0"/>
              <a:t>„</a:t>
            </a:r>
            <a:r>
              <a:rPr lang="cs-CZ" dirty="0" err="1"/>
              <a:t>Schutzzwecktrias</a:t>
            </a:r>
            <a:r>
              <a:rPr lang="cs-CZ" dirty="0"/>
              <a:t>“</a:t>
            </a:r>
          </a:p>
          <a:p>
            <a:pPr lvl="1">
              <a:buFont typeface="Arial" panose="020B0604020202020204" pitchFamily="34" charset="0"/>
              <a:buChar char="•"/>
            </a:pPr>
            <a:r>
              <a:rPr lang="cs-CZ" altLang="cs-CZ" dirty="0">
                <a:latin typeface="Arial" panose="020B0604020202020204" pitchFamily="34" charset="0"/>
                <a:cs typeface="Arial" panose="020B0604020202020204" pitchFamily="34" charset="0"/>
              </a:rPr>
              <a:t>Soutěžitelé – ne nutně podnikatelé</a:t>
            </a:r>
          </a:p>
          <a:p>
            <a:pPr lvl="1">
              <a:buFont typeface="Arial" panose="020B0604020202020204" pitchFamily="34" charset="0"/>
              <a:buChar char="•"/>
            </a:pPr>
            <a:r>
              <a:rPr lang="cs-CZ" altLang="cs-CZ" dirty="0">
                <a:latin typeface="Arial" panose="020B0604020202020204" pitchFamily="34" charset="0"/>
                <a:cs typeface="Arial" panose="020B0604020202020204" pitchFamily="34" charset="0"/>
              </a:rPr>
              <a:t>Zákazníci (v SR spotřebitelé) – v ČR ne nutně spotřebitelé!</a:t>
            </a:r>
          </a:p>
          <a:p>
            <a:pPr lvl="1">
              <a:buFont typeface="Arial" panose="020B0604020202020204" pitchFamily="34" charset="0"/>
              <a:buChar char="•"/>
            </a:pPr>
            <a:r>
              <a:rPr lang="cs-CZ" altLang="cs-CZ" dirty="0">
                <a:latin typeface="Arial" panose="020B0604020202020204" pitchFamily="34" charset="0"/>
                <a:cs typeface="Arial" panose="020B0604020202020204" pitchFamily="34" charset="0"/>
              </a:rPr>
              <a:t>Společnost jako celek</a:t>
            </a:r>
          </a:p>
          <a:p>
            <a:pPr algn="just">
              <a:buFont typeface="Arial" panose="020B0604020202020204" pitchFamily="34" charset="0"/>
              <a:buChar char="•"/>
            </a:pPr>
            <a:r>
              <a:rPr lang="cs-CZ" altLang="cs-CZ" dirty="0"/>
              <a:t>Soutěžní vztah nelze </a:t>
            </a:r>
            <a:r>
              <a:rPr lang="cs-CZ" altLang="cs-CZ" b="1" dirty="0"/>
              <a:t>zúžit pouze na soupeření přímo si konkurujících výrobků </a:t>
            </a:r>
            <a:r>
              <a:rPr lang="cs-CZ" altLang="cs-CZ" dirty="0"/>
              <a:t>nebo poskytovatelů služeb nabízejících pravidelně (nikoli tedy ojediněle) stejné či obdobné výrobky nebo služby		               VS v Praze 3 </a:t>
            </a:r>
            <a:r>
              <a:rPr lang="cs-CZ" altLang="cs-CZ" dirty="0" err="1"/>
              <a:t>Cmo</a:t>
            </a:r>
            <a:r>
              <a:rPr lang="cs-CZ" altLang="cs-CZ" dirty="0"/>
              <a:t> 328/1994</a:t>
            </a:r>
            <a:r>
              <a:rPr lang="cs-CZ" altLang="cs-CZ" sz="2800" dirty="0"/>
              <a:t> </a:t>
            </a:r>
            <a:endParaRPr lang="en-US" altLang="cs-CZ" sz="2800" dirty="0">
              <a:latin typeface="Arial" panose="020B0604020202020204" pitchFamily="34" charset="0"/>
              <a:cs typeface="Arial" panose="020B0604020202020204" pitchFamily="34" charset="0"/>
            </a:endParaRPr>
          </a:p>
          <a:p>
            <a:pPr algn="just"/>
            <a:endParaRPr lang="cs-CZ" i="1" dirty="0"/>
          </a:p>
        </p:txBody>
      </p:sp>
      <p:sp>
        <p:nvSpPr>
          <p:cNvPr id="3" name="Zástupný symbol pro zápatí 3"/>
          <p:cNvSpPr>
            <a:spLocks noGrp="1"/>
          </p:cNvSpPr>
          <p:nvPr>
            <p:ph type="ftr" sz="quarter" idx="10"/>
          </p:nvPr>
        </p:nvSpPr>
        <p:spPr/>
        <p:txBody>
          <a:bodyPr/>
          <a:lstStyle/>
          <a:p>
            <a:r>
              <a:rPr lang="cs-CZ" altLang="cs-CZ" dirty="0"/>
              <a:t>Právnická fakulta MU</a:t>
            </a:r>
          </a:p>
        </p:txBody>
      </p:sp>
      <p:sp>
        <p:nvSpPr>
          <p:cNvPr id="4" name="Zástupný symbol pro číslo snímku 4"/>
          <p:cNvSpPr>
            <a:spLocks noGrp="1"/>
          </p:cNvSpPr>
          <p:nvPr>
            <p:ph type="sldNum" sz="quarter" idx="11"/>
          </p:nvPr>
        </p:nvSpPr>
        <p:spPr/>
        <p:txBody>
          <a:bodyPr/>
          <a:lstStyle/>
          <a:p>
            <a:fld id="{7E028F59-B1F6-4801-94DB-4C8B6157CAC0}" type="slidenum">
              <a:rPr lang="cs-CZ" altLang="cs-CZ"/>
              <a:pPr/>
              <a:t>9</a:t>
            </a:fld>
            <a:endParaRPr lang="cs-CZ" altLang="cs-CZ"/>
          </a:p>
        </p:txBody>
      </p:sp>
    </p:spTree>
    <p:extLst>
      <p:ext uri="{BB962C8B-B14F-4D97-AF65-F5344CB8AC3E}">
        <p14:creationId xmlns:p14="http://schemas.microsoft.com/office/powerpoint/2010/main" val="1699021246"/>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LAW-CZ.potx" id="{9368F25A-D07D-4454-BB9E-323E9573381A}" vid="{D76D3162-79D4-49CC-8197-D810905360BE}"/>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prezentace-law-cz</Template>
  <TotalTime>468</TotalTime>
  <Words>6373</Words>
  <Application>Microsoft Office PowerPoint</Application>
  <PresentationFormat>Širokoúhlá obrazovka</PresentationFormat>
  <Paragraphs>620</Paragraphs>
  <Slides>71</Slides>
  <Notes>40</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71</vt:i4>
      </vt:variant>
    </vt:vector>
  </HeadingPairs>
  <TitlesOfParts>
    <vt:vector size="80" baseType="lpstr">
      <vt:lpstr>Arial</vt:lpstr>
      <vt:lpstr>Arial</vt:lpstr>
      <vt:lpstr>inherit</vt:lpstr>
      <vt:lpstr>Montserrat</vt:lpstr>
      <vt:lpstr>Tahoma</vt:lpstr>
      <vt:lpstr>Times New Roman</vt:lpstr>
      <vt:lpstr>Verdana</vt:lpstr>
      <vt:lpstr>Wingdings</vt:lpstr>
      <vt:lpstr>Prezentace_MU_CZ</vt:lpstr>
      <vt:lpstr> Regulace reklamy</vt:lpstr>
      <vt:lpstr>Právní regulace reklamy</vt:lpstr>
      <vt:lpstr>Úprava nekalé soutěže</vt:lpstr>
      <vt:lpstr>Typický způsob právní regulace – generální klauzule</vt:lpstr>
      <vt:lpstr>„Nekalé soutěž“ v. „Kartelové právo“</vt:lpstr>
      <vt:lpstr>Nekalá soutěž před ÚS</vt:lpstr>
      <vt:lpstr>Love, peace and nekalá soutěž</vt:lpstr>
      <vt:lpstr>GK a výčet skutkových podstat</vt:lpstr>
      <vt:lpstr>Subjekty chráněné úpravou nekalé soutěže</vt:lpstr>
      <vt:lpstr>Soutěžitel i před vstupem na trh</vt:lpstr>
      <vt:lpstr>Ochrana i „nascitura“</vt:lpstr>
      <vt:lpstr>Širší pojetí soutěžitele, „Imagewerbung“ DAV</vt:lpstr>
      <vt:lpstr>Tzv. katalogové podvody a „zákazníci“</vt:lpstr>
      <vt:lpstr>Ukázky</vt:lpstr>
      <vt:lpstr>Spotřebitelé a zákazníci - praktické obtíže při určení referenční skupiny </vt:lpstr>
      <vt:lpstr>Průměrný spotřebitel jako referenční skupina</vt:lpstr>
      <vt:lpstr>Případy z praxe</vt:lpstr>
      <vt:lpstr>Mars</vt:lpstr>
      <vt:lpstr>Doba kamenná je pryč</vt:lpstr>
      <vt:lpstr>Monteil Firming Action Lifting Extreme Creme </vt:lpstr>
      <vt:lpstr>Clinique</vt:lpstr>
      <vt:lpstr>Klavíry vyrábíme sami (OGH 4 Ob 42/08t)</vt:lpstr>
      <vt:lpstr>Posuzování klamavosti ve zvláštních případech</vt:lpstr>
      <vt:lpstr>Empirický model – výhoda a nevýhody</vt:lpstr>
      <vt:lpstr>„Bohemka“</vt:lpstr>
      <vt:lpstr>Průměrný spotřebitel v judikatuře NS</vt:lpstr>
      <vt:lpstr>Zvlášť zranitelný spotřebitel</vt:lpstr>
      <vt:lpstr>Zvlášť zranitelný spotřebitel II</vt:lpstr>
      <vt:lpstr>Generální klauzule</vt:lpstr>
      <vt:lpstr>Statika generální klauzule</vt:lpstr>
      <vt:lpstr>Vztah GK a skutkových podstat</vt:lpstr>
      <vt:lpstr>Soutěžitelé: konkurenční vztah není vůbec třeba</vt:lpstr>
      <vt:lpstr>Dobré mravy soutěže</vt:lpstr>
      <vt:lpstr>Dobré mravy v rozhodnutí NS 4554/2017 – 1.</vt:lpstr>
      <vt:lpstr>Dobré mravy ve sporných případech</vt:lpstr>
      <vt:lpstr>Dobré mravy ve sporných případech</vt:lpstr>
      <vt:lpstr>Dobré mravy ve sporných případech</vt:lpstr>
      <vt:lpstr>Dobré mravy ve sporných případech</vt:lpstr>
      <vt:lpstr>Dobré mravy ve sporných případech</vt:lpstr>
      <vt:lpstr>Porušení norem veř. nebo soukr. práva</vt:lpstr>
      <vt:lpstr>Jednání blízké pojm. skutkovým podstatám</vt:lpstr>
      <vt:lpstr>Ostatní skutkové podstaty</vt:lpstr>
      <vt:lpstr>Nekalé obchodní praktiky</vt:lpstr>
      <vt:lpstr>Nekalé obchodní praktiky</vt:lpstr>
      <vt:lpstr>Podprahová reklama (pod 50 milisekund)</vt:lpstr>
      <vt:lpstr>Proplácení voucherů konkurence,BGH</vt:lpstr>
      <vt:lpstr>Meta-tagging</vt:lpstr>
      <vt:lpstr>ABlockPlus – BGH I ZR 154/16</vt:lpstr>
      <vt:lpstr>Cybersquatting</vt:lpstr>
      <vt:lpstr>Typosquatting</vt:lpstr>
      <vt:lpstr>Linking</vt:lpstr>
      <vt:lpstr>Prezentace aplikace PowerPoint</vt:lpstr>
      <vt:lpstr>Prezentace aplikace PowerPoint</vt:lpstr>
      <vt:lpstr>Regulace reklamy ve veřejném právu – vybrané otázky</vt:lpstr>
      <vt:lpstr>Product placement</vt:lpstr>
      <vt:lpstr>Alkohol</vt:lpstr>
      <vt:lpstr>Alkohol</vt:lpstr>
      <vt:lpstr>Střelné zbraně a střelivo</vt:lpstr>
      <vt:lpstr>Pohřební služby</vt:lpstr>
      <vt:lpstr>Orgány dozoru</vt:lpstr>
      <vt:lpstr>Sexistická reklama</vt:lpstr>
      <vt:lpstr>Sexistická reklama před NSS</vt:lpstr>
      <vt:lpstr>Samoregulace v oblasti reklamního průmyslu</vt:lpstr>
      <vt:lpstr>Samoregulace reklamy v Evropě – EASA 2020</vt:lpstr>
      <vt:lpstr>Okruh stěžovatelů</vt:lpstr>
      <vt:lpstr>Kodex Rady pro reklamu</vt:lpstr>
      <vt:lpstr>Procedura </vt:lpstr>
      <vt:lpstr>SIXT</vt:lpstr>
      <vt:lpstr>Výhody samoregulace: Copy Advice</vt:lpstr>
      <vt:lpstr>Předvídatelnost: Copy Advice</vt:lpstr>
      <vt:lpstr>Rizika homonymní normotvorby</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Josef Kotásek</dc:creator>
  <cp:lastModifiedBy>Josef Kotásek</cp:lastModifiedBy>
  <cp:revision>98</cp:revision>
  <cp:lastPrinted>1601-01-01T00:00:00Z</cp:lastPrinted>
  <dcterms:created xsi:type="dcterms:W3CDTF">2019-10-11T08:57:52Z</dcterms:created>
  <dcterms:modified xsi:type="dcterms:W3CDTF">2023-02-10T15:44:25Z</dcterms:modified>
</cp:coreProperties>
</file>