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314B86B-2CF8-4BB8-B84D-C9A8F174E32B}" type="datetimeFigureOut">
              <a:rPr lang="cs-CZ" smtClean="0"/>
              <a:t>27.02.2023</a:t>
            </a:fld>
            <a:endParaRPr lang="cs-CZ"/>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cs-CZ"/>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332857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A314B86B-2CF8-4BB8-B84D-C9A8F174E32B}" type="datetimeFigureOut">
              <a:rPr lang="cs-CZ" smtClean="0"/>
              <a:t>27.02.2023</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265137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A314B86B-2CF8-4BB8-B84D-C9A8F174E32B}"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1524991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A314B86B-2CF8-4BB8-B84D-C9A8F174E32B}"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89529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A314B86B-2CF8-4BB8-B84D-C9A8F174E32B}"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897712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314B86B-2CF8-4BB8-B84D-C9A8F174E32B}" type="datetimeFigureOut">
              <a:rPr lang="cs-CZ" smtClean="0"/>
              <a:t>27.02.2023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1921566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314B86B-2CF8-4BB8-B84D-C9A8F174E32B}" type="datetimeFigureOut">
              <a:rPr lang="cs-CZ" smtClean="0"/>
              <a:t>27.02.2023</a:t>
            </a:fld>
            <a:endParaRPr lang="cs-CZ"/>
          </a:p>
        </p:txBody>
      </p:sp>
      <p:sp>
        <p:nvSpPr>
          <p:cNvPr id="8" name="Footer Placeholder 7"/>
          <p:cNvSpPr>
            <a:spLocks noGrp="1"/>
          </p:cNvSpPr>
          <p:nvPr>
            <p:ph type="ftr" sz="quarter" idx="11"/>
          </p:nvPr>
        </p:nvSpPr>
        <p:spPr>
          <a:xfrm>
            <a:off x="561111" y="6391838"/>
            <a:ext cx="3644282" cy="304801"/>
          </a:xfrm>
        </p:spPr>
        <p:txBody>
          <a:bodyPr/>
          <a:lstStyle/>
          <a:p>
            <a:endParaRPr lang="cs-CZ"/>
          </a:p>
        </p:txBody>
      </p:sp>
      <p:sp>
        <p:nvSpPr>
          <p:cNvPr id="9" name="Slide Number Placeholder 8"/>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313015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314B86B-2CF8-4BB8-B84D-C9A8F174E32B}"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1829255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314B86B-2CF8-4BB8-B84D-C9A8F174E32B}"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3680617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314B86B-2CF8-4BB8-B84D-C9A8F174E32B}"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4209046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A314B86B-2CF8-4BB8-B84D-C9A8F174E32B}"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387465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A314B86B-2CF8-4BB8-B84D-C9A8F174E32B}" type="datetimeFigureOut">
              <a:rPr lang="cs-CZ" smtClean="0"/>
              <a:t>27.02.2023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2326517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A314B86B-2CF8-4BB8-B84D-C9A8F174E32B}" type="datetimeFigureOut">
              <a:rPr lang="cs-CZ" smtClean="0"/>
              <a:t>27.02.2023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1061011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A314B86B-2CF8-4BB8-B84D-C9A8F174E32B}" type="datetimeFigureOut">
              <a:rPr lang="cs-CZ" smtClean="0"/>
              <a:t>27.02.2023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2228738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4B86B-2CF8-4BB8-B84D-C9A8F174E32B}" type="datetimeFigureOut">
              <a:rPr lang="cs-CZ" smtClean="0"/>
              <a:t>27.02.2023</a:t>
            </a:fld>
            <a:endParaRPr lang="cs-CZ"/>
          </a:p>
        </p:txBody>
      </p:sp>
      <p:sp>
        <p:nvSpPr>
          <p:cNvPr id="3" name="Footer Placeholder 2"/>
          <p:cNvSpPr>
            <a:spLocks noGrp="1"/>
          </p:cNvSpPr>
          <p:nvPr>
            <p:ph type="ftr" sz="quarter" idx="11"/>
          </p:nvPr>
        </p:nvSpPr>
        <p:spPr/>
        <p:txBody>
          <a:bodyPr/>
          <a:lstStyle/>
          <a:p>
            <a:endParaRPr lang="cs-CZ"/>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1071991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A314B86B-2CF8-4BB8-B84D-C9A8F174E32B}" type="datetimeFigureOut">
              <a:rPr lang="cs-CZ" smtClean="0"/>
              <a:t>27.02.2023</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302466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A314B86B-2CF8-4BB8-B84D-C9A8F174E32B}" type="datetimeFigureOut">
              <a:rPr lang="cs-CZ" smtClean="0"/>
              <a:t>27.02.2023</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1710AC2-9836-4397-835E-FA15BF47B98D}" type="slidenum">
              <a:rPr lang="cs-CZ" smtClean="0"/>
              <a:t>‹#›</a:t>
            </a:fld>
            <a:endParaRPr lang="cs-CZ"/>
          </a:p>
        </p:txBody>
      </p:sp>
    </p:spTree>
    <p:extLst>
      <p:ext uri="{BB962C8B-B14F-4D97-AF65-F5344CB8AC3E}">
        <p14:creationId xmlns:p14="http://schemas.microsoft.com/office/powerpoint/2010/main" val="216190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314B86B-2CF8-4BB8-B84D-C9A8F174E32B}" type="datetimeFigureOut">
              <a:rPr lang="cs-CZ" smtClean="0"/>
              <a:t>27.02.2023</a:t>
            </a:fld>
            <a:endParaRPr lang="cs-CZ"/>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cs-CZ"/>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1710AC2-9836-4397-835E-FA15BF47B98D}" type="slidenum">
              <a:rPr lang="cs-CZ" smtClean="0"/>
              <a:t>‹#›</a:t>
            </a:fld>
            <a:endParaRPr lang="cs-CZ"/>
          </a:p>
        </p:txBody>
      </p:sp>
    </p:spTree>
    <p:extLst>
      <p:ext uri="{BB962C8B-B14F-4D97-AF65-F5344CB8AC3E}">
        <p14:creationId xmlns:p14="http://schemas.microsoft.com/office/powerpoint/2010/main" val="3327295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248510-08E8-4A9B-B8EA-96494242E110}"/>
              </a:ext>
            </a:extLst>
          </p:cNvPr>
          <p:cNvSpPr>
            <a:spLocks noGrp="1"/>
          </p:cNvSpPr>
          <p:nvPr>
            <p:ph type="ctrTitle"/>
          </p:nvPr>
        </p:nvSpPr>
        <p:spPr>
          <a:xfrm>
            <a:off x="1558716" y="1321367"/>
            <a:ext cx="8825658" cy="2677648"/>
          </a:xfrm>
        </p:spPr>
        <p:txBody>
          <a:bodyPr/>
          <a:lstStyle/>
          <a:p>
            <a:pPr algn="ctr"/>
            <a:r>
              <a:rPr lang="cs-CZ" dirty="0"/>
              <a:t>Teorie práva II</a:t>
            </a:r>
            <a:br>
              <a:rPr lang="cs-CZ" dirty="0"/>
            </a:br>
            <a:r>
              <a:rPr lang="cs-CZ" sz="3200" dirty="0"/>
              <a:t>(úvodní seminář)</a:t>
            </a:r>
          </a:p>
        </p:txBody>
      </p:sp>
      <p:sp>
        <p:nvSpPr>
          <p:cNvPr id="3" name="Podnadpis 2">
            <a:extLst>
              <a:ext uri="{FF2B5EF4-FFF2-40B4-BE49-F238E27FC236}">
                <a16:creationId xmlns:a16="http://schemas.microsoft.com/office/drawing/2014/main" id="{C126C13E-928E-4A80-8576-5030399ECF43}"/>
              </a:ext>
            </a:extLst>
          </p:cNvPr>
          <p:cNvSpPr>
            <a:spLocks noGrp="1"/>
          </p:cNvSpPr>
          <p:nvPr>
            <p:ph type="subTitle" idx="1"/>
          </p:nvPr>
        </p:nvSpPr>
        <p:spPr>
          <a:xfrm>
            <a:off x="5085687" y="5786783"/>
            <a:ext cx="8825658" cy="861420"/>
          </a:xfrm>
        </p:spPr>
        <p:txBody>
          <a:bodyPr/>
          <a:lstStyle/>
          <a:p>
            <a:r>
              <a:rPr lang="cs-CZ" cap="none" dirty="0"/>
              <a:t>Jakub Valc</a:t>
            </a:r>
          </a:p>
        </p:txBody>
      </p:sp>
    </p:spTree>
    <p:extLst>
      <p:ext uri="{BB962C8B-B14F-4D97-AF65-F5344CB8AC3E}">
        <p14:creationId xmlns:p14="http://schemas.microsoft.com/office/powerpoint/2010/main" val="242036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5F7C0E-BC9D-4699-AC4C-37E9746F249C}"/>
              </a:ext>
            </a:extLst>
          </p:cNvPr>
          <p:cNvSpPr>
            <a:spLocks noGrp="1"/>
          </p:cNvSpPr>
          <p:nvPr>
            <p:ph type="title"/>
          </p:nvPr>
        </p:nvSpPr>
        <p:spPr/>
        <p:txBody>
          <a:bodyPr/>
          <a:lstStyle/>
          <a:p>
            <a:r>
              <a:rPr lang="cs-CZ" dirty="0"/>
              <a:t>Osnova</a:t>
            </a:r>
          </a:p>
        </p:txBody>
      </p:sp>
      <p:sp>
        <p:nvSpPr>
          <p:cNvPr id="3" name="Zástupný symbol pro obsah 2">
            <a:extLst>
              <a:ext uri="{FF2B5EF4-FFF2-40B4-BE49-F238E27FC236}">
                <a16:creationId xmlns:a16="http://schemas.microsoft.com/office/drawing/2014/main" id="{9B023594-F076-4AC7-921F-EF7550323CC4}"/>
              </a:ext>
            </a:extLst>
          </p:cNvPr>
          <p:cNvSpPr>
            <a:spLocks noGrp="1"/>
          </p:cNvSpPr>
          <p:nvPr>
            <p:ph idx="1"/>
          </p:nvPr>
        </p:nvSpPr>
        <p:spPr>
          <a:xfrm>
            <a:off x="546266" y="2603500"/>
            <a:ext cx="9434348" cy="3416300"/>
          </a:xfrm>
        </p:spPr>
        <p:txBody>
          <a:bodyPr/>
          <a:lstStyle/>
          <a:p>
            <a:r>
              <a:rPr lang="cs-CZ" dirty="0"/>
              <a:t>Organizační pokyny (průběh semestru, podmínky pro ukončení atd.)</a:t>
            </a:r>
          </a:p>
          <a:p>
            <a:r>
              <a:rPr lang="cs-CZ" dirty="0"/>
              <a:t>Rešerše právní úpravy a judikatury </a:t>
            </a:r>
          </a:p>
          <a:p>
            <a:r>
              <a:rPr lang="cs-CZ" dirty="0"/>
              <a:t>(Východiska tvorby práva)</a:t>
            </a:r>
          </a:p>
          <a:p>
            <a:r>
              <a:rPr lang="cs-CZ" dirty="0"/>
              <a:t>Praktické příklady</a:t>
            </a:r>
          </a:p>
        </p:txBody>
      </p:sp>
    </p:spTree>
    <p:extLst>
      <p:ext uri="{BB962C8B-B14F-4D97-AF65-F5344CB8AC3E}">
        <p14:creationId xmlns:p14="http://schemas.microsoft.com/office/powerpoint/2010/main" val="958478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44BC64-B04E-42CC-83DE-447885F094B6}"/>
              </a:ext>
            </a:extLst>
          </p:cNvPr>
          <p:cNvSpPr>
            <a:spLocks noGrp="1"/>
          </p:cNvSpPr>
          <p:nvPr>
            <p:ph type="title"/>
          </p:nvPr>
        </p:nvSpPr>
        <p:spPr/>
        <p:txBody>
          <a:bodyPr/>
          <a:lstStyle/>
          <a:p>
            <a:r>
              <a:rPr lang="cs-CZ" dirty="0"/>
              <a:t>Organizační pokyny</a:t>
            </a:r>
          </a:p>
        </p:txBody>
      </p:sp>
      <p:sp>
        <p:nvSpPr>
          <p:cNvPr id="3" name="Zástupný symbol pro obsah 2">
            <a:extLst>
              <a:ext uri="{FF2B5EF4-FFF2-40B4-BE49-F238E27FC236}">
                <a16:creationId xmlns:a16="http://schemas.microsoft.com/office/drawing/2014/main" id="{7A4FC577-C92B-421D-BEA9-D925A51DBD4C}"/>
              </a:ext>
            </a:extLst>
          </p:cNvPr>
          <p:cNvSpPr>
            <a:spLocks noGrp="1"/>
          </p:cNvSpPr>
          <p:nvPr>
            <p:ph idx="1"/>
          </p:nvPr>
        </p:nvSpPr>
        <p:spPr>
          <a:xfrm>
            <a:off x="0" y="2484746"/>
            <a:ext cx="12192000" cy="4272313"/>
          </a:xfrm>
        </p:spPr>
        <p:txBody>
          <a:bodyPr/>
          <a:lstStyle/>
          <a:p>
            <a:pPr marL="0" indent="0">
              <a:buNone/>
            </a:pPr>
            <a:r>
              <a:rPr lang="cs-CZ" u="sng" dirty="0"/>
              <a:t>Podmínky pro ukončení předmětu:</a:t>
            </a:r>
          </a:p>
          <a:p>
            <a:pPr marL="0" indent="0">
              <a:buNone/>
            </a:pPr>
            <a:r>
              <a:rPr lang="cs-CZ" b="1" dirty="0"/>
              <a:t>		Příprava a účast na semináři			</a:t>
            </a:r>
            <a:r>
              <a:rPr lang="cs-CZ" dirty="0"/>
              <a:t>max. 1 NA (jinak náhrada)/celkem min. 50 % osobní účasti </a:t>
            </a:r>
          </a:p>
          <a:p>
            <a:pPr marL="914400" lvl="2" indent="0">
              <a:buNone/>
            </a:pPr>
            <a:r>
              <a:rPr lang="cs-CZ" sz="1800" b="1" dirty="0"/>
              <a:t>Seminární práce – zápis ze soudního jednání			  </a:t>
            </a:r>
            <a:r>
              <a:rPr lang="cs-CZ" sz="1800" dirty="0"/>
              <a:t>max. 2 normostrany – blíže viz pokyny v </a:t>
            </a:r>
            <a:r>
              <a:rPr lang="cs-CZ" sz="1800" dirty="0" err="1"/>
              <a:t>Isu</a:t>
            </a:r>
            <a:endParaRPr lang="cs-CZ" sz="1800" dirty="0"/>
          </a:p>
          <a:p>
            <a:pPr marL="914400" lvl="2" indent="0">
              <a:buNone/>
            </a:pPr>
            <a:r>
              <a:rPr lang="cs-CZ" sz="1800" b="1" dirty="0"/>
              <a:t>Test znalostí 			 </a:t>
            </a:r>
            <a:r>
              <a:rPr lang="cs-CZ" sz="1800" dirty="0"/>
              <a:t>5 otevřených otázek na probíraná témata (0-4 b.) – min 60 % - 12 b./20 min.</a:t>
            </a:r>
            <a:endParaRPr lang="cs-CZ" sz="1800" b="1" dirty="0"/>
          </a:p>
          <a:p>
            <a:pPr marL="914400" lvl="2" indent="0">
              <a:buNone/>
            </a:pPr>
            <a:r>
              <a:rPr lang="cs-CZ" sz="1800" b="1" dirty="0"/>
              <a:t>+</a:t>
            </a:r>
          </a:p>
          <a:p>
            <a:pPr marL="914400" lvl="2" indent="0">
              <a:buNone/>
            </a:pPr>
            <a:r>
              <a:rPr lang="cs-CZ" sz="1800" b="1" u="sng" dirty="0"/>
              <a:t>Aktivní  zapojení do přípravy a realizace </a:t>
            </a:r>
            <a:r>
              <a:rPr lang="cs-CZ" sz="1800" b="1" u="sng" dirty="0" err="1"/>
              <a:t>Moot</a:t>
            </a:r>
            <a:r>
              <a:rPr lang="cs-CZ" sz="1800" b="1" u="sng" dirty="0"/>
              <a:t> </a:t>
            </a:r>
            <a:r>
              <a:rPr lang="cs-CZ" sz="1800" b="1" u="sng" dirty="0" err="1"/>
              <a:t>courtu</a:t>
            </a:r>
            <a:r>
              <a:rPr lang="cs-CZ" sz="1800" b="1" u="sng" dirty="0"/>
              <a:t> – skutkový stav viz hromadný email</a:t>
            </a:r>
            <a:r>
              <a:rPr lang="cs-CZ" sz="1800" b="1" dirty="0"/>
              <a:t>:</a:t>
            </a:r>
          </a:p>
          <a:p>
            <a:pPr lvl="2">
              <a:buFontTx/>
              <a:buChar char="-"/>
            </a:pPr>
            <a:r>
              <a:rPr lang="cs-CZ" sz="1800" dirty="0"/>
              <a:t>Rozdělení do skupin (přihlášení do interaktivního souboru v MS </a:t>
            </a:r>
            <a:r>
              <a:rPr lang="cs-CZ" sz="1800" dirty="0" err="1"/>
              <a:t>Teams</a:t>
            </a:r>
            <a:r>
              <a:rPr lang="cs-CZ" sz="1800" dirty="0"/>
              <a:t> - po 1. semináři)</a:t>
            </a:r>
          </a:p>
          <a:p>
            <a:pPr lvl="2">
              <a:buFontTx/>
              <a:buChar char="-"/>
            </a:pPr>
            <a:r>
              <a:rPr lang="cs-CZ" sz="1800" dirty="0"/>
              <a:t>Průběžná práce všech členů skupiny – dělba práce – sdílená odpovědnost – určit si </a:t>
            </a:r>
            <a:r>
              <a:rPr lang="cs-CZ" sz="1800" b="1" dirty="0"/>
              <a:t>zástupce</a:t>
            </a:r>
          </a:p>
          <a:p>
            <a:pPr lvl="2">
              <a:buFontTx/>
              <a:buChar char="-"/>
            </a:pPr>
            <a:r>
              <a:rPr lang="cs-CZ" sz="1800" dirty="0"/>
              <a:t>Včasné a řádné vkládání skupinových plnění do </a:t>
            </a:r>
            <a:r>
              <a:rPr lang="cs-CZ" sz="1800" dirty="0" err="1"/>
              <a:t>odevzdáváren</a:t>
            </a:r>
            <a:r>
              <a:rPr lang="cs-CZ" sz="1800" dirty="0"/>
              <a:t> – harmonogram v </a:t>
            </a:r>
            <a:r>
              <a:rPr lang="cs-CZ" sz="1800" dirty="0" err="1"/>
              <a:t>ISu</a:t>
            </a:r>
            <a:endParaRPr lang="cs-CZ" sz="1800" dirty="0"/>
          </a:p>
          <a:p>
            <a:pPr lvl="2">
              <a:buFontTx/>
              <a:buChar char="-"/>
            </a:pPr>
            <a:r>
              <a:rPr lang="cs-CZ" sz="1800" dirty="0"/>
              <a:t>Účast na </a:t>
            </a:r>
            <a:r>
              <a:rPr lang="cs-CZ" sz="1800" dirty="0" err="1"/>
              <a:t>Moot</a:t>
            </a:r>
            <a:r>
              <a:rPr lang="cs-CZ" sz="1800" dirty="0"/>
              <a:t> </a:t>
            </a:r>
            <a:r>
              <a:rPr lang="cs-CZ" sz="1800" dirty="0" err="1"/>
              <a:t>courtu</a:t>
            </a:r>
            <a:r>
              <a:rPr lang="cs-CZ" sz="1800" dirty="0"/>
              <a:t> v rámci předposledního semináře.</a:t>
            </a:r>
          </a:p>
        </p:txBody>
      </p:sp>
      <p:sp>
        <p:nvSpPr>
          <p:cNvPr id="4" name="Šipka: doprava 3">
            <a:extLst>
              <a:ext uri="{FF2B5EF4-FFF2-40B4-BE49-F238E27FC236}">
                <a16:creationId xmlns:a16="http://schemas.microsoft.com/office/drawing/2014/main" id="{4F2F6DD5-64FD-4E99-A6BB-BB6F9F458E98}"/>
              </a:ext>
            </a:extLst>
          </p:cNvPr>
          <p:cNvSpPr/>
          <p:nvPr/>
        </p:nvSpPr>
        <p:spPr>
          <a:xfrm>
            <a:off x="71253" y="2968831"/>
            <a:ext cx="605641" cy="2375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a:extLst>
              <a:ext uri="{FF2B5EF4-FFF2-40B4-BE49-F238E27FC236}">
                <a16:creationId xmlns:a16="http://schemas.microsoft.com/office/drawing/2014/main" id="{615549DC-9061-4E46-A6E6-A43A2F3A01EC}"/>
              </a:ext>
            </a:extLst>
          </p:cNvPr>
          <p:cNvSpPr/>
          <p:nvPr/>
        </p:nvSpPr>
        <p:spPr>
          <a:xfrm>
            <a:off x="71252" y="3358326"/>
            <a:ext cx="605641" cy="2375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a:extLst>
              <a:ext uri="{FF2B5EF4-FFF2-40B4-BE49-F238E27FC236}">
                <a16:creationId xmlns:a16="http://schemas.microsoft.com/office/drawing/2014/main" id="{0B4F55FC-0238-4BFA-945F-7AD98FB1C0D4}"/>
              </a:ext>
            </a:extLst>
          </p:cNvPr>
          <p:cNvSpPr/>
          <p:nvPr/>
        </p:nvSpPr>
        <p:spPr>
          <a:xfrm>
            <a:off x="71251" y="3781415"/>
            <a:ext cx="605641" cy="2375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a:extLst>
              <a:ext uri="{FF2B5EF4-FFF2-40B4-BE49-F238E27FC236}">
                <a16:creationId xmlns:a16="http://schemas.microsoft.com/office/drawing/2014/main" id="{15B41E2F-570C-465E-8038-2E15A6E99F0D}"/>
              </a:ext>
            </a:extLst>
          </p:cNvPr>
          <p:cNvSpPr/>
          <p:nvPr/>
        </p:nvSpPr>
        <p:spPr>
          <a:xfrm>
            <a:off x="4360003" y="2968831"/>
            <a:ext cx="605641" cy="2375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prava 7">
            <a:extLst>
              <a:ext uri="{FF2B5EF4-FFF2-40B4-BE49-F238E27FC236}">
                <a16:creationId xmlns:a16="http://schemas.microsoft.com/office/drawing/2014/main" id="{1E821AA9-108F-48E7-A42F-E15AE96E7BCB}"/>
              </a:ext>
            </a:extLst>
          </p:cNvPr>
          <p:cNvSpPr/>
          <p:nvPr/>
        </p:nvSpPr>
        <p:spPr>
          <a:xfrm>
            <a:off x="6222450" y="3358326"/>
            <a:ext cx="605641" cy="2375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prava 8">
            <a:extLst>
              <a:ext uri="{FF2B5EF4-FFF2-40B4-BE49-F238E27FC236}">
                <a16:creationId xmlns:a16="http://schemas.microsoft.com/office/drawing/2014/main" id="{66AB55D3-27E3-4E89-84AD-A9F104AD3B9D}"/>
              </a:ext>
            </a:extLst>
          </p:cNvPr>
          <p:cNvSpPr/>
          <p:nvPr/>
        </p:nvSpPr>
        <p:spPr>
          <a:xfrm>
            <a:off x="2529224" y="3781415"/>
            <a:ext cx="605641" cy="2375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585043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94B8FE-76D0-456B-823B-B2A8DAE3B13B}"/>
              </a:ext>
            </a:extLst>
          </p:cNvPr>
          <p:cNvSpPr>
            <a:spLocks noGrp="1"/>
          </p:cNvSpPr>
          <p:nvPr>
            <p:ph type="title"/>
          </p:nvPr>
        </p:nvSpPr>
        <p:spPr>
          <a:xfrm>
            <a:off x="824877" y="1132859"/>
            <a:ext cx="10542241" cy="706964"/>
          </a:xfrm>
        </p:spPr>
        <p:txBody>
          <a:bodyPr/>
          <a:lstStyle/>
          <a:p>
            <a:r>
              <a:rPr lang="cs-CZ" dirty="0"/>
              <a:t>Rešerše právní úpravy a judikatury </a:t>
            </a:r>
            <a:br>
              <a:rPr lang="cs-CZ" dirty="0"/>
            </a:br>
            <a:endParaRPr lang="cs-CZ" dirty="0"/>
          </a:p>
        </p:txBody>
      </p:sp>
      <p:sp>
        <p:nvSpPr>
          <p:cNvPr id="3" name="Zástupný symbol pro obsah 2">
            <a:extLst>
              <a:ext uri="{FF2B5EF4-FFF2-40B4-BE49-F238E27FC236}">
                <a16:creationId xmlns:a16="http://schemas.microsoft.com/office/drawing/2014/main" id="{A5808B36-0D04-4B8E-8AB0-16D5335257C3}"/>
              </a:ext>
            </a:extLst>
          </p:cNvPr>
          <p:cNvSpPr>
            <a:spLocks noGrp="1"/>
          </p:cNvSpPr>
          <p:nvPr>
            <p:ph idx="1"/>
          </p:nvPr>
        </p:nvSpPr>
        <p:spPr>
          <a:xfrm>
            <a:off x="0" y="2603500"/>
            <a:ext cx="12191999" cy="3416300"/>
          </a:xfrm>
        </p:spPr>
        <p:txBody>
          <a:bodyPr/>
          <a:lstStyle/>
          <a:p>
            <a:pPr marL="0" indent="0" algn="ctr">
              <a:buNone/>
            </a:pPr>
            <a:r>
              <a:rPr lang="cs-CZ" b="1" dirty="0"/>
              <a:t>	</a:t>
            </a:r>
          </a:p>
          <a:p>
            <a:pPr marL="0" indent="0" algn="ctr">
              <a:buNone/>
            </a:pPr>
            <a:r>
              <a:rPr lang="cs-CZ" b="1" dirty="0"/>
              <a:t>Vytvořte skupinky po 4-5 lidech a sdílejte/diskutujte navzájem výsledky Vašich rešerší (10-15 min).</a:t>
            </a:r>
          </a:p>
          <a:p>
            <a:pPr marL="0" indent="0" algn="ctr">
              <a:buNone/>
            </a:pPr>
            <a:endParaRPr lang="cs-CZ" b="1" dirty="0"/>
          </a:p>
          <a:p>
            <a:pPr marL="0" indent="0" algn="ctr">
              <a:buNone/>
            </a:pPr>
            <a:endParaRPr lang="cs-CZ" b="1" dirty="0"/>
          </a:p>
          <a:p>
            <a:pPr marL="0" indent="0" algn="ctr">
              <a:buNone/>
            </a:pPr>
            <a:endParaRPr lang="cs-CZ" b="1" dirty="0"/>
          </a:p>
          <a:p>
            <a:pPr marL="0" indent="0" algn="ctr">
              <a:buNone/>
            </a:pPr>
            <a:endParaRPr lang="cs-CZ" b="1" dirty="0"/>
          </a:p>
          <a:p>
            <a:pPr marL="0" indent="0" algn="ctr">
              <a:buNone/>
            </a:pPr>
            <a:r>
              <a:rPr lang="cs-CZ" b="1" dirty="0"/>
              <a:t>Sjednocení výsledků všech skupin</a:t>
            </a:r>
          </a:p>
        </p:txBody>
      </p:sp>
      <p:sp>
        <p:nvSpPr>
          <p:cNvPr id="4" name="Šipka: doprava 3">
            <a:extLst>
              <a:ext uri="{FF2B5EF4-FFF2-40B4-BE49-F238E27FC236}">
                <a16:creationId xmlns:a16="http://schemas.microsoft.com/office/drawing/2014/main" id="{A97ED520-009E-4E49-A6A3-A2AEBA324EE4}"/>
              </a:ext>
            </a:extLst>
          </p:cNvPr>
          <p:cNvSpPr/>
          <p:nvPr/>
        </p:nvSpPr>
        <p:spPr>
          <a:xfrm rot="5400000">
            <a:off x="5662549" y="4020705"/>
            <a:ext cx="866899" cy="332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93457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3F0865-434C-4B16-BEE2-530D1B625A4D}"/>
              </a:ext>
            </a:extLst>
          </p:cNvPr>
          <p:cNvSpPr>
            <a:spLocks noGrp="1"/>
          </p:cNvSpPr>
          <p:nvPr>
            <p:ph type="title"/>
          </p:nvPr>
        </p:nvSpPr>
        <p:spPr>
          <a:xfrm>
            <a:off x="774943" y="914291"/>
            <a:ext cx="8761413" cy="706964"/>
          </a:xfrm>
        </p:spPr>
        <p:txBody>
          <a:bodyPr/>
          <a:lstStyle/>
          <a:p>
            <a:r>
              <a:rPr lang="cs-CZ" dirty="0"/>
              <a:t>Východiska tvorby práva</a:t>
            </a:r>
          </a:p>
        </p:txBody>
      </p:sp>
      <p:sp>
        <p:nvSpPr>
          <p:cNvPr id="3" name="Zástupný symbol pro obsah 2">
            <a:extLst>
              <a:ext uri="{FF2B5EF4-FFF2-40B4-BE49-F238E27FC236}">
                <a16:creationId xmlns:a16="http://schemas.microsoft.com/office/drawing/2014/main" id="{AEAD149A-6840-4394-97B6-1E6CDD7A414E}"/>
              </a:ext>
            </a:extLst>
          </p:cNvPr>
          <p:cNvSpPr>
            <a:spLocks noGrp="1"/>
          </p:cNvSpPr>
          <p:nvPr>
            <p:ph idx="1"/>
          </p:nvPr>
        </p:nvSpPr>
        <p:spPr>
          <a:xfrm>
            <a:off x="475013" y="2603499"/>
            <a:ext cx="11044052" cy="4254501"/>
          </a:xfrm>
        </p:spPr>
        <p:txBody>
          <a:bodyPr>
            <a:normAutofit fontScale="70000" lnSpcReduction="20000"/>
          </a:bodyPr>
          <a:lstStyle/>
          <a:p>
            <a:pPr marL="0" indent="0">
              <a:buNone/>
            </a:pPr>
            <a:r>
              <a:rPr lang="cs-CZ" sz="2600" b="1" dirty="0"/>
              <a:t>Prvotní myšlenka </a:t>
            </a:r>
            <a:r>
              <a:rPr lang="cs-CZ" sz="2600" dirty="0"/>
              <a:t>(impuls) 			 </a:t>
            </a:r>
            <a:r>
              <a:rPr lang="cs-CZ" sz="2600" b="1" dirty="0"/>
              <a:t>věcný záměr</a:t>
            </a:r>
            <a:r>
              <a:rPr lang="cs-CZ" sz="2600" dirty="0"/>
              <a:t>	</a:t>
            </a:r>
            <a:r>
              <a:rPr lang="cs-CZ" sz="2600" b="1" dirty="0"/>
              <a:t> 			Význam LPV</a:t>
            </a:r>
            <a:endParaRPr lang="cs-CZ" sz="2600" dirty="0"/>
          </a:p>
          <a:p>
            <a:pPr marL="0" indent="0">
              <a:buNone/>
            </a:pPr>
            <a:endParaRPr lang="cs-CZ" sz="2600" b="1" dirty="0"/>
          </a:p>
          <a:p>
            <a:pPr marL="0" indent="0">
              <a:spcAft>
                <a:spcPts val="1200"/>
              </a:spcAft>
              <a:buNone/>
            </a:pPr>
            <a:r>
              <a:rPr lang="cs-CZ" sz="2600" u="sng" dirty="0"/>
              <a:t>Všeobecné požadavky kladené na normativní texty</a:t>
            </a:r>
            <a:r>
              <a:rPr lang="cs-CZ" sz="2600" dirty="0"/>
              <a:t>:</a:t>
            </a:r>
          </a:p>
          <a:p>
            <a:pPr marL="0" indent="0">
              <a:buNone/>
            </a:pPr>
            <a:r>
              <a:rPr lang="en-GB" sz="2600" b="1" dirty="0" err="1"/>
              <a:t>Srozumitelnost</a:t>
            </a:r>
            <a:r>
              <a:rPr lang="cs-CZ" sz="2600" b="1" dirty="0"/>
              <a:t> </a:t>
            </a:r>
          </a:p>
          <a:p>
            <a:pPr marL="0" indent="0">
              <a:buNone/>
            </a:pPr>
            <a:r>
              <a:rPr lang="cs-CZ" sz="2600" b="1" dirty="0"/>
              <a:t>Obecnost</a:t>
            </a:r>
          </a:p>
          <a:p>
            <a:pPr marL="0" indent="0">
              <a:buNone/>
            </a:pPr>
            <a:r>
              <a:rPr lang="cs-CZ" sz="2600" b="1" dirty="0"/>
              <a:t>Realizovatelnost</a:t>
            </a:r>
          </a:p>
          <a:p>
            <a:pPr marL="0" indent="0">
              <a:buNone/>
            </a:pPr>
            <a:r>
              <a:rPr lang="cs-CZ" sz="2600" b="1" dirty="0"/>
              <a:t>Souladnost</a:t>
            </a:r>
            <a:endParaRPr lang="en-GB" sz="2600" b="1" dirty="0"/>
          </a:p>
          <a:p>
            <a:pPr marL="0" indent="0">
              <a:buNone/>
            </a:pPr>
            <a:r>
              <a:rPr lang="cs-CZ" sz="2600" b="1" dirty="0"/>
              <a:t>S</a:t>
            </a:r>
            <a:r>
              <a:rPr lang="en-GB" sz="2600" b="1" dirty="0" err="1"/>
              <a:t>tabilita</a:t>
            </a:r>
            <a:endParaRPr lang="en-GB" sz="2600" b="1" dirty="0"/>
          </a:p>
          <a:p>
            <a:pPr marL="0" indent="0">
              <a:buNone/>
            </a:pPr>
            <a:r>
              <a:rPr lang="cs-CZ" sz="2600" b="1" dirty="0"/>
              <a:t>Účelovost</a:t>
            </a:r>
          </a:p>
          <a:p>
            <a:pPr marL="0" indent="0">
              <a:buNone/>
            </a:pPr>
            <a:r>
              <a:rPr lang="cs-CZ" sz="2600" b="1" dirty="0"/>
              <a:t>Předvídatelnost (X retroaktivita)</a:t>
            </a:r>
            <a:endParaRPr lang="en-GB" sz="2600" b="1" dirty="0"/>
          </a:p>
          <a:p>
            <a:pPr marL="0" indent="0">
              <a:buNone/>
            </a:pPr>
            <a:endParaRPr lang="cs-CZ" b="1" dirty="0"/>
          </a:p>
          <a:p>
            <a:pPr marL="0" indent="0">
              <a:buNone/>
            </a:pPr>
            <a:r>
              <a:rPr lang="cs-CZ" b="1" dirty="0"/>
              <a:t>	</a:t>
            </a:r>
            <a:r>
              <a:rPr lang="cs-CZ" dirty="0"/>
              <a:t>		</a:t>
            </a:r>
          </a:p>
        </p:txBody>
      </p:sp>
      <p:sp>
        <p:nvSpPr>
          <p:cNvPr id="5" name="Šipka: doprava 4">
            <a:extLst>
              <a:ext uri="{FF2B5EF4-FFF2-40B4-BE49-F238E27FC236}">
                <a16:creationId xmlns:a16="http://schemas.microsoft.com/office/drawing/2014/main" id="{F59B87B7-28CC-4914-9659-EFE73A1B7E79}"/>
              </a:ext>
            </a:extLst>
          </p:cNvPr>
          <p:cNvSpPr/>
          <p:nvPr/>
        </p:nvSpPr>
        <p:spPr>
          <a:xfrm>
            <a:off x="6818571" y="2644729"/>
            <a:ext cx="585849" cy="213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a:extLst>
              <a:ext uri="{FF2B5EF4-FFF2-40B4-BE49-F238E27FC236}">
                <a16:creationId xmlns:a16="http://schemas.microsoft.com/office/drawing/2014/main" id="{5D7E2F8B-739D-4820-9491-A826C45DA034}"/>
              </a:ext>
            </a:extLst>
          </p:cNvPr>
          <p:cNvSpPr/>
          <p:nvPr/>
        </p:nvSpPr>
        <p:spPr>
          <a:xfrm>
            <a:off x="3789296" y="2630051"/>
            <a:ext cx="585849" cy="213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220861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EFC8F2-145E-468C-AB45-EC68FB781968}"/>
              </a:ext>
            </a:extLst>
          </p:cNvPr>
          <p:cNvSpPr>
            <a:spLocks noGrp="1"/>
          </p:cNvSpPr>
          <p:nvPr>
            <p:ph type="title"/>
          </p:nvPr>
        </p:nvSpPr>
        <p:spPr>
          <a:xfrm>
            <a:off x="941198" y="838200"/>
            <a:ext cx="8761413" cy="706964"/>
          </a:xfrm>
        </p:spPr>
        <p:txBody>
          <a:bodyPr/>
          <a:lstStyle/>
          <a:p>
            <a:r>
              <a:rPr lang="cs-CZ" dirty="0"/>
              <a:t>Praktické příklady</a:t>
            </a:r>
          </a:p>
        </p:txBody>
      </p:sp>
      <p:sp>
        <p:nvSpPr>
          <p:cNvPr id="3" name="Zástupný symbol pro obsah 2">
            <a:extLst>
              <a:ext uri="{FF2B5EF4-FFF2-40B4-BE49-F238E27FC236}">
                <a16:creationId xmlns:a16="http://schemas.microsoft.com/office/drawing/2014/main" id="{7831F1A1-A06D-43F0-8A01-9F1DE1F63A2E}"/>
              </a:ext>
            </a:extLst>
          </p:cNvPr>
          <p:cNvSpPr>
            <a:spLocks noGrp="1"/>
          </p:cNvSpPr>
          <p:nvPr>
            <p:ph idx="1"/>
          </p:nvPr>
        </p:nvSpPr>
        <p:spPr>
          <a:xfrm>
            <a:off x="463138" y="2446317"/>
            <a:ext cx="11257807" cy="4298867"/>
          </a:xfrm>
        </p:spPr>
        <p:txBody>
          <a:bodyPr/>
          <a:lstStyle/>
          <a:p>
            <a:pPr marL="0" indent="0">
              <a:buNone/>
            </a:pPr>
            <a:r>
              <a:rPr lang="cs-CZ" b="1" dirty="0"/>
              <a:t>Ve skupinkách se pokuste zformulovat normativní text na podkladě jednoho z níže uvedených (politických) zadání.</a:t>
            </a:r>
          </a:p>
          <a:p>
            <a:pPr marL="0" indent="0">
              <a:buNone/>
            </a:pPr>
            <a:endParaRPr lang="cs-CZ" b="1" dirty="0"/>
          </a:p>
          <a:p>
            <a:pPr marL="0" indent="0">
              <a:buNone/>
            </a:pPr>
            <a:r>
              <a:rPr lang="cs-CZ" b="1" dirty="0"/>
              <a:t>A:</a:t>
            </a:r>
          </a:p>
          <a:p>
            <a:pPr marL="0" indent="0">
              <a:buNone/>
            </a:pPr>
            <a:r>
              <a:rPr lang="cs-CZ" dirty="0"/>
              <a:t>Chceme, aby v parku byl klid. Hlavně ať tam nejezdí auta, je to nebezpečné a ohrožuje to hrající si děti. A nákladní auta, ty ať tam taky nejezdí. Nebo třeba cyklisté a jiná nemotorová vozidla. </a:t>
            </a:r>
          </a:p>
          <a:p>
            <a:pPr marL="0" indent="0">
              <a:buNone/>
            </a:pPr>
            <a:endParaRPr lang="cs-CZ" dirty="0"/>
          </a:p>
          <a:p>
            <a:pPr marL="0" indent="0">
              <a:buNone/>
            </a:pPr>
            <a:r>
              <a:rPr lang="cs-CZ" b="1" dirty="0"/>
              <a:t>B:</a:t>
            </a:r>
          </a:p>
          <a:p>
            <a:pPr marL="0" indent="0">
              <a:buNone/>
            </a:pPr>
            <a:r>
              <a:rPr lang="cs-CZ" dirty="0"/>
              <a:t>Kamery ve společných prostorech obytných domů opravdu nejsou dobré řešení. Mají asi nějaký smysl, jako je předcházení krádeží apod., ale současně by majitel domu neměl mít možnost monitorovat bez souhlasu místních obyvatel jejich pohyb a další činnost. </a:t>
            </a:r>
          </a:p>
        </p:txBody>
      </p:sp>
    </p:spTree>
    <p:extLst>
      <p:ext uri="{BB962C8B-B14F-4D97-AF65-F5344CB8AC3E}">
        <p14:creationId xmlns:p14="http://schemas.microsoft.com/office/powerpoint/2010/main" val="10055176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361</Words>
  <Application>Microsoft Office PowerPoint</Application>
  <PresentationFormat>Širokoúhlá obrazovka</PresentationFormat>
  <Paragraphs>47</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Century Gothic</vt:lpstr>
      <vt:lpstr>Wingdings 3</vt:lpstr>
      <vt:lpstr>Ion Boardroom</vt:lpstr>
      <vt:lpstr>Teorie práva II (úvodní seminář)</vt:lpstr>
      <vt:lpstr>Osnova</vt:lpstr>
      <vt:lpstr>Organizační pokyny</vt:lpstr>
      <vt:lpstr>Rešerše právní úpravy a judikatury  </vt:lpstr>
      <vt:lpstr>Východiska tvorby práva</vt:lpstr>
      <vt:lpstr>Praktické příklady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práva II (úvodní seminář)</dc:title>
  <dc:creator>Jakub Valc</dc:creator>
  <cp:lastModifiedBy>Jakub Valc</cp:lastModifiedBy>
  <cp:revision>12</cp:revision>
  <dcterms:created xsi:type="dcterms:W3CDTF">2022-02-28T15:46:19Z</dcterms:created>
  <dcterms:modified xsi:type="dcterms:W3CDTF">2023-02-27T14:50:36Z</dcterms:modified>
</cp:coreProperties>
</file>