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4"/>
  </p:sldMasterIdLst>
  <p:notesMasterIdLst>
    <p:notesMasterId r:id="rId42"/>
  </p:notesMasterIdLst>
  <p:handoutMasterIdLst>
    <p:handoutMasterId r:id="rId43"/>
  </p:handoutMasterIdLst>
  <p:sldIdLst>
    <p:sldId id="256" r:id="rId5"/>
    <p:sldId id="257" r:id="rId6"/>
    <p:sldId id="419" r:id="rId7"/>
    <p:sldId id="418" r:id="rId8"/>
    <p:sldId id="359" r:id="rId9"/>
    <p:sldId id="363" r:id="rId10"/>
    <p:sldId id="362" r:id="rId11"/>
    <p:sldId id="375" r:id="rId12"/>
    <p:sldId id="376" r:id="rId13"/>
    <p:sldId id="420" r:id="rId14"/>
    <p:sldId id="364" r:id="rId15"/>
    <p:sldId id="371" r:id="rId16"/>
    <p:sldId id="367" r:id="rId17"/>
    <p:sldId id="368" r:id="rId18"/>
    <p:sldId id="369" r:id="rId19"/>
    <p:sldId id="370" r:id="rId20"/>
    <p:sldId id="410" r:id="rId21"/>
    <p:sldId id="423" r:id="rId22"/>
    <p:sldId id="378" r:id="rId23"/>
    <p:sldId id="379" r:id="rId24"/>
    <p:sldId id="372" r:id="rId25"/>
    <p:sldId id="415" r:id="rId26"/>
    <p:sldId id="374" r:id="rId27"/>
    <p:sldId id="416" r:id="rId28"/>
    <p:sldId id="417" r:id="rId29"/>
    <p:sldId id="421" r:id="rId30"/>
    <p:sldId id="361" r:id="rId31"/>
    <p:sldId id="366" r:id="rId32"/>
    <p:sldId id="380" r:id="rId33"/>
    <p:sldId id="358" r:id="rId34"/>
    <p:sldId id="406" r:id="rId35"/>
    <p:sldId id="405" r:id="rId36"/>
    <p:sldId id="414" r:id="rId37"/>
    <p:sldId id="407" r:id="rId38"/>
    <p:sldId id="413" r:id="rId39"/>
    <p:sldId id="409" r:id="rId40"/>
    <p:sldId id="382"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754" autoAdjust="0"/>
  </p:normalViewPr>
  <p:slideViewPr>
    <p:cSldViewPr snapToGrid="0">
      <p:cViewPr varScale="1">
        <p:scale>
          <a:sx n="123" d="100"/>
          <a:sy n="123" d="100"/>
        </p:scale>
        <p:origin x="114" y="25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vur.nomos.de/fileadmin/vur/doc/2006/VuR_06_0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bczan.cz/clanky/osnova-obchodniho-zakona-z-r-1937?do=detail-expor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Přednáška - Obchodní právo I, Brno,  2. 3. 2022</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2207491"/>
            <a:ext cx="11361600" cy="1864454"/>
          </a:xfrm>
        </p:spPr>
        <p:txBody>
          <a:bodyPr/>
          <a:lstStyle/>
          <a:p>
            <a:r>
              <a:rPr lang="cs-CZ" dirty="0">
                <a:solidFill>
                  <a:srgbClr val="7030A0"/>
                </a:solidFill>
                <a:latin typeface="Times New Roman" panose="02020603050405020304" pitchFamily="18" charset="0"/>
                <a:cs typeface="Times New Roman" panose="02020603050405020304" pitchFamily="18" charset="0"/>
              </a:rPr>
              <a:t>Podnikatel – pojem a podstata konceptu</a:t>
            </a:r>
            <a:br>
              <a:rPr lang="cs-CZ" dirty="0">
                <a:solidFill>
                  <a:srgbClr val="7030A0"/>
                </a:solidFill>
                <a:latin typeface="Times New Roman" panose="02020603050405020304" pitchFamily="18" charset="0"/>
                <a:cs typeface="Times New Roman" panose="02020603050405020304" pitchFamily="18" charset="0"/>
              </a:rPr>
            </a:br>
            <a:endParaRPr lang="cs-CZ" dirty="0"/>
          </a:p>
        </p:txBody>
      </p:sp>
      <p:sp>
        <p:nvSpPr>
          <p:cNvPr id="5" name="Podnadpis 4"/>
          <p:cNvSpPr>
            <a:spLocks noGrp="1"/>
          </p:cNvSpPr>
          <p:nvPr>
            <p:ph type="subTitle" idx="1"/>
          </p:nvPr>
        </p:nvSpPr>
        <p:spPr/>
        <p:txBody>
          <a:bodyPr/>
          <a:lstStyle/>
          <a:p>
            <a:endParaRPr lang="cs-CZ" dirty="0"/>
          </a:p>
          <a:p>
            <a:r>
              <a:rPr lang="cs-CZ" dirty="0"/>
              <a:t>Josef Kotásek</a:t>
            </a:r>
          </a:p>
          <a:p>
            <a:r>
              <a:rPr lang="cs-CZ" i="1" dirty="0"/>
              <a:t>Katedra obchodního práva</a:t>
            </a:r>
          </a:p>
        </p:txBody>
      </p:sp>
      <p:pic>
        <p:nvPicPr>
          <p:cNvPr id="6" name="Obrázek 5"/>
          <p:cNvPicPr/>
          <p:nvPr/>
        </p:nvPicPr>
        <p:blipFill>
          <a:blip r:embed="rId2">
            <a:extLst>
              <a:ext uri="{28A0092B-C50C-407E-A947-70E740481C1C}">
                <a14:useLocalDpi xmlns:a14="http://schemas.microsoft.com/office/drawing/2010/main" val="0"/>
              </a:ext>
            </a:extLst>
          </a:blip>
          <a:stretch>
            <a:fillRect/>
          </a:stretch>
        </p:blipFill>
        <p:spPr>
          <a:xfrm>
            <a:off x="10473507" y="5577665"/>
            <a:ext cx="902335" cy="902335"/>
          </a:xfrm>
          <a:prstGeom prst="rect">
            <a:avLst/>
          </a:prstGeom>
        </p:spPr>
      </p:pic>
    </p:spTree>
    <p:extLst>
      <p:ext uri="{BB962C8B-B14F-4D97-AF65-F5344CB8AC3E}">
        <p14:creationId xmlns:p14="http://schemas.microsoft.com/office/powerpoint/2010/main" val="3966903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a:xfrm>
            <a:off x="720000" y="54244"/>
            <a:ext cx="10753200" cy="426203"/>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Základní rysy obchodněprávní úpravy na příkladech</a:t>
            </a:r>
            <a:endParaRPr lang="cs-CZ" sz="3200" dirty="0"/>
          </a:p>
        </p:txBody>
      </p:sp>
      <p:sp>
        <p:nvSpPr>
          <p:cNvPr id="5" name="Zástupný symbol pro obsah 4"/>
          <p:cNvSpPr>
            <a:spLocks noGrp="1"/>
          </p:cNvSpPr>
          <p:nvPr>
            <p:ph idx="1"/>
          </p:nvPr>
        </p:nvSpPr>
        <p:spPr>
          <a:xfrm>
            <a:off x="101600" y="550191"/>
            <a:ext cx="12090399" cy="6307810"/>
          </a:xfrm>
        </p:spPr>
        <p:txBody>
          <a:bodyPr/>
          <a:lstStyle/>
          <a:p>
            <a:pPr>
              <a:lnSpc>
                <a:spcPct val="100000"/>
              </a:lnSpc>
            </a:pPr>
            <a:r>
              <a:rPr lang="cs-CZ" sz="2000" dirty="0"/>
              <a:t>Rychlost a neformálnost transakcí</a:t>
            </a:r>
          </a:p>
          <a:p>
            <a:pPr>
              <a:lnSpc>
                <a:spcPct val="100000"/>
              </a:lnSpc>
            </a:pPr>
            <a:r>
              <a:rPr lang="cs-CZ" sz="1500" dirty="0"/>
              <a:t>§ 1751 Při uzavření smlouvy mezi podnikateli lze část obsahu smlouvy určit i pouhým odkazem na obchodní podmínky vypracované odbornými nebo zájmovými organizacemi.</a:t>
            </a:r>
          </a:p>
          <a:p>
            <a:pPr>
              <a:lnSpc>
                <a:spcPct val="100000"/>
              </a:lnSpc>
            </a:pPr>
            <a:endParaRPr lang="cs-CZ" sz="1500" dirty="0"/>
          </a:p>
          <a:p>
            <a:pPr>
              <a:lnSpc>
                <a:spcPct val="100000"/>
              </a:lnSpc>
            </a:pPr>
            <a:r>
              <a:rPr lang="cs-CZ" sz="2000" dirty="0"/>
              <a:t>Zvýšená ochrana trhu (publicita, ochrana dobré víry)</a:t>
            </a:r>
          </a:p>
          <a:p>
            <a:pPr>
              <a:lnSpc>
                <a:spcPct val="100000"/>
              </a:lnSpc>
            </a:pPr>
            <a:r>
              <a:rPr lang="cs-CZ" sz="1500" dirty="0"/>
              <a:t>§ 1109 Vlastníkem věci se stane ten, kdo získal věc, která není zapsána ve veřejném seznamu, a byl vzhledem ke všem okolnostem v dobré víře v oprávnění druhé strany vlastnické právo převést na základě řádného titulu, pokud k nabytí došlo a) ve veřejné dražbě,</a:t>
            </a:r>
          </a:p>
          <a:p>
            <a:pPr>
              <a:lnSpc>
                <a:spcPct val="100000"/>
              </a:lnSpc>
            </a:pPr>
            <a:r>
              <a:rPr lang="cs-CZ" sz="1500" dirty="0"/>
              <a:t>b) od podnikatele při jeho podnikatelské činnosti v rámci běžného obchodního styku…</a:t>
            </a:r>
          </a:p>
          <a:p>
            <a:pPr>
              <a:lnSpc>
                <a:spcPct val="100000"/>
              </a:lnSpc>
            </a:pPr>
            <a:endParaRPr lang="cs-CZ" sz="2000" dirty="0"/>
          </a:p>
          <a:p>
            <a:pPr>
              <a:lnSpc>
                <a:spcPct val="100000"/>
              </a:lnSpc>
            </a:pPr>
            <a:r>
              <a:rPr lang="cs-CZ" sz="2000" dirty="0"/>
              <a:t>Princip úplatnosti</a:t>
            </a:r>
          </a:p>
          <a:p>
            <a:pPr>
              <a:lnSpc>
                <a:spcPct val="100000"/>
              </a:lnSpc>
            </a:pPr>
            <a:r>
              <a:rPr lang="cs-CZ" sz="1500" dirty="0"/>
              <a:t>OZ § 2415 (1) Smlouvou o skladování se skladovatel zavazuje převzít věc tak, aby ji uložil a opatroval, a ukladatel se zavazuje zaplatit mu za to skladné. (2) Je-li opatrování věci předmětem podnikání skladovatele, má se za to, že strany uzavřely smlouvu o skladování.</a:t>
            </a:r>
          </a:p>
          <a:p>
            <a:pPr>
              <a:lnSpc>
                <a:spcPct val="100000"/>
              </a:lnSpc>
            </a:pPr>
            <a:endParaRPr lang="cs-CZ" sz="2000" dirty="0"/>
          </a:p>
          <a:p>
            <a:pPr>
              <a:lnSpc>
                <a:spcPct val="100000"/>
              </a:lnSpc>
            </a:pPr>
            <a:r>
              <a:rPr lang="cs-CZ" sz="2000" dirty="0"/>
              <a:t>Snížená ochrana podnikatelů s důrazem na profesionalitu a faktickou realizaci rizikových obchodů</a:t>
            </a:r>
          </a:p>
          <a:p>
            <a:pPr lvl="1"/>
            <a:r>
              <a:rPr lang="cs-CZ" sz="1500" dirty="0"/>
              <a:t>§ 1797 Podnikatel, který uzavřel smlouvu při svém podnikání, nemá právo požadovat zrušení smlouvy podle § 1793 odst. 1 (</a:t>
            </a:r>
            <a:r>
              <a:rPr lang="cs-CZ" sz="1500" dirty="0" err="1"/>
              <a:t>leasio</a:t>
            </a:r>
            <a:r>
              <a:rPr lang="cs-CZ" sz="1500" dirty="0"/>
              <a:t> </a:t>
            </a:r>
            <a:r>
              <a:rPr lang="cs-CZ" sz="1500" dirty="0" err="1"/>
              <a:t>enormis</a:t>
            </a:r>
            <a:r>
              <a:rPr lang="cs-CZ" sz="1500" dirty="0"/>
              <a:t>), ani se nemůže dovolat neplatnosti smlouvy podle § 1796 (lichva).</a:t>
            </a:r>
          </a:p>
          <a:p>
            <a:pPr lvl="1"/>
            <a:r>
              <a:rPr lang="cs-CZ" sz="1500" dirty="0"/>
              <a:t>§ 2879 Ustanovení o sázce se nepoužijí, byla-li v souvislosti s podnikáním stran ujednána smlouva o dodávce movité věci tak, že věc nemá být dodána, ale má být zaplacen jen rozdíl mezi smluvenou cenou a tržní cenou v době dodání. </a:t>
            </a:r>
          </a:p>
          <a:p>
            <a:pPr lvl="1"/>
            <a:r>
              <a:rPr lang="cs-CZ" sz="2000" dirty="0"/>
              <a:t>Nutnost ochrany před riziky podnikání</a:t>
            </a:r>
          </a:p>
          <a:p>
            <a:pPr lvl="1"/>
            <a:r>
              <a:rPr lang="cs-CZ" sz="1500" dirty="0"/>
              <a:t>§ 152 Týká-li se hlavní činnost právnické osoby nezletilých nebo osob s omezenou svéprávností a není-li hlavním účelem právnické osoby podnikání, může zakladatelské právní jednání určit, že členem voleného kolektivního orgánu právnické osoby může být i osoba nezletilá nebo osoba s omezenou svéprávností.</a:t>
            </a:r>
          </a:p>
          <a:p>
            <a:pPr lvl="1"/>
            <a:r>
              <a:rPr lang="cs-CZ" sz="1500" dirty="0"/>
              <a:t>§ 1194 Společenství vlastníků nesmí podnikat ani se přímo či nepřímo podílet na podnikání nebo jiné činnosti podnikatelů nebo být jejich společníkem nebo členem.</a:t>
            </a:r>
          </a:p>
          <a:p>
            <a:pPr lvl="1"/>
            <a:endParaRPr lang="cs-CZ" sz="1500" dirty="0"/>
          </a:p>
        </p:txBody>
      </p:sp>
    </p:spTree>
    <p:extLst>
      <p:ext uri="{BB962C8B-B14F-4D97-AF65-F5344CB8AC3E}">
        <p14:creationId xmlns:p14="http://schemas.microsoft.com/office/powerpoint/2010/main" val="3352075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Status podnikatele v OZ</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600" dirty="0"/>
              <a:t>A. Podnikatel na základě své činnosti (§ 420 odst. 1)</a:t>
            </a:r>
          </a:p>
          <a:p>
            <a:endParaRPr lang="cs-CZ" sz="2600" dirty="0"/>
          </a:p>
          <a:p>
            <a:r>
              <a:rPr lang="cs-CZ" sz="2600" dirty="0"/>
              <a:t>B. Podnikatel „pro účely ochrany spotřebitele“ (§ 420 odst. 2)</a:t>
            </a:r>
          </a:p>
          <a:p>
            <a:endParaRPr lang="cs-CZ" sz="2600" dirty="0"/>
          </a:p>
          <a:p>
            <a:r>
              <a:rPr lang="cs-CZ" sz="2600" dirty="0"/>
              <a:t>C. Podnikatel na základě svého zápisu do OR (§ 420 odst. 1)</a:t>
            </a:r>
          </a:p>
          <a:p>
            <a:endParaRPr lang="cs-CZ" sz="2600" dirty="0"/>
          </a:p>
          <a:p>
            <a:r>
              <a:rPr lang="cs-CZ" sz="2600" dirty="0"/>
              <a:t>D. Podnikatel z podnikatelského oprávnění (§ 420 odst. 2)</a:t>
            </a:r>
          </a:p>
          <a:p>
            <a:endParaRPr lang="cs-CZ" sz="2600" dirty="0"/>
          </a:p>
          <a:p>
            <a:r>
              <a:rPr lang="cs-CZ" sz="2600" dirty="0"/>
              <a:t>E. Podnikatel na základě vystupování vůči </a:t>
            </a:r>
            <a:r>
              <a:rPr lang="cs-CZ" sz="2600" dirty="0" err="1"/>
              <a:t>dobrověrné</a:t>
            </a:r>
            <a:r>
              <a:rPr lang="cs-CZ" sz="2600" dirty="0"/>
              <a:t> osobě?</a:t>
            </a:r>
          </a:p>
        </p:txBody>
      </p:sp>
    </p:spTree>
    <p:extLst>
      <p:ext uri="{BB962C8B-B14F-4D97-AF65-F5344CB8AC3E}">
        <p14:creationId xmlns:p14="http://schemas.microsoft.com/office/powerpoint/2010/main" val="2050850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Legalita není kritérium</a:t>
            </a:r>
            <a:endParaRPr lang="cs-CZ" sz="3200" dirty="0"/>
          </a:p>
        </p:txBody>
      </p:sp>
      <p:sp>
        <p:nvSpPr>
          <p:cNvPr id="5" name="Zástupný symbol pro obsah 4"/>
          <p:cNvSpPr>
            <a:spLocks noGrp="1"/>
          </p:cNvSpPr>
          <p:nvPr>
            <p:ph idx="1"/>
          </p:nvPr>
        </p:nvSpPr>
        <p:spPr>
          <a:xfrm>
            <a:off x="138545" y="827345"/>
            <a:ext cx="11979563" cy="5924437"/>
          </a:xfrm>
        </p:spPr>
        <p:txBody>
          <a:bodyPr/>
          <a:lstStyle/>
          <a:p>
            <a:r>
              <a:rPr lang="cs-CZ" sz="2300" dirty="0"/>
              <a:t>Výkladové stanovisko č. 22 Expertní skupiny Komise pro aplikaci nové civilní legislativy při Ministerstvu spravedlnosti ze dne 9. 4. 2014: </a:t>
            </a:r>
            <a:r>
              <a:rPr lang="cs-CZ" sz="2300" i="1" dirty="0"/>
              <a:t>„Nový občanský zákoník nečiní rozdíl mezi oprávněným a neoprávněným podnikatelem. Podnikatel podnikající bez podnikatelského oprávnění, je-li zákonem vyžadováno, je považován se zřetelem k této činnosti za podnikatele podle § 420 odst. 1 NOZ.</a:t>
            </a:r>
          </a:p>
          <a:p>
            <a:r>
              <a:rPr lang="cs-CZ" sz="2300" dirty="0"/>
              <a:t>Nejde o snížení standardů: § 5 </a:t>
            </a:r>
            <a:r>
              <a:rPr lang="cs-CZ" sz="2300" i="1" dirty="0"/>
              <a:t>(1)</a:t>
            </a:r>
            <a:r>
              <a:rPr lang="cs-CZ" sz="2300" dirty="0"/>
              <a:t> Kdo se veřejně nebo ve styku s jinou osobou přihlásí k odbornému výkonu jako příslušník určitého povolání nebo stavu, dává tím najevo, že je schopen jednat se znalostí a pečlivostí, která je s jeho povoláním nebo stavem spojena. Jedná-li bez této odborné péče, jde to k jeho tíži. </a:t>
            </a:r>
            <a:r>
              <a:rPr lang="cs-CZ" sz="2300" i="1" dirty="0"/>
              <a:t>(2)</a:t>
            </a:r>
            <a:r>
              <a:rPr lang="cs-CZ" sz="2300" dirty="0"/>
              <a:t> Proti vůli dotčené strany </a:t>
            </a:r>
            <a:r>
              <a:rPr lang="cs-CZ" sz="2300" b="1" dirty="0"/>
              <a:t>nelze zpochybnit povahu nebo platnost právního jednání </a:t>
            </a:r>
            <a:r>
              <a:rPr lang="cs-CZ" sz="2300" dirty="0"/>
              <a:t>jen proto, že jednal ten, kdo nemá ke své činnosti potřebné oprávnění, nebo komu je činnost zakázána.</a:t>
            </a:r>
          </a:p>
          <a:p>
            <a:endParaRPr lang="cs-CZ" sz="2400" dirty="0"/>
          </a:p>
          <a:p>
            <a:endParaRPr lang="cs-CZ" sz="2400" dirty="0"/>
          </a:p>
        </p:txBody>
      </p:sp>
    </p:spTree>
    <p:extLst>
      <p:ext uri="{BB962C8B-B14F-4D97-AF65-F5344CB8AC3E}">
        <p14:creationId xmlns:p14="http://schemas.microsoft.com/office/powerpoint/2010/main" val="1634945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A. Podnikatel podle činnosti I</a:t>
            </a:r>
            <a:endParaRPr lang="cs-CZ" sz="3200" dirty="0"/>
          </a:p>
        </p:txBody>
      </p:sp>
      <p:sp>
        <p:nvSpPr>
          <p:cNvPr id="5" name="Zástupný symbol pro obsah 4"/>
          <p:cNvSpPr>
            <a:spLocks noGrp="1"/>
          </p:cNvSpPr>
          <p:nvPr>
            <p:ph idx="1"/>
          </p:nvPr>
        </p:nvSpPr>
        <p:spPr>
          <a:xfrm>
            <a:off x="212436" y="1052945"/>
            <a:ext cx="11767128" cy="5698837"/>
          </a:xfrm>
        </p:spPr>
        <p:txBody>
          <a:bodyPr/>
          <a:lstStyle/>
          <a:p>
            <a:pPr algn="just"/>
            <a:r>
              <a:rPr lang="cs-CZ" sz="2200" b="1" dirty="0"/>
              <a:t>§ 420 I OZ: Kdo samostatně vykonává na vlastní účet a odpovědnost výdělečnou činnost živnostenským nebo obdobným způsobem se záměrem činit tak soustavně za účelem dosažení zisku, je považován se zřetelem k této činnosti za podnikatele.</a:t>
            </a:r>
          </a:p>
          <a:p>
            <a:pPr algn="just"/>
            <a:r>
              <a:rPr lang="cs-CZ" sz="2200" dirty="0"/>
              <a:t>s</a:t>
            </a:r>
            <a:r>
              <a:rPr lang="de-DE" sz="2200" dirty="0" err="1"/>
              <a:t>amostatně</a:t>
            </a:r>
            <a:r>
              <a:rPr lang="de-DE" sz="2200" dirty="0"/>
              <a:t> na </a:t>
            </a:r>
            <a:r>
              <a:rPr lang="de-DE" sz="2200" dirty="0" err="1"/>
              <a:t>vlastní</a:t>
            </a:r>
            <a:r>
              <a:rPr lang="de-DE" sz="2200" dirty="0"/>
              <a:t> </a:t>
            </a:r>
            <a:r>
              <a:rPr lang="de-DE" sz="2200" dirty="0" err="1"/>
              <a:t>účet</a:t>
            </a:r>
            <a:r>
              <a:rPr lang="de-DE" sz="2200" dirty="0"/>
              <a:t> a </a:t>
            </a:r>
            <a:r>
              <a:rPr lang="de-DE" sz="2200" dirty="0" err="1"/>
              <a:t>odpovědnost</a:t>
            </a:r>
            <a:r>
              <a:rPr lang="de-DE" sz="2200" dirty="0"/>
              <a:t> (ne </a:t>
            </a:r>
            <a:r>
              <a:rPr lang="de-DE" sz="2200" dirty="0" err="1"/>
              <a:t>nutně</a:t>
            </a:r>
            <a:r>
              <a:rPr lang="de-DE" sz="2200" dirty="0"/>
              <a:t> OSVČ</a:t>
            </a:r>
            <a:r>
              <a:rPr lang="cs-CZ" sz="2200" dirty="0"/>
              <a:t>,</a:t>
            </a:r>
            <a:r>
              <a:rPr lang="de-DE" sz="2200" dirty="0"/>
              <a:t> </a:t>
            </a:r>
            <a:r>
              <a:rPr lang="de-DE" sz="2200" dirty="0" err="1"/>
              <a:t>dle</a:t>
            </a:r>
            <a:r>
              <a:rPr lang="de-DE" sz="2200" dirty="0"/>
              <a:t> </a:t>
            </a:r>
            <a:r>
              <a:rPr lang="cs-CZ" sz="2200" dirty="0"/>
              <a:t>veř. práva</a:t>
            </a:r>
            <a:r>
              <a:rPr lang="de-DE" sz="2200" dirty="0"/>
              <a:t>)</a:t>
            </a:r>
            <a:endParaRPr lang="cs-CZ" sz="2200" dirty="0"/>
          </a:p>
          <a:p>
            <a:pPr algn="just"/>
            <a:r>
              <a:rPr lang="de-DE" sz="2200" dirty="0" err="1"/>
              <a:t>jedná</a:t>
            </a:r>
            <a:r>
              <a:rPr lang="de-DE" sz="2200" dirty="0"/>
              <a:t> </a:t>
            </a:r>
            <a:r>
              <a:rPr lang="de-DE" sz="2200" dirty="0" err="1"/>
              <a:t>sám</a:t>
            </a:r>
            <a:r>
              <a:rPr lang="de-DE" sz="2200" dirty="0"/>
              <a:t> </a:t>
            </a:r>
            <a:r>
              <a:rPr lang="de-DE" sz="2200" dirty="0" err="1"/>
              <a:t>za</a:t>
            </a:r>
            <a:r>
              <a:rPr lang="de-DE" sz="2200" dirty="0"/>
              <a:t> </a:t>
            </a:r>
            <a:r>
              <a:rPr lang="de-DE" sz="2200" dirty="0" err="1"/>
              <a:t>sebe</a:t>
            </a:r>
            <a:r>
              <a:rPr lang="de-DE" sz="2200" dirty="0"/>
              <a:t>, </a:t>
            </a:r>
            <a:r>
              <a:rPr lang="de-DE" sz="2200" dirty="0" err="1"/>
              <a:t>zavazuje</a:t>
            </a:r>
            <a:r>
              <a:rPr lang="de-DE" sz="2200" dirty="0"/>
              <a:t> </a:t>
            </a:r>
            <a:r>
              <a:rPr lang="de-DE" sz="2200" dirty="0" err="1"/>
              <a:t>sebe</a:t>
            </a:r>
            <a:r>
              <a:rPr lang="cs-CZ" sz="2200" dirty="0"/>
              <a:t>,</a:t>
            </a:r>
            <a:r>
              <a:rPr lang="de-DE" sz="2200" dirty="0"/>
              <a:t> </a:t>
            </a:r>
            <a:r>
              <a:rPr lang="de-DE" sz="2200" dirty="0" err="1"/>
              <a:t>nikoliv</a:t>
            </a:r>
            <a:r>
              <a:rPr lang="de-DE" sz="2200" dirty="0"/>
              <a:t> </a:t>
            </a:r>
            <a:r>
              <a:rPr lang="de-DE" sz="2200" dirty="0" err="1"/>
              <a:t>třetí</a:t>
            </a:r>
            <a:r>
              <a:rPr lang="de-DE" sz="2200" dirty="0"/>
              <a:t> </a:t>
            </a:r>
            <a:r>
              <a:rPr lang="de-DE" sz="2200" dirty="0" err="1"/>
              <a:t>osoby</a:t>
            </a:r>
            <a:r>
              <a:rPr lang="cs-CZ" sz="2200" dirty="0"/>
              <a:t> (</a:t>
            </a:r>
            <a:r>
              <a:rPr lang="de-DE" sz="2200" dirty="0" err="1"/>
              <a:t>má</a:t>
            </a:r>
            <a:r>
              <a:rPr lang="de-DE" sz="2200" dirty="0"/>
              <a:t> </a:t>
            </a:r>
            <a:r>
              <a:rPr lang="de-DE" sz="2200" dirty="0" err="1"/>
              <a:t>povinnost</a:t>
            </a:r>
            <a:r>
              <a:rPr lang="de-DE" sz="2200" dirty="0"/>
              <a:t> z </a:t>
            </a:r>
            <a:r>
              <a:rPr lang="de-DE" sz="2200" dirty="0" err="1"/>
              <a:t>těchto</a:t>
            </a:r>
            <a:r>
              <a:rPr lang="de-DE" sz="2200" dirty="0"/>
              <a:t> </a:t>
            </a:r>
            <a:r>
              <a:rPr lang="de-DE" sz="2200" dirty="0" err="1"/>
              <a:t>jednání</a:t>
            </a:r>
            <a:r>
              <a:rPr lang="de-DE" sz="2200" dirty="0"/>
              <a:t> </a:t>
            </a:r>
            <a:r>
              <a:rPr lang="de-DE" sz="2200" dirty="0" err="1"/>
              <a:t>plnit</a:t>
            </a:r>
            <a:r>
              <a:rPr lang="cs-CZ" sz="2200" dirty="0"/>
              <a:t>)</a:t>
            </a:r>
            <a:r>
              <a:rPr lang="de-DE" sz="2200" dirty="0"/>
              <a:t> </a:t>
            </a:r>
            <a:endParaRPr lang="cs-CZ" sz="2200" dirty="0"/>
          </a:p>
          <a:p>
            <a:pPr algn="just"/>
            <a:r>
              <a:rPr lang="de-DE" sz="2200" dirty="0"/>
              <a:t>na </a:t>
            </a:r>
            <a:r>
              <a:rPr lang="de-DE" sz="2200" dirty="0" err="1"/>
              <a:t>vlastní</a:t>
            </a:r>
            <a:r>
              <a:rPr lang="de-DE" sz="2200" dirty="0"/>
              <a:t> </a:t>
            </a:r>
            <a:r>
              <a:rPr lang="de-DE" sz="2200" dirty="0" err="1"/>
              <a:t>odpovědnost</a:t>
            </a:r>
            <a:r>
              <a:rPr lang="de-DE" sz="2200" dirty="0"/>
              <a:t> </a:t>
            </a:r>
            <a:r>
              <a:rPr lang="de-DE" sz="2200" dirty="0" err="1"/>
              <a:t>za</a:t>
            </a:r>
            <a:r>
              <a:rPr lang="de-DE" sz="2200" dirty="0"/>
              <a:t> (s)</a:t>
            </a:r>
            <a:r>
              <a:rPr lang="de-DE" sz="2200" dirty="0" err="1"/>
              <a:t>plnění</a:t>
            </a:r>
            <a:r>
              <a:rPr lang="de-DE" sz="2200" dirty="0"/>
              <a:t> </a:t>
            </a:r>
            <a:r>
              <a:rPr lang="de-DE" sz="2200" dirty="0" err="1"/>
              <a:t>povinností</a:t>
            </a:r>
            <a:r>
              <a:rPr lang="cs-CZ" sz="2200" dirty="0"/>
              <a:t> </a:t>
            </a:r>
          </a:p>
          <a:p>
            <a:pPr algn="just"/>
            <a:r>
              <a:rPr lang="de-DE" sz="2200" dirty="0" err="1"/>
              <a:t>věc</a:t>
            </a:r>
            <a:r>
              <a:rPr lang="de-DE" sz="2200" dirty="0"/>
              <a:t> se </a:t>
            </a:r>
            <a:r>
              <a:rPr lang="de-DE" sz="2200" dirty="0" err="1"/>
              <a:t>komplikuje</a:t>
            </a:r>
            <a:r>
              <a:rPr lang="de-DE" sz="2200" dirty="0"/>
              <a:t>: </a:t>
            </a:r>
            <a:r>
              <a:rPr lang="de-DE" sz="2200" dirty="0" err="1"/>
              <a:t>koncerny</a:t>
            </a:r>
            <a:r>
              <a:rPr lang="de-DE" sz="2200" dirty="0"/>
              <a:t>, </a:t>
            </a:r>
            <a:r>
              <a:rPr lang="de-DE" sz="2200" dirty="0" err="1"/>
              <a:t>tzv</a:t>
            </a:r>
            <a:r>
              <a:rPr lang="de-DE" sz="2200" dirty="0"/>
              <a:t>. </a:t>
            </a:r>
            <a:r>
              <a:rPr lang="cs-CZ" sz="2200" dirty="0"/>
              <a:t>d</a:t>
            </a:r>
            <a:r>
              <a:rPr lang="de-DE" sz="2200" dirty="0" err="1"/>
              <a:t>istribuční</a:t>
            </a:r>
            <a:r>
              <a:rPr lang="de-DE" sz="2200" dirty="0"/>
              <a:t> </a:t>
            </a:r>
            <a:r>
              <a:rPr lang="de-DE" sz="2200" dirty="0" err="1"/>
              <a:t>sítě</a:t>
            </a:r>
            <a:r>
              <a:rPr lang="de-DE" sz="2200" dirty="0"/>
              <a:t>, </a:t>
            </a:r>
            <a:r>
              <a:rPr lang="de-DE" sz="2200" dirty="0" err="1"/>
              <a:t>koncesní</a:t>
            </a:r>
            <a:r>
              <a:rPr lang="de-DE" sz="2200" dirty="0"/>
              <a:t> a </a:t>
            </a:r>
            <a:r>
              <a:rPr lang="de-DE" sz="2200" dirty="0" err="1"/>
              <a:t>franšízingové</a:t>
            </a:r>
            <a:r>
              <a:rPr lang="de-DE" sz="2200" dirty="0"/>
              <a:t> </a:t>
            </a:r>
            <a:r>
              <a:rPr lang="de-DE" sz="2200" dirty="0" err="1"/>
              <a:t>smlouvy</a:t>
            </a:r>
            <a:r>
              <a:rPr lang="de-DE" sz="2200" dirty="0"/>
              <a:t> </a:t>
            </a:r>
            <a:r>
              <a:rPr lang="de-DE" sz="2200" dirty="0" err="1"/>
              <a:t>představují</a:t>
            </a:r>
            <a:r>
              <a:rPr lang="de-DE" sz="2200" dirty="0"/>
              <a:t> </a:t>
            </a:r>
            <a:r>
              <a:rPr lang="de-DE" sz="2200" dirty="0" err="1"/>
              <a:t>značné</a:t>
            </a:r>
            <a:r>
              <a:rPr lang="de-DE" sz="2200" dirty="0"/>
              <a:t> </a:t>
            </a:r>
            <a:r>
              <a:rPr lang="de-DE" sz="2200" dirty="0" err="1"/>
              <a:t>omezení</a:t>
            </a:r>
            <a:r>
              <a:rPr lang="de-DE" sz="2200" dirty="0"/>
              <a:t>, </a:t>
            </a:r>
            <a:r>
              <a:rPr lang="de-DE" sz="2200" dirty="0" err="1"/>
              <a:t>vliv</a:t>
            </a:r>
            <a:r>
              <a:rPr lang="de-DE" sz="2200" dirty="0"/>
              <a:t> </a:t>
            </a:r>
            <a:r>
              <a:rPr lang="de-DE" sz="2200" dirty="0" err="1"/>
              <a:t>financující</a:t>
            </a:r>
            <a:r>
              <a:rPr lang="de-DE" sz="2200" dirty="0"/>
              <a:t> </a:t>
            </a:r>
            <a:r>
              <a:rPr lang="de-DE" sz="2200" dirty="0" err="1"/>
              <a:t>banky</a:t>
            </a:r>
            <a:r>
              <a:rPr lang="de-DE" sz="2200" dirty="0"/>
              <a:t> </a:t>
            </a:r>
            <a:r>
              <a:rPr lang="de-DE" sz="2200" dirty="0" err="1"/>
              <a:t>značný</a:t>
            </a:r>
            <a:r>
              <a:rPr lang="cs-CZ" sz="2200" dirty="0"/>
              <a:t>, vlastníci dluhopisů a jiní investoři mohou mít silný vliv, návrh </a:t>
            </a:r>
            <a:r>
              <a:rPr lang="de-DE" sz="2200" dirty="0" err="1"/>
              <a:t>alernativní</a:t>
            </a:r>
            <a:r>
              <a:rPr lang="cs-CZ" sz="2200" dirty="0"/>
              <a:t>ho</a:t>
            </a:r>
            <a:r>
              <a:rPr lang="de-DE" sz="2200" dirty="0"/>
              <a:t> </a:t>
            </a:r>
            <a:r>
              <a:rPr lang="de-DE" sz="2200" dirty="0" err="1"/>
              <a:t>kritéri</a:t>
            </a:r>
            <a:r>
              <a:rPr lang="cs-CZ" sz="2200" dirty="0"/>
              <a:t>a:</a:t>
            </a:r>
            <a:r>
              <a:rPr lang="de-DE" sz="2200" dirty="0"/>
              <a:t> „</a:t>
            </a:r>
            <a:r>
              <a:rPr lang="de-DE" sz="2200" dirty="0" err="1"/>
              <a:t>nesení</a:t>
            </a:r>
            <a:r>
              <a:rPr lang="de-DE" sz="2200" dirty="0"/>
              <a:t> </a:t>
            </a:r>
            <a:r>
              <a:rPr lang="de-DE" sz="2200" dirty="0" err="1"/>
              <a:t>rizika</a:t>
            </a:r>
            <a:r>
              <a:rPr lang="de-DE" sz="2200" dirty="0"/>
              <a:t>“, „</a:t>
            </a:r>
            <a:r>
              <a:rPr lang="de-DE" sz="2200" dirty="0" err="1"/>
              <a:t>nezávislost</a:t>
            </a:r>
            <a:r>
              <a:rPr lang="de-DE" sz="2200" dirty="0"/>
              <a:t> na </a:t>
            </a:r>
            <a:r>
              <a:rPr lang="de-DE" sz="2200" dirty="0" err="1"/>
              <a:t>odběrateli</a:t>
            </a:r>
            <a:r>
              <a:rPr lang="de-DE" sz="2200" dirty="0"/>
              <a:t>“</a:t>
            </a:r>
            <a:endParaRPr lang="cs-CZ" sz="2200" dirty="0"/>
          </a:p>
          <a:p>
            <a:pPr algn="just"/>
            <a:r>
              <a:rPr lang="cs-CZ" sz="2200" dirty="0"/>
              <a:t>není naplněno u</a:t>
            </a:r>
            <a:r>
              <a:rPr lang="de-DE" sz="2200" dirty="0"/>
              <a:t> </a:t>
            </a:r>
            <a:r>
              <a:rPr lang="cs-CZ" sz="2200" dirty="0"/>
              <a:t>„</a:t>
            </a:r>
            <a:r>
              <a:rPr lang="de-DE" sz="2200" i="1" dirty="0" err="1"/>
              <a:t>švarc</a:t>
            </a:r>
            <a:r>
              <a:rPr lang="de-DE" sz="2200" i="1" dirty="0"/>
              <a:t> </a:t>
            </a:r>
            <a:r>
              <a:rPr lang="de-DE" sz="2200" i="1" dirty="0" err="1"/>
              <a:t>systém</a:t>
            </a:r>
            <a:r>
              <a:rPr lang="cs-CZ" sz="2200" i="1" dirty="0"/>
              <a:t>u“ (</a:t>
            </a:r>
            <a:r>
              <a:rPr lang="cs-CZ" sz="2200" dirty="0"/>
              <a:t>§ 3 ZP: závislá práce může být vykonávána výlučně v základním pracovněprávním vztahu)</a:t>
            </a:r>
          </a:p>
          <a:p>
            <a:endParaRPr lang="cs-CZ" sz="2400" dirty="0"/>
          </a:p>
        </p:txBody>
      </p:sp>
    </p:spTree>
    <p:extLst>
      <p:ext uri="{BB962C8B-B14F-4D97-AF65-F5344CB8AC3E}">
        <p14:creationId xmlns:p14="http://schemas.microsoft.com/office/powerpoint/2010/main" val="36251935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činnosti II</a:t>
            </a:r>
            <a:endParaRPr lang="cs-CZ" sz="3200" dirty="0"/>
          </a:p>
        </p:txBody>
      </p:sp>
      <p:sp>
        <p:nvSpPr>
          <p:cNvPr id="5" name="Zástupný symbol pro obsah 4"/>
          <p:cNvSpPr>
            <a:spLocks noGrp="1"/>
          </p:cNvSpPr>
          <p:nvPr>
            <p:ph idx="1"/>
          </p:nvPr>
        </p:nvSpPr>
        <p:spPr>
          <a:xfrm>
            <a:off x="212436" y="1052945"/>
            <a:ext cx="11767128" cy="5698837"/>
          </a:xfrm>
        </p:spPr>
        <p:txBody>
          <a:bodyPr/>
          <a:lstStyle/>
          <a:p>
            <a:pPr lvl="0"/>
            <a:r>
              <a:rPr lang="cs-CZ" dirty="0"/>
              <a:t>v</a:t>
            </a:r>
            <a:r>
              <a:rPr lang="de-DE" dirty="0" err="1"/>
              <a:t>ýdělečná</a:t>
            </a:r>
            <a:r>
              <a:rPr lang="de-DE" dirty="0"/>
              <a:t> </a:t>
            </a:r>
            <a:r>
              <a:rPr lang="de-DE" dirty="0" err="1"/>
              <a:t>činnost</a:t>
            </a:r>
            <a:r>
              <a:rPr lang="de-DE" dirty="0"/>
              <a:t> </a:t>
            </a:r>
            <a:r>
              <a:rPr lang="de-DE" dirty="0" err="1"/>
              <a:t>za</a:t>
            </a:r>
            <a:r>
              <a:rPr lang="de-DE" dirty="0"/>
              <a:t> </a:t>
            </a:r>
            <a:r>
              <a:rPr lang="de-DE" dirty="0" err="1"/>
              <a:t>účelem</a:t>
            </a:r>
            <a:r>
              <a:rPr lang="de-DE" dirty="0"/>
              <a:t> </a:t>
            </a:r>
            <a:r>
              <a:rPr lang="de-DE" dirty="0" err="1"/>
              <a:t>dosažení</a:t>
            </a:r>
            <a:r>
              <a:rPr lang="de-DE" dirty="0"/>
              <a:t> </a:t>
            </a:r>
            <a:r>
              <a:rPr lang="de-DE" dirty="0" err="1"/>
              <a:t>zisku</a:t>
            </a:r>
            <a:r>
              <a:rPr lang="de-DE" dirty="0"/>
              <a:t> (</a:t>
            </a:r>
            <a:r>
              <a:rPr lang="cs-CZ" dirty="0"/>
              <a:t>ne </a:t>
            </a:r>
            <a:r>
              <a:rPr lang="de-DE" dirty="0" err="1"/>
              <a:t>Policie</a:t>
            </a:r>
            <a:r>
              <a:rPr lang="de-DE" dirty="0"/>
              <a:t> ČR – NS 28 </a:t>
            </a:r>
            <a:r>
              <a:rPr lang="de-DE" dirty="0" err="1"/>
              <a:t>Cdo</a:t>
            </a:r>
            <a:r>
              <a:rPr lang="de-DE" dirty="0"/>
              <a:t> 1849/2015)</a:t>
            </a:r>
            <a:endParaRPr lang="cs-CZ" dirty="0"/>
          </a:p>
          <a:p>
            <a:pPr lvl="0"/>
            <a:r>
              <a:rPr lang="cs-CZ" dirty="0"/>
              <a:t>překvapivě </a:t>
            </a:r>
            <a:r>
              <a:rPr lang="de-DE" dirty="0"/>
              <a:t>ne VZP (NS 32 </a:t>
            </a:r>
            <a:r>
              <a:rPr lang="de-DE" dirty="0" err="1"/>
              <a:t>Cdo</a:t>
            </a:r>
            <a:r>
              <a:rPr lang="de-DE" dirty="0"/>
              <a:t> 1521/2017); </a:t>
            </a:r>
            <a:endParaRPr lang="cs-CZ" dirty="0"/>
          </a:p>
          <a:p>
            <a:pPr lvl="0"/>
            <a:r>
              <a:rPr lang="cs-CZ" dirty="0"/>
              <a:t>n</a:t>
            </a:r>
            <a:r>
              <a:rPr lang="de-DE" dirty="0"/>
              <a:t>e </a:t>
            </a:r>
            <a:r>
              <a:rPr lang="de-DE" dirty="0" err="1"/>
              <a:t>vždy</a:t>
            </a:r>
            <a:r>
              <a:rPr lang="de-DE" dirty="0"/>
              <a:t> </a:t>
            </a:r>
            <a:r>
              <a:rPr lang="de-DE" dirty="0" err="1"/>
              <a:t>vede</a:t>
            </a:r>
            <a:r>
              <a:rPr lang="de-DE" dirty="0"/>
              <a:t> </a:t>
            </a:r>
            <a:r>
              <a:rPr lang="de-DE" dirty="0" err="1"/>
              <a:t>výdělečná</a:t>
            </a:r>
            <a:r>
              <a:rPr lang="de-DE" dirty="0"/>
              <a:t> </a:t>
            </a:r>
            <a:r>
              <a:rPr lang="de-DE" dirty="0" err="1"/>
              <a:t>činnost</a:t>
            </a:r>
            <a:r>
              <a:rPr lang="de-DE" dirty="0"/>
              <a:t> k</a:t>
            </a:r>
            <a:r>
              <a:rPr lang="cs-CZ" dirty="0"/>
              <a:t> plnému</a:t>
            </a:r>
            <a:r>
              <a:rPr lang="de-DE" dirty="0"/>
              <a:t> </a:t>
            </a:r>
            <a:r>
              <a:rPr lang="de-DE" dirty="0" err="1"/>
              <a:t>statusu</a:t>
            </a:r>
            <a:r>
              <a:rPr lang="de-DE" dirty="0"/>
              <a:t> </a:t>
            </a:r>
            <a:r>
              <a:rPr lang="de-DE" dirty="0" err="1"/>
              <a:t>podnikatele</a:t>
            </a:r>
            <a:r>
              <a:rPr lang="cs-CZ" dirty="0"/>
              <a:t>:</a:t>
            </a:r>
          </a:p>
          <a:p>
            <a:pPr lvl="0"/>
            <a:r>
              <a:rPr lang="de-DE" sz="2400" dirty="0"/>
              <a:t>§ 217 </a:t>
            </a:r>
            <a:r>
              <a:rPr lang="de-DE" sz="2400" i="1" dirty="0"/>
              <a:t>(1)</a:t>
            </a:r>
            <a:r>
              <a:rPr lang="de-DE" sz="2400" dirty="0"/>
              <a:t> </a:t>
            </a:r>
            <a:r>
              <a:rPr lang="de-DE" sz="2400" dirty="0" err="1"/>
              <a:t>Hlavní</a:t>
            </a:r>
            <a:r>
              <a:rPr lang="de-DE" sz="2400" dirty="0"/>
              <a:t> </a:t>
            </a:r>
            <a:r>
              <a:rPr lang="de-DE" sz="2400" dirty="0" err="1"/>
              <a:t>činností</a:t>
            </a:r>
            <a:r>
              <a:rPr lang="de-DE" sz="2400" dirty="0"/>
              <a:t> </a:t>
            </a:r>
            <a:r>
              <a:rPr lang="de-DE" sz="2400" dirty="0" err="1"/>
              <a:t>spolku</a:t>
            </a:r>
            <a:r>
              <a:rPr lang="de-DE" sz="2400" dirty="0"/>
              <a:t> </a:t>
            </a:r>
            <a:r>
              <a:rPr lang="de-DE" sz="2400" dirty="0" err="1"/>
              <a:t>může</a:t>
            </a:r>
            <a:r>
              <a:rPr lang="de-DE" sz="2400" dirty="0"/>
              <a:t> </a:t>
            </a:r>
            <a:r>
              <a:rPr lang="de-DE" sz="2400" dirty="0" err="1"/>
              <a:t>být</a:t>
            </a:r>
            <a:r>
              <a:rPr lang="de-DE" sz="2400" dirty="0"/>
              <a:t> </a:t>
            </a:r>
            <a:r>
              <a:rPr lang="de-DE" sz="2400" dirty="0" err="1"/>
              <a:t>jen</a:t>
            </a:r>
            <a:r>
              <a:rPr lang="de-DE" sz="2400" dirty="0"/>
              <a:t> </a:t>
            </a:r>
            <a:r>
              <a:rPr lang="de-DE" sz="2400" dirty="0" err="1"/>
              <a:t>uspokojování</a:t>
            </a:r>
            <a:r>
              <a:rPr lang="de-DE" sz="2400" dirty="0"/>
              <a:t> a </a:t>
            </a:r>
            <a:r>
              <a:rPr lang="de-DE" sz="2400" dirty="0" err="1"/>
              <a:t>ochrana</a:t>
            </a:r>
            <a:r>
              <a:rPr lang="de-DE" sz="2400" dirty="0"/>
              <a:t> </a:t>
            </a:r>
            <a:r>
              <a:rPr lang="de-DE" sz="2400" dirty="0" err="1"/>
              <a:t>těch</a:t>
            </a:r>
            <a:r>
              <a:rPr lang="de-DE" sz="2400" dirty="0"/>
              <a:t> </a:t>
            </a:r>
            <a:r>
              <a:rPr lang="de-DE" sz="2400" dirty="0" err="1"/>
              <a:t>zájmů</a:t>
            </a:r>
            <a:r>
              <a:rPr lang="de-DE" sz="2400" dirty="0"/>
              <a:t>, k </a:t>
            </a:r>
            <a:r>
              <a:rPr lang="de-DE" sz="2400" dirty="0" err="1"/>
              <a:t>jejichž</a:t>
            </a:r>
            <a:r>
              <a:rPr lang="de-DE" sz="2400" dirty="0"/>
              <a:t> </a:t>
            </a:r>
            <a:r>
              <a:rPr lang="de-DE" sz="2400" dirty="0" err="1"/>
              <a:t>naplňování</a:t>
            </a:r>
            <a:r>
              <a:rPr lang="de-DE" sz="2400" dirty="0"/>
              <a:t> je </a:t>
            </a:r>
            <a:r>
              <a:rPr lang="de-DE" sz="2400" dirty="0" err="1"/>
              <a:t>spolek</a:t>
            </a:r>
            <a:r>
              <a:rPr lang="de-DE" sz="2400" dirty="0"/>
              <a:t> </a:t>
            </a:r>
            <a:r>
              <a:rPr lang="de-DE" sz="2400" dirty="0" err="1"/>
              <a:t>založen</a:t>
            </a:r>
            <a:r>
              <a:rPr lang="de-DE" sz="2400" dirty="0"/>
              <a:t>. </a:t>
            </a:r>
            <a:r>
              <a:rPr lang="de-DE" sz="2400" dirty="0" err="1"/>
              <a:t>Podnikání</a:t>
            </a:r>
            <a:r>
              <a:rPr lang="de-DE" sz="2400" dirty="0"/>
              <a:t> </a:t>
            </a:r>
            <a:r>
              <a:rPr lang="de-DE" sz="2400" dirty="0" err="1"/>
              <a:t>nebo</a:t>
            </a:r>
            <a:r>
              <a:rPr lang="de-DE" sz="2400" dirty="0"/>
              <a:t> </a:t>
            </a:r>
            <a:r>
              <a:rPr lang="de-DE" sz="2400" dirty="0" err="1"/>
              <a:t>jiná</a:t>
            </a:r>
            <a:r>
              <a:rPr lang="de-DE" sz="2400" dirty="0"/>
              <a:t> </a:t>
            </a:r>
            <a:r>
              <a:rPr lang="de-DE" sz="2400" dirty="0" err="1"/>
              <a:t>výdělečná</a:t>
            </a:r>
            <a:r>
              <a:rPr lang="de-DE" sz="2400" dirty="0"/>
              <a:t> </a:t>
            </a:r>
            <a:r>
              <a:rPr lang="de-DE" sz="2400" dirty="0" err="1"/>
              <a:t>činnost</a:t>
            </a:r>
            <a:r>
              <a:rPr lang="de-DE" sz="2400" dirty="0"/>
              <a:t> </a:t>
            </a:r>
            <a:r>
              <a:rPr lang="de-DE" sz="2400" dirty="0" err="1"/>
              <a:t>hlavní</a:t>
            </a:r>
            <a:r>
              <a:rPr lang="de-DE" sz="2400" dirty="0"/>
              <a:t> </a:t>
            </a:r>
            <a:r>
              <a:rPr lang="de-DE" sz="2400" dirty="0" err="1"/>
              <a:t>činností</a:t>
            </a:r>
            <a:r>
              <a:rPr lang="de-DE" sz="2400" dirty="0"/>
              <a:t> </a:t>
            </a:r>
            <a:r>
              <a:rPr lang="de-DE" sz="2400" dirty="0" err="1"/>
              <a:t>spolku</a:t>
            </a:r>
            <a:r>
              <a:rPr lang="de-DE" sz="2400" dirty="0"/>
              <a:t> </a:t>
            </a:r>
            <a:r>
              <a:rPr lang="de-DE" sz="2400" dirty="0" err="1"/>
              <a:t>být</a:t>
            </a:r>
            <a:r>
              <a:rPr lang="de-DE" sz="2400" dirty="0"/>
              <a:t> </a:t>
            </a:r>
            <a:r>
              <a:rPr lang="de-DE" sz="2400" dirty="0" err="1"/>
              <a:t>nemůže</a:t>
            </a:r>
            <a:r>
              <a:rPr lang="de-DE" sz="2400" dirty="0"/>
              <a:t>.</a:t>
            </a:r>
            <a:r>
              <a:rPr lang="de-DE" sz="2400" i="1" dirty="0"/>
              <a:t>(2)</a:t>
            </a:r>
            <a:r>
              <a:rPr lang="de-DE" sz="2400" dirty="0"/>
              <a:t> </a:t>
            </a:r>
            <a:r>
              <a:rPr lang="de-DE" sz="2400" dirty="0" err="1"/>
              <a:t>Vedle</a:t>
            </a:r>
            <a:r>
              <a:rPr lang="de-DE" sz="2400" dirty="0"/>
              <a:t> </a:t>
            </a:r>
            <a:r>
              <a:rPr lang="de-DE" sz="2400" dirty="0" err="1"/>
              <a:t>hlavní</a:t>
            </a:r>
            <a:r>
              <a:rPr lang="de-DE" sz="2400" dirty="0"/>
              <a:t> </a:t>
            </a:r>
            <a:r>
              <a:rPr lang="de-DE" sz="2400" dirty="0" err="1"/>
              <a:t>činnosti</a:t>
            </a:r>
            <a:r>
              <a:rPr lang="de-DE" sz="2400" dirty="0"/>
              <a:t> </a:t>
            </a:r>
            <a:r>
              <a:rPr lang="de-DE" sz="2400" dirty="0" err="1"/>
              <a:t>může</a:t>
            </a:r>
            <a:r>
              <a:rPr lang="de-DE" sz="2400" dirty="0"/>
              <a:t> </a:t>
            </a:r>
            <a:r>
              <a:rPr lang="de-DE" sz="2400" dirty="0" err="1"/>
              <a:t>spolek</a:t>
            </a:r>
            <a:r>
              <a:rPr lang="de-DE" sz="2400" dirty="0"/>
              <a:t> </a:t>
            </a:r>
            <a:r>
              <a:rPr lang="de-DE" sz="2400" dirty="0" err="1"/>
              <a:t>vyvíjet</a:t>
            </a:r>
            <a:r>
              <a:rPr lang="de-DE" sz="2400" dirty="0"/>
              <a:t> </a:t>
            </a:r>
            <a:r>
              <a:rPr lang="de-DE" sz="2400" dirty="0" err="1"/>
              <a:t>též</a:t>
            </a:r>
            <a:r>
              <a:rPr lang="de-DE" sz="2400" dirty="0"/>
              <a:t> </a:t>
            </a:r>
            <a:r>
              <a:rPr lang="de-DE" sz="2400" b="1" dirty="0" err="1"/>
              <a:t>vedlejší</a:t>
            </a:r>
            <a:r>
              <a:rPr lang="de-DE" sz="2400" b="1" dirty="0"/>
              <a:t> </a:t>
            </a:r>
            <a:r>
              <a:rPr lang="de-DE" sz="2400" b="1" dirty="0" err="1"/>
              <a:t>hospodářskou</a:t>
            </a:r>
            <a:r>
              <a:rPr lang="de-DE" sz="2400" b="1" dirty="0"/>
              <a:t> </a:t>
            </a:r>
            <a:r>
              <a:rPr lang="de-DE" sz="2400" b="1" dirty="0" err="1"/>
              <a:t>činnost</a:t>
            </a:r>
            <a:r>
              <a:rPr lang="de-DE" sz="2400" dirty="0"/>
              <a:t> </a:t>
            </a:r>
            <a:r>
              <a:rPr lang="de-DE" sz="2400" dirty="0" err="1"/>
              <a:t>spočívající</a:t>
            </a:r>
            <a:r>
              <a:rPr lang="de-DE" sz="2400" dirty="0"/>
              <a:t> v </a:t>
            </a:r>
            <a:r>
              <a:rPr lang="de-DE" sz="2400" dirty="0" err="1"/>
              <a:t>podnikání</a:t>
            </a:r>
            <a:r>
              <a:rPr lang="de-DE" sz="2400" dirty="0"/>
              <a:t> </a:t>
            </a:r>
            <a:r>
              <a:rPr lang="de-DE" sz="2400" dirty="0" err="1"/>
              <a:t>nebo</a:t>
            </a:r>
            <a:r>
              <a:rPr lang="de-DE" sz="2400" dirty="0"/>
              <a:t> </a:t>
            </a:r>
            <a:r>
              <a:rPr lang="de-DE" sz="2400" dirty="0" err="1"/>
              <a:t>jiné</a:t>
            </a:r>
            <a:r>
              <a:rPr lang="de-DE" sz="2400" dirty="0"/>
              <a:t> </a:t>
            </a:r>
            <a:r>
              <a:rPr lang="de-DE" sz="2400" dirty="0" err="1"/>
              <a:t>výdělečné</a:t>
            </a:r>
            <a:r>
              <a:rPr lang="de-DE" sz="2400" dirty="0"/>
              <a:t> </a:t>
            </a:r>
            <a:r>
              <a:rPr lang="de-DE" sz="2400" dirty="0" err="1"/>
              <a:t>činnosti</a:t>
            </a:r>
            <a:r>
              <a:rPr lang="de-DE" sz="2400" dirty="0"/>
              <a:t>, je-li </a:t>
            </a:r>
            <a:r>
              <a:rPr lang="de-DE" sz="2400" dirty="0" err="1"/>
              <a:t>její</a:t>
            </a:r>
            <a:r>
              <a:rPr lang="de-DE" sz="2400" dirty="0"/>
              <a:t> </a:t>
            </a:r>
            <a:r>
              <a:rPr lang="de-DE" sz="2400" dirty="0" err="1"/>
              <a:t>účel</a:t>
            </a:r>
            <a:r>
              <a:rPr lang="de-DE" sz="2400" dirty="0"/>
              <a:t> v </a:t>
            </a:r>
            <a:r>
              <a:rPr lang="de-DE" sz="2400" dirty="0" err="1"/>
              <a:t>podpoře</a:t>
            </a:r>
            <a:r>
              <a:rPr lang="de-DE" sz="2400" dirty="0"/>
              <a:t> </a:t>
            </a:r>
            <a:r>
              <a:rPr lang="de-DE" sz="2400" dirty="0" err="1"/>
              <a:t>hlavní</a:t>
            </a:r>
            <a:r>
              <a:rPr lang="de-DE" sz="2400" dirty="0"/>
              <a:t> </a:t>
            </a:r>
            <a:r>
              <a:rPr lang="de-DE" sz="2400" dirty="0" err="1"/>
              <a:t>činnosti</a:t>
            </a:r>
            <a:r>
              <a:rPr lang="de-DE" sz="2400" dirty="0"/>
              <a:t> </a:t>
            </a:r>
            <a:r>
              <a:rPr lang="de-DE" sz="2400" dirty="0" err="1"/>
              <a:t>nebo</a:t>
            </a:r>
            <a:r>
              <a:rPr lang="de-DE" sz="2400" dirty="0"/>
              <a:t> v </a:t>
            </a:r>
            <a:r>
              <a:rPr lang="de-DE" sz="2400" dirty="0" err="1"/>
              <a:t>hospodárném</a:t>
            </a:r>
            <a:r>
              <a:rPr lang="de-DE" sz="2400" dirty="0"/>
              <a:t> </a:t>
            </a:r>
            <a:r>
              <a:rPr lang="de-DE" sz="2400" dirty="0" err="1"/>
              <a:t>využití</a:t>
            </a:r>
            <a:r>
              <a:rPr lang="de-DE" sz="2400" dirty="0"/>
              <a:t> </a:t>
            </a:r>
            <a:r>
              <a:rPr lang="de-DE" sz="2400" dirty="0" err="1"/>
              <a:t>spolkového</a:t>
            </a:r>
            <a:r>
              <a:rPr lang="de-DE" sz="2400" dirty="0"/>
              <a:t> </a:t>
            </a:r>
            <a:r>
              <a:rPr lang="de-DE" sz="2400" dirty="0" err="1"/>
              <a:t>majetku</a:t>
            </a:r>
            <a:r>
              <a:rPr lang="de-DE" sz="2400" dirty="0"/>
              <a:t>.</a:t>
            </a:r>
            <a:endParaRPr lang="cs-CZ" sz="2400" dirty="0"/>
          </a:p>
        </p:txBody>
      </p:sp>
    </p:spTree>
    <p:extLst>
      <p:ext uri="{BB962C8B-B14F-4D97-AF65-F5344CB8AC3E}">
        <p14:creationId xmlns:p14="http://schemas.microsoft.com/office/powerpoint/2010/main" val="3769519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činnosti III</a:t>
            </a:r>
            <a:endParaRPr lang="cs-CZ" sz="3200" dirty="0"/>
          </a:p>
        </p:txBody>
      </p:sp>
      <p:sp>
        <p:nvSpPr>
          <p:cNvPr id="5" name="Zástupný symbol pro obsah 4"/>
          <p:cNvSpPr>
            <a:spLocks noGrp="1"/>
          </p:cNvSpPr>
          <p:nvPr>
            <p:ph idx="1"/>
          </p:nvPr>
        </p:nvSpPr>
        <p:spPr>
          <a:xfrm>
            <a:off x="212436" y="1052945"/>
            <a:ext cx="11979564" cy="5698837"/>
          </a:xfrm>
        </p:spPr>
        <p:txBody>
          <a:bodyPr/>
          <a:lstStyle/>
          <a:p>
            <a:pPr lvl="0"/>
            <a:r>
              <a:rPr lang="cs-CZ" dirty="0" err="1"/>
              <a:t>ž</a:t>
            </a:r>
            <a:r>
              <a:rPr lang="de-DE" dirty="0" err="1"/>
              <a:t>ivnostenským</a:t>
            </a:r>
            <a:r>
              <a:rPr lang="de-DE" dirty="0"/>
              <a:t> </a:t>
            </a:r>
            <a:r>
              <a:rPr lang="de-DE" dirty="0" err="1"/>
              <a:t>nebo</a:t>
            </a:r>
            <a:r>
              <a:rPr lang="de-DE" dirty="0"/>
              <a:t> </a:t>
            </a:r>
            <a:r>
              <a:rPr lang="de-DE" dirty="0" err="1"/>
              <a:t>obdobným</a:t>
            </a:r>
            <a:r>
              <a:rPr lang="de-DE" dirty="0"/>
              <a:t> </a:t>
            </a:r>
            <a:r>
              <a:rPr lang="de-DE" dirty="0" err="1"/>
              <a:t>způsobem</a:t>
            </a:r>
            <a:endParaRPr lang="cs-CZ" dirty="0"/>
          </a:p>
          <a:p>
            <a:pPr lvl="0"/>
            <a:r>
              <a:rPr lang="de-DE" dirty="0"/>
              <a:t>„</a:t>
            </a:r>
            <a:r>
              <a:rPr lang="de-DE" dirty="0" err="1"/>
              <a:t>pronájem</a:t>
            </a:r>
            <a:r>
              <a:rPr lang="de-DE" dirty="0"/>
              <a:t> </a:t>
            </a:r>
            <a:r>
              <a:rPr lang="de-DE" dirty="0" err="1"/>
              <a:t>nemovitostí</a:t>
            </a:r>
            <a:r>
              <a:rPr lang="de-DE" dirty="0"/>
              <a:t> </a:t>
            </a:r>
            <a:r>
              <a:rPr lang="de-DE" dirty="0" err="1"/>
              <a:t>bytů</a:t>
            </a:r>
            <a:r>
              <a:rPr lang="de-DE" dirty="0"/>
              <a:t> a </a:t>
            </a:r>
            <a:r>
              <a:rPr lang="de-DE" dirty="0" err="1"/>
              <a:t>nebytových</a:t>
            </a:r>
            <a:r>
              <a:rPr lang="de-DE" dirty="0"/>
              <a:t> </a:t>
            </a:r>
            <a:r>
              <a:rPr lang="de-DE" dirty="0" err="1"/>
              <a:t>prostor</a:t>
            </a:r>
            <a:r>
              <a:rPr lang="de-DE" dirty="0"/>
              <a:t>“ </a:t>
            </a:r>
            <a:r>
              <a:rPr lang="de-DE" dirty="0" err="1"/>
              <a:t>není</a:t>
            </a:r>
            <a:r>
              <a:rPr lang="de-DE" dirty="0"/>
              <a:t> </a:t>
            </a:r>
            <a:r>
              <a:rPr lang="de-DE" dirty="0" err="1"/>
              <a:t>živnostenských</a:t>
            </a:r>
            <a:r>
              <a:rPr lang="de-DE" dirty="0"/>
              <a:t> </a:t>
            </a:r>
            <a:r>
              <a:rPr lang="de-DE" dirty="0" err="1"/>
              <a:t>podnikáním</a:t>
            </a:r>
            <a:r>
              <a:rPr lang="de-DE" dirty="0"/>
              <a:t> </a:t>
            </a:r>
            <a:r>
              <a:rPr lang="de-DE" dirty="0" err="1"/>
              <a:t>dle</a:t>
            </a:r>
            <a:r>
              <a:rPr lang="de-DE" dirty="0"/>
              <a:t> </a:t>
            </a:r>
            <a:r>
              <a:rPr lang="pl-PL" dirty="0"/>
              <a:t>ŽZ, ale podle </a:t>
            </a:r>
            <a:r>
              <a:rPr lang="pl-PL" dirty="0" err="1"/>
              <a:t>judikatury</a:t>
            </a:r>
            <a:r>
              <a:rPr lang="pl-PL" dirty="0"/>
              <a:t> </a:t>
            </a:r>
            <a:r>
              <a:rPr lang="pl-PL" dirty="0" err="1"/>
              <a:t>může</a:t>
            </a:r>
            <a:r>
              <a:rPr lang="pl-PL" dirty="0"/>
              <a:t> </a:t>
            </a:r>
            <a:r>
              <a:rPr lang="pl-PL" dirty="0" err="1"/>
              <a:t>jít</a:t>
            </a:r>
            <a:r>
              <a:rPr lang="pl-PL" dirty="0"/>
              <a:t> o </a:t>
            </a:r>
            <a:r>
              <a:rPr lang="pl-PL" dirty="0" err="1"/>
              <a:t>podnikatele</a:t>
            </a:r>
            <a:r>
              <a:rPr lang="pl-PL" dirty="0"/>
              <a:t> (NS 23 </a:t>
            </a:r>
            <a:r>
              <a:rPr lang="pl-PL" dirty="0" err="1"/>
              <a:t>Cdo</a:t>
            </a:r>
            <a:r>
              <a:rPr lang="pl-PL" dirty="0"/>
              <a:t> 340/2013)</a:t>
            </a:r>
          </a:p>
          <a:p>
            <a:pPr lvl="0"/>
            <a:r>
              <a:rPr lang="pl-PL" dirty="0" err="1"/>
              <a:t>nikoliv</a:t>
            </a:r>
            <a:r>
              <a:rPr lang="pl-PL" dirty="0"/>
              <a:t> </a:t>
            </a:r>
            <a:r>
              <a:rPr lang="pl-PL" dirty="0" err="1"/>
              <a:t>správa</a:t>
            </a:r>
            <a:r>
              <a:rPr lang="pl-PL" dirty="0"/>
              <a:t> </a:t>
            </a:r>
            <a:r>
              <a:rPr lang="pl-PL" dirty="0" err="1"/>
              <a:t>vlastního</a:t>
            </a:r>
            <a:r>
              <a:rPr lang="pl-PL" dirty="0"/>
              <a:t> </a:t>
            </a:r>
            <a:r>
              <a:rPr lang="pl-PL" dirty="0" err="1"/>
              <a:t>majetku</a:t>
            </a:r>
            <a:r>
              <a:rPr lang="pl-PL" dirty="0"/>
              <a:t> (NS 29 </a:t>
            </a:r>
            <a:r>
              <a:rPr lang="pl-PL" dirty="0" err="1"/>
              <a:t>Cdo</a:t>
            </a:r>
            <a:r>
              <a:rPr lang="pl-PL" dirty="0"/>
              <a:t> 152/2007)</a:t>
            </a:r>
          </a:p>
          <a:p>
            <a:pPr lvl="0"/>
            <a:r>
              <a:rPr lang="pl-PL" dirty="0" err="1"/>
              <a:t>nutno</a:t>
            </a:r>
            <a:r>
              <a:rPr lang="pl-PL" dirty="0"/>
              <a:t> </a:t>
            </a:r>
            <a:r>
              <a:rPr lang="pl-PL" dirty="0" err="1"/>
              <a:t>odlišit</a:t>
            </a:r>
            <a:r>
              <a:rPr lang="pl-PL" dirty="0"/>
              <a:t> </a:t>
            </a:r>
            <a:r>
              <a:rPr lang="pl-PL" dirty="0" err="1"/>
              <a:t>soukromoprávní</a:t>
            </a:r>
            <a:r>
              <a:rPr lang="pl-PL" dirty="0"/>
              <a:t> a </a:t>
            </a:r>
            <a:r>
              <a:rPr lang="pl-PL" dirty="0" err="1"/>
              <a:t>veřejnoprávní</a:t>
            </a:r>
            <a:r>
              <a:rPr lang="pl-PL" dirty="0"/>
              <a:t> koncepty! </a:t>
            </a:r>
          </a:p>
          <a:p>
            <a:pPr lvl="0"/>
            <a:r>
              <a:rPr lang="pl-PL" dirty="0"/>
              <a:t>„</a:t>
            </a:r>
            <a:r>
              <a:rPr lang="pl-PL" dirty="0" err="1"/>
              <a:t>živnostenským</a:t>
            </a:r>
            <a:r>
              <a:rPr lang="pl-PL" dirty="0"/>
              <a:t>” </a:t>
            </a:r>
            <a:r>
              <a:rPr lang="pl-PL" dirty="0" err="1"/>
              <a:t>způsobem</a:t>
            </a:r>
            <a:r>
              <a:rPr lang="pl-PL" dirty="0"/>
              <a:t> </a:t>
            </a:r>
            <a:r>
              <a:rPr lang="pl-PL" dirty="0" err="1"/>
              <a:t>neznamená</a:t>
            </a:r>
            <a:r>
              <a:rPr lang="pl-PL" dirty="0"/>
              <a:t> </a:t>
            </a:r>
            <a:r>
              <a:rPr lang="pl-PL" dirty="0" err="1"/>
              <a:t>nutně</a:t>
            </a:r>
            <a:r>
              <a:rPr lang="pl-PL" dirty="0"/>
              <a:t> </a:t>
            </a:r>
            <a:r>
              <a:rPr lang="pl-PL" dirty="0" err="1"/>
              <a:t>dle</a:t>
            </a:r>
            <a:r>
              <a:rPr lang="pl-PL" dirty="0"/>
              <a:t> ŽZ, </a:t>
            </a:r>
            <a:r>
              <a:rPr lang="pl-PL" dirty="0" err="1"/>
              <a:t>jde</a:t>
            </a:r>
            <a:r>
              <a:rPr lang="pl-PL" dirty="0"/>
              <a:t> </a:t>
            </a:r>
            <a:r>
              <a:rPr lang="pl-PL" dirty="0" err="1"/>
              <a:t>spíše</a:t>
            </a:r>
            <a:r>
              <a:rPr lang="pl-PL" dirty="0"/>
              <a:t> o </a:t>
            </a:r>
            <a:r>
              <a:rPr lang="pl-PL" dirty="0" err="1"/>
              <a:t>metaforu</a:t>
            </a:r>
            <a:r>
              <a:rPr lang="pl-PL" dirty="0"/>
              <a:t> (</a:t>
            </a:r>
            <a:r>
              <a:rPr lang="pl-PL" dirty="0" err="1"/>
              <a:t>ostatně</a:t>
            </a:r>
            <a:r>
              <a:rPr lang="pl-PL" dirty="0"/>
              <a:t> je </a:t>
            </a:r>
            <a:r>
              <a:rPr lang="pl-PL" dirty="0" err="1"/>
              <a:t>zde</a:t>
            </a:r>
            <a:r>
              <a:rPr lang="pl-PL" dirty="0"/>
              <a:t> § 5 </a:t>
            </a:r>
            <a:r>
              <a:rPr lang="pl-PL" dirty="0" err="1"/>
              <a:t>odst</a:t>
            </a:r>
            <a:r>
              <a:rPr lang="pl-PL" dirty="0"/>
              <a:t>. 2 OZ)</a:t>
            </a:r>
            <a:endParaRPr lang="cs-CZ" sz="2400" dirty="0"/>
          </a:p>
        </p:txBody>
      </p:sp>
    </p:spTree>
    <p:extLst>
      <p:ext uri="{BB962C8B-B14F-4D97-AF65-F5344CB8AC3E}">
        <p14:creationId xmlns:p14="http://schemas.microsoft.com/office/powerpoint/2010/main" val="1780293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činnosti IV</a:t>
            </a:r>
            <a:endParaRPr lang="cs-CZ" sz="3200" dirty="0"/>
          </a:p>
        </p:txBody>
      </p:sp>
      <p:sp>
        <p:nvSpPr>
          <p:cNvPr id="5" name="Zástupný symbol pro obsah 4"/>
          <p:cNvSpPr>
            <a:spLocks noGrp="1"/>
          </p:cNvSpPr>
          <p:nvPr>
            <p:ph idx="1"/>
          </p:nvPr>
        </p:nvSpPr>
        <p:spPr>
          <a:xfrm>
            <a:off x="212436" y="1052945"/>
            <a:ext cx="11767128" cy="5698837"/>
          </a:xfrm>
        </p:spPr>
        <p:txBody>
          <a:bodyPr/>
          <a:lstStyle/>
          <a:p>
            <a:pPr lvl="0"/>
            <a:r>
              <a:rPr lang="pl-PL" dirty="0" err="1"/>
              <a:t>soustavně</a:t>
            </a:r>
            <a:r>
              <a:rPr lang="pl-PL" dirty="0"/>
              <a:t> (</a:t>
            </a:r>
            <a:r>
              <a:rPr lang="pl-PL" dirty="0" err="1"/>
              <a:t>nejde</a:t>
            </a:r>
            <a:r>
              <a:rPr lang="pl-PL" dirty="0"/>
              <a:t> o </a:t>
            </a:r>
            <a:r>
              <a:rPr lang="pl-PL" dirty="0" err="1"/>
              <a:t>nepřetržitou</a:t>
            </a:r>
            <a:r>
              <a:rPr lang="pl-PL" dirty="0"/>
              <a:t> </a:t>
            </a:r>
            <a:r>
              <a:rPr lang="pl-PL" dirty="0" err="1"/>
              <a:t>činnost</a:t>
            </a:r>
            <a:r>
              <a:rPr lang="pl-PL" dirty="0"/>
              <a:t> (NS 22 </a:t>
            </a:r>
            <a:r>
              <a:rPr lang="pl-PL" dirty="0" err="1"/>
              <a:t>Cdo</a:t>
            </a:r>
            <a:r>
              <a:rPr lang="pl-PL" dirty="0"/>
              <a:t> 679/2007) – perpetuum </a:t>
            </a:r>
            <a:r>
              <a:rPr lang="pl-PL" dirty="0" err="1"/>
              <a:t>se</a:t>
            </a:r>
            <a:r>
              <a:rPr lang="pl-PL" dirty="0"/>
              <a:t> tedy </a:t>
            </a:r>
            <a:r>
              <a:rPr lang="pl-PL" dirty="0" err="1"/>
              <a:t>nepředpokládá</a:t>
            </a:r>
            <a:r>
              <a:rPr lang="pl-PL" dirty="0"/>
              <a:t>, </a:t>
            </a:r>
            <a:r>
              <a:rPr lang="pl-PL" dirty="0" err="1"/>
              <a:t>soustavnost</a:t>
            </a:r>
            <a:r>
              <a:rPr lang="pl-PL" dirty="0"/>
              <a:t> </a:t>
            </a:r>
            <a:r>
              <a:rPr lang="pl-PL" dirty="0" err="1"/>
              <a:t>ve</a:t>
            </a:r>
            <a:r>
              <a:rPr lang="pl-PL" dirty="0"/>
              <a:t> </a:t>
            </a:r>
            <a:r>
              <a:rPr lang="pl-PL" dirty="0" err="1"/>
              <a:t>vztahu</a:t>
            </a:r>
            <a:r>
              <a:rPr lang="pl-PL" dirty="0"/>
              <a:t> k </a:t>
            </a:r>
            <a:r>
              <a:rPr lang="pl-PL" dirty="0" err="1"/>
              <a:t>záměru</a:t>
            </a:r>
            <a:r>
              <a:rPr lang="pl-PL" dirty="0"/>
              <a:t>!</a:t>
            </a:r>
            <a:endParaRPr lang="cs-CZ" dirty="0"/>
          </a:p>
          <a:p>
            <a:pPr lvl="0"/>
            <a:r>
              <a:rPr lang="pl-PL" dirty="0" err="1"/>
              <a:t>podnikáním</a:t>
            </a:r>
            <a:r>
              <a:rPr lang="pl-PL" dirty="0"/>
              <a:t> </a:t>
            </a:r>
            <a:r>
              <a:rPr lang="pl-PL" dirty="0" err="1"/>
              <a:t>může</a:t>
            </a:r>
            <a:r>
              <a:rPr lang="pl-PL" dirty="0"/>
              <a:t> </a:t>
            </a:r>
            <a:r>
              <a:rPr lang="pl-PL" dirty="0" err="1"/>
              <a:t>být</a:t>
            </a:r>
            <a:r>
              <a:rPr lang="pl-PL" dirty="0"/>
              <a:t> i </a:t>
            </a:r>
            <a:r>
              <a:rPr lang="pl-PL" dirty="0" err="1"/>
              <a:t>sezonní</a:t>
            </a:r>
            <a:r>
              <a:rPr lang="pl-PL" dirty="0"/>
              <a:t> </a:t>
            </a:r>
            <a:r>
              <a:rPr lang="pl-PL" dirty="0" err="1"/>
              <a:t>činnost</a:t>
            </a:r>
            <a:r>
              <a:rPr lang="pl-PL" dirty="0"/>
              <a:t> </a:t>
            </a:r>
            <a:r>
              <a:rPr lang="pl-PL" dirty="0" err="1"/>
              <a:t>nebo</a:t>
            </a:r>
            <a:r>
              <a:rPr lang="pl-PL" dirty="0"/>
              <a:t> </a:t>
            </a:r>
            <a:r>
              <a:rPr lang="pl-PL" dirty="0" err="1"/>
              <a:t>temporálně</a:t>
            </a:r>
            <a:r>
              <a:rPr lang="pl-PL" dirty="0"/>
              <a:t> </a:t>
            </a:r>
            <a:r>
              <a:rPr lang="pl-PL" dirty="0" err="1"/>
              <a:t>limitovaná</a:t>
            </a:r>
            <a:r>
              <a:rPr lang="pl-PL" dirty="0"/>
              <a:t> </a:t>
            </a:r>
            <a:r>
              <a:rPr lang="pl-PL" dirty="0" err="1"/>
              <a:t>činnost</a:t>
            </a:r>
            <a:r>
              <a:rPr lang="pl-PL" dirty="0"/>
              <a:t> a </a:t>
            </a:r>
            <a:r>
              <a:rPr lang="pl-PL" dirty="0" err="1"/>
              <a:t>není</a:t>
            </a:r>
            <a:r>
              <a:rPr lang="pl-PL" dirty="0"/>
              <a:t> </a:t>
            </a:r>
            <a:r>
              <a:rPr lang="pl-PL" dirty="0" err="1"/>
              <a:t>nutný</a:t>
            </a:r>
            <a:r>
              <a:rPr lang="pl-PL" dirty="0"/>
              <a:t> zapis </a:t>
            </a:r>
            <a:r>
              <a:rPr lang="pl-PL" dirty="0" err="1"/>
              <a:t>činnosti</a:t>
            </a:r>
            <a:r>
              <a:rPr lang="pl-PL" dirty="0"/>
              <a:t> v OR (</a:t>
            </a:r>
            <a:r>
              <a:rPr lang="pl-PL" dirty="0" err="1"/>
              <a:t>daně</a:t>
            </a:r>
            <a:r>
              <a:rPr lang="pl-PL" dirty="0"/>
              <a:t> - NSS 5 </a:t>
            </a:r>
            <a:r>
              <a:rPr lang="pl-PL" dirty="0" err="1"/>
              <a:t>Afx</a:t>
            </a:r>
            <a:r>
              <a:rPr lang="pl-PL" dirty="0"/>
              <a:t> 72/2012-95)</a:t>
            </a:r>
            <a:endParaRPr lang="cs-CZ" dirty="0"/>
          </a:p>
          <a:p>
            <a:pPr lvl="0"/>
            <a:r>
              <a:rPr lang="cs-CZ" dirty="0"/>
              <a:t>kapitálová účast ve společnosti nezakládá statut podnikatele (rozsudek NS </a:t>
            </a:r>
            <a:r>
              <a:rPr lang="cs-CZ" dirty="0" err="1"/>
              <a:t>sp</a:t>
            </a:r>
            <a:r>
              <a:rPr lang="cs-CZ" dirty="0"/>
              <a:t>. zn. 21 </a:t>
            </a:r>
            <a:r>
              <a:rPr lang="cs-CZ" dirty="0" err="1"/>
              <a:t>Cdo</a:t>
            </a:r>
            <a:r>
              <a:rPr lang="cs-CZ" dirty="0"/>
              <a:t> 4060/2007)</a:t>
            </a:r>
          </a:p>
          <a:p>
            <a:endParaRPr lang="cs-CZ" sz="2400" dirty="0"/>
          </a:p>
        </p:txBody>
      </p:sp>
    </p:spTree>
    <p:extLst>
      <p:ext uri="{BB962C8B-B14F-4D97-AF65-F5344CB8AC3E}">
        <p14:creationId xmlns:p14="http://schemas.microsoft.com/office/powerpoint/2010/main" val="45681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činnosti V – </a:t>
            </a:r>
            <a:r>
              <a:rPr lang="cs-CZ" sz="3200" dirty="0" err="1">
                <a:solidFill>
                  <a:srgbClr val="7030A0"/>
                </a:solidFill>
                <a:latin typeface="Times New Roman" panose="02020603050405020304" pitchFamily="18" charset="0"/>
                <a:cs typeface="Times New Roman" panose="02020603050405020304" pitchFamily="18" charset="0"/>
              </a:rPr>
              <a:t>dual</a:t>
            </a:r>
            <a:r>
              <a:rPr lang="cs-CZ" sz="3200" dirty="0">
                <a:solidFill>
                  <a:srgbClr val="7030A0"/>
                </a:solidFill>
                <a:latin typeface="Times New Roman" panose="02020603050405020304" pitchFamily="18" charset="0"/>
                <a:cs typeface="Times New Roman" panose="02020603050405020304" pitchFamily="18" charset="0"/>
              </a:rPr>
              <a:t> use</a:t>
            </a:r>
            <a:endParaRPr lang="cs-CZ" sz="3200" dirty="0"/>
          </a:p>
        </p:txBody>
      </p:sp>
      <p:sp>
        <p:nvSpPr>
          <p:cNvPr id="5" name="Zástupný symbol pro obsah 4"/>
          <p:cNvSpPr>
            <a:spLocks noGrp="1"/>
          </p:cNvSpPr>
          <p:nvPr>
            <p:ph idx="1"/>
          </p:nvPr>
        </p:nvSpPr>
        <p:spPr>
          <a:xfrm>
            <a:off x="212436" y="1052945"/>
            <a:ext cx="11767128" cy="5698837"/>
          </a:xfrm>
        </p:spPr>
        <p:txBody>
          <a:bodyPr/>
          <a:lstStyle/>
          <a:p>
            <a:pPr lvl="0"/>
            <a:r>
              <a:rPr lang="pl-PL" dirty="0">
                <a:latin typeface="+mj-lt"/>
              </a:rPr>
              <a:t>„</a:t>
            </a:r>
            <a:r>
              <a:rPr lang="pl-PL" dirty="0" err="1">
                <a:latin typeface="+mj-lt"/>
              </a:rPr>
              <a:t>se</a:t>
            </a:r>
            <a:r>
              <a:rPr lang="pl-PL" dirty="0">
                <a:latin typeface="+mj-lt"/>
              </a:rPr>
              <a:t> </a:t>
            </a:r>
            <a:r>
              <a:rPr lang="pl-PL" dirty="0" err="1">
                <a:latin typeface="+mj-lt"/>
              </a:rPr>
              <a:t>zřetelem</a:t>
            </a:r>
            <a:r>
              <a:rPr lang="pl-PL" dirty="0">
                <a:latin typeface="+mj-lt"/>
              </a:rPr>
              <a:t> k </a:t>
            </a:r>
            <a:r>
              <a:rPr lang="pl-PL" dirty="0" err="1">
                <a:latin typeface="+mj-lt"/>
              </a:rPr>
              <a:t>této</a:t>
            </a:r>
            <a:r>
              <a:rPr lang="pl-PL" dirty="0">
                <a:latin typeface="+mj-lt"/>
              </a:rPr>
              <a:t> </a:t>
            </a:r>
            <a:r>
              <a:rPr lang="pl-PL" dirty="0" err="1">
                <a:latin typeface="+mj-lt"/>
              </a:rPr>
              <a:t>činnosti</a:t>
            </a:r>
            <a:r>
              <a:rPr lang="pl-PL" dirty="0">
                <a:latin typeface="+mj-lt"/>
              </a:rPr>
              <a:t>” (</a:t>
            </a:r>
            <a:r>
              <a:rPr lang="pl-PL" dirty="0" err="1">
                <a:latin typeface="+mj-lt"/>
              </a:rPr>
              <a:t>osobní</a:t>
            </a:r>
            <a:r>
              <a:rPr lang="pl-PL" dirty="0">
                <a:latin typeface="+mj-lt"/>
              </a:rPr>
              <a:t> </a:t>
            </a:r>
            <a:r>
              <a:rPr lang="pl-PL" dirty="0" err="1">
                <a:latin typeface="+mj-lt"/>
              </a:rPr>
              <a:t>potřeby</a:t>
            </a:r>
            <a:r>
              <a:rPr lang="pl-PL" dirty="0">
                <a:latin typeface="+mj-lt"/>
              </a:rPr>
              <a:t> </a:t>
            </a:r>
            <a:r>
              <a:rPr lang="pl-PL" dirty="0" err="1">
                <a:latin typeface="+mj-lt"/>
              </a:rPr>
              <a:t>podnikatele</a:t>
            </a:r>
            <a:r>
              <a:rPr lang="pl-PL" dirty="0">
                <a:latin typeface="+mj-lt"/>
              </a:rPr>
              <a:t> FO – NS 33 </a:t>
            </a:r>
            <a:r>
              <a:rPr lang="pl-PL" dirty="0" err="1">
                <a:latin typeface="+mj-lt"/>
              </a:rPr>
              <a:t>Cdo</a:t>
            </a:r>
            <a:r>
              <a:rPr lang="pl-PL" dirty="0">
                <a:latin typeface="+mj-lt"/>
              </a:rPr>
              <a:t> 1685/2015, </a:t>
            </a:r>
            <a:r>
              <a:rPr lang="cs-CZ" dirty="0">
                <a:latin typeface="+mj-lt"/>
              </a:rPr>
              <a:t>Horatiu Ovidiu </a:t>
            </a:r>
            <a:r>
              <a:rPr lang="cs-CZ" dirty="0" err="1">
                <a:latin typeface="+mj-lt"/>
              </a:rPr>
              <a:t>Costea</a:t>
            </a:r>
            <a:r>
              <a:rPr lang="cs-CZ" dirty="0">
                <a:latin typeface="+mj-lt"/>
              </a:rPr>
              <a:t> v </a:t>
            </a:r>
            <a:r>
              <a:rPr lang="cs-CZ" dirty="0" err="1">
                <a:latin typeface="+mj-lt"/>
              </a:rPr>
              <a:t>Volksbank</a:t>
            </a:r>
            <a:r>
              <a:rPr lang="cs-CZ" dirty="0">
                <a:latin typeface="+mj-lt"/>
              </a:rPr>
              <a:t> </a:t>
            </a:r>
            <a:r>
              <a:rPr lang="cs-CZ" dirty="0" err="1">
                <a:latin typeface="+mj-lt"/>
              </a:rPr>
              <a:t>Romania</a:t>
            </a:r>
            <a:r>
              <a:rPr lang="cs-CZ" dirty="0">
                <a:latin typeface="+mj-lt"/>
              </a:rPr>
              <a:t>, C-110/14</a:t>
            </a:r>
            <a:r>
              <a:rPr lang="pl-PL" dirty="0">
                <a:latin typeface="+mj-lt"/>
              </a:rPr>
              <a:t>)</a:t>
            </a:r>
          </a:p>
          <a:p>
            <a:pPr marL="72000" lvl="0" indent="0">
              <a:buNone/>
            </a:pPr>
            <a:endParaRPr lang="pl-PL" dirty="0">
              <a:latin typeface="+mj-lt"/>
            </a:endParaRPr>
          </a:p>
          <a:p>
            <a:pPr lvl="0"/>
            <a:r>
              <a:rPr lang="cs-CZ" b="0" i="0" dirty="0">
                <a:solidFill>
                  <a:srgbClr val="000000"/>
                </a:solidFill>
                <a:effectLst/>
                <a:latin typeface="+mj-lt"/>
              </a:rPr>
              <a:t>fyzická osoba vykonávající povolání advokáta, která uzavře s bankou smlouvu o úvěru, aniž je v této smlouvě upřesněn účel úvěru, může být považována za „spotřebitele“ ve smyslu tohoto ustanovení, </a:t>
            </a:r>
            <a:r>
              <a:rPr lang="cs-CZ" b="1" i="0" dirty="0">
                <a:solidFill>
                  <a:srgbClr val="000000"/>
                </a:solidFill>
                <a:effectLst/>
                <a:latin typeface="+mj-lt"/>
              </a:rPr>
              <a:t>pokud uvedená smlouva nesouvisí s výkonem povolání tohoto advokáta</a:t>
            </a:r>
            <a:r>
              <a:rPr lang="cs-CZ" b="0" i="0" dirty="0">
                <a:solidFill>
                  <a:srgbClr val="000000"/>
                </a:solidFill>
                <a:effectLst/>
                <a:latin typeface="+mj-lt"/>
              </a:rPr>
              <a:t>.</a:t>
            </a:r>
            <a:endParaRPr lang="pl-PL" dirty="0">
              <a:latin typeface="+mj-lt"/>
            </a:endParaRPr>
          </a:p>
          <a:p>
            <a:pPr lvl="0"/>
            <a:r>
              <a:rPr lang="cs-CZ" dirty="0"/>
              <a:t>ani profesionalita nesnižuje standardy ochrany</a:t>
            </a:r>
          </a:p>
          <a:p>
            <a:endParaRPr lang="cs-CZ" sz="2400" dirty="0"/>
          </a:p>
        </p:txBody>
      </p:sp>
    </p:spTree>
    <p:extLst>
      <p:ext uri="{BB962C8B-B14F-4D97-AF65-F5344CB8AC3E}">
        <p14:creationId xmlns:p14="http://schemas.microsoft.com/office/powerpoint/2010/main" val="1448388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činnosti VI – </a:t>
            </a:r>
            <a:r>
              <a:rPr lang="cs-CZ" sz="3200" dirty="0" err="1">
                <a:solidFill>
                  <a:srgbClr val="7030A0"/>
                </a:solidFill>
                <a:latin typeface="Times New Roman" panose="02020603050405020304" pitchFamily="18" charset="0"/>
                <a:cs typeface="Times New Roman" panose="02020603050405020304" pitchFamily="18" charset="0"/>
              </a:rPr>
              <a:t>dual</a:t>
            </a:r>
            <a:r>
              <a:rPr lang="cs-CZ" sz="3200" dirty="0">
                <a:solidFill>
                  <a:srgbClr val="7030A0"/>
                </a:solidFill>
                <a:latin typeface="Times New Roman" panose="02020603050405020304" pitchFamily="18" charset="0"/>
                <a:cs typeface="Times New Roman" panose="02020603050405020304" pitchFamily="18" charset="0"/>
              </a:rPr>
              <a:t> use</a:t>
            </a:r>
            <a:endParaRPr lang="cs-CZ" sz="3200" dirty="0"/>
          </a:p>
        </p:txBody>
      </p:sp>
      <p:sp>
        <p:nvSpPr>
          <p:cNvPr id="5" name="Zástupný symbol pro obsah 4"/>
          <p:cNvSpPr>
            <a:spLocks noGrp="1"/>
          </p:cNvSpPr>
          <p:nvPr>
            <p:ph idx="1"/>
          </p:nvPr>
        </p:nvSpPr>
        <p:spPr>
          <a:xfrm>
            <a:off x="212436" y="1052945"/>
            <a:ext cx="11767128" cy="5698837"/>
          </a:xfrm>
        </p:spPr>
        <p:txBody>
          <a:bodyPr/>
          <a:lstStyle/>
          <a:p>
            <a:pPr lvl="0"/>
            <a:r>
              <a:rPr lang="pl-PL" dirty="0"/>
              <a:t>„dual-use (§ 2158 OZ)</a:t>
            </a:r>
          </a:p>
          <a:p>
            <a:r>
              <a:rPr lang="cs-CZ" b="1" dirty="0"/>
              <a:t>Zvláštní ustanovení o prodeji zboží v obchodě </a:t>
            </a:r>
          </a:p>
          <a:p>
            <a:r>
              <a:rPr lang="cs-CZ" sz="2400" u="sng" dirty="0"/>
              <a:t>§ 2158: </a:t>
            </a:r>
            <a:r>
              <a:rPr lang="cs-CZ" sz="2400" i="1" u="sng" dirty="0"/>
              <a:t>(1)</a:t>
            </a:r>
            <a:r>
              <a:rPr lang="cs-CZ" sz="2400" u="sng" dirty="0"/>
              <a:t> Je-li prodávajícím podnikatel, platí pro prodej při jeho podnikatelské činnosti kromě obecných ustanovení o kupní smlouvě i ustanovení tohoto pododdílu, ledaže je kupujícím také podnikatel a při uzavření smlouvy je z okolností zřejmé, že se koupě týká také jeho podnikatelské činnosti.</a:t>
            </a:r>
          </a:p>
          <a:p>
            <a:r>
              <a:rPr lang="cs-CZ" dirty="0"/>
              <a:t>Po novele (zák. č. 374/2022 Sb., účinnost od 6. 1. 2023.): </a:t>
            </a:r>
            <a:r>
              <a:rPr lang="cs-CZ" i="1" dirty="0"/>
              <a:t>(1)</a:t>
            </a:r>
            <a:r>
              <a:rPr lang="cs-CZ" dirty="0"/>
              <a:t> Je-li kupujícím spotřebitel, platí pro prodej hmotné movité věci i ustanovení tohoto pododdílu.</a:t>
            </a:r>
          </a:p>
          <a:p>
            <a:pPr lvl="0"/>
            <a:endParaRPr lang="cs-CZ" dirty="0"/>
          </a:p>
          <a:p>
            <a:pPr lvl="0"/>
            <a:endParaRPr lang="cs-CZ" dirty="0"/>
          </a:p>
          <a:p>
            <a:endParaRPr lang="cs-CZ" sz="2400" dirty="0"/>
          </a:p>
        </p:txBody>
      </p:sp>
    </p:spTree>
    <p:extLst>
      <p:ext uri="{BB962C8B-B14F-4D97-AF65-F5344CB8AC3E}">
        <p14:creationId xmlns:p14="http://schemas.microsoft.com/office/powerpoint/2010/main" val="4239750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Potíže s materiálním vymezením - </a:t>
            </a:r>
            <a:r>
              <a:rPr lang="cs-CZ" sz="3200" dirty="0" err="1">
                <a:solidFill>
                  <a:srgbClr val="7030A0"/>
                </a:solidFill>
                <a:latin typeface="Times New Roman" panose="02020603050405020304" pitchFamily="18" charset="0"/>
                <a:cs typeface="Times New Roman" panose="02020603050405020304" pitchFamily="18" charset="0"/>
              </a:rPr>
              <a:t>Ebay</a:t>
            </a:r>
            <a:endParaRPr lang="cs-CZ" sz="3200" dirty="0"/>
          </a:p>
        </p:txBody>
      </p:sp>
      <p:sp>
        <p:nvSpPr>
          <p:cNvPr id="5" name="Zástupný symbol pro obsah 4"/>
          <p:cNvSpPr>
            <a:spLocks noGrp="1"/>
          </p:cNvSpPr>
          <p:nvPr>
            <p:ph idx="1"/>
          </p:nvPr>
        </p:nvSpPr>
        <p:spPr>
          <a:xfrm>
            <a:off x="212436" y="1052945"/>
            <a:ext cx="11767128" cy="5698837"/>
          </a:xfrm>
        </p:spPr>
        <p:txBody>
          <a:bodyPr/>
          <a:lstStyle/>
          <a:p>
            <a:r>
              <a:rPr lang="de-DE" sz="2100" dirty="0"/>
              <a:t>Unternehmereigenschaft eines Ebay</a:t>
            </a:r>
            <a:r>
              <a:rPr lang="cs-CZ" sz="2100" dirty="0"/>
              <a:t>- P</a:t>
            </a:r>
            <a:r>
              <a:rPr lang="de-DE" sz="2100" dirty="0" err="1"/>
              <a:t>owersellers</a:t>
            </a:r>
            <a:r>
              <a:rPr lang="de-DE" sz="2100" dirty="0"/>
              <a:t>;</a:t>
            </a:r>
            <a:r>
              <a:rPr lang="cs-CZ" sz="2100" dirty="0"/>
              <a:t> </a:t>
            </a:r>
            <a:r>
              <a:rPr lang="de-DE" sz="2100" dirty="0"/>
              <a:t>Schadensminderungspflicht durch Angebot an</a:t>
            </a:r>
            <a:r>
              <a:rPr lang="cs-CZ" sz="2100" dirty="0"/>
              <a:t> </a:t>
            </a:r>
            <a:r>
              <a:rPr lang="de-DE" sz="2100" dirty="0"/>
              <a:t>Zweitbieter. Wer im Internetauktionshaus Ebay als „Powerseller“ auftritt, muss im Streit, ob ein Fernabsatzvertrag geschlossen</a:t>
            </a:r>
            <a:r>
              <a:rPr lang="cs-CZ" sz="2100" dirty="0"/>
              <a:t> </a:t>
            </a:r>
            <a:r>
              <a:rPr lang="de-DE" sz="2100" dirty="0"/>
              <a:t>wurde, </a:t>
            </a:r>
            <a:r>
              <a:rPr lang="de-DE" sz="2100" b="1" dirty="0"/>
              <a:t>beweisen, dass er kein Unternehmer i.S.v. § 14 BGB</a:t>
            </a:r>
            <a:r>
              <a:rPr lang="cs-CZ" sz="2100" b="1" dirty="0"/>
              <a:t> </a:t>
            </a:r>
            <a:r>
              <a:rPr lang="de-DE" sz="2100" b="1" dirty="0"/>
              <a:t>ist</a:t>
            </a:r>
            <a:r>
              <a:rPr lang="de-DE" sz="2100" dirty="0"/>
              <a:t>. Die Besonderheiten derartiger Geschäfte rechtfertigen</a:t>
            </a:r>
            <a:r>
              <a:rPr lang="cs-CZ" sz="2100" dirty="0"/>
              <a:t> </a:t>
            </a:r>
            <a:r>
              <a:rPr lang="de-DE" sz="2100" dirty="0"/>
              <a:t>eine Beweislastumkehr </a:t>
            </a:r>
            <a:r>
              <a:rPr lang="de-DE" sz="2100" b="1" dirty="0"/>
              <a:t>zu Gunsten des Verbrauchers.2</a:t>
            </a:r>
            <a:r>
              <a:rPr lang="de-DE" sz="2100" dirty="0"/>
              <a:t>. Lehnt der Ebay-Erstbieter die Erfüllung des Kaufvertrages</a:t>
            </a:r>
            <a:r>
              <a:rPr lang="cs-CZ" sz="2100" dirty="0"/>
              <a:t> </a:t>
            </a:r>
            <a:r>
              <a:rPr lang="de-DE" sz="2100" dirty="0"/>
              <a:t>ab, muss der Verkäufer zur Schadensminderung den weiteren</a:t>
            </a:r>
            <a:r>
              <a:rPr lang="cs-CZ" sz="2100" dirty="0"/>
              <a:t> </a:t>
            </a:r>
            <a:r>
              <a:rPr lang="de-DE" sz="2100" dirty="0"/>
              <a:t>Bietern alsbald ein Angebot unterbreiten und darlegen, dass</a:t>
            </a:r>
            <a:r>
              <a:rPr lang="cs-CZ" sz="2100" dirty="0"/>
              <a:t> </a:t>
            </a:r>
            <a:r>
              <a:rPr lang="de-DE" sz="2100" dirty="0"/>
              <a:t>seine diesbezüglichen Bemühungen insgesamt erfolglos waren. Das gilt erst recht bei Anhaltspunkten für </a:t>
            </a:r>
            <a:r>
              <a:rPr lang="de-DE" sz="2100" dirty="0" err="1"/>
              <a:t>shill-bidding</a:t>
            </a:r>
            <a:r>
              <a:rPr lang="cs-CZ" sz="2100" dirty="0"/>
              <a:t> </a:t>
            </a:r>
            <a:r>
              <a:rPr lang="de-DE" sz="2100" dirty="0"/>
              <a:t>(Hochtreiben des Kaufpreises durch Eigengebote über einen</a:t>
            </a:r>
            <a:r>
              <a:rPr lang="cs-CZ" sz="2100" dirty="0"/>
              <a:t> </a:t>
            </a:r>
            <a:r>
              <a:rPr lang="de-DE" sz="2100" dirty="0" err="1"/>
              <a:t>Zweitaccount</a:t>
            </a:r>
            <a:r>
              <a:rPr lang="de-DE" sz="2100" dirty="0"/>
              <a:t>). OLG Koblenz, </a:t>
            </a:r>
            <a:r>
              <a:rPr lang="cs-CZ" sz="2100" dirty="0"/>
              <a:t>Usnesení ze dne</a:t>
            </a:r>
            <a:r>
              <a:rPr lang="de-DE" sz="2100" dirty="0"/>
              <a:t> 17.10.2005, 5 U 1145/05</a:t>
            </a:r>
            <a:endParaRPr lang="cs-CZ" sz="2100" dirty="0"/>
          </a:p>
          <a:p>
            <a:r>
              <a:rPr lang="cs-CZ" sz="2100" dirty="0">
                <a:hlinkClick r:id="rId2"/>
              </a:rPr>
              <a:t>https://www.vur.nomos.de/fileadmin/vur/doc/2006/VuR_06_01.pdf</a:t>
            </a:r>
            <a:endParaRPr lang="cs-CZ" sz="2100" dirty="0"/>
          </a:p>
          <a:p>
            <a:endParaRPr lang="cs-CZ" sz="2300" dirty="0"/>
          </a:p>
        </p:txBody>
      </p:sp>
    </p:spTree>
    <p:extLst>
      <p:ext uri="{BB962C8B-B14F-4D97-AF65-F5344CB8AC3E}">
        <p14:creationId xmlns:p14="http://schemas.microsoft.com/office/powerpoint/2010/main" val="4268546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Subjektivní v. objektivní pojetí obchodního práva</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dirty="0"/>
              <a:t>Tradiční pojetí subjektivní: Obchodní právo je zvláštní soukromé právo obchodníků. </a:t>
            </a:r>
          </a:p>
          <a:p>
            <a:r>
              <a:rPr lang="cs-CZ" dirty="0"/>
              <a:t>Důraz na status osoby (</a:t>
            </a:r>
            <a:r>
              <a:rPr lang="cs-CZ" dirty="0" err="1"/>
              <a:t>Handelsstand</a:t>
            </a:r>
            <a:r>
              <a:rPr lang="cs-CZ" dirty="0"/>
              <a:t>). Sporné z hlediska principu rovnosti.</a:t>
            </a:r>
          </a:p>
          <a:p>
            <a:r>
              <a:rPr lang="cs-CZ" dirty="0"/>
              <a:t>Moderní pojetí objektivní: Obchodní právo je zvláštní soukromé právo upravující podnikání </a:t>
            </a:r>
          </a:p>
          <a:p>
            <a:r>
              <a:rPr lang="cs-CZ" dirty="0"/>
              <a:t>Důraz na faktickou činnost. „</a:t>
            </a:r>
            <a:r>
              <a:rPr lang="cs-CZ" dirty="0" err="1"/>
              <a:t>Stand</a:t>
            </a:r>
            <a:r>
              <a:rPr lang="cs-CZ" dirty="0"/>
              <a:t>“ sám o sobě nerozhoduje.</a:t>
            </a:r>
          </a:p>
          <a:p>
            <a:r>
              <a:rPr lang="cs-CZ" dirty="0"/>
              <a:t>Vymezení často ve vztahu ke spotřebiteli, dokonce reziduálně.</a:t>
            </a:r>
          </a:p>
          <a:p>
            <a:endParaRPr lang="cs-CZ" sz="2400" dirty="0"/>
          </a:p>
        </p:txBody>
      </p:sp>
    </p:spTree>
    <p:extLst>
      <p:ext uri="{BB962C8B-B14F-4D97-AF65-F5344CB8AC3E}">
        <p14:creationId xmlns:p14="http://schemas.microsoft.com/office/powerpoint/2010/main" val="2822000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a:xfrm>
            <a:off x="720000" y="147783"/>
            <a:ext cx="10753200" cy="554182"/>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Potíže s materiálním vymezením – pronájem bytu</a:t>
            </a:r>
            <a:endParaRPr lang="cs-CZ" sz="3200" dirty="0"/>
          </a:p>
        </p:txBody>
      </p:sp>
      <p:sp>
        <p:nvSpPr>
          <p:cNvPr id="5" name="Zástupný symbol pro obsah 4"/>
          <p:cNvSpPr>
            <a:spLocks noGrp="1"/>
          </p:cNvSpPr>
          <p:nvPr>
            <p:ph idx="1"/>
          </p:nvPr>
        </p:nvSpPr>
        <p:spPr>
          <a:xfrm>
            <a:off x="212435" y="785091"/>
            <a:ext cx="11979565" cy="6072910"/>
          </a:xfrm>
        </p:spPr>
        <p:txBody>
          <a:bodyPr/>
          <a:lstStyle/>
          <a:p>
            <a:r>
              <a:rPr lang="cs-CZ" sz="2300" dirty="0"/>
              <a:t>§ 3 odst. 3 </a:t>
            </a:r>
            <a:r>
              <a:rPr lang="cs-CZ" sz="2300" dirty="0" err="1"/>
              <a:t>písm</a:t>
            </a:r>
            <a:r>
              <a:rPr lang="cs-CZ" sz="2300" dirty="0"/>
              <a:t> </a:t>
            </a:r>
            <a:r>
              <a:rPr lang="cs-CZ" sz="2300" dirty="0" err="1"/>
              <a:t>ah</a:t>
            </a:r>
            <a:r>
              <a:rPr lang="cs-CZ" sz="2300" dirty="0"/>
              <a:t>) ŽZ: </a:t>
            </a:r>
            <a:r>
              <a:rPr lang="cs-CZ" sz="2400" dirty="0"/>
              <a:t>pronájem nemovitostí, bytů a </a:t>
            </a:r>
            <a:r>
              <a:rPr lang="cs-CZ" sz="2400" dirty="0" err="1"/>
              <a:t>nebyt</a:t>
            </a:r>
            <a:r>
              <a:rPr lang="cs-CZ" sz="2400" dirty="0"/>
              <a:t>. prostor není živností</a:t>
            </a:r>
          </a:p>
          <a:p>
            <a:r>
              <a:rPr lang="cs-CZ" sz="2400" dirty="0"/>
              <a:t>Živnost nutná v zásadě až při </a:t>
            </a:r>
            <a:r>
              <a:rPr lang="cs-CZ" sz="2400" b="1" dirty="0"/>
              <a:t>poskytování služeb</a:t>
            </a:r>
            <a:r>
              <a:rPr lang="cs-CZ" sz="2400" dirty="0"/>
              <a:t> zajišťujících řádný provoz nemovitostí, bytů a nebytových prostor (úklid, praní prádla, ostraha, průvodcovské služby). Jinak živnost ohlašovací volná (realitní činnost, správa a údržba nemovitostí, ubytovací služby, pronájem a půjčování movitých věcí)</a:t>
            </a:r>
          </a:p>
          <a:p>
            <a:r>
              <a:rPr lang="cs-CZ" sz="2400" dirty="0"/>
              <a:t>Pronájem ale </a:t>
            </a:r>
            <a:r>
              <a:rPr lang="cs-CZ" sz="2400" b="1" dirty="0"/>
              <a:t>může být podnikáním</a:t>
            </a:r>
            <a:r>
              <a:rPr lang="cs-CZ" sz="2400" dirty="0"/>
              <a:t>. Hranice? Počty bytů? Výše nájemného/rok?</a:t>
            </a:r>
          </a:p>
          <a:p>
            <a:r>
              <a:rPr lang="cs-CZ" sz="2400" dirty="0"/>
              <a:t>Návrh novely ŽZ (MPO): Koncese na pronájem více než 3 bytů v domech s více než 3 jednotkami. „V činnosti […] „Pronájem (nájem a podnájem) více než 3 bytů v domech s více než třemi bytovými jednotkami“ mohou fyzické i právnické osoby pokračovat bez živnostenského oprávnění po dobu jednoho roku ode dne účinnosti</a:t>
            </a:r>
          </a:p>
          <a:p>
            <a:r>
              <a:rPr lang="cs-CZ" sz="2000" dirty="0"/>
              <a:t>přeřazením pronájmu mezi živnosti se ale byt stává provozovnou – možná kontrola</a:t>
            </a:r>
            <a:endParaRPr lang="cs-CZ" sz="2300" dirty="0"/>
          </a:p>
        </p:txBody>
      </p:sp>
    </p:spTree>
    <p:extLst>
      <p:ext uri="{BB962C8B-B14F-4D97-AF65-F5344CB8AC3E}">
        <p14:creationId xmlns:p14="http://schemas.microsoft.com/office/powerpoint/2010/main" val="3035695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a:xfrm>
            <a:off x="489527" y="295564"/>
            <a:ext cx="11360728"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B. Podnikatel „díky EU“ – import zmatků</a:t>
            </a:r>
            <a:endParaRPr lang="cs-CZ" sz="3200" dirty="0"/>
          </a:p>
        </p:txBody>
      </p:sp>
      <p:sp>
        <p:nvSpPr>
          <p:cNvPr id="5" name="Zástupný symbol pro obsah 4"/>
          <p:cNvSpPr>
            <a:spLocks noGrp="1"/>
          </p:cNvSpPr>
          <p:nvPr>
            <p:ph idx="1"/>
          </p:nvPr>
        </p:nvSpPr>
        <p:spPr>
          <a:xfrm>
            <a:off x="212436" y="1052945"/>
            <a:ext cx="11767128" cy="5698837"/>
          </a:xfrm>
        </p:spPr>
        <p:txBody>
          <a:bodyPr/>
          <a:lstStyle/>
          <a:p>
            <a:r>
              <a:rPr lang="cs-CZ" sz="2400" dirty="0"/>
              <a:t>„Obchodník“ ve směrnici o právech spotřebitelů (2011/83), směrnice o nekalých obchodních praktikách (2006/29)</a:t>
            </a:r>
          </a:p>
          <a:p>
            <a:r>
              <a:rPr lang="cs-CZ" sz="2400" dirty="0"/>
              <a:t>„Prodávající nebo poskytovatel“ ve směrnici o nepřiměřených podmínkách (93/13) či směrnice o finančních službách (2002/65)</a:t>
            </a:r>
          </a:p>
          <a:p>
            <a:r>
              <a:rPr lang="cs-CZ" sz="2400" dirty="0"/>
              <a:t>Směrnice o nekalých obchodních praktikách: </a:t>
            </a:r>
            <a:r>
              <a:rPr lang="de-DE" sz="2400" b="1" dirty="0"/>
              <a:t>BKK Mobil Oil Körperschaft des öffentlichen Rechts</a:t>
            </a:r>
            <a:r>
              <a:rPr lang="cs-CZ" sz="2400" dirty="0"/>
              <a:t>, veřejná zdravotní pojišťovna, spadá do osobní působnosti směrnice, přestože má postavení veřejnoprávního subjektu plnícího takové úkoly v obecném zájmu, jako je správa zákonného zdrav. pojištění (SD C‑59/12).</a:t>
            </a:r>
          </a:p>
          <a:p>
            <a:r>
              <a:rPr lang="cs-CZ" sz="2400" dirty="0"/>
              <a:t>„Podnikatel“ v zákoně o ochraně spotřebitele: krycí jméno „prodávající“, „výrobce“, „dovozce“, „dodavatel“</a:t>
            </a:r>
          </a:p>
          <a:p>
            <a:endParaRPr lang="cs-CZ" sz="2400" dirty="0"/>
          </a:p>
        </p:txBody>
      </p:sp>
    </p:spTree>
    <p:extLst>
      <p:ext uri="{BB962C8B-B14F-4D97-AF65-F5344CB8AC3E}">
        <p14:creationId xmlns:p14="http://schemas.microsoft.com/office/powerpoint/2010/main" val="1835898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a:xfrm>
            <a:off x="489527" y="295564"/>
            <a:ext cx="11360728"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B. Podnikatel „díky EU“ – širší koncept pro ochranu spotřebitele</a:t>
            </a:r>
            <a:endParaRPr lang="cs-CZ" sz="3200" dirty="0"/>
          </a:p>
        </p:txBody>
      </p:sp>
      <p:sp>
        <p:nvSpPr>
          <p:cNvPr id="5" name="Zástupný symbol pro obsah 4"/>
          <p:cNvSpPr>
            <a:spLocks noGrp="1"/>
          </p:cNvSpPr>
          <p:nvPr>
            <p:ph idx="1"/>
          </p:nvPr>
        </p:nvSpPr>
        <p:spPr>
          <a:xfrm>
            <a:off x="212436" y="945397"/>
            <a:ext cx="11767128" cy="5806385"/>
          </a:xfrm>
        </p:spPr>
        <p:txBody>
          <a:bodyPr/>
          <a:lstStyle/>
          <a:p>
            <a:r>
              <a:rPr lang="pl-PL" sz="2200" dirty="0"/>
              <a:t>§ 420 </a:t>
            </a:r>
            <a:r>
              <a:rPr lang="pl-PL" sz="2200" dirty="0" err="1"/>
              <a:t>odst</a:t>
            </a:r>
            <a:r>
              <a:rPr lang="pl-PL" sz="2200" dirty="0"/>
              <a:t>. 2 OZ, extenzivní pojetí: </a:t>
            </a:r>
            <a:r>
              <a:rPr lang="cs-CZ" sz="2200" dirty="0"/>
              <a:t>Pro účely ochrany spotřebitele a pro účely § 1963 se za podnikatele považuje také každá osoba, která uzavírá smlouvy související s vlastní obchodní, výrobní nebo obdobnou činností či při samostatném výkonu svého povolání, popřípadě osoba, která jedná jménem nebo na účet p.</a:t>
            </a:r>
            <a:endParaRPr lang="pl-PL" sz="2200" dirty="0"/>
          </a:p>
          <a:p>
            <a:r>
              <a:rPr lang="pl-PL" sz="2200" dirty="0" err="1"/>
              <a:t>opravdu</a:t>
            </a:r>
            <a:r>
              <a:rPr lang="pl-PL" sz="2200" dirty="0"/>
              <a:t> </a:t>
            </a:r>
            <a:r>
              <a:rPr lang="pl-PL" sz="2200" dirty="0" err="1"/>
              <a:t>nutné</a:t>
            </a:r>
            <a:r>
              <a:rPr lang="pl-PL" sz="2200" dirty="0"/>
              <a:t>? požadavky směrnic EU, („obchodník”), použije se pouze pro účely ochrany spotřebitele a pro účely § 1963 (opožděné platby), hlavní cíl: </a:t>
            </a:r>
            <a:r>
              <a:rPr lang="pl-PL" sz="2200" b="1" dirty="0"/>
              <a:t>status podnikatele mají i ty subjekty, které nenaplní kritérium „výdělečné činnosti za účelem dosažení zisku</a:t>
            </a:r>
            <a:endParaRPr lang="pl-PL" sz="2200" dirty="0"/>
          </a:p>
          <a:p>
            <a:r>
              <a:rPr lang="pl-PL" sz="2200" dirty="0" err="1"/>
              <a:t>obecná</a:t>
            </a:r>
            <a:r>
              <a:rPr lang="pl-PL" sz="2200" dirty="0"/>
              <a:t> </a:t>
            </a:r>
            <a:r>
              <a:rPr lang="pl-PL" sz="2200" dirty="0" err="1"/>
              <a:t>prospěšnost</a:t>
            </a:r>
            <a:r>
              <a:rPr lang="pl-PL" sz="2200" dirty="0"/>
              <a:t>, </a:t>
            </a:r>
            <a:r>
              <a:rPr lang="pl-PL" sz="2200" dirty="0" err="1"/>
              <a:t>příklad</a:t>
            </a:r>
            <a:r>
              <a:rPr lang="pl-PL" sz="2200" dirty="0"/>
              <a:t>: </a:t>
            </a:r>
            <a:r>
              <a:rPr lang="pl-PL" sz="2200" dirty="0" err="1"/>
              <a:t>spolek</a:t>
            </a:r>
            <a:r>
              <a:rPr lang="pl-PL" sz="2200" dirty="0"/>
              <a:t> zorganizuje koncert</a:t>
            </a:r>
            <a:endParaRPr lang="cs-CZ" sz="2200" dirty="0"/>
          </a:p>
          <a:p>
            <a:r>
              <a:rPr lang="pl-PL" sz="2200" dirty="0"/>
              <a:t>§ 5 </a:t>
            </a:r>
            <a:r>
              <a:rPr lang="pl-PL" sz="2200" dirty="0" err="1"/>
              <a:t>se</a:t>
            </a:r>
            <a:r>
              <a:rPr lang="pl-PL" sz="2200" dirty="0"/>
              <a:t> </a:t>
            </a:r>
            <a:r>
              <a:rPr lang="pl-PL" sz="2200" dirty="0" err="1"/>
              <a:t>týká</a:t>
            </a:r>
            <a:r>
              <a:rPr lang="pl-PL" sz="2200" dirty="0"/>
              <a:t> je standardu </a:t>
            </a:r>
            <a:r>
              <a:rPr lang="pl-PL" sz="2200" dirty="0" err="1"/>
              <a:t>péče</a:t>
            </a:r>
            <a:r>
              <a:rPr lang="pl-PL" sz="2200" dirty="0"/>
              <a:t> a </a:t>
            </a:r>
            <a:r>
              <a:rPr lang="pl-PL" sz="2200" dirty="0" err="1"/>
              <a:t>nikoliv</a:t>
            </a:r>
            <a:r>
              <a:rPr lang="pl-PL" sz="2200" dirty="0"/>
              <a:t> statusu, </a:t>
            </a:r>
            <a:r>
              <a:rPr lang="pl-PL" sz="2200" dirty="0" err="1"/>
              <a:t>otázky</a:t>
            </a:r>
            <a:r>
              <a:rPr lang="pl-PL" sz="2200" dirty="0"/>
              <a:t> u osoby </a:t>
            </a:r>
            <a:r>
              <a:rPr lang="pl-PL" sz="2200" dirty="0" err="1"/>
              <a:t>veřejného</a:t>
            </a:r>
            <a:r>
              <a:rPr lang="pl-PL" sz="2200" dirty="0"/>
              <a:t> </a:t>
            </a:r>
            <a:r>
              <a:rPr lang="pl-PL" sz="2200" dirty="0" err="1"/>
              <a:t>práva</a:t>
            </a:r>
            <a:r>
              <a:rPr lang="pl-PL" sz="2200" dirty="0"/>
              <a:t> §  20 </a:t>
            </a:r>
            <a:r>
              <a:rPr lang="pl-PL" sz="2200" dirty="0" err="1"/>
              <a:t>odst</a:t>
            </a:r>
            <a:r>
              <a:rPr lang="pl-PL" sz="2200" dirty="0"/>
              <a:t>. 2 OZ PO </a:t>
            </a:r>
            <a:r>
              <a:rPr lang="pl-PL" sz="2200" dirty="0" err="1"/>
              <a:t>veřejného</a:t>
            </a:r>
            <a:r>
              <a:rPr lang="pl-PL" sz="2200" dirty="0"/>
              <a:t> </a:t>
            </a:r>
            <a:r>
              <a:rPr lang="pl-PL" sz="2200" dirty="0" err="1"/>
              <a:t>práva</a:t>
            </a:r>
            <a:r>
              <a:rPr lang="pl-PL" sz="2200" dirty="0"/>
              <a:t> </a:t>
            </a:r>
            <a:r>
              <a:rPr lang="pl-PL" sz="2200" dirty="0" err="1"/>
              <a:t>podléhají</a:t>
            </a:r>
            <a:r>
              <a:rPr lang="pl-PL" sz="2200" dirty="0"/>
              <a:t> </a:t>
            </a:r>
            <a:r>
              <a:rPr lang="pl-PL" sz="2200" dirty="0" err="1"/>
              <a:t>zákonům</a:t>
            </a:r>
            <a:r>
              <a:rPr lang="pl-PL" sz="2200" dirty="0"/>
              <a:t>, podle </a:t>
            </a:r>
            <a:r>
              <a:rPr lang="pl-PL" sz="2200" dirty="0" err="1"/>
              <a:t>nichž</a:t>
            </a:r>
            <a:r>
              <a:rPr lang="pl-PL" sz="2200" dirty="0"/>
              <a:t> </a:t>
            </a:r>
            <a:r>
              <a:rPr lang="pl-PL" sz="2200" dirty="0" err="1"/>
              <a:t>byly</a:t>
            </a:r>
            <a:r>
              <a:rPr lang="pl-PL" sz="2200" dirty="0"/>
              <a:t> </a:t>
            </a:r>
            <a:r>
              <a:rPr lang="pl-PL" sz="2200" dirty="0" err="1"/>
              <a:t>zřízeny</a:t>
            </a:r>
            <a:r>
              <a:rPr lang="pl-PL" sz="2200" dirty="0"/>
              <a:t>; </a:t>
            </a:r>
            <a:r>
              <a:rPr lang="pl-PL" sz="2200" dirty="0" err="1"/>
              <a:t>ustanovení</a:t>
            </a:r>
            <a:r>
              <a:rPr lang="pl-PL" sz="2200" dirty="0"/>
              <a:t> </a:t>
            </a:r>
            <a:r>
              <a:rPr lang="pl-PL" sz="2200" dirty="0" err="1"/>
              <a:t>tohoto</a:t>
            </a:r>
            <a:r>
              <a:rPr lang="pl-PL" sz="2200" dirty="0"/>
              <a:t> </a:t>
            </a:r>
            <a:r>
              <a:rPr lang="pl-PL" sz="2200" dirty="0" err="1"/>
              <a:t>zákona</a:t>
            </a:r>
            <a:r>
              <a:rPr lang="pl-PL" sz="2200" dirty="0"/>
              <a:t> </a:t>
            </a:r>
            <a:r>
              <a:rPr lang="pl-PL" sz="2200" dirty="0" err="1"/>
              <a:t>se</a:t>
            </a:r>
            <a:r>
              <a:rPr lang="pl-PL" sz="2200" dirty="0"/>
              <a:t> </a:t>
            </a:r>
            <a:r>
              <a:rPr lang="pl-PL" sz="2200" dirty="0" err="1"/>
              <a:t>použijí</a:t>
            </a:r>
            <a:r>
              <a:rPr lang="pl-PL" sz="2200" dirty="0"/>
              <a:t> jen </a:t>
            </a:r>
            <a:r>
              <a:rPr lang="pl-PL" sz="2200" dirty="0" err="1"/>
              <a:t>tehdy</a:t>
            </a:r>
            <a:r>
              <a:rPr lang="pl-PL" sz="2200" dirty="0"/>
              <a:t>, </a:t>
            </a:r>
            <a:r>
              <a:rPr lang="pl-PL" sz="2200" dirty="0" err="1"/>
              <a:t>slučuje</a:t>
            </a:r>
            <a:r>
              <a:rPr lang="pl-PL" sz="2200" dirty="0"/>
              <a:t>-li </a:t>
            </a:r>
            <a:r>
              <a:rPr lang="pl-PL" sz="2200" dirty="0" err="1"/>
              <a:t>se</a:t>
            </a:r>
            <a:r>
              <a:rPr lang="pl-PL" sz="2200" dirty="0"/>
              <a:t> to s </a:t>
            </a:r>
            <a:r>
              <a:rPr lang="pl-PL" sz="2200" dirty="0" err="1"/>
              <a:t>právní</a:t>
            </a:r>
            <a:r>
              <a:rPr lang="pl-PL" sz="2200" dirty="0"/>
              <a:t> </a:t>
            </a:r>
            <a:r>
              <a:rPr lang="pl-PL" sz="2200" dirty="0" err="1"/>
              <a:t>povahou</a:t>
            </a:r>
            <a:r>
              <a:rPr lang="pl-PL" sz="2200" dirty="0"/>
              <a:t> </a:t>
            </a:r>
            <a:r>
              <a:rPr lang="pl-PL" sz="2200" dirty="0" err="1"/>
              <a:t>těchto</a:t>
            </a:r>
            <a:r>
              <a:rPr lang="pl-PL" sz="2200" dirty="0"/>
              <a:t> </a:t>
            </a:r>
            <a:r>
              <a:rPr lang="pl-PL" sz="2200" dirty="0" err="1"/>
              <a:t>osob</a:t>
            </a:r>
            <a:endParaRPr lang="cs-CZ" sz="2200" dirty="0"/>
          </a:p>
          <a:p>
            <a:endParaRPr lang="cs-CZ" sz="2400" dirty="0"/>
          </a:p>
        </p:txBody>
      </p:sp>
    </p:spTree>
    <p:extLst>
      <p:ext uri="{BB962C8B-B14F-4D97-AF65-F5344CB8AC3E}">
        <p14:creationId xmlns:p14="http://schemas.microsoft.com/office/powerpoint/2010/main" val="1988194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C. Podnikatel díky zápisu do OR (podnikatel podle formy)</a:t>
            </a:r>
            <a:endParaRPr lang="cs-CZ" sz="3200" dirty="0"/>
          </a:p>
        </p:txBody>
      </p:sp>
      <p:sp>
        <p:nvSpPr>
          <p:cNvPr id="5" name="Zástupný symbol pro obsah 4"/>
          <p:cNvSpPr>
            <a:spLocks noGrp="1"/>
          </p:cNvSpPr>
          <p:nvPr>
            <p:ph idx="1"/>
          </p:nvPr>
        </p:nvSpPr>
        <p:spPr>
          <a:xfrm>
            <a:off x="212436" y="1052945"/>
            <a:ext cx="11767128" cy="5698837"/>
          </a:xfrm>
        </p:spPr>
        <p:txBody>
          <a:bodyPr/>
          <a:lstStyle/>
          <a:p>
            <a:r>
              <a:rPr lang="cs-CZ" sz="2400" dirty="0"/>
              <a:t>veřejné rejstříky (1. spolkový rejstřík, 2. nadační rejstřík, 3. rejstřík ústavů, 4. rejstřík společenství vlastníků jednotek, 5. obchodní rejstřík, 6. rejstřík obecně prospěšných společností), do OR se zapisují:</a:t>
            </a:r>
          </a:p>
          <a:p>
            <a:r>
              <a:rPr lang="cs-CZ" sz="2400" dirty="0"/>
              <a:t>obchodní korporace (v.o.s., k.s., s.r.o., a.s., družstva)</a:t>
            </a:r>
          </a:p>
          <a:p>
            <a:r>
              <a:rPr lang="cs-CZ" sz="2400" dirty="0"/>
              <a:t>podnikající FO se sídlem v ČR - po zápisu do OR (povinně FO podnikající V ČR, jestliže výše jejích výnosů nebo příjmů snížených o DPH dosáhla za 2 po sobě bezprostředně následující účetní období v průměru 120 mil Kč)</a:t>
            </a:r>
          </a:p>
          <a:p>
            <a:r>
              <a:rPr lang="cs-CZ" sz="2400" dirty="0"/>
              <a:t>zahraniční FO (občan EU)</a:t>
            </a:r>
          </a:p>
          <a:p>
            <a:r>
              <a:rPr lang="cs-CZ" sz="2400" dirty="0"/>
              <a:t>zahraniční FO a PO se sídlem mimo EU dle § 44</a:t>
            </a:r>
          </a:p>
          <a:p>
            <a:r>
              <a:rPr lang="cs-CZ" sz="2400" dirty="0"/>
              <a:t>další subjekty, kterým plyne povinnost zápisu dle § 42 písm. c) </a:t>
            </a:r>
            <a:r>
              <a:rPr lang="cs-CZ" sz="2400" dirty="0" err="1"/>
              <a:t>ZVeřRej</a:t>
            </a:r>
            <a:r>
              <a:rPr lang="cs-CZ" sz="2400" dirty="0"/>
              <a:t> a dalších př.</a:t>
            </a:r>
          </a:p>
        </p:txBody>
      </p:sp>
    </p:spTree>
    <p:extLst>
      <p:ext uri="{BB962C8B-B14F-4D97-AF65-F5344CB8AC3E}">
        <p14:creationId xmlns:p14="http://schemas.microsoft.com/office/powerpoint/2010/main" val="1055666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t>Povinnost zápisu stanovená jiným zákonem</a:t>
            </a:r>
          </a:p>
        </p:txBody>
      </p:sp>
      <p:sp>
        <p:nvSpPr>
          <p:cNvPr id="5" name="Zástupný symbol pro obsah 4"/>
          <p:cNvSpPr>
            <a:spLocks noGrp="1"/>
          </p:cNvSpPr>
          <p:nvPr>
            <p:ph idx="1"/>
          </p:nvPr>
        </p:nvSpPr>
        <p:spPr>
          <a:xfrm>
            <a:off x="212436" y="1052945"/>
            <a:ext cx="11767128" cy="5698837"/>
          </a:xfrm>
        </p:spPr>
        <p:txBody>
          <a:bodyPr/>
          <a:lstStyle/>
          <a:p>
            <a:r>
              <a:rPr lang="cs-CZ" sz="2400" dirty="0"/>
              <a:t>a) příspěvkové organizace územního samosprávného celku;</a:t>
            </a:r>
          </a:p>
          <a:p>
            <a:r>
              <a:rPr lang="cs-CZ" sz="2400" dirty="0"/>
              <a:t>b) evropská družstevní společnost;</a:t>
            </a:r>
          </a:p>
          <a:p>
            <a:r>
              <a:rPr lang="cs-CZ" sz="2400" dirty="0"/>
              <a:t>c) evropská společnost; </a:t>
            </a:r>
          </a:p>
          <a:p>
            <a:r>
              <a:rPr lang="cs-CZ" sz="2400" dirty="0"/>
              <a:t>d) akciová společnost České dráhy; </a:t>
            </a:r>
          </a:p>
          <a:p>
            <a:r>
              <a:rPr lang="cs-CZ" sz="2400" dirty="0"/>
              <a:t>e) Správa železniční dopravní cesty;</a:t>
            </a:r>
          </a:p>
          <a:p>
            <a:r>
              <a:rPr lang="cs-CZ" sz="2400" dirty="0"/>
              <a:t>f) zaměstnanecká pojišťovna;</a:t>
            </a:r>
          </a:p>
          <a:p>
            <a:r>
              <a:rPr lang="cs-CZ" sz="2400" dirty="0"/>
              <a:t>g) Garanční fond OCP;</a:t>
            </a:r>
          </a:p>
          <a:p>
            <a:r>
              <a:rPr lang="cs-CZ" sz="2400" dirty="0"/>
              <a:t>h) Státní fond kultury České  republiky; </a:t>
            </a:r>
          </a:p>
          <a:p>
            <a:r>
              <a:rPr lang="cs-CZ" sz="2400" dirty="0"/>
              <a:t>i) Hospodářská komora České republiky a Agrární komora České republiky;</a:t>
            </a:r>
          </a:p>
          <a:p>
            <a:r>
              <a:rPr lang="cs-CZ" sz="2400" dirty="0"/>
              <a:t>j) Česká tisková kancelář.</a:t>
            </a:r>
          </a:p>
        </p:txBody>
      </p:sp>
    </p:spTree>
    <p:extLst>
      <p:ext uri="{BB962C8B-B14F-4D97-AF65-F5344CB8AC3E}">
        <p14:creationId xmlns:p14="http://schemas.microsoft.com/office/powerpoint/2010/main" val="16663039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t>Důsledky formálního konceptu</a:t>
            </a:r>
          </a:p>
        </p:txBody>
      </p:sp>
      <p:sp>
        <p:nvSpPr>
          <p:cNvPr id="5" name="Zástupný symbol pro obsah 4"/>
          <p:cNvSpPr>
            <a:spLocks noGrp="1"/>
          </p:cNvSpPr>
          <p:nvPr>
            <p:ph idx="1"/>
          </p:nvPr>
        </p:nvSpPr>
        <p:spPr>
          <a:xfrm>
            <a:off x="212436" y="1052945"/>
            <a:ext cx="11767128" cy="5698837"/>
          </a:xfrm>
        </p:spPr>
        <p:txBody>
          <a:bodyPr/>
          <a:lstStyle/>
          <a:p>
            <a:r>
              <a:rPr lang="cs-CZ" dirty="0"/>
              <a:t>Není významné, zda subjekt v OR reálně nějakou podnikatelskou činnost provozuje a zda má podnikatelské oprávnění</a:t>
            </a:r>
          </a:p>
          <a:p>
            <a:r>
              <a:rPr lang="cs-CZ" dirty="0"/>
              <a:t>Status podnikatele generuje i fakultativní zápis (FO)</a:t>
            </a:r>
          </a:p>
          <a:p>
            <a:r>
              <a:rPr lang="cs-CZ" dirty="0"/>
              <a:t>Možný a pravidelný souběh s materiálním konceptem</a:t>
            </a:r>
          </a:p>
          <a:p>
            <a:r>
              <a:rPr lang="cs-CZ" dirty="0"/>
              <a:t>Existence fakticky nepodnikajících podnikatelů, kteří nesplňují materiální koncept podnikatele dle § 420 odst. 1, přesto podnikateli jsou</a:t>
            </a:r>
          </a:p>
          <a:p>
            <a:r>
              <a:rPr lang="cs-CZ" dirty="0"/>
              <a:t>„Kouzelné brnění“ (dětské diagnostické ústavy, dětské domovy, speciální školy, fakultní nemocnice, muzea, galerie, knihovny a divadla, psychiatrické nemocnice).</a:t>
            </a:r>
          </a:p>
          <a:p>
            <a:endParaRPr lang="cs-CZ" sz="2400" dirty="0"/>
          </a:p>
        </p:txBody>
      </p:sp>
    </p:spTree>
    <p:extLst>
      <p:ext uri="{BB962C8B-B14F-4D97-AF65-F5344CB8AC3E}">
        <p14:creationId xmlns:p14="http://schemas.microsoft.com/office/powerpoint/2010/main" val="1774746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t>Podnikatelé podle formy</a:t>
            </a:r>
          </a:p>
        </p:txBody>
      </p:sp>
      <p:sp>
        <p:nvSpPr>
          <p:cNvPr id="5" name="Zástupný symbol pro obsah 4"/>
          <p:cNvSpPr>
            <a:spLocks noGrp="1"/>
          </p:cNvSpPr>
          <p:nvPr>
            <p:ph idx="1"/>
          </p:nvPr>
        </p:nvSpPr>
        <p:spPr>
          <a:xfrm>
            <a:off x="212436" y="1052945"/>
            <a:ext cx="11767128" cy="5698837"/>
          </a:xfrm>
        </p:spPr>
        <p:txBody>
          <a:bodyPr/>
          <a:lstStyle/>
          <a:p>
            <a:r>
              <a:rPr lang="cs-CZ" b="1" dirty="0"/>
              <a:t>ZOK § 2</a:t>
            </a:r>
          </a:p>
          <a:p>
            <a:r>
              <a:rPr lang="cs-CZ" b="1" dirty="0"/>
              <a:t>(1)</a:t>
            </a:r>
            <a:r>
              <a:rPr lang="cs-CZ" dirty="0"/>
              <a:t> Osobní společnost může být založena jen za podnikatelským účelem nebo za účelem správy vlastního majetku.</a:t>
            </a:r>
          </a:p>
          <a:p>
            <a:endParaRPr lang="cs-CZ" dirty="0"/>
          </a:p>
          <a:p>
            <a:r>
              <a:rPr lang="cs-CZ" b="1" dirty="0"/>
              <a:t>ZOK § 552</a:t>
            </a:r>
          </a:p>
          <a:p>
            <a:r>
              <a:rPr lang="cs-CZ" b="1" dirty="0"/>
              <a:t>(1)</a:t>
            </a:r>
            <a:r>
              <a:rPr lang="cs-CZ" dirty="0"/>
              <a:t> Družstvo je společenství neuzavřeného počtu osob, které je založeno za účelem vzájemné podpory svých členů nebo třetích osob, případně za účelem podnikání.</a:t>
            </a:r>
          </a:p>
          <a:p>
            <a:endParaRPr lang="cs-CZ" dirty="0"/>
          </a:p>
          <a:p>
            <a:endParaRPr lang="cs-CZ" sz="2400" dirty="0"/>
          </a:p>
        </p:txBody>
      </p:sp>
    </p:spTree>
    <p:extLst>
      <p:ext uri="{BB962C8B-B14F-4D97-AF65-F5344CB8AC3E}">
        <p14:creationId xmlns:p14="http://schemas.microsoft.com/office/powerpoint/2010/main" val="26028335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a:xfrm>
            <a:off x="710763" y="110836"/>
            <a:ext cx="11047127" cy="535709"/>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D. Podnikatel podle podnikatelského oprávnění - § 421 II OZ</a:t>
            </a:r>
            <a:endParaRPr lang="cs-CZ" sz="3200" dirty="0"/>
          </a:p>
        </p:txBody>
      </p:sp>
      <p:sp>
        <p:nvSpPr>
          <p:cNvPr id="5" name="Zástupný symbol pro obsah 4"/>
          <p:cNvSpPr>
            <a:spLocks noGrp="1"/>
          </p:cNvSpPr>
          <p:nvPr>
            <p:ph idx="1"/>
          </p:nvPr>
        </p:nvSpPr>
        <p:spPr>
          <a:xfrm>
            <a:off x="212436" y="646545"/>
            <a:ext cx="11767128" cy="6211455"/>
          </a:xfrm>
        </p:spPr>
        <p:txBody>
          <a:bodyPr/>
          <a:lstStyle/>
          <a:p>
            <a:pPr marL="72000" indent="0">
              <a:buNone/>
            </a:pPr>
            <a:r>
              <a:rPr lang="cs-CZ" sz="2300" b="1" dirty="0"/>
              <a:t>I. Podnikatelé podle ŽZ (platí i pro PO!)</a:t>
            </a:r>
          </a:p>
          <a:p>
            <a:pPr lvl="1">
              <a:lnSpc>
                <a:spcPct val="150000"/>
              </a:lnSpc>
            </a:pPr>
            <a:r>
              <a:rPr lang="cs-CZ" sz="2300" dirty="0"/>
              <a:t>Všeobecné podmínky živnostenského podnikání</a:t>
            </a:r>
          </a:p>
          <a:p>
            <a:pPr lvl="2">
              <a:lnSpc>
                <a:spcPct val="150000"/>
              </a:lnSpc>
            </a:pPr>
            <a:r>
              <a:rPr lang="cs-CZ" sz="2300" dirty="0"/>
              <a:t>Plná svéprávnost (§ 30 I OZ), i nezletilci bez plné </a:t>
            </a:r>
            <a:r>
              <a:rPr lang="cs-CZ" sz="2300" dirty="0" err="1"/>
              <a:t>svépr</a:t>
            </a:r>
            <a:r>
              <a:rPr lang="cs-CZ" sz="2300" dirty="0"/>
              <a:t>. § 33 (</a:t>
            </a:r>
            <a:r>
              <a:rPr lang="cs-CZ" sz="2300" dirty="0" err="1"/>
              <a:t>zást</a:t>
            </a:r>
            <a:r>
              <a:rPr lang="cs-CZ" sz="2300" dirty="0"/>
              <a:t>, přivolení soudu)</a:t>
            </a:r>
          </a:p>
          <a:p>
            <a:pPr lvl="2">
              <a:lnSpc>
                <a:spcPct val="150000"/>
              </a:lnSpc>
            </a:pPr>
            <a:r>
              <a:rPr lang="cs-CZ" sz="2300" dirty="0"/>
              <a:t>Bezúhonnost (§ 6 II ŽZ) – ne úmyslný TČ spojený s podnikáním</a:t>
            </a:r>
          </a:p>
          <a:p>
            <a:pPr lvl="1">
              <a:lnSpc>
                <a:spcPct val="150000"/>
              </a:lnSpc>
            </a:pPr>
            <a:r>
              <a:rPr lang="cs-CZ" sz="2300" dirty="0"/>
              <a:t>Zvláštní podmínky (Odborné x Jiné)</a:t>
            </a:r>
          </a:p>
          <a:p>
            <a:r>
              <a:rPr lang="cs-CZ" sz="2300" b="1" dirty="0"/>
              <a:t>II. Druhy živností</a:t>
            </a:r>
          </a:p>
          <a:p>
            <a:pPr lvl="2">
              <a:lnSpc>
                <a:spcPct val="150000"/>
              </a:lnSpc>
            </a:pPr>
            <a:r>
              <a:rPr lang="cs-CZ" sz="2300" dirty="0"/>
              <a:t>Ohlašovací (postačí ohlášení)</a:t>
            </a:r>
          </a:p>
          <a:p>
            <a:pPr lvl="2">
              <a:lnSpc>
                <a:spcPct val="150000"/>
              </a:lnSpc>
            </a:pPr>
            <a:r>
              <a:rPr lang="cs-CZ" sz="2300" dirty="0"/>
              <a:t>	Volné – Příloha č. 4 ŽZ, bez dalších </a:t>
            </a:r>
            <a:r>
              <a:rPr lang="cs-CZ" sz="2300" dirty="0" err="1"/>
              <a:t>prerekvizit</a:t>
            </a:r>
            <a:endParaRPr lang="cs-CZ" sz="2300" dirty="0"/>
          </a:p>
          <a:p>
            <a:pPr lvl="2">
              <a:lnSpc>
                <a:spcPct val="150000"/>
              </a:lnSpc>
            </a:pPr>
            <a:r>
              <a:rPr lang="cs-CZ" sz="2300" dirty="0"/>
              <a:t>	Vázané – Příloha č. 2 ŽZ, nutno doložit odbornou způsobilost</a:t>
            </a:r>
          </a:p>
          <a:p>
            <a:pPr lvl="2">
              <a:lnSpc>
                <a:spcPct val="150000"/>
              </a:lnSpc>
            </a:pPr>
            <a:r>
              <a:rPr lang="cs-CZ" sz="2300" dirty="0"/>
              <a:t>	Řemeslné – Příloha č. 1 ŽZ, nutno doložit odbornou způsobilost</a:t>
            </a:r>
          </a:p>
          <a:p>
            <a:pPr lvl="2">
              <a:lnSpc>
                <a:spcPct val="150000"/>
              </a:lnSpc>
            </a:pPr>
            <a:r>
              <a:rPr lang="cs-CZ" sz="2300" dirty="0"/>
              <a:t>Koncesované (přehled v Příloze č. 3 ŽZ, až rozhodnutím o udělení koncese)</a:t>
            </a:r>
          </a:p>
        </p:txBody>
      </p:sp>
    </p:spTree>
    <p:extLst>
      <p:ext uri="{BB962C8B-B14F-4D97-AF65-F5344CB8AC3E}">
        <p14:creationId xmlns:p14="http://schemas.microsoft.com/office/powerpoint/2010/main" val="3442766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a:xfrm>
            <a:off x="720000" y="110836"/>
            <a:ext cx="10753200" cy="535709"/>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podle podnikatelského oprávnění</a:t>
            </a:r>
            <a:endParaRPr lang="cs-CZ" sz="3200" dirty="0"/>
          </a:p>
        </p:txBody>
      </p:sp>
      <p:sp>
        <p:nvSpPr>
          <p:cNvPr id="5" name="Zástupný symbol pro obsah 4"/>
          <p:cNvSpPr>
            <a:spLocks noGrp="1"/>
          </p:cNvSpPr>
          <p:nvPr>
            <p:ph idx="1"/>
          </p:nvPr>
        </p:nvSpPr>
        <p:spPr>
          <a:xfrm>
            <a:off x="212436" y="827345"/>
            <a:ext cx="11767128" cy="6030655"/>
          </a:xfrm>
        </p:spPr>
        <p:txBody>
          <a:bodyPr/>
          <a:lstStyle/>
          <a:p>
            <a:pPr marL="72000" indent="0">
              <a:buNone/>
            </a:pPr>
            <a:r>
              <a:rPr lang="cs-CZ" sz="2200" b="1" dirty="0"/>
              <a:t>Potíže s klasifikací</a:t>
            </a:r>
          </a:p>
          <a:p>
            <a:pPr marL="72000" indent="0">
              <a:buNone/>
            </a:pPr>
            <a:r>
              <a:rPr lang="cs-CZ" sz="2200" dirty="0" err="1"/>
              <a:t>Telec</a:t>
            </a:r>
            <a:r>
              <a:rPr lang="cs-CZ" sz="2200" dirty="0"/>
              <a:t>, Právní status přírodních léčitelů, </a:t>
            </a:r>
            <a:r>
              <a:rPr lang="cs-CZ" sz="2200" dirty="0" err="1"/>
              <a:t>PrRo</a:t>
            </a:r>
            <a:r>
              <a:rPr lang="cs-CZ" sz="2200" dirty="0"/>
              <a:t> 15-16/2016</a:t>
            </a:r>
          </a:p>
          <a:p>
            <a:r>
              <a:rPr lang="cs-CZ" sz="2200" i="1" dirty="0"/>
              <a:t>Příloha 4. (80.)</a:t>
            </a:r>
            <a:r>
              <a:rPr lang="cs-CZ" sz="2200" dirty="0"/>
              <a:t> Výroba, obchod a služby jinde nezařazené</a:t>
            </a:r>
          </a:p>
          <a:p>
            <a:pPr marL="72000" indent="0">
              <a:buNone/>
            </a:pPr>
            <a:r>
              <a:rPr lang="cs-CZ" sz="2200" b="1" dirty="0"/>
              <a:t>Jiné formy podnikání – „</a:t>
            </a:r>
            <a:r>
              <a:rPr lang="cs-CZ" sz="2200" b="1" dirty="0" err="1"/>
              <a:t>neživnostenská</a:t>
            </a:r>
            <a:r>
              <a:rPr lang="cs-CZ" sz="2200" b="1" dirty="0"/>
              <a:t>“ podnikání (§ 3 ŽZ)</a:t>
            </a:r>
          </a:p>
          <a:p>
            <a:pPr lvl="1">
              <a:lnSpc>
                <a:spcPct val="150000"/>
              </a:lnSpc>
            </a:pPr>
            <a:r>
              <a:rPr lang="cs-CZ" sz="2200" dirty="0"/>
              <a:t>svobodná povolání (advokacie, znalci a tlumočníci, daňoví poradce, notáři…)</a:t>
            </a:r>
          </a:p>
          <a:p>
            <a:pPr lvl="1">
              <a:lnSpc>
                <a:spcPct val="150000"/>
              </a:lnSpc>
            </a:pPr>
            <a:r>
              <a:rPr lang="cs-CZ" sz="2200" dirty="0"/>
              <a:t>vybrané PO (restaurování kulturních památek)</a:t>
            </a:r>
          </a:p>
          <a:p>
            <a:pPr lvl="1">
              <a:lnSpc>
                <a:spcPct val="150000"/>
              </a:lnSpc>
            </a:pPr>
            <a:r>
              <a:rPr lang="cs-CZ" sz="2200" dirty="0"/>
              <a:t>banka, pojišťovny, zajišťovny…</a:t>
            </a:r>
          </a:p>
          <a:p>
            <a:pPr lvl="1">
              <a:lnSpc>
                <a:spcPct val="150000"/>
              </a:lnSpc>
            </a:pPr>
            <a:r>
              <a:rPr lang="cs-CZ" sz="2200" dirty="0"/>
              <a:t>dráha a drážní přeprava</a:t>
            </a:r>
          </a:p>
          <a:p>
            <a:pPr marL="324000" lvl="1" indent="0">
              <a:lnSpc>
                <a:spcPct val="150000"/>
              </a:lnSpc>
              <a:buNone/>
            </a:pPr>
            <a:r>
              <a:rPr lang="cs-CZ" sz="2200" b="1" i="0" dirty="0">
                <a:solidFill>
                  <a:srgbClr val="000000"/>
                </a:solidFill>
                <a:effectLst/>
                <a:latin typeface="Arial" panose="020B0604020202020204" pitchFamily="34" charset="0"/>
              </a:rPr>
              <a:t>§ 420 </a:t>
            </a:r>
            <a:r>
              <a:rPr lang="cs-CZ" sz="2200" b="1" dirty="0">
                <a:solidFill>
                  <a:srgbClr val="000000"/>
                </a:solidFill>
                <a:latin typeface="Arial" panose="020B0604020202020204" pitchFamily="34" charset="0"/>
              </a:rPr>
              <a:t>odst. 1 OZ: </a:t>
            </a:r>
            <a:r>
              <a:rPr lang="cs-CZ" sz="2200" b="1" i="0" dirty="0">
                <a:solidFill>
                  <a:srgbClr val="00B0F0"/>
                </a:solidFill>
                <a:effectLst/>
                <a:latin typeface="Arial" panose="020B0604020202020204" pitchFamily="34" charset="0"/>
              </a:rPr>
              <a:t>Má se za to</a:t>
            </a:r>
            <a:r>
              <a:rPr lang="cs-CZ" sz="2200" b="1" i="0" dirty="0">
                <a:solidFill>
                  <a:srgbClr val="000000"/>
                </a:solidFill>
                <a:effectLst/>
                <a:latin typeface="Arial" panose="020B0604020202020204" pitchFamily="34" charset="0"/>
              </a:rPr>
              <a:t>, že podnikatelem je osoba, která má k podnikání živnostenské nebo jiné oprávnění podle jiného zákona.</a:t>
            </a:r>
            <a:endParaRPr lang="cs-CZ" sz="2200" b="1" dirty="0"/>
          </a:p>
          <a:p>
            <a:pPr lvl="2">
              <a:lnSpc>
                <a:spcPct val="150000"/>
              </a:lnSpc>
            </a:pPr>
            <a:r>
              <a:rPr lang="cs-CZ" sz="1900" dirty="0"/>
              <a:t> </a:t>
            </a:r>
          </a:p>
        </p:txBody>
      </p:sp>
    </p:spTree>
    <p:extLst>
      <p:ext uri="{BB962C8B-B14F-4D97-AF65-F5344CB8AC3E}">
        <p14:creationId xmlns:p14="http://schemas.microsoft.com/office/powerpoint/2010/main" val="3545936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E. Koncept „</a:t>
            </a:r>
            <a:r>
              <a:rPr lang="cs-CZ" sz="3200" dirty="0" err="1">
                <a:solidFill>
                  <a:srgbClr val="7030A0"/>
                </a:solidFill>
                <a:latin typeface="Times New Roman" panose="02020603050405020304" pitchFamily="18" charset="0"/>
                <a:cs typeface="Times New Roman" panose="02020603050405020304" pitchFamily="18" charset="0"/>
              </a:rPr>
              <a:t>Scheinkaufmann</a:t>
            </a:r>
            <a:r>
              <a:rPr lang="cs-CZ" sz="3200" dirty="0">
                <a:solidFill>
                  <a:srgbClr val="7030A0"/>
                </a:solidFill>
                <a:latin typeface="Times New Roman" panose="02020603050405020304" pitchFamily="18" charset="0"/>
                <a:cs typeface="Times New Roman" panose="02020603050405020304" pitchFamily="18" charset="0"/>
              </a:rPr>
              <a:t>“ – Podnikatel na základě vystupování vůči </a:t>
            </a:r>
            <a:r>
              <a:rPr lang="cs-CZ" sz="3200" dirty="0" err="1">
                <a:solidFill>
                  <a:srgbClr val="7030A0"/>
                </a:solidFill>
                <a:latin typeface="Times New Roman" panose="02020603050405020304" pitchFamily="18" charset="0"/>
                <a:cs typeface="Times New Roman" panose="02020603050405020304" pitchFamily="18" charset="0"/>
              </a:rPr>
              <a:t>dobrověrné</a:t>
            </a:r>
            <a:r>
              <a:rPr lang="cs-CZ" sz="3200" dirty="0">
                <a:solidFill>
                  <a:srgbClr val="7030A0"/>
                </a:solidFill>
                <a:latin typeface="Times New Roman" panose="02020603050405020304" pitchFamily="18" charset="0"/>
                <a:cs typeface="Times New Roman" panose="02020603050405020304" pitchFamily="18" charset="0"/>
              </a:rPr>
              <a:t> třetí osobě</a:t>
            </a:r>
            <a:endParaRPr lang="cs-CZ" sz="3200" dirty="0"/>
          </a:p>
        </p:txBody>
      </p:sp>
      <p:sp>
        <p:nvSpPr>
          <p:cNvPr id="5" name="Zástupný symbol pro obsah 4"/>
          <p:cNvSpPr>
            <a:spLocks noGrp="1"/>
          </p:cNvSpPr>
          <p:nvPr>
            <p:ph idx="1"/>
          </p:nvPr>
        </p:nvSpPr>
        <p:spPr>
          <a:xfrm>
            <a:off x="212436" y="1422400"/>
            <a:ext cx="11767128" cy="5329382"/>
          </a:xfrm>
        </p:spPr>
        <p:txBody>
          <a:bodyPr/>
          <a:lstStyle/>
          <a:p>
            <a:r>
              <a:rPr lang="cs-CZ" sz="2300" dirty="0"/>
              <a:t>v SRN dovozován z </a:t>
            </a:r>
            <a:r>
              <a:rPr lang="cs-CZ" sz="2300" dirty="0" err="1"/>
              <a:t>Treu</a:t>
            </a:r>
            <a:r>
              <a:rPr lang="cs-CZ" sz="2300" dirty="0"/>
              <a:t> </a:t>
            </a:r>
            <a:r>
              <a:rPr lang="cs-CZ" sz="2300" dirty="0" err="1"/>
              <a:t>und</a:t>
            </a:r>
            <a:r>
              <a:rPr lang="cs-CZ" sz="2300" dirty="0"/>
              <a:t> </a:t>
            </a:r>
            <a:r>
              <a:rPr lang="cs-CZ" sz="2300" dirty="0" err="1"/>
              <a:t>Glauben</a:t>
            </a:r>
            <a:r>
              <a:rPr lang="cs-CZ" sz="2300" dirty="0"/>
              <a:t> a „</a:t>
            </a:r>
            <a:r>
              <a:rPr lang="cs-CZ" sz="2300" dirty="0" err="1"/>
              <a:t>Rechtsscheintheorie</a:t>
            </a:r>
            <a:r>
              <a:rPr lang="cs-CZ" sz="2300" dirty="0"/>
              <a:t>“</a:t>
            </a:r>
          </a:p>
          <a:p>
            <a:r>
              <a:rPr lang="cs-CZ" sz="2300" dirty="0"/>
              <a:t>u nás opora v poctivosti (§ 6 OZ)</a:t>
            </a:r>
          </a:p>
          <a:p>
            <a:r>
              <a:rPr lang="cs-CZ" sz="2300" dirty="0"/>
              <a:t>„směrnicový podnikatel“ dle § 420 II OZ</a:t>
            </a:r>
          </a:p>
          <a:p>
            <a:r>
              <a:rPr lang="cs-CZ" sz="2300" dirty="0"/>
              <a:t>§ 5 OZ – postačuje opravdu?</a:t>
            </a:r>
          </a:p>
          <a:p>
            <a:r>
              <a:rPr lang="cs-CZ" sz="2000" dirty="0"/>
              <a:t>§ 5 odst. 1 OZ: Kdo se veřejně nebo ve styku s jinou osobou přihlásí k odbornému výkonu jako příslušník určitého povolání nebo stavu, dává tím najevo, že je schopen jednat se znalostí a pečlivostí, která je s jeho povoláním nebo stavem spojena. Jedná-li bez této odborné péče, jde to k jeho tíži.</a:t>
            </a:r>
          </a:p>
          <a:p>
            <a:r>
              <a:rPr lang="cs-CZ" sz="2300" dirty="0"/>
              <a:t>neprobádaná cesta</a:t>
            </a:r>
          </a:p>
          <a:p>
            <a:endParaRPr lang="cs-CZ" sz="2300" dirty="0"/>
          </a:p>
          <a:p>
            <a:endParaRPr lang="cs-CZ" sz="2300" dirty="0"/>
          </a:p>
        </p:txBody>
      </p:sp>
    </p:spTree>
    <p:extLst>
      <p:ext uri="{BB962C8B-B14F-4D97-AF65-F5344CB8AC3E}">
        <p14:creationId xmlns:p14="http://schemas.microsoft.com/office/powerpoint/2010/main" val="746091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Příklady</a:t>
            </a:r>
            <a:endParaRPr lang="cs-CZ" sz="3200" dirty="0"/>
          </a:p>
        </p:txBody>
      </p:sp>
      <p:sp>
        <p:nvSpPr>
          <p:cNvPr id="5" name="Zástupný symbol pro obsah 4"/>
          <p:cNvSpPr>
            <a:spLocks noGrp="1"/>
          </p:cNvSpPr>
          <p:nvPr>
            <p:ph idx="1"/>
          </p:nvPr>
        </p:nvSpPr>
        <p:spPr>
          <a:xfrm>
            <a:off x="212436" y="898903"/>
            <a:ext cx="11767128" cy="5852880"/>
          </a:xfrm>
        </p:spPr>
        <p:txBody>
          <a:bodyPr/>
          <a:lstStyle/>
          <a:p>
            <a:r>
              <a:rPr lang="cs-CZ" i="1" dirty="0"/>
              <a:t>Ú</a:t>
            </a:r>
            <a:r>
              <a:rPr lang="cs-CZ" sz="2600" i="1" dirty="0"/>
              <a:t>mluva OSN o smlouvách o mezinárodní koupi zboží</a:t>
            </a:r>
          </a:p>
          <a:p>
            <a:r>
              <a:rPr lang="cs-CZ" sz="2600" dirty="0"/>
              <a:t>Tato Úmluva se nepoužije na koupě a) zboží kupovaného pro osobní potřebu, potřebu rodiny nebo domácnosti, ledaže prodávající před uzavřením smlouvy nebo při jejím uzavření nevěděl a ani neměl vědět, že zboží je kupováno k takovému účelu;</a:t>
            </a:r>
          </a:p>
          <a:p>
            <a:r>
              <a:rPr lang="cs-CZ" sz="2600" i="1" dirty="0"/>
              <a:t>BGB </a:t>
            </a:r>
            <a:r>
              <a:rPr lang="cs-CZ" sz="2600" dirty="0"/>
              <a:t>§ 288 </a:t>
            </a:r>
            <a:r>
              <a:rPr lang="de-DE" sz="2600" dirty="0"/>
              <a:t>(1) Eine Geldschuld ist während des Verzugs zu </a:t>
            </a:r>
            <a:r>
              <a:rPr lang="cs-CZ" sz="2600" dirty="0"/>
              <a:t>v</a:t>
            </a:r>
            <a:r>
              <a:rPr lang="de-DE" sz="2600" dirty="0" err="1"/>
              <a:t>erzinsen</a:t>
            </a:r>
            <a:r>
              <a:rPr lang="de-DE" sz="2600" dirty="0"/>
              <a:t>. Der Verzugszinssatz beträgt für das Jahr fünf Prozentpunkte über dem Basiszinssatz.</a:t>
            </a:r>
            <a:r>
              <a:rPr lang="cs-CZ" sz="2600" dirty="0"/>
              <a:t> </a:t>
            </a:r>
            <a:r>
              <a:rPr lang="de-DE" sz="2600" dirty="0"/>
              <a:t>(2) Bei Rechtsgeschäften, an denen ein Verbraucher nicht beteiligt ist, beträgt der Zinssatz für Entgeltforderungen neun Prozentpunkte über dem Basiszinssatz.</a:t>
            </a:r>
          </a:p>
          <a:p>
            <a:endParaRPr lang="cs-CZ" i="1" dirty="0"/>
          </a:p>
          <a:p>
            <a:endParaRPr lang="cs-CZ" sz="2400" dirty="0"/>
          </a:p>
        </p:txBody>
      </p:sp>
    </p:spTree>
    <p:extLst>
      <p:ext uri="{BB962C8B-B14F-4D97-AF65-F5344CB8AC3E}">
        <p14:creationId xmlns:p14="http://schemas.microsoft.com/office/powerpoint/2010/main" val="26033658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Specifické postavení podnikatelů I</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Za drobného, malého a středního podnikatele se považuje podnikatel, pokud: a) zaměstnává méně než </a:t>
            </a:r>
            <a:r>
              <a:rPr lang="cs-CZ" sz="2400" b="1" dirty="0"/>
              <a:t>250 </a:t>
            </a:r>
            <a:r>
              <a:rPr lang="cs-CZ" sz="2400" dirty="0"/>
              <a:t>zaměstnanců, b) jeho aktiva/majetek nepřesahují korunový ekvivalent částky 43 mil. EUR nebo má obrat/příjmy nepřesahující ekvivalent 50 mil. EUR. 2. </a:t>
            </a:r>
          </a:p>
          <a:p>
            <a:r>
              <a:rPr lang="cs-CZ" sz="2400" dirty="0"/>
              <a:t>Za malého podnikatele se považuje podnikatel, pokud: a) zaměstnává méně než </a:t>
            </a:r>
            <a:r>
              <a:rPr lang="cs-CZ" sz="2400" b="1" dirty="0"/>
              <a:t>50</a:t>
            </a:r>
            <a:r>
              <a:rPr lang="cs-CZ" sz="2400" dirty="0"/>
              <a:t> zaměstnanců, b) jeho aktiva/majetek, nebo obrat/příjmy nepřesahují ekvivalent 10 mil. EUR. </a:t>
            </a:r>
          </a:p>
          <a:p>
            <a:r>
              <a:rPr lang="cs-CZ" sz="2400" dirty="0"/>
              <a:t>Za drobného podnikatele se považuje podnikatel, pokud: a) zaměstnává méně než </a:t>
            </a:r>
            <a:r>
              <a:rPr lang="cs-CZ" sz="2400" b="1" dirty="0"/>
              <a:t>10</a:t>
            </a:r>
            <a:r>
              <a:rPr lang="cs-CZ" sz="2400" dirty="0"/>
              <a:t> zaměstnanců a b) jeho aktiva/majetek nebo obrat/příjmy nepřesahují ekvivalent 2 mil. EUR. </a:t>
            </a:r>
            <a:r>
              <a:rPr lang="cs-CZ" sz="2200" dirty="0"/>
              <a:t> </a:t>
            </a:r>
          </a:p>
          <a:p>
            <a:endParaRPr lang="cs-CZ" sz="2400" dirty="0"/>
          </a:p>
        </p:txBody>
      </p:sp>
    </p:spTree>
    <p:extLst>
      <p:ext uri="{BB962C8B-B14F-4D97-AF65-F5344CB8AC3E}">
        <p14:creationId xmlns:p14="http://schemas.microsoft.com/office/powerpoint/2010/main" val="4143325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Specifické postavení podnikatelů II</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Malý a střední podnikatel v OZ, dovolat se neúčinnosti může i zájmová PO </a:t>
            </a:r>
          </a:p>
          <a:p>
            <a:pPr lvl="1"/>
            <a:r>
              <a:rPr lang="cs-CZ" sz="2400" dirty="0"/>
              <a:t>§ 1964 II</a:t>
            </a:r>
          </a:p>
          <a:p>
            <a:pPr lvl="1"/>
            <a:r>
              <a:rPr lang="cs-CZ" sz="2400" dirty="0"/>
              <a:t>§ 1972 II</a:t>
            </a:r>
          </a:p>
          <a:p>
            <a:r>
              <a:rPr lang="cs-CZ" dirty="0"/>
              <a:t>FO jako malý a střední podnikatel </a:t>
            </a:r>
          </a:p>
          <a:p>
            <a:pPr lvl="1"/>
            <a:r>
              <a:rPr lang="cs-CZ" sz="2400" dirty="0"/>
              <a:t>„Propadná zástava“ </a:t>
            </a:r>
          </a:p>
          <a:p>
            <a:pPr lvl="1"/>
            <a:r>
              <a:rPr lang="cs-CZ" sz="2400" dirty="0"/>
              <a:t>§ 1315 II Dokud zajištěný dluh nedospěje, zakazuje se ujednat, že </a:t>
            </a:r>
            <a:r>
              <a:rPr lang="cs-CZ" sz="2400" i="1" dirty="0"/>
              <a:t>a)</a:t>
            </a:r>
            <a:r>
              <a:rPr lang="cs-CZ" sz="2400" dirty="0"/>
              <a:t> zástavní věřitel se nebude domáhat uspokojení ze zástavy, </a:t>
            </a:r>
            <a:r>
              <a:rPr lang="cs-CZ" sz="2400" i="1" dirty="0"/>
              <a:t>b)</a:t>
            </a:r>
            <a:r>
              <a:rPr lang="cs-CZ" sz="2400" dirty="0"/>
              <a:t> věřitel může zástavu zpeněžit libovolným způsobem nebo si ji za libovolnou, anebo předem určenou cenu může ponechat nebo </a:t>
            </a:r>
            <a:r>
              <a:rPr lang="cs-CZ" sz="2400" i="1" dirty="0"/>
              <a:t>c)</a:t>
            </a:r>
            <a:r>
              <a:rPr lang="cs-CZ" sz="2400" dirty="0"/>
              <a:t> věřitel může brát ze zástavy plody nebo užitky. </a:t>
            </a:r>
            <a:r>
              <a:rPr lang="cs-CZ" sz="2400" i="1" dirty="0"/>
              <a:t>(3)</a:t>
            </a:r>
            <a:r>
              <a:rPr lang="cs-CZ" sz="2400" dirty="0"/>
              <a:t> Je-li zástavcem nebo zástavním dlužníkem spotřebitel nebo </a:t>
            </a:r>
            <a:r>
              <a:rPr lang="cs-CZ" sz="2400" b="1" dirty="0"/>
              <a:t>člověk, který je malým nebo středním podnikatelem</a:t>
            </a:r>
            <a:r>
              <a:rPr lang="cs-CZ" sz="2400" dirty="0"/>
              <a:t>, nepřihlíží se k ujednání s obsahem uvedeným v odstavci 2 písm. b), ať již k němu došlo před dospělostí zajištěného dluhu nebo i poté, co zajištěný dluh dospěl.</a:t>
            </a:r>
          </a:p>
          <a:p>
            <a:endParaRPr lang="cs-CZ" sz="2400" dirty="0"/>
          </a:p>
        </p:txBody>
      </p:sp>
    </p:spTree>
    <p:extLst>
      <p:ext uri="{BB962C8B-B14F-4D97-AF65-F5344CB8AC3E}">
        <p14:creationId xmlns:p14="http://schemas.microsoft.com/office/powerpoint/2010/main" val="20102672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Specifické postavení podnikatelů III – slabší strana</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podnikatel jako slabší strana (§ 433, § 1798 </a:t>
            </a:r>
            <a:r>
              <a:rPr lang="cs-CZ" sz="2400" dirty="0" err="1"/>
              <a:t>an</a:t>
            </a:r>
            <a:r>
              <a:rPr lang="cs-CZ" sz="2400" dirty="0"/>
              <a:t>., nevýhodné a nesrozumitelné klauzule, § 2629 II, vady stavby, § 2898 – nemožnost vzdání se práva)</a:t>
            </a:r>
          </a:p>
          <a:p>
            <a:pPr lvl="1"/>
            <a:r>
              <a:rPr lang="cs-CZ" dirty="0"/>
              <a:t>§ 433 </a:t>
            </a:r>
            <a:r>
              <a:rPr lang="cs-CZ" i="1" dirty="0"/>
              <a:t>(1)</a:t>
            </a:r>
            <a:r>
              <a:rPr lang="cs-CZ" dirty="0"/>
              <a:t> Kdo jako podnikatel vystupuje vůči dalším osobám v hospodářském styku, nesmí svou kvalitu odborníka ani své hospodářské postavení zneužít k vytváření nebo k využití závislosti slabší strany a k dosažení zřejmé a nedůvodné nerovnováhy ve vzájemných právech a povinnostech stran.</a:t>
            </a:r>
            <a:r>
              <a:rPr lang="cs-CZ" i="1" dirty="0"/>
              <a:t>(2)</a:t>
            </a:r>
            <a:r>
              <a:rPr lang="cs-CZ" dirty="0"/>
              <a:t> </a:t>
            </a:r>
            <a:r>
              <a:rPr lang="cs-CZ" b="1" dirty="0"/>
              <a:t>Má se za to</a:t>
            </a:r>
            <a:r>
              <a:rPr lang="cs-CZ" dirty="0"/>
              <a:t>, že slabší stranou je vždy osoba, která vůči podnikateli v hospodářském styku vystupuje mimo souvislost s vlastním podnikáním.</a:t>
            </a:r>
          </a:p>
          <a:p>
            <a:pPr lvl="1"/>
            <a:r>
              <a:rPr lang="cs-CZ" dirty="0"/>
              <a:t>§ 2629 </a:t>
            </a:r>
            <a:r>
              <a:rPr lang="cs-CZ" i="1" dirty="0"/>
              <a:t>(1)</a:t>
            </a:r>
            <a:r>
              <a:rPr lang="cs-CZ" dirty="0"/>
              <a:t> Soud nepřizná právo ze skryté vady, které objednatel neoznámil bez zbytečného odkladu poté, co ji mohl při dostatečné péči zjistit, nejpozději však do pěti let od převzetí stavby, namítne-li druhá strana, že právo nebylo uplatněno včas. Totéž platí o skryté vadě projektové dokumentace a o jiných obdobných plněních. </a:t>
            </a:r>
            <a:r>
              <a:rPr lang="cs-CZ" i="1" dirty="0"/>
              <a:t>(2)</a:t>
            </a:r>
            <a:r>
              <a:rPr lang="cs-CZ" dirty="0"/>
              <a:t> Prováděcí právní předpis může v odůvodněných případech stanovit zkrácení doby uvedené v odstavci 1 pro některé části stavby až na dva roky. Ujednají-li strany zkrácení této doby, nepřihlíží se k tomu, je-li objednatel </a:t>
            </a:r>
            <a:r>
              <a:rPr lang="cs-CZ" b="1" dirty="0"/>
              <a:t>slabší stranou</a:t>
            </a:r>
            <a:r>
              <a:rPr lang="cs-CZ" dirty="0"/>
              <a:t>. </a:t>
            </a:r>
          </a:p>
          <a:p>
            <a:pPr lvl="1"/>
            <a:r>
              <a:rPr lang="cs-CZ" dirty="0"/>
              <a:t>§ 2898 Nepřihlíží se k ujednání, které předem vylučuje nebo omezuje povinnost k náhradě újmy způsobené člověku na jeho přirozených právech, anebo způsobené úmyslně nebo z hrubé nedbalosti; nepřihlíží se ani k ujednání, které předem vylučuje nebo omezuje právo </a:t>
            </a:r>
            <a:r>
              <a:rPr lang="cs-CZ" b="1" dirty="0"/>
              <a:t>slabší strany</a:t>
            </a:r>
            <a:r>
              <a:rPr lang="cs-CZ" dirty="0"/>
              <a:t> na náhradu jakékoli újmy. V těchto případech se práva na náhradu nelze ani platně vzdát.</a:t>
            </a:r>
          </a:p>
          <a:p>
            <a:pPr lvl="1"/>
            <a:endParaRPr lang="cs-CZ" dirty="0"/>
          </a:p>
          <a:p>
            <a:pPr lvl="1"/>
            <a:endParaRPr lang="cs-CZ" dirty="0"/>
          </a:p>
          <a:p>
            <a:endParaRPr lang="cs-CZ" sz="2400" dirty="0"/>
          </a:p>
        </p:txBody>
      </p:sp>
    </p:spTree>
    <p:extLst>
      <p:ext uri="{BB962C8B-B14F-4D97-AF65-F5344CB8AC3E}">
        <p14:creationId xmlns:p14="http://schemas.microsoft.com/office/powerpoint/2010/main" val="1668050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Specifické postavení podnikatelů IV – podíl státu</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SOE – </a:t>
            </a:r>
            <a:r>
              <a:rPr lang="cs-CZ" sz="2400" dirty="0" err="1"/>
              <a:t>State-owned</a:t>
            </a:r>
            <a:r>
              <a:rPr lang="cs-CZ" sz="2400" dirty="0"/>
              <a:t> </a:t>
            </a:r>
            <a:r>
              <a:rPr lang="cs-CZ" sz="2400" dirty="0" err="1"/>
              <a:t>enterprise</a:t>
            </a:r>
            <a:r>
              <a:rPr lang="cs-CZ" sz="2400" dirty="0"/>
              <a:t> (stát či ÚZS)</a:t>
            </a:r>
          </a:p>
          <a:p>
            <a:r>
              <a:rPr lang="cs-CZ" sz="2400" dirty="0"/>
              <a:t>Zůstává zachován charakter obchodní korporace</a:t>
            </a:r>
          </a:p>
          <a:p>
            <a:pPr marL="72000" indent="0">
              <a:buNone/>
            </a:pPr>
            <a:r>
              <a:rPr lang="cs-CZ" sz="2400" b="1" dirty="0"/>
              <a:t>Problematické:</a:t>
            </a:r>
          </a:p>
          <a:p>
            <a:r>
              <a:rPr lang="cs-CZ" sz="2400" dirty="0"/>
              <a:t>1) Zákon o registru smluv, povinná osoba je mj. „právnická osoba, v níž má stát nebo územní samosprávný celek sám nebo s jinými územními samosprávnými celky většinovou majetkovou účast, a to i prostřednictvím jiné právnické osoby“. Smlouva, na niž se vztahuje povinnost uveřejnění prostřednictvím registru smluv, nabývá účinnosti nejdříve dnem uveřejnění.</a:t>
            </a:r>
          </a:p>
          <a:p>
            <a:r>
              <a:rPr lang="cs-CZ" sz="2400" dirty="0"/>
              <a:t>2) SOE jako veřejná instituce dle č. 106/1999 Sb. Nález Letiště Praha v. Nález ČEZ</a:t>
            </a:r>
            <a:r>
              <a:rPr lang="cs-CZ" sz="2400" i="1" dirty="0"/>
              <a:t>. </a:t>
            </a:r>
            <a:r>
              <a:rPr lang="pl-PL" sz="2400" dirty="0" err="1"/>
              <a:t>Geneze</a:t>
            </a:r>
            <a:r>
              <a:rPr lang="pl-PL" sz="2400" dirty="0"/>
              <a:t> problemu </a:t>
            </a:r>
            <a:r>
              <a:rPr lang="pl-PL" sz="2400" dirty="0" err="1"/>
              <a:t>srov</a:t>
            </a:r>
            <a:r>
              <a:rPr lang="pl-PL" sz="2400" dirty="0"/>
              <a:t>. II.ÚS 618/18 ze </a:t>
            </a:r>
            <a:r>
              <a:rPr lang="pl-PL" sz="2400" dirty="0" err="1"/>
              <a:t>dne</a:t>
            </a:r>
            <a:r>
              <a:rPr lang="pl-PL" sz="2400" dirty="0"/>
              <a:t> 21. 2. 2019</a:t>
            </a:r>
            <a:endParaRPr lang="cs-CZ" sz="2400" dirty="0"/>
          </a:p>
          <a:p>
            <a:endParaRPr lang="cs-CZ" sz="2400" dirty="0"/>
          </a:p>
          <a:p>
            <a:endParaRPr lang="cs-CZ" sz="2400" dirty="0"/>
          </a:p>
        </p:txBody>
      </p:sp>
    </p:spTree>
    <p:extLst>
      <p:ext uri="{BB962C8B-B14F-4D97-AF65-F5344CB8AC3E}">
        <p14:creationId xmlns:p14="http://schemas.microsoft.com/office/powerpoint/2010/main" val="10358737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Podnikatelem nejsou….nebo nejsou vždy….</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3000" dirty="0"/>
              <a:t>Společníci obchodních společností a družstev (srov. NS </a:t>
            </a:r>
            <a:r>
              <a:rPr lang="cs-CZ" sz="3000" dirty="0" err="1"/>
              <a:t>sp</a:t>
            </a:r>
            <a:r>
              <a:rPr lang="cs-CZ" sz="3000" dirty="0"/>
              <a:t>. zn. 2 </a:t>
            </a:r>
            <a:r>
              <a:rPr lang="cs-CZ" sz="3000" dirty="0" err="1"/>
              <a:t>Cdon</a:t>
            </a:r>
            <a:r>
              <a:rPr lang="cs-CZ" sz="3000" dirty="0"/>
              <a:t> 1652/97, „vůle nepodnikat sami“</a:t>
            </a:r>
          </a:p>
          <a:p>
            <a:r>
              <a:rPr lang="cs-CZ" sz="3000" dirty="0"/>
              <a:t>Členové volených orgánů obchodních korporací</a:t>
            </a:r>
          </a:p>
          <a:p>
            <a:r>
              <a:rPr lang="cs-CZ" sz="3000" dirty="0"/>
              <a:t>Prokuristé, </a:t>
            </a:r>
            <a:r>
              <a:rPr lang="cs-CZ" sz="3000" dirty="0">
                <a:solidFill>
                  <a:srgbClr val="FF0000"/>
                </a:solidFill>
              </a:rPr>
              <a:t>FIRMA</a:t>
            </a:r>
          </a:p>
          <a:p>
            <a:r>
              <a:rPr lang="cs-CZ" sz="3000" dirty="0"/>
              <a:t>Soutěžitelé</a:t>
            </a:r>
          </a:p>
          <a:p>
            <a:r>
              <a:rPr lang="cs-CZ" sz="1500" b="1" dirty="0"/>
              <a:t>§ 2972 </a:t>
            </a:r>
            <a:r>
              <a:rPr lang="cs-CZ" sz="1500" dirty="0"/>
              <a:t>Kdo se účastní hospodářské soutěže (soutěžitel), nesmí při soutěžní činnosti, ani při sdružování k výkonu soutěžní činnosti, vlastní účast v hospodářské soutěži nekalou soutěží zneužívat, ani účast jiných v hospodářské soutěži omezovat.</a:t>
            </a:r>
          </a:p>
          <a:p>
            <a:r>
              <a:rPr lang="cs-CZ" sz="3000" dirty="0"/>
              <a:t>Zákazníci</a:t>
            </a:r>
          </a:p>
          <a:p>
            <a:r>
              <a:rPr lang="cs-CZ" sz="1500" dirty="0"/>
              <a:t>§ 2976 Kdo se dostane v hospodářském styku do rozporu s dobrými mravy soutěže jednáním způsobilým přivodit újmu jiným soutěžitelům nebo zákazníkům, dopustí se nekalé soutěže. Nekalá soutěž se zakazuje.</a:t>
            </a:r>
          </a:p>
          <a:p>
            <a:pPr marL="72000" indent="0">
              <a:buNone/>
            </a:pPr>
            <a:endParaRPr lang="cs-CZ" dirty="0"/>
          </a:p>
          <a:p>
            <a:endParaRPr lang="cs-CZ" sz="2400" dirty="0"/>
          </a:p>
        </p:txBody>
      </p:sp>
    </p:spTree>
    <p:extLst>
      <p:ext uri="{BB962C8B-B14F-4D97-AF65-F5344CB8AC3E}">
        <p14:creationId xmlns:p14="http://schemas.microsoft.com/office/powerpoint/2010/main" val="35903091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Závod I</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2400" dirty="0"/>
              <a:t>dříve </a:t>
            </a:r>
            <a:r>
              <a:rPr lang="cs-CZ" sz="2400" b="1" dirty="0"/>
              <a:t>podnik </a:t>
            </a:r>
            <a:r>
              <a:rPr lang="cs-CZ" sz="2400" dirty="0"/>
              <a:t>(dnes v právu EU), </a:t>
            </a:r>
            <a:r>
              <a:rPr lang="cs-CZ" sz="2400" b="1" dirty="0"/>
              <a:t>předmět nikoliv subjekt práv, § 502 OZ</a:t>
            </a:r>
          </a:p>
          <a:p>
            <a:r>
              <a:rPr lang="cs-CZ" sz="2400" dirty="0"/>
              <a:t>hromadná věc (důvodová zpráva)</a:t>
            </a:r>
          </a:p>
          <a:p>
            <a:r>
              <a:rPr lang="cs-CZ" sz="2400" dirty="0"/>
              <a:t> organizovaný soubor jmění (nejen majetku!), který podnikatel vytvořil a který z jeho vůle slouží k provozování jeho činnosti, znakem je jeho „proměnlivost“</a:t>
            </a:r>
          </a:p>
          <a:p>
            <a:r>
              <a:rPr lang="cs-CZ" sz="2400" dirty="0"/>
              <a:t>objektivní prvek (organizovanost) a subjektivní prvek (vůle podnikatele)</a:t>
            </a:r>
          </a:p>
          <a:p>
            <a:r>
              <a:rPr lang="cs-CZ" sz="2400" dirty="0"/>
              <a:t>má se za to, že </a:t>
            </a:r>
            <a:r>
              <a:rPr lang="cs-CZ" sz="2400" dirty="0" err="1"/>
              <a:t>OZáv</a:t>
            </a:r>
            <a:r>
              <a:rPr lang="cs-CZ" sz="2400" dirty="0"/>
              <a:t> tvoří vše, co zpravidla slouží k jeho provozu. </a:t>
            </a:r>
            <a:r>
              <a:rPr lang="cs-CZ" sz="2400" dirty="0" err="1"/>
              <a:t>OZáv</a:t>
            </a:r>
            <a:r>
              <a:rPr lang="cs-CZ" sz="2400" dirty="0"/>
              <a:t> vytváří jen podnikatel (NS 23 </a:t>
            </a:r>
            <a:r>
              <a:rPr lang="cs-CZ" sz="2400" dirty="0" err="1"/>
              <a:t>Cdo</a:t>
            </a:r>
            <a:r>
              <a:rPr lang="cs-CZ" sz="2400" dirty="0"/>
              <a:t> 2023/2016, 23 </a:t>
            </a:r>
            <a:r>
              <a:rPr lang="cs-CZ" sz="2400" dirty="0" err="1"/>
              <a:t>Cdo</a:t>
            </a:r>
            <a:r>
              <a:rPr lang="cs-CZ" sz="2400" dirty="0"/>
              <a:t> 4268/2016, 32 </a:t>
            </a:r>
            <a:r>
              <a:rPr lang="cs-CZ" sz="2400" dirty="0" err="1"/>
              <a:t>Cdo</a:t>
            </a:r>
            <a:r>
              <a:rPr lang="cs-CZ" sz="2400" dirty="0"/>
              <a:t> 3309/2016)</a:t>
            </a:r>
          </a:p>
          <a:p>
            <a:r>
              <a:rPr lang="cs-CZ" sz="2400" dirty="0" err="1"/>
              <a:t>OZáv</a:t>
            </a:r>
            <a:r>
              <a:rPr lang="cs-CZ" sz="2400" dirty="0"/>
              <a:t> musí být organizovanou složkou provozovanou podnikatelem</a:t>
            </a:r>
          </a:p>
          <a:p>
            <a:r>
              <a:rPr lang="cs-CZ" sz="2400" dirty="0"/>
              <a:t>v případě sporu test „vše, co zpravidla slouží jeho provozu“</a:t>
            </a:r>
          </a:p>
          <a:p>
            <a:endParaRPr lang="cs-CZ" sz="2400" dirty="0"/>
          </a:p>
        </p:txBody>
      </p:sp>
    </p:spTree>
    <p:extLst>
      <p:ext uri="{BB962C8B-B14F-4D97-AF65-F5344CB8AC3E}">
        <p14:creationId xmlns:p14="http://schemas.microsoft.com/office/powerpoint/2010/main" val="35827843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Závod ve funkcionálním pohledu</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dirty="0"/>
              <a:t>předmět absolutních a relativních majetkových práv</a:t>
            </a:r>
          </a:p>
          <a:p>
            <a:pPr lvl="1"/>
            <a:r>
              <a:rPr lang="cs-CZ" sz="1800" dirty="0"/>
              <a:t>zvláštní ustanovení o koupi závodu (§ 2175 </a:t>
            </a:r>
            <a:r>
              <a:rPr lang="cs-CZ" sz="1800" dirty="0" err="1"/>
              <a:t>an</a:t>
            </a:r>
            <a:r>
              <a:rPr lang="cs-CZ" sz="1800" dirty="0"/>
              <a:t>.) a jeho pachtu (§ 2349 </a:t>
            </a:r>
            <a:r>
              <a:rPr lang="cs-CZ" sz="1800" dirty="0" err="1"/>
              <a:t>an</a:t>
            </a:r>
            <a:r>
              <a:rPr lang="cs-CZ" sz="1800" dirty="0"/>
              <a:t>. )</a:t>
            </a:r>
          </a:p>
          <a:p>
            <a:pPr lvl="1"/>
            <a:r>
              <a:rPr lang="cs-CZ" sz="1800" dirty="0"/>
              <a:t>dispozice se závodem v korporátním právu (§ 190, § 451 ZOK…), </a:t>
            </a:r>
          </a:p>
          <a:p>
            <a:pPr lvl="1"/>
            <a:r>
              <a:rPr lang="cs-CZ" sz="1800" dirty="0" err="1"/>
              <a:t>asset</a:t>
            </a:r>
            <a:r>
              <a:rPr lang="cs-CZ" sz="1800" dirty="0"/>
              <a:t> </a:t>
            </a:r>
            <a:r>
              <a:rPr lang="cs-CZ" sz="1800" dirty="0" err="1"/>
              <a:t>deal</a:t>
            </a:r>
            <a:r>
              <a:rPr lang="cs-CZ" sz="1800" dirty="0"/>
              <a:t>. v </a:t>
            </a:r>
            <a:r>
              <a:rPr lang="cs-CZ" sz="1800" dirty="0" err="1"/>
              <a:t>share</a:t>
            </a:r>
            <a:r>
              <a:rPr lang="cs-CZ" sz="1800" dirty="0"/>
              <a:t> </a:t>
            </a:r>
            <a:r>
              <a:rPr lang="cs-CZ" sz="1800" dirty="0" err="1"/>
              <a:t>deal</a:t>
            </a:r>
            <a:endParaRPr lang="cs-CZ" sz="1800" dirty="0"/>
          </a:p>
          <a:p>
            <a:pPr lvl="1"/>
            <a:r>
              <a:rPr lang="cs-CZ" sz="1800" dirty="0"/>
              <a:t>dopady konceptu „podniku“ jako hromadné věci: např. účinky převodu § 2180</a:t>
            </a:r>
          </a:p>
          <a:p>
            <a:pPr lvl="1"/>
            <a:endParaRPr lang="cs-CZ" sz="1800" dirty="0"/>
          </a:p>
          <a:p>
            <a:r>
              <a:rPr lang="cs-CZ" dirty="0"/>
              <a:t>místo splnění dluhu u závazků souvisejících se závodem (§ 1955)</a:t>
            </a:r>
          </a:p>
          <a:p>
            <a:r>
              <a:rPr lang="cs-CZ" dirty="0"/>
              <a:t>náhrady škody (provozní činnost, § 2924, § 2925)</a:t>
            </a:r>
          </a:p>
          <a:p>
            <a:r>
              <a:rPr lang="cs-CZ" dirty="0"/>
              <a:t>chráněný statek v nekalé soutěži (§ 2981, § 2982 – záměna a parazitování)</a:t>
            </a:r>
          </a:p>
          <a:p>
            <a:r>
              <a:rPr lang="cs-CZ" dirty="0"/>
              <a:t>možnost více závodů?</a:t>
            </a:r>
          </a:p>
        </p:txBody>
      </p:sp>
    </p:spTree>
    <p:extLst>
      <p:ext uri="{BB962C8B-B14F-4D97-AF65-F5344CB8AC3E}">
        <p14:creationId xmlns:p14="http://schemas.microsoft.com/office/powerpoint/2010/main" val="18096569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Pobočka a odštěpný závod</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sz="1500" b="1" dirty="0"/>
              <a:t>§ 503 Pobočka (1)</a:t>
            </a:r>
            <a:r>
              <a:rPr lang="cs-CZ" sz="1500" dirty="0"/>
              <a:t> Pobočka je taková část závodu, která vykazuje hospodářskou a funkční samostatnost a o které podnikatel rozhodl, že bude pobočkou. </a:t>
            </a:r>
            <a:r>
              <a:rPr lang="cs-CZ" sz="1500" b="1" dirty="0"/>
              <a:t>(2)</a:t>
            </a:r>
            <a:r>
              <a:rPr lang="cs-CZ" sz="1500" dirty="0"/>
              <a:t> Je-li pobočka zapsána do obchodního rejstříku, jedná se o odštěpný závod; to platí i o jiné organizační složce, pokud o ní jiný právní předpis stanoví, že se zapíše do obchodního rejstříku. Vedoucí odštěpného závodu je oprávněn zastupovat podnikatele ve všech záležitostech týkajících se odštěpného závodu ode dne, ke kterému byl jako vedoucí odštěpného závodu zapsán do obchodního rejstříku.</a:t>
            </a:r>
          </a:p>
          <a:p>
            <a:r>
              <a:rPr lang="cs-CZ" sz="2400" dirty="0"/>
              <a:t>Pobočka - část závodu, která vykazuje hospodářskou a funkční samostatnost a o které podnikatel rozhodl, že bude pobočkou.</a:t>
            </a:r>
          </a:p>
          <a:p>
            <a:r>
              <a:rPr lang="cs-CZ" sz="2400" i="1" dirty="0"/>
              <a:t>Odštěpný závod – </a:t>
            </a:r>
            <a:r>
              <a:rPr lang="cs-CZ" sz="2400" dirty="0"/>
              <a:t>pobočka zapsaná do OR, příp. jiná organizační složka, kterou je nutné zapsat, nemá právní osobnost, nositelem práv a povinností je podnikatel</a:t>
            </a:r>
          </a:p>
          <a:p>
            <a:r>
              <a:rPr lang="cs-CZ" sz="2400" dirty="0"/>
              <a:t>Vedoucí odštěpného závodu je oprávněn zastupovat podnikatele ve všech záležitostech týkajících se odštěpného závodu ode dne, ke kterému byl jako vedoucí odštěpného závodu zapsán do obchodního rejstříku (konstitutivní zápis).</a:t>
            </a:r>
          </a:p>
          <a:p>
            <a:endParaRPr lang="cs-CZ" sz="2400" dirty="0"/>
          </a:p>
          <a:p>
            <a:endParaRPr lang="cs-CZ" sz="2400" dirty="0"/>
          </a:p>
          <a:p>
            <a:endParaRPr lang="cs-CZ" sz="2400" dirty="0"/>
          </a:p>
        </p:txBody>
      </p:sp>
    </p:spTree>
    <p:extLst>
      <p:ext uri="{BB962C8B-B14F-4D97-AF65-F5344CB8AC3E}">
        <p14:creationId xmlns:p14="http://schemas.microsoft.com/office/powerpoint/2010/main" val="261187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Geneze pojmu „podnikatele“</a:t>
            </a:r>
            <a:endParaRPr lang="cs-CZ" sz="3200" dirty="0"/>
          </a:p>
        </p:txBody>
      </p:sp>
      <p:sp>
        <p:nvSpPr>
          <p:cNvPr id="5" name="Zástupný symbol pro obsah 4"/>
          <p:cNvSpPr>
            <a:spLocks noGrp="1"/>
          </p:cNvSpPr>
          <p:nvPr>
            <p:ph idx="1"/>
          </p:nvPr>
        </p:nvSpPr>
        <p:spPr>
          <a:xfrm>
            <a:off x="212436" y="1099127"/>
            <a:ext cx="11767128" cy="5652655"/>
          </a:xfrm>
        </p:spPr>
        <p:txBody>
          <a:bodyPr/>
          <a:lstStyle/>
          <a:p>
            <a:r>
              <a:rPr lang="cs-CZ" dirty="0"/>
              <a:t>„</a:t>
            </a:r>
            <a:r>
              <a:rPr lang="de-DE" dirty="0" err="1"/>
              <a:t>Kupec</a:t>
            </a:r>
            <a:r>
              <a:rPr lang="cs-CZ" dirty="0"/>
              <a:t>“</a:t>
            </a:r>
            <a:r>
              <a:rPr lang="de-DE" dirty="0"/>
              <a:t>, </a:t>
            </a:r>
            <a:r>
              <a:rPr lang="cs-CZ" dirty="0"/>
              <a:t>„</a:t>
            </a:r>
            <a:r>
              <a:rPr lang="de-DE" dirty="0" err="1"/>
              <a:t>obchodník</a:t>
            </a:r>
            <a:r>
              <a:rPr lang="cs-CZ" dirty="0"/>
              <a:t>“, Všeobecný obchodní zákoník</a:t>
            </a:r>
          </a:p>
          <a:p>
            <a:r>
              <a:rPr lang="de-DE" dirty="0" err="1"/>
              <a:t>Osnova</a:t>
            </a:r>
            <a:r>
              <a:rPr lang="de-DE" dirty="0"/>
              <a:t> </a:t>
            </a:r>
            <a:r>
              <a:rPr lang="de-DE" dirty="0" err="1"/>
              <a:t>obchodního</a:t>
            </a:r>
            <a:r>
              <a:rPr lang="de-DE" dirty="0"/>
              <a:t> </a:t>
            </a:r>
            <a:r>
              <a:rPr lang="de-DE" dirty="0" err="1"/>
              <a:t>zákona</a:t>
            </a:r>
            <a:r>
              <a:rPr lang="de-DE" dirty="0"/>
              <a:t> 1937 - § 1</a:t>
            </a:r>
            <a:r>
              <a:rPr lang="cs-CZ" dirty="0"/>
              <a:t> „Obchodník jest, kdo provozuje vlastním jménem obchodní živnost, ať sám ať skrze zástupce“.</a:t>
            </a:r>
          </a:p>
          <a:p>
            <a:pPr lvl="2"/>
            <a:r>
              <a:rPr lang="cs-CZ" sz="2100" dirty="0">
                <a:hlinkClick r:id="rId2"/>
              </a:rPr>
              <a:t>https://www.obczan.cz/clanky/osnova-obchodniho-zakona-z-r-1937?do=detail-export</a:t>
            </a:r>
            <a:endParaRPr lang="cs-CZ" sz="2100" dirty="0"/>
          </a:p>
          <a:p>
            <a:r>
              <a:rPr lang="de-DE" dirty="0"/>
              <a:t>§ 2 </a:t>
            </a:r>
            <a:r>
              <a:rPr lang="de-DE" dirty="0" err="1"/>
              <a:t>odst</a:t>
            </a:r>
            <a:r>
              <a:rPr lang="de-DE" dirty="0"/>
              <a:t>. 2 </a:t>
            </a:r>
            <a:r>
              <a:rPr lang="de-DE" dirty="0" err="1"/>
              <a:t>ObchZ</a:t>
            </a:r>
            <a:r>
              <a:rPr lang="de-DE" dirty="0"/>
              <a:t>, </a:t>
            </a:r>
            <a:r>
              <a:rPr lang="de-DE" dirty="0" err="1"/>
              <a:t>vymezení</a:t>
            </a:r>
            <a:r>
              <a:rPr lang="de-DE" dirty="0"/>
              <a:t> </a:t>
            </a:r>
            <a:r>
              <a:rPr lang="de-DE" dirty="0" err="1"/>
              <a:t>přes</a:t>
            </a:r>
            <a:r>
              <a:rPr lang="de-DE" dirty="0"/>
              <a:t> </a:t>
            </a:r>
            <a:r>
              <a:rPr lang="de-DE" dirty="0" err="1"/>
              <a:t>veřejnoprávní</a:t>
            </a:r>
            <a:r>
              <a:rPr lang="de-DE" dirty="0"/>
              <a:t> </a:t>
            </a:r>
            <a:r>
              <a:rPr lang="de-DE" dirty="0" err="1"/>
              <a:t>licenci</a:t>
            </a:r>
            <a:r>
              <a:rPr lang="cs-CZ" dirty="0"/>
              <a:t>: </a:t>
            </a:r>
          </a:p>
          <a:p>
            <a:pPr lvl="1"/>
            <a:r>
              <a:rPr lang="cs-CZ" sz="2100" dirty="0"/>
              <a:t>Podnikatelem podle tohoto zákona je: </a:t>
            </a:r>
            <a:r>
              <a:rPr lang="cs-CZ" sz="2100" i="1" dirty="0"/>
              <a:t>a)</a:t>
            </a:r>
            <a:r>
              <a:rPr lang="cs-CZ" sz="2100" dirty="0"/>
              <a:t> osoba zapsaná v obchodním rejstříku,</a:t>
            </a:r>
          </a:p>
          <a:p>
            <a:pPr lvl="1"/>
            <a:r>
              <a:rPr lang="cs-CZ" sz="2100" i="1" dirty="0"/>
              <a:t>b)</a:t>
            </a:r>
            <a:r>
              <a:rPr lang="cs-CZ" sz="2100" dirty="0"/>
              <a:t> osoba, která podniká na základě živnostenského oprávnění, </a:t>
            </a:r>
            <a:r>
              <a:rPr lang="cs-CZ" sz="2100" i="1" dirty="0"/>
              <a:t>c)</a:t>
            </a:r>
            <a:r>
              <a:rPr lang="cs-CZ" sz="2100" dirty="0"/>
              <a:t> osoba, která podniká na základě jiného než živnostenského oprávnění podle zvláštních předpisů, </a:t>
            </a:r>
            <a:r>
              <a:rPr lang="cs-CZ" sz="2100" i="1" dirty="0"/>
              <a:t>d)</a:t>
            </a:r>
            <a:r>
              <a:rPr lang="cs-CZ" sz="2100" dirty="0"/>
              <a:t> osoba, která provozuje zemědělskou výrobu a je zapsána do evidence podle zvláštního předpisu.</a:t>
            </a:r>
          </a:p>
          <a:p>
            <a:pPr algn="just"/>
            <a:r>
              <a:rPr lang="cs-CZ" dirty="0"/>
              <a:t>ZOK nebo OZ? z</a:t>
            </a:r>
            <a:r>
              <a:rPr lang="de-DE" dirty="0" err="1"/>
              <a:t>ákladní</a:t>
            </a:r>
            <a:r>
              <a:rPr lang="de-DE" dirty="0"/>
              <a:t> </a:t>
            </a:r>
            <a:r>
              <a:rPr lang="de-DE" dirty="0" err="1"/>
              <a:t>statusové</a:t>
            </a:r>
            <a:r>
              <a:rPr lang="de-DE" dirty="0"/>
              <a:t> </a:t>
            </a:r>
            <a:r>
              <a:rPr lang="de-DE" dirty="0" err="1"/>
              <a:t>otázky</a:t>
            </a:r>
            <a:r>
              <a:rPr lang="de-DE" dirty="0"/>
              <a:t> </a:t>
            </a:r>
            <a:r>
              <a:rPr lang="de-DE" dirty="0" err="1"/>
              <a:t>osob</a:t>
            </a:r>
            <a:r>
              <a:rPr lang="de-DE" dirty="0"/>
              <a:t> </a:t>
            </a:r>
            <a:r>
              <a:rPr lang="de-DE" dirty="0" err="1"/>
              <a:t>řeší</a:t>
            </a:r>
            <a:r>
              <a:rPr lang="de-DE" dirty="0"/>
              <a:t> OZ</a:t>
            </a:r>
            <a:r>
              <a:rPr lang="cs-CZ" dirty="0"/>
              <a:t>…</a:t>
            </a:r>
          </a:p>
          <a:p>
            <a:pPr algn="just"/>
            <a:endParaRPr lang="cs-CZ" sz="2200" dirty="0"/>
          </a:p>
          <a:p>
            <a:endParaRPr lang="cs-CZ" sz="2400" dirty="0"/>
          </a:p>
        </p:txBody>
      </p:sp>
    </p:spTree>
    <p:extLst>
      <p:ext uri="{BB962C8B-B14F-4D97-AF65-F5344CB8AC3E}">
        <p14:creationId xmlns:p14="http://schemas.microsoft.com/office/powerpoint/2010/main" val="1306416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138546"/>
            <a:ext cx="10753200" cy="646545"/>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Materiální v. formální pojetí obchodníka</a:t>
            </a:r>
            <a:endParaRPr lang="cs-CZ" sz="3200" dirty="0"/>
          </a:p>
        </p:txBody>
      </p:sp>
      <p:sp>
        <p:nvSpPr>
          <p:cNvPr id="5" name="Zástupný symbol pro obsah 4"/>
          <p:cNvSpPr>
            <a:spLocks noGrp="1"/>
          </p:cNvSpPr>
          <p:nvPr>
            <p:ph idx="1"/>
          </p:nvPr>
        </p:nvSpPr>
        <p:spPr>
          <a:xfrm>
            <a:off x="212436" y="628074"/>
            <a:ext cx="11767128" cy="6123710"/>
          </a:xfrm>
        </p:spPr>
        <p:txBody>
          <a:bodyPr/>
          <a:lstStyle/>
          <a:p>
            <a:r>
              <a:rPr lang="cs-CZ" sz="3600" dirty="0"/>
              <a:t>Geneze konceptu</a:t>
            </a:r>
          </a:p>
          <a:p>
            <a:pPr lvl="1"/>
            <a:r>
              <a:rPr lang="cs-CZ" sz="2800" dirty="0"/>
              <a:t>Samoregulace (bratrstva, cechy), Regulatorní důvody </a:t>
            </a:r>
          </a:p>
          <a:p>
            <a:pPr lvl="1"/>
            <a:r>
              <a:rPr lang="cs-CZ" sz="2800" dirty="0"/>
              <a:t>Ochrana před konkurencí, Uzavření přístupu do odvětví (kašírované odbornými zkouškami), </a:t>
            </a:r>
            <a:r>
              <a:rPr lang="cs-CZ" dirty="0"/>
              <a:t>privilegium Vladislava Jagelonského 1498</a:t>
            </a:r>
            <a:endParaRPr lang="cs-CZ" sz="2800" dirty="0"/>
          </a:p>
          <a:p>
            <a:pPr lvl="1"/>
            <a:r>
              <a:rPr lang="cs-CZ" sz="2800" dirty="0"/>
              <a:t>Daně, Ochrana veřejnosti (fušerství), dokonce i před kartelovou dohodou (cechovní artikule, patent 1732)</a:t>
            </a:r>
          </a:p>
          <a:p>
            <a:pPr lvl="1"/>
            <a:r>
              <a:rPr lang="cs-CZ" sz="2800" dirty="0"/>
              <a:t>Ochrana spotřebitele</a:t>
            </a:r>
          </a:p>
          <a:p>
            <a:r>
              <a:rPr lang="cs-CZ" sz="3600" dirty="0"/>
              <a:t>Pojetí obchodníka</a:t>
            </a:r>
          </a:p>
          <a:p>
            <a:pPr lvl="1"/>
            <a:r>
              <a:rPr lang="cs-CZ" sz="2800" dirty="0"/>
              <a:t>Materiální přístup: důležitější vnitřní povaha činnosti (podnikání)</a:t>
            </a:r>
          </a:p>
          <a:p>
            <a:pPr lvl="1"/>
            <a:r>
              <a:rPr lang="cs-CZ" sz="2800" dirty="0"/>
              <a:t>Formální přístup: rozhoduje (formalizovaný) status, externí přístup</a:t>
            </a:r>
          </a:p>
          <a:p>
            <a:pPr lvl="2"/>
            <a:r>
              <a:rPr lang="cs-CZ" sz="2300" dirty="0"/>
              <a:t>Participace v bratrstvu, </a:t>
            </a:r>
            <a:r>
              <a:rPr lang="cs-CZ" sz="2300" dirty="0" err="1"/>
              <a:t>konfraternitě</a:t>
            </a:r>
            <a:r>
              <a:rPr lang="cs-CZ" sz="2300" dirty="0"/>
              <a:t>, cechu, syndikátu..</a:t>
            </a:r>
          </a:p>
          <a:p>
            <a:pPr lvl="2"/>
            <a:r>
              <a:rPr lang="cs-CZ" sz="2300" dirty="0"/>
              <a:t>Licence, koncese</a:t>
            </a:r>
          </a:p>
          <a:p>
            <a:pPr lvl="2"/>
            <a:r>
              <a:rPr lang="cs-CZ" sz="2300" dirty="0"/>
              <a:t>Zápis do evidence (typicky OR)</a:t>
            </a:r>
          </a:p>
        </p:txBody>
      </p:sp>
    </p:spTree>
    <p:extLst>
      <p:ext uri="{BB962C8B-B14F-4D97-AF65-F5344CB8AC3E}">
        <p14:creationId xmlns:p14="http://schemas.microsoft.com/office/powerpoint/2010/main" val="3494152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Kupec v. podnikatel aneb zbytečné štěpení? </a:t>
            </a:r>
            <a:endParaRPr lang="cs-CZ" sz="3200" dirty="0"/>
          </a:p>
        </p:txBody>
      </p:sp>
      <p:sp>
        <p:nvSpPr>
          <p:cNvPr id="5" name="Zástupný symbol pro obsah 4"/>
          <p:cNvSpPr>
            <a:spLocks noGrp="1"/>
          </p:cNvSpPr>
          <p:nvPr>
            <p:ph idx="1"/>
          </p:nvPr>
        </p:nvSpPr>
        <p:spPr>
          <a:xfrm>
            <a:off x="212436" y="895927"/>
            <a:ext cx="11767128" cy="5855855"/>
          </a:xfrm>
        </p:spPr>
        <p:txBody>
          <a:bodyPr/>
          <a:lstStyle/>
          <a:p>
            <a:pPr algn="just"/>
            <a:r>
              <a:rPr lang="cs-CZ" sz="2600" dirty="0"/>
              <a:t>§ 14 odst. 1 BGB: </a:t>
            </a:r>
            <a:r>
              <a:rPr lang="de-DE" sz="2600" dirty="0"/>
              <a:t>Unternehmer </a:t>
            </a:r>
            <a:r>
              <a:rPr lang="cs-CZ" sz="2600" dirty="0"/>
              <a:t>(</a:t>
            </a:r>
            <a:r>
              <a:rPr lang="de-DE" sz="2600" i="1" dirty="0"/>
              <a:t>eine natürliche oder juristische Person oder eine rechtsfähige Personengesellschaft, die bei Abschluss eines Rechtsgeschäfts in Ausübung ihrer gewerblichen oder selbständigen beruflichen Tätigkeit handelt</a:t>
            </a:r>
            <a:r>
              <a:rPr lang="cs-CZ" sz="2600" dirty="0"/>
              <a:t>)</a:t>
            </a:r>
          </a:p>
          <a:p>
            <a:pPr algn="just"/>
            <a:r>
              <a:rPr lang="cs-CZ" sz="2600" dirty="0"/>
              <a:t>§ 1 HGB: </a:t>
            </a:r>
            <a:r>
              <a:rPr lang="de-DE" sz="2600" dirty="0"/>
              <a:t>Kaufmann </a:t>
            </a:r>
            <a:r>
              <a:rPr lang="cs-CZ" sz="2600" dirty="0"/>
              <a:t>- </a:t>
            </a:r>
            <a:r>
              <a:rPr lang="de-DE" sz="2600" i="1" dirty="0"/>
              <a:t>wer ein Handelsgewerbe betreibt</a:t>
            </a:r>
            <a:r>
              <a:rPr lang="cs-CZ" sz="2600" dirty="0"/>
              <a:t>.</a:t>
            </a:r>
            <a:endParaRPr lang="de-DE" sz="2600" dirty="0"/>
          </a:p>
          <a:p>
            <a:pPr algn="just"/>
            <a:r>
              <a:rPr lang="cs-CZ" sz="2600" dirty="0"/>
              <a:t>Kaufmann (obchodník) je v SRN  adresát norem HGB (</a:t>
            </a:r>
            <a:r>
              <a:rPr lang="de-DE" sz="2600" dirty="0"/>
              <a:t>Handelsgesetzbuch</a:t>
            </a:r>
            <a:r>
              <a:rPr lang="cs-CZ" sz="2600" dirty="0"/>
              <a:t>) jako podnikatel živnostenského typu. Mezi obchodníky ale nepatří svobodná povolání a malí živnostníci. </a:t>
            </a:r>
          </a:p>
          <a:p>
            <a:pPr algn="just"/>
            <a:r>
              <a:rPr lang="cs-CZ" sz="2600" dirty="0"/>
              <a:t>Každý „Kaufmann“ je tedy „</a:t>
            </a:r>
            <a:r>
              <a:rPr lang="cs-CZ" sz="2600" dirty="0" err="1"/>
              <a:t>Unternehmer</a:t>
            </a:r>
            <a:r>
              <a:rPr lang="cs-CZ" sz="2600" dirty="0"/>
              <a:t>“, ale ne každý „</a:t>
            </a:r>
            <a:r>
              <a:rPr lang="cs-CZ" sz="2600" dirty="0" err="1"/>
              <a:t>Unternehmer</a:t>
            </a:r>
            <a:r>
              <a:rPr lang="cs-CZ" sz="2600" dirty="0"/>
              <a:t>“ je „Kaufmann“. Negativní důsledky štěpení na (ne)plnohodnotné obchodníky…</a:t>
            </a:r>
          </a:p>
          <a:p>
            <a:pPr marL="72000" indent="0">
              <a:buNone/>
            </a:pPr>
            <a:endParaRPr lang="cs-CZ" sz="2400" dirty="0"/>
          </a:p>
        </p:txBody>
      </p:sp>
    </p:spTree>
    <p:extLst>
      <p:ext uri="{BB962C8B-B14F-4D97-AF65-F5344CB8AC3E}">
        <p14:creationId xmlns:p14="http://schemas.microsoft.com/office/powerpoint/2010/main" val="3770043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Podnikatel v OZ – základní úprava</a:t>
            </a:r>
            <a:endParaRPr lang="cs-CZ" sz="3200" dirty="0"/>
          </a:p>
        </p:txBody>
      </p:sp>
      <p:sp>
        <p:nvSpPr>
          <p:cNvPr id="5" name="Zástupný symbol pro obsah 4"/>
          <p:cNvSpPr>
            <a:spLocks noGrp="1"/>
          </p:cNvSpPr>
          <p:nvPr>
            <p:ph idx="1"/>
          </p:nvPr>
        </p:nvSpPr>
        <p:spPr>
          <a:xfrm>
            <a:off x="101601" y="951345"/>
            <a:ext cx="12016508" cy="5800437"/>
          </a:xfrm>
        </p:spPr>
        <p:txBody>
          <a:bodyPr/>
          <a:lstStyle/>
          <a:p>
            <a:r>
              <a:rPr lang="cs-CZ" sz="2300" dirty="0"/>
              <a:t>§ 420 </a:t>
            </a:r>
            <a:r>
              <a:rPr lang="cs-CZ" sz="2300" i="1" dirty="0"/>
              <a:t>(1)</a:t>
            </a:r>
            <a:r>
              <a:rPr lang="cs-CZ" sz="2300" dirty="0"/>
              <a:t> Kdo samostatně vykonává na vlastní účet a odpovědnost výdělečnou činnost živnostenským nebo obdobným způsobem se záměrem činit tak soustavně za účelem dosažení zisku, je </a:t>
            </a:r>
            <a:r>
              <a:rPr lang="cs-CZ" sz="2300" b="1" dirty="0"/>
              <a:t>považován se zřetelem k této činnosti za podnikatele</a:t>
            </a:r>
            <a:r>
              <a:rPr lang="cs-CZ" sz="2300" dirty="0"/>
              <a:t>.</a:t>
            </a:r>
          </a:p>
          <a:p>
            <a:r>
              <a:rPr lang="cs-CZ" sz="2300" i="1" dirty="0"/>
              <a:t>(2)</a:t>
            </a:r>
            <a:r>
              <a:rPr lang="cs-CZ" sz="2300" dirty="0"/>
              <a:t> </a:t>
            </a:r>
            <a:r>
              <a:rPr lang="cs-CZ" sz="2300" b="1" dirty="0"/>
              <a:t>Pro účely ochrany spotřebitele </a:t>
            </a:r>
            <a:r>
              <a:rPr lang="cs-CZ" sz="2300" dirty="0"/>
              <a:t>a pro účely § 1963 se za podnikatele považuje také každá osoba, která uzavírá smlouvy související s vlastní obchodní, výrobní nebo obdobnou činností či při samostatném výkonu svého povolání, popřípadě osoba, která jedná jménem nebo na účet podnikatele.</a:t>
            </a:r>
          </a:p>
          <a:p>
            <a:r>
              <a:rPr lang="cs-CZ" sz="2300" dirty="0"/>
              <a:t>§ 421 </a:t>
            </a:r>
            <a:r>
              <a:rPr lang="cs-CZ" sz="2300" i="1" dirty="0"/>
              <a:t>(1)</a:t>
            </a:r>
            <a:r>
              <a:rPr lang="cs-CZ" sz="2300" dirty="0"/>
              <a:t> Za podnikatele se považuje osoba </a:t>
            </a:r>
            <a:r>
              <a:rPr lang="cs-CZ" sz="2300" b="1" dirty="0"/>
              <a:t>zapsaná v obchodním rejstříku</a:t>
            </a:r>
            <a:r>
              <a:rPr lang="cs-CZ" sz="2300" dirty="0"/>
              <a:t>. Za jakých podmínek se osoby zapisují do obchodního rejstříku, stanoví jiný zákon.</a:t>
            </a:r>
          </a:p>
          <a:p>
            <a:r>
              <a:rPr lang="cs-CZ" sz="2300" i="1" dirty="0"/>
              <a:t>(2)</a:t>
            </a:r>
            <a:r>
              <a:rPr lang="cs-CZ" sz="2300" dirty="0"/>
              <a:t> Má se za to, že podnikatelem je osoba, která má k podnikání živnostenské nebo jiné </a:t>
            </a:r>
            <a:r>
              <a:rPr lang="cs-CZ" sz="2300" b="1" dirty="0"/>
              <a:t>oprávnění</a:t>
            </a:r>
            <a:r>
              <a:rPr lang="cs-CZ" sz="2300" dirty="0"/>
              <a:t> podle jiného zákona.</a:t>
            </a:r>
          </a:p>
        </p:txBody>
      </p:sp>
    </p:spTree>
    <p:extLst>
      <p:ext uri="{BB962C8B-B14F-4D97-AF65-F5344CB8AC3E}">
        <p14:creationId xmlns:p14="http://schemas.microsoft.com/office/powerpoint/2010/main" val="412994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Status podnikatele a jeho důsledky</a:t>
            </a:r>
            <a:endParaRPr lang="cs-CZ" sz="3200" dirty="0"/>
          </a:p>
        </p:txBody>
      </p:sp>
      <p:sp>
        <p:nvSpPr>
          <p:cNvPr id="5" name="Zástupný symbol pro obsah 4"/>
          <p:cNvSpPr>
            <a:spLocks noGrp="1"/>
          </p:cNvSpPr>
          <p:nvPr>
            <p:ph idx="1"/>
          </p:nvPr>
        </p:nvSpPr>
        <p:spPr>
          <a:xfrm>
            <a:off x="101601" y="951345"/>
            <a:ext cx="12016508" cy="5800437"/>
          </a:xfrm>
        </p:spPr>
        <p:txBody>
          <a:bodyPr/>
          <a:lstStyle/>
          <a:p>
            <a:pPr algn="just">
              <a:lnSpc>
                <a:spcPct val="100000"/>
              </a:lnSpc>
            </a:pPr>
            <a:r>
              <a:rPr lang="cs-CZ" dirty="0"/>
              <a:t>vymezení významné, přihlíží se ke zvláštnostem podnikatele </a:t>
            </a:r>
          </a:p>
          <a:p>
            <a:pPr algn="just">
              <a:lnSpc>
                <a:spcPct val="100000"/>
              </a:lnSpc>
            </a:pPr>
            <a:r>
              <a:rPr lang="cs-CZ" dirty="0"/>
              <a:t>ve vazbě na status podnikatele dílčí odchylky reflektující zejména: </a:t>
            </a:r>
          </a:p>
          <a:p>
            <a:pPr lvl="1" algn="just"/>
            <a:r>
              <a:rPr lang="cs-CZ" dirty="0"/>
              <a:t>zvýšené nároky na podnikatele (profesionalita, bdělost, zvýšená péče..), </a:t>
            </a:r>
          </a:p>
          <a:p>
            <a:pPr lvl="1" algn="just"/>
            <a:r>
              <a:rPr lang="cs-CZ" dirty="0"/>
              <a:t>ale také potřeby obchodu (zvýhodnění u nabytí od </a:t>
            </a:r>
            <a:r>
              <a:rPr lang="cs-CZ" dirty="0" err="1"/>
              <a:t>nevlastníka</a:t>
            </a:r>
            <a:r>
              <a:rPr lang="cs-CZ" dirty="0"/>
              <a:t>, zjednodušená inkorporace obchodních podmínek ve vztahu B2B…)</a:t>
            </a:r>
          </a:p>
          <a:p>
            <a:pPr lvl="1" algn="just"/>
            <a:r>
              <a:rPr lang="cs-CZ" dirty="0"/>
              <a:t>ochranu slabšího smluvního partnera § 433 </a:t>
            </a:r>
            <a:r>
              <a:rPr lang="cs-CZ" i="1" dirty="0"/>
              <a:t>(1)</a:t>
            </a:r>
            <a:r>
              <a:rPr lang="cs-CZ" dirty="0"/>
              <a:t> Kdo jako </a:t>
            </a:r>
            <a:r>
              <a:rPr lang="cs-CZ" b="1" dirty="0"/>
              <a:t>podnikatel</a:t>
            </a:r>
            <a:r>
              <a:rPr lang="cs-CZ" dirty="0"/>
              <a:t> vystupuje vůči dalším osobám v hospodářském styku, nesmí svou kvalitu odborníka ani své hospodářské postavení zneužít k vytváření nebo k využití závislosti slabší strany a k dosažení zřejmé a nedůvodné nerovnováhy ve vzájemných právech a povinnostech stran.</a:t>
            </a:r>
            <a:r>
              <a:rPr lang="cs-CZ" i="1" dirty="0"/>
              <a:t>(2)</a:t>
            </a:r>
            <a:r>
              <a:rPr lang="cs-CZ" dirty="0"/>
              <a:t> Má se za to, že slabší stranou je vždy osoba, která </a:t>
            </a:r>
            <a:r>
              <a:rPr lang="cs-CZ" b="1" dirty="0"/>
              <a:t>vůči podnikateli</a:t>
            </a:r>
            <a:r>
              <a:rPr lang="cs-CZ" dirty="0"/>
              <a:t> v hospodářském styku vystupuje mimo souvislost s vlastním podnikáním.</a:t>
            </a:r>
            <a:endParaRPr lang="cs-CZ" sz="1800" dirty="0"/>
          </a:p>
          <a:p>
            <a:pPr algn="just">
              <a:lnSpc>
                <a:spcPct val="100000"/>
              </a:lnSpc>
            </a:pPr>
            <a:r>
              <a:rPr lang="cs-CZ" sz="2400" dirty="0"/>
              <a:t>§ 5 odst. 1 OZ: Kdo se veřejně nebo ve styku s jinou osobou přihlásí k odbornému výkonu jako příslušník určitého povolání nebo stavu, dává tím najevo, že je schopen jednat se znalostí a pečlivostí, která je s jeho povoláním nebo stavem spojena. Jedná-li bez této odborné péče, jde to k jeho tíži.</a:t>
            </a:r>
          </a:p>
          <a:p>
            <a:pPr algn="just">
              <a:lnSpc>
                <a:spcPct val="100000"/>
              </a:lnSpc>
            </a:pPr>
            <a:r>
              <a:rPr lang="cs-CZ" sz="2400" dirty="0"/>
              <a:t>Plyne z toho, že kdo se prohlásí za podnikatele, má v právním styku obecně nebo jen v konkrétním vztahu postavení podnikatele, i kdyby jím jinak nebyl?</a:t>
            </a:r>
            <a:endParaRPr lang="cs-CZ" sz="2000" dirty="0"/>
          </a:p>
        </p:txBody>
      </p:sp>
    </p:spTree>
    <p:extLst>
      <p:ext uri="{BB962C8B-B14F-4D97-AF65-F5344CB8AC3E}">
        <p14:creationId xmlns:p14="http://schemas.microsoft.com/office/powerpoint/2010/main" val="113545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 </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a:xfrm>
            <a:off x="720000" y="295564"/>
            <a:ext cx="10753200" cy="531781"/>
          </a:xfrm>
        </p:spPr>
        <p:txBody>
          <a:bodyPr/>
          <a:lstStyle/>
          <a:p>
            <a:r>
              <a:rPr lang="cs-CZ" sz="3200" dirty="0">
                <a:solidFill>
                  <a:srgbClr val="7030A0"/>
                </a:solidFill>
                <a:latin typeface="Times New Roman" panose="02020603050405020304" pitchFamily="18" charset="0"/>
                <a:cs typeface="Times New Roman" panose="02020603050405020304" pitchFamily="18" charset="0"/>
              </a:rPr>
              <a:t>Status podnikatele a jeho důsledky – některé příklady</a:t>
            </a:r>
            <a:endParaRPr lang="cs-CZ" sz="3200" dirty="0"/>
          </a:p>
        </p:txBody>
      </p:sp>
      <p:sp>
        <p:nvSpPr>
          <p:cNvPr id="5" name="Zástupný symbol pro obsah 4"/>
          <p:cNvSpPr>
            <a:spLocks noGrp="1"/>
          </p:cNvSpPr>
          <p:nvPr>
            <p:ph idx="1"/>
          </p:nvPr>
        </p:nvSpPr>
        <p:spPr>
          <a:xfrm>
            <a:off x="101601" y="951345"/>
            <a:ext cx="12016508" cy="5906655"/>
          </a:xfrm>
        </p:spPr>
        <p:txBody>
          <a:bodyPr/>
          <a:lstStyle/>
          <a:p>
            <a:pPr>
              <a:lnSpc>
                <a:spcPct val="100000"/>
              </a:lnSpc>
            </a:pPr>
            <a:r>
              <a:rPr lang="de-DE" sz="2200" dirty="0"/>
              <a:t>§ 420 – 435</a:t>
            </a:r>
            <a:r>
              <a:rPr lang="cs-CZ" sz="2200" dirty="0"/>
              <a:t> : vlastní úprava</a:t>
            </a:r>
          </a:p>
          <a:p>
            <a:pPr>
              <a:lnSpc>
                <a:spcPct val="100000"/>
              </a:lnSpc>
            </a:pPr>
            <a:r>
              <a:rPr lang="de-DE" sz="2200" dirty="0"/>
              <a:t>§ 450</a:t>
            </a:r>
            <a:r>
              <a:rPr lang="cs-CZ" sz="2200" dirty="0"/>
              <a:t> : prokura</a:t>
            </a:r>
          </a:p>
          <a:p>
            <a:pPr>
              <a:lnSpc>
                <a:spcPct val="100000"/>
              </a:lnSpc>
            </a:pPr>
            <a:r>
              <a:rPr lang="de-DE" sz="2200" dirty="0"/>
              <a:t>§ 502 – 503</a:t>
            </a:r>
            <a:r>
              <a:rPr lang="cs-CZ" sz="2200" dirty="0"/>
              <a:t> : obchodní závod</a:t>
            </a:r>
          </a:p>
          <a:p>
            <a:pPr>
              <a:lnSpc>
                <a:spcPct val="100000"/>
              </a:lnSpc>
            </a:pPr>
            <a:r>
              <a:rPr lang="de-DE" sz="2200" dirty="0"/>
              <a:t>§ 558 </a:t>
            </a:r>
            <a:r>
              <a:rPr lang="de-DE" sz="2200" dirty="0" err="1"/>
              <a:t>odst</a:t>
            </a:r>
            <a:r>
              <a:rPr lang="de-DE" sz="2200" dirty="0"/>
              <a:t>. 2 a 3</a:t>
            </a:r>
            <a:r>
              <a:rPr lang="cs-CZ" sz="2200" dirty="0"/>
              <a:t> : interpretace právního jednání</a:t>
            </a:r>
          </a:p>
          <a:p>
            <a:pPr>
              <a:lnSpc>
                <a:spcPct val="100000"/>
              </a:lnSpc>
            </a:pPr>
            <a:r>
              <a:rPr lang="cs-CZ" sz="2200" dirty="0"/>
              <a:t>§ 1109 písm. c) : zvýhodnění u nabytí od </a:t>
            </a:r>
            <a:r>
              <a:rPr lang="cs-CZ" sz="2200" dirty="0" err="1"/>
              <a:t>nevlastníka</a:t>
            </a:r>
            <a:endParaRPr lang="cs-CZ" sz="2200" dirty="0"/>
          </a:p>
          <a:p>
            <a:pPr>
              <a:lnSpc>
                <a:spcPct val="100000"/>
              </a:lnSpc>
            </a:pPr>
            <a:r>
              <a:rPr lang="de-DE" sz="2200" dirty="0"/>
              <a:t>§ 1751 </a:t>
            </a:r>
            <a:r>
              <a:rPr lang="de-DE" sz="2200" dirty="0" err="1"/>
              <a:t>odst</a:t>
            </a:r>
            <a:r>
              <a:rPr lang="de-DE" sz="2200" dirty="0"/>
              <a:t>. 3</a:t>
            </a:r>
            <a:r>
              <a:rPr lang="cs-CZ" sz="2200" dirty="0"/>
              <a:t> : obchodní podmínky</a:t>
            </a:r>
          </a:p>
          <a:p>
            <a:pPr>
              <a:lnSpc>
                <a:spcPct val="100000"/>
              </a:lnSpc>
            </a:pPr>
            <a:r>
              <a:rPr lang="cs-CZ" sz="2200" dirty="0"/>
              <a:t>§ 1757 : obchodní potvrzovací dopis</a:t>
            </a:r>
          </a:p>
          <a:p>
            <a:pPr>
              <a:lnSpc>
                <a:spcPct val="100000"/>
              </a:lnSpc>
            </a:pPr>
            <a:r>
              <a:rPr lang="de-DE" sz="2200" dirty="0"/>
              <a:t>§ 1797</a:t>
            </a:r>
            <a:r>
              <a:rPr lang="cs-CZ" sz="2200" dirty="0"/>
              <a:t> : snížení ochrany u neúměrného zkrácení a lichvy</a:t>
            </a:r>
          </a:p>
          <a:p>
            <a:pPr>
              <a:lnSpc>
                <a:spcPct val="100000"/>
              </a:lnSpc>
            </a:pPr>
            <a:r>
              <a:rPr lang="cs-CZ" sz="2200" dirty="0"/>
              <a:t>§ 1798 : „všeobecné“ obchodní podmínky</a:t>
            </a:r>
          </a:p>
          <a:p>
            <a:pPr>
              <a:lnSpc>
                <a:spcPct val="100000"/>
              </a:lnSpc>
            </a:pPr>
            <a:r>
              <a:rPr lang="de-DE" sz="2200" dirty="0"/>
              <a:t>§ 1801 </a:t>
            </a:r>
            <a:r>
              <a:rPr lang="de-DE" sz="2200" dirty="0" err="1"/>
              <a:t>věta</a:t>
            </a:r>
            <a:r>
              <a:rPr lang="de-DE" sz="2200" dirty="0"/>
              <a:t> </a:t>
            </a:r>
            <a:r>
              <a:rPr lang="de-DE" sz="2200" dirty="0" err="1"/>
              <a:t>druhá</a:t>
            </a:r>
            <a:r>
              <a:rPr lang="cs-CZ" sz="2200" dirty="0"/>
              <a:t> : nižší ochrana u adhezních smluv</a:t>
            </a:r>
          </a:p>
          <a:p>
            <a:pPr>
              <a:lnSpc>
                <a:spcPct val="100000"/>
              </a:lnSpc>
            </a:pPr>
            <a:r>
              <a:rPr lang="cs-CZ" sz="2200" dirty="0"/>
              <a:t>§ 1810 </a:t>
            </a:r>
            <a:r>
              <a:rPr lang="cs-CZ" sz="2200" dirty="0" err="1"/>
              <a:t>an</a:t>
            </a:r>
            <a:r>
              <a:rPr lang="cs-CZ" sz="2200" dirty="0"/>
              <a:t>. : brána do spotřebitelského práva</a:t>
            </a:r>
          </a:p>
          <a:p>
            <a:pPr>
              <a:lnSpc>
                <a:spcPct val="100000"/>
              </a:lnSpc>
            </a:pPr>
            <a:r>
              <a:rPr lang="de-DE" sz="2200" dirty="0"/>
              <a:t>§ 1963</a:t>
            </a:r>
            <a:r>
              <a:rPr lang="cs-CZ" sz="2200" dirty="0"/>
              <a:t> : „splatnost ceny“ </a:t>
            </a:r>
          </a:p>
          <a:p>
            <a:pPr>
              <a:lnSpc>
                <a:spcPct val="100000"/>
              </a:lnSpc>
            </a:pPr>
            <a:r>
              <a:rPr lang="cs-CZ" sz="2200" dirty="0"/>
              <a:t>§ 2158 : prodej zboží v obchodě</a:t>
            </a:r>
          </a:p>
          <a:p>
            <a:pPr>
              <a:lnSpc>
                <a:spcPct val="100000"/>
              </a:lnSpc>
            </a:pPr>
            <a:r>
              <a:rPr lang="cs-CZ" sz="2200" dirty="0"/>
              <a:t>§ 2302/§ 2316) : zvláštní ustanovení o nájmu prostor k podnikání/podnik. pronájmu </a:t>
            </a:r>
            <a:r>
              <a:rPr lang="cs-CZ" sz="2200" dirty="0" err="1"/>
              <a:t>mov</a:t>
            </a:r>
            <a:r>
              <a:rPr lang="cs-CZ" sz="2200" dirty="0"/>
              <a:t>. věcí</a:t>
            </a:r>
          </a:p>
          <a:p>
            <a:pPr>
              <a:lnSpc>
                <a:spcPct val="100000"/>
              </a:lnSpc>
            </a:pPr>
            <a:r>
              <a:rPr lang="cs-CZ" sz="2200" dirty="0"/>
              <a:t>obchodní zastoupení (§ 2483 </a:t>
            </a:r>
            <a:r>
              <a:rPr lang="cs-CZ" sz="2200" dirty="0" err="1"/>
              <a:t>an</a:t>
            </a:r>
            <a:r>
              <a:rPr lang="cs-CZ" sz="2200" dirty="0"/>
              <a:t>.)</a:t>
            </a:r>
          </a:p>
          <a:p>
            <a:pPr>
              <a:lnSpc>
                <a:spcPct val="100000"/>
              </a:lnSpc>
            </a:pPr>
            <a:r>
              <a:rPr lang="cs-CZ" sz="2200" dirty="0"/>
              <a:t>tichá společnost (§ 2747 </a:t>
            </a:r>
            <a:r>
              <a:rPr lang="cs-CZ" sz="2200" dirty="0" err="1"/>
              <a:t>an</a:t>
            </a:r>
            <a:r>
              <a:rPr lang="cs-CZ" sz="2200" dirty="0"/>
              <a:t>.)</a:t>
            </a:r>
          </a:p>
          <a:p>
            <a:pPr>
              <a:lnSpc>
                <a:spcPct val="100000"/>
              </a:lnSpc>
            </a:pPr>
            <a:r>
              <a:rPr lang="cs-CZ" sz="2200" dirty="0"/>
              <a:t>nekalá soutěž (§ 2976 </a:t>
            </a:r>
            <a:r>
              <a:rPr lang="cs-CZ" sz="2200" dirty="0" err="1"/>
              <a:t>an</a:t>
            </a:r>
            <a:r>
              <a:rPr lang="cs-CZ" sz="2200" dirty="0"/>
              <a:t>.)</a:t>
            </a:r>
          </a:p>
        </p:txBody>
      </p:sp>
    </p:spTree>
    <p:extLst>
      <p:ext uri="{BB962C8B-B14F-4D97-AF65-F5344CB8AC3E}">
        <p14:creationId xmlns:p14="http://schemas.microsoft.com/office/powerpoint/2010/main" val="76381952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004EAEC1AECDD479F0913B1E9074F3F" ma:contentTypeVersion="14" ma:contentTypeDescription="Vytvoří nový dokument" ma:contentTypeScope="" ma:versionID="69b7f9fa35d6a35e56792185313e91e9">
  <xsd:schema xmlns:xsd="http://www.w3.org/2001/XMLSchema" xmlns:xs="http://www.w3.org/2001/XMLSchema" xmlns:p="http://schemas.microsoft.com/office/2006/metadata/properties" xmlns:ns3="ab5b59dc-8ad3-4911-993d-fbbf83e36f6e" xmlns:ns4="ee152243-e15d-4d21-aebe-9aec54bd7914" targetNamespace="http://schemas.microsoft.com/office/2006/metadata/properties" ma:root="true" ma:fieldsID="da2f274051be9a568e90bd6566c90d3e" ns3:_="" ns4:_="">
    <xsd:import namespace="ab5b59dc-8ad3-4911-993d-fbbf83e36f6e"/>
    <xsd:import namespace="ee152243-e15d-4d21-aebe-9aec54bd79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5b59dc-8ad3-4911-993d-fbbf83e36f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e152243-e15d-4d21-aebe-9aec54bd7914"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471FAA-24AD-4FD0-81F5-AFE7940962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5b59dc-8ad3-4911-993d-fbbf83e36f6e"/>
    <ds:schemaRef ds:uri="ee152243-e15d-4d21-aebe-9aec54bd79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8538E0-EE01-4276-969C-0593927B2804}">
  <ds:schemaRefs>
    <ds:schemaRef ds:uri="http://schemas.microsoft.com/sharepoint/v3/contenttype/forms"/>
  </ds:schemaRefs>
</ds:datastoreItem>
</file>

<file path=customXml/itemProps3.xml><?xml version="1.0" encoding="utf-8"?>
<ds:datastoreItem xmlns:ds="http://schemas.openxmlformats.org/officeDocument/2006/customXml" ds:itemID="{1D8955CA-341F-45A7-889C-07506126E620}">
  <ds:schemaRefs>
    <ds:schemaRef ds:uri="http://purl.org/dc/dcmitype/"/>
    <ds:schemaRef ds:uri="http://schemas.microsoft.com/office/infopath/2007/PartnerControls"/>
    <ds:schemaRef ds:uri="ab5b59dc-8ad3-4911-993d-fbbf83e36f6e"/>
    <ds:schemaRef ds:uri="http://schemas.microsoft.com/office/2006/documentManagement/types"/>
    <ds:schemaRef ds:uri="ee152243-e15d-4d21-aebe-9aec54bd7914"/>
    <ds:schemaRef ds:uri="http://schemas.microsoft.com/office/2006/metadata/properties"/>
    <ds:schemaRef ds:uri="http://purl.org/dc/terms/"/>
    <ds:schemaRef ds:uri="http://schemas.openxmlformats.org/package/2006/metadata/core-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46859</Template>
  <TotalTime>118</TotalTime>
  <Words>4824</Words>
  <Application>Microsoft Office PowerPoint</Application>
  <PresentationFormat>Širokoúhlá obrazovka</PresentationFormat>
  <Paragraphs>342</Paragraphs>
  <Slides>37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Times New Roman</vt:lpstr>
      <vt:lpstr>Wingdings</vt:lpstr>
      <vt:lpstr>Prezentace_MU_CZ</vt:lpstr>
      <vt:lpstr>Podnikatel – pojem a podstata konceptu </vt:lpstr>
      <vt:lpstr>Subjektivní v. objektivní pojetí obchodního práva</vt:lpstr>
      <vt:lpstr>Příklady</vt:lpstr>
      <vt:lpstr>Geneze pojmu „podnikatele“</vt:lpstr>
      <vt:lpstr>Materiální v. formální pojetí obchodníka</vt:lpstr>
      <vt:lpstr>Kupec v. podnikatel aneb zbytečné štěpení? </vt:lpstr>
      <vt:lpstr>Podnikatel v OZ – základní úprava</vt:lpstr>
      <vt:lpstr>Status podnikatele a jeho důsledky</vt:lpstr>
      <vt:lpstr>Status podnikatele a jeho důsledky – některé příklady</vt:lpstr>
      <vt:lpstr>Základní rysy obchodněprávní úpravy na příkladech</vt:lpstr>
      <vt:lpstr>Status podnikatele v OZ</vt:lpstr>
      <vt:lpstr>Legalita není kritérium</vt:lpstr>
      <vt:lpstr>A. Podnikatel podle činnosti I</vt:lpstr>
      <vt:lpstr>Podnikatel podle činnosti II</vt:lpstr>
      <vt:lpstr>Podnikatel podle činnosti III</vt:lpstr>
      <vt:lpstr>Podnikatel podle činnosti IV</vt:lpstr>
      <vt:lpstr>Podnikatel podle činnosti V – dual use</vt:lpstr>
      <vt:lpstr>Podnikatel podle činnosti VI – dual use</vt:lpstr>
      <vt:lpstr>Potíže s materiálním vymezením - Ebay</vt:lpstr>
      <vt:lpstr>Potíže s materiálním vymezením – pronájem bytu</vt:lpstr>
      <vt:lpstr>B. Podnikatel „díky EU“ – import zmatků</vt:lpstr>
      <vt:lpstr>B. Podnikatel „díky EU“ – širší koncept pro ochranu spotřebitele</vt:lpstr>
      <vt:lpstr>C. Podnikatel díky zápisu do OR (podnikatel podle formy)</vt:lpstr>
      <vt:lpstr>Povinnost zápisu stanovená jiným zákonem</vt:lpstr>
      <vt:lpstr>Důsledky formálního konceptu</vt:lpstr>
      <vt:lpstr>Podnikatelé podle formy</vt:lpstr>
      <vt:lpstr>D. Podnikatel podle podnikatelského oprávnění - § 421 II OZ</vt:lpstr>
      <vt:lpstr>Podnikatel podle podnikatelského oprávnění</vt:lpstr>
      <vt:lpstr>E. Koncept „Scheinkaufmann“ – Podnikatel na základě vystupování vůči dobrověrné třetí osobě</vt:lpstr>
      <vt:lpstr>Specifické postavení podnikatelů I</vt:lpstr>
      <vt:lpstr>Specifické postavení podnikatelů II</vt:lpstr>
      <vt:lpstr>Specifické postavení podnikatelů III – slabší strana</vt:lpstr>
      <vt:lpstr>Specifické postavení podnikatelů IV – podíl státu</vt:lpstr>
      <vt:lpstr>Podnikatelem nejsou….nebo nejsou vždy….</vt:lpstr>
      <vt:lpstr>Závod I</vt:lpstr>
      <vt:lpstr>Závod ve funkcionálním pohledu</vt:lpstr>
      <vt:lpstr>Pobočka a odštěpný závod</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Evaluační rozhovory 2019</dc:title>
  <dc:creator>Markéta Selucká</dc:creator>
  <cp:lastModifiedBy>Josef Kotásek</cp:lastModifiedBy>
  <cp:revision>229</cp:revision>
  <cp:lastPrinted>1601-01-01T00:00:00Z</cp:lastPrinted>
  <dcterms:created xsi:type="dcterms:W3CDTF">2019-02-15T07:50:11Z</dcterms:created>
  <dcterms:modified xsi:type="dcterms:W3CDTF">2023-03-01T06:40:22Z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0x010100D004EAEC1AECDD479F0913B1E9074F3F</vt:lpwstr>
  </property>
</Properties>
</file>