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4"/>
  </p:sldMasterIdLst>
  <p:notesMasterIdLst>
    <p:notesMasterId r:id="rId59"/>
  </p:notesMasterIdLst>
  <p:handoutMasterIdLst>
    <p:handoutMasterId r:id="rId60"/>
  </p:handoutMasterIdLst>
  <p:sldIdLst>
    <p:sldId id="256" r:id="rId5"/>
    <p:sldId id="401" r:id="rId6"/>
    <p:sldId id="407" r:id="rId7"/>
    <p:sldId id="404" r:id="rId8"/>
    <p:sldId id="429" r:id="rId9"/>
    <p:sldId id="414" r:id="rId10"/>
    <p:sldId id="408" r:id="rId11"/>
    <p:sldId id="402" r:id="rId12"/>
    <p:sldId id="403" r:id="rId13"/>
    <p:sldId id="432" r:id="rId14"/>
    <p:sldId id="433" r:id="rId15"/>
    <p:sldId id="436" r:id="rId16"/>
    <p:sldId id="426" r:id="rId17"/>
    <p:sldId id="437" r:id="rId18"/>
    <p:sldId id="438" r:id="rId19"/>
    <p:sldId id="417" r:id="rId20"/>
    <p:sldId id="434" r:id="rId21"/>
    <p:sldId id="384" r:id="rId22"/>
    <p:sldId id="385" r:id="rId23"/>
    <p:sldId id="418" r:id="rId24"/>
    <p:sldId id="419" r:id="rId25"/>
    <p:sldId id="421" r:id="rId26"/>
    <p:sldId id="420" r:id="rId27"/>
    <p:sldId id="386" r:id="rId28"/>
    <p:sldId id="422" r:id="rId29"/>
    <p:sldId id="387" r:id="rId30"/>
    <p:sldId id="405" r:id="rId31"/>
    <p:sldId id="389" r:id="rId32"/>
    <p:sldId id="388" r:id="rId33"/>
    <p:sldId id="390" r:id="rId34"/>
    <p:sldId id="430" r:id="rId35"/>
    <p:sldId id="431" r:id="rId36"/>
    <p:sldId id="391" r:id="rId37"/>
    <p:sldId id="392" r:id="rId38"/>
    <p:sldId id="393" r:id="rId39"/>
    <p:sldId id="394" r:id="rId40"/>
    <p:sldId id="395" r:id="rId41"/>
    <p:sldId id="396" r:id="rId42"/>
    <p:sldId id="355" r:id="rId43"/>
    <p:sldId id="398" r:id="rId44"/>
    <p:sldId id="397" r:id="rId45"/>
    <p:sldId id="356" r:id="rId46"/>
    <p:sldId id="357" r:id="rId47"/>
    <p:sldId id="352" r:id="rId48"/>
    <p:sldId id="332" r:id="rId49"/>
    <p:sldId id="331" r:id="rId50"/>
    <p:sldId id="423" r:id="rId51"/>
    <p:sldId id="424" r:id="rId52"/>
    <p:sldId id="425" r:id="rId53"/>
    <p:sldId id="427" r:id="rId54"/>
    <p:sldId id="413" r:id="rId55"/>
    <p:sldId id="415" r:id="rId56"/>
    <p:sldId id="416" r:id="rId57"/>
    <p:sldId id="435" r:id="rId5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754" autoAdjust="0"/>
  </p:normalViewPr>
  <p:slideViewPr>
    <p:cSldViewPr snapToGrid="0">
      <p:cViewPr varScale="1">
        <p:scale>
          <a:sx n="123" d="100"/>
          <a:sy n="123" d="100"/>
        </p:scale>
        <p:origin x="108" y="25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f" userId="af1b1a0a-66db-46ae-a887-124d9f3572d3" providerId="ADAL" clId="{B87A091B-DB0E-4C68-A7FE-BE794DC9DD6A}"/>
    <pc:docChg chg="undo custSel addSld delSld modSld">
      <pc:chgData name="Josef" userId="af1b1a0a-66db-46ae-a887-124d9f3572d3" providerId="ADAL" clId="{B87A091B-DB0E-4C68-A7FE-BE794DC9DD6A}" dt="2023-03-07T14:34:22.923" v="881" actId="5793"/>
      <pc:docMkLst>
        <pc:docMk/>
      </pc:docMkLst>
      <pc:sldChg chg="addSp delSp modSp mod">
        <pc:chgData name="Josef" userId="af1b1a0a-66db-46ae-a887-124d9f3572d3" providerId="ADAL" clId="{B87A091B-DB0E-4C68-A7FE-BE794DC9DD6A}" dt="2023-03-07T14:12:23.585" v="743" actId="20577"/>
        <pc:sldMkLst>
          <pc:docMk/>
          <pc:sldMk cId="3966903584" sldId="256"/>
        </pc:sldMkLst>
        <pc:spChg chg="mod">
          <ac:chgData name="Josef" userId="af1b1a0a-66db-46ae-a887-124d9f3572d3" providerId="ADAL" clId="{B87A091B-DB0E-4C68-A7FE-BE794DC9DD6A}" dt="2023-03-07T11:03:22.248" v="0" actId="6549"/>
          <ac:spMkLst>
            <pc:docMk/>
            <pc:sldMk cId="3966903584" sldId="256"/>
            <ac:spMk id="2" creationId="{00000000-0000-0000-0000-000000000000}"/>
          </ac:spMkLst>
        </pc:spChg>
        <pc:spChg chg="mod">
          <ac:chgData name="Josef" userId="af1b1a0a-66db-46ae-a887-124d9f3572d3" providerId="ADAL" clId="{B87A091B-DB0E-4C68-A7FE-BE794DC9DD6A}" dt="2023-03-07T14:12:23.585" v="743" actId="20577"/>
          <ac:spMkLst>
            <pc:docMk/>
            <pc:sldMk cId="3966903584" sldId="256"/>
            <ac:spMk id="4" creationId="{00000000-0000-0000-0000-000000000000}"/>
          </ac:spMkLst>
        </pc:spChg>
        <pc:picChg chg="add del">
          <ac:chgData name="Josef" userId="af1b1a0a-66db-46ae-a887-124d9f3572d3" providerId="ADAL" clId="{B87A091B-DB0E-4C68-A7FE-BE794DC9DD6A}" dt="2023-03-07T11:03:32.625" v="2" actId="478"/>
          <ac:picMkLst>
            <pc:docMk/>
            <pc:sldMk cId="3966903584" sldId="256"/>
            <ac:picMk id="6" creationId="{00000000-0000-0000-0000-000000000000}"/>
          </ac:picMkLst>
        </pc:picChg>
      </pc:sldChg>
      <pc:sldChg chg="modSp mod">
        <pc:chgData name="Josef" userId="af1b1a0a-66db-46ae-a887-124d9f3572d3" providerId="ADAL" clId="{B87A091B-DB0E-4C68-A7FE-BE794DC9DD6A}" dt="2023-03-07T11:26:12.977" v="146" actId="14100"/>
        <pc:sldMkLst>
          <pc:docMk/>
          <pc:sldMk cId="4220599723" sldId="352"/>
        </pc:sldMkLst>
        <pc:spChg chg="mod">
          <ac:chgData name="Josef" userId="af1b1a0a-66db-46ae-a887-124d9f3572d3" providerId="ADAL" clId="{B87A091B-DB0E-4C68-A7FE-BE794DC9DD6A}" dt="2023-03-07T11:26:12.977" v="146" actId="14100"/>
          <ac:spMkLst>
            <pc:docMk/>
            <pc:sldMk cId="4220599723" sldId="352"/>
            <ac:spMk id="5" creationId="{00000000-0000-0000-0000-000000000000}"/>
          </ac:spMkLst>
        </pc:spChg>
      </pc:sldChg>
      <pc:sldChg chg="modSp mod">
        <pc:chgData name="Josef" userId="af1b1a0a-66db-46ae-a887-124d9f3572d3" providerId="ADAL" clId="{B87A091B-DB0E-4C68-A7FE-BE794DC9DD6A}" dt="2023-03-07T11:20:15.107" v="82"/>
        <pc:sldMkLst>
          <pc:docMk/>
          <pc:sldMk cId="3746562704" sldId="386"/>
        </pc:sldMkLst>
        <pc:spChg chg="mod">
          <ac:chgData name="Josef" userId="af1b1a0a-66db-46ae-a887-124d9f3572d3" providerId="ADAL" clId="{B87A091B-DB0E-4C68-A7FE-BE794DC9DD6A}" dt="2023-03-07T11:20:15.107" v="82"/>
          <ac:spMkLst>
            <pc:docMk/>
            <pc:sldMk cId="3746562704" sldId="386"/>
            <ac:spMk id="10243" creationId="{00000000-0000-0000-0000-000000000000}"/>
          </ac:spMkLst>
        </pc:spChg>
      </pc:sldChg>
      <pc:sldChg chg="modSp mod">
        <pc:chgData name="Josef" userId="af1b1a0a-66db-46ae-a887-124d9f3572d3" providerId="ADAL" clId="{B87A091B-DB0E-4C68-A7FE-BE794DC9DD6A}" dt="2023-03-07T13:31:17.616" v="454" actId="5793"/>
        <pc:sldMkLst>
          <pc:docMk/>
          <pc:sldMk cId="2321238223" sldId="388"/>
        </pc:sldMkLst>
        <pc:spChg chg="mod">
          <ac:chgData name="Josef" userId="af1b1a0a-66db-46ae-a887-124d9f3572d3" providerId="ADAL" clId="{B87A091B-DB0E-4C68-A7FE-BE794DC9DD6A}" dt="2023-03-07T13:31:17.616" v="454" actId="5793"/>
          <ac:spMkLst>
            <pc:docMk/>
            <pc:sldMk cId="2321238223" sldId="388"/>
            <ac:spMk id="12291" creationId="{00000000-0000-0000-0000-000000000000}"/>
          </ac:spMkLst>
        </pc:spChg>
      </pc:sldChg>
      <pc:sldChg chg="modSp mod">
        <pc:chgData name="Josef" userId="af1b1a0a-66db-46ae-a887-124d9f3572d3" providerId="ADAL" clId="{B87A091B-DB0E-4C68-A7FE-BE794DC9DD6A}" dt="2023-03-07T11:24:10.008" v="142" actId="20577"/>
        <pc:sldMkLst>
          <pc:docMk/>
          <pc:sldMk cId="384098187" sldId="391"/>
        </pc:sldMkLst>
        <pc:spChg chg="mod">
          <ac:chgData name="Josef" userId="af1b1a0a-66db-46ae-a887-124d9f3572d3" providerId="ADAL" clId="{B87A091B-DB0E-4C68-A7FE-BE794DC9DD6A}" dt="2023-03-07T11:24:10.008" v="142" actId="20577"/>
          <ac:spMkLst>
            <pc:docMk/>
            <pc:sldMk cId="384098187" sldId="391"/>
            <ac:spMk id="15362" creationId="{00000000-0000-0000-0000-000000000000}"/>
          </ac:spMkLst>
        </pc:spChg>
        <pc:spChg chg="mod">
          <ac:chgData name="Josef" userId="af1b1a0a-66db-46ae-a887-124d9f3572d3" providerId="ADAL" clId="{B87A091B-DB0E-4C68-A7FE-BE794DC9DD6A}" dt="2023-03-07T11:23:51.810" v="125" actId="14100"/>
          <ac:spMkLst>
            <pc:docMk/>
            <pc:sldMk cId="384098187" sldId="391"/>
            <ac:spMk id="15363" creationId="{00000000-0000-0000-0000-000000000000}"/>
          </ac:spMkLst>
        </pc:spChg>
      </pc:sldChg>
      <pc:sldChg chg="modSp mod">
        <pc:chgData name="Josef" userId="af1b1a0a-66db-46ae-a887-124d9f3572d3" providerId="ADAL" clId="{B87A091B-DB0E-4C68-A7FE-BE794DC9DD6A}" dt="2023-03-07T11:25:04.150" v="144" actId="20577"/>
        <pc:sldMkLst>
          <pc:docMk/>
          <pc:sldMk cId="2288798923" sldId="398"/>
        </pc:sldMkLst>
        <pc:spChg chg="mod">
          <ac:chgData name="Josef" userId="af1b1a0a-66db-46ae-a887-124d9f3572d3" providerId="ADAL" clId="{B87A091B-DB0E-4C68-A7FE-BE794DC9DD6A}" dt="2023-03-07T11:25:04.150" v="144" actId="20577"/>
          <ac:spMkLst>
            <pc:docMk/>
            <pc:sldMk cId="2288798923" sldId="398"/>
            <ac:spMk id="5" creationId="{00000000-0000-0000-0000-000000000000}"/>
          </ac:spMkLst>
        </pc:spChg>
      </pc:sldChg>
      <pc:sldChg chg="modSp mod">
        <pc:chgData name="Josef" userId="af1b1a0a-66db-46ae-a887-124d9f3572d3" providerId="ADAL" clId="{B87A091B-DB0E-4C68-A7FE-BE794DC9DD6A}" dt="2023-03-07T13:37:09.420" v="518" actId="207"/>
        <pc:sldMkLst>
          <pc:docMk/>
          <pc:sldMk cId="2484985190" sldId="415"/>
        </pc:sldMkLst>
        <pc:spChg chg="mod">
          <ac:chgData name="Josef" userId="af1b1a0a-66db-46ae-a887-124d9f3572d3" providerId="ADAL" clId="{B87A091B-DB0E-4C68-A7FE-BE794DC9DD6A}" dt="2023-03-07T13:37:09.420" v="518" actId="207"/>
          <ac:spMkLst>
            <pc:docMk/>
            <pc:sldMk cId="2484985190" sldId="415"/>
            <ac:spMk id="5" creationId="{00000000-0000-0000-0000-000000000000}"/>
          </ac:spMkLst>
        </pc:spChg>
      </pc:sldChg>
      <pc:sldChg chg="modSp mod">
        <pc:chgData name="Josef" userId="af1b1a0a-66db-46ae-a887-124d9f3572d3" providerId="ADAL" clId="{B87A091B-DB0E-4C68-A7FE-BE794DC9DD6A}" dt="2023-03-07T14:12:15.733" v="742" actId="20577"/>
        <pc:sldMkLst>
          <pc:docMk/>
          <pc:sldMk cId="3178983611" sldId="416"/>
        </pc:sldMkLst>
        <pc:spChg chg="mod">
          <ac:chgData name="Josef" userId="af1b1a0a-66db-46ae-a887-124d9f3572d3" providerId="ADAL" clId="{B87A091B-DB0E-4C68-A7FE-BE794DC9DD6A}" dt="2023-03-07T14:12:15.733" v="742" actId="20577"/>
          <ac:spMkLst>
            <pc:docMk/>
            <pc:sldMk cId="3178983611" sldId="416"/>
            <ac:spMk id="5" creationId="{00000000-0000-0000-0000-000000000000}"/>
          </ac:spMkLst>
        </pc:spChg>
      </pc:sldChg>
      <pc:sldChg chg="modSp mod">
        <pc:chgData name="Josef" userId="af1b1a0a-66db-46ae-a887-124d9f3572d3" providerId="ADAL" clId="{B87A091B-DB0E-4C68-A7FE-BE794DC9DD6A}" dt="2023-03-07T14:17:27.334" v="747" actId="14100"/>
        <pc:sldMkLst>
          <pc:docMk/>
          <pc:sldMk cId="3249386510" sldId="417"/>
        </pc:sldMkLst>
        <pc:spChg chg="mod">
          <ac:chgData name="Josef" userId="af1b1a0a-66db-46ae-a887-124d9f3572d3" providerId="ADAL" clId="{B87A091B-DB0E-4C68-A7FE-BE794DC9DD6A}" dt="2023-03-07T14:17:20.286" v="745" actId="14100"/>
          <ac:spMkLst>
            <pc:docMk/>
            <pc:sldMk cId="3249386510" sldId="417"/>
            <ac:spMk id="7170" creationId="{00000000-0000-0000-0000-000000000000}"/>
          </ac:spMkLst>
        </pc:spChg>
        <pc:spChg chg="mod">
          <ac:chgData name="Josef" userId="af1b1a0a-66db-46ae-a887-124d9f3572d3" providerId="ADAL" clId="{B87A091B-DB0E-4C68-A7FE-BE794DC9DD6A}" dt="2023-03-07T14:17:27.334" v="747" actId="14100"/>
          <ac:spMkLst>
            <pc:docMk/>
            <pc:sldMk cId="3249386510" sldId="417"/>
            <ac:spMk id="7171" creationId="{00000000-0000-0000-0000-000000000000}"/>
          </ac:spMkLst>
        </pc:spChg>
      </pc:sldChg>
      <pc:sldChg chg="modSp mod">
        <pc:chgData name="Josef" userId="af1b1a0a-66db-46ae-a887-124d9f3572d3" providerId="ADAL" clId="{B87A091B-DB0E-4C68-A7FE-BE794DC9DD6A}" dt="2023-03-07T14:34:22.923" v="881" actId="5793"/>
        <pc:sldMkLst>
          <pc:docMk/>
          <pc:sldMk cId="4020902351" sldId="418"/>
        </pc:sldMkLst>
        <pc:spChg chg="mod">
          <ac:chgData name="Josef" userId="af1b1a0a-66db-46ae-a887-124d9f3572d3" providerId="ADAL" clId="{B87A091B-DB0E-4C68-A7FE-BE794DC9DD6A}" dt="2023-03-07T14:18:24.303" v="760" actId="14100"/>
          <ac:spMkLst>
            <pc:docMk/>
            <pc:sldMk cId="4020902351" sldId="418"/>
            <ac:spMk id="9218" creationId="{00000000-0000-0000-0000-000000000000}"/>
          </ac:spMkLst>
        </pc:spChg>
        <pc:spChg chg="mod">
          <ac:chgData name="Josef" userId="af1b1a0a-66db-46ae-a887-124d9f3572d3" providerId="ADAL" clId="{B87A091B-DB0E-4C68-A7FE-BE794DC9DD6A}" dt="2023-03-07T14:34:22.923" v="881" actId="5793"/>
          <ac:spMkLst>
            <pc:docMk/>
            <pc:sldMk cId="4020902351" sldId="418"/>
            <ac:spMk id="9219" creationId="{00000000-0000-0000-0000-000000000000}"/>
          </ac:spMkLst>
        </pc:spChg>
      </pc:sldChg>
      <pc:sldChg chg="modSp mod">
        <pc:chgData name="Josef" userId="af1b1a0a-66db-46ae-a887-124d9f3572d3" providerId="ADAL" clId="{B87A091B-DB0E-4C68-A7FE-BE794DC9DD6A}" dt="2023-03-07T11:19:23.517" v="23" actId="20577"/>
        <pc:sldMkLst>
          <pc:docMk/>
          <pc:sldMk cId="3269608555" sldId="420"/>
        </pc:sldMkLst>
        <pc:spChg chg="mod">
          <ac:chgData name="Josef" userId="af1b1a0a-66db-46ae-a887-124d9f3572d3" providerId="ADAL" clId="{B87A091B-DB0E-4C68-A7FE-BE794DC9DD6A}" dt="2023-03-07T11:19:23.517" v="23" actId="20577"/>
          <ac:spMkLst>
            <pc:docMk/>
            <pc:sldMk cId="3269608555" sldId="420"/>
            <ac:spMk id="9219" creationId="{00000000-0000-0000-0000-000000000000}"/>
          </ac:spMkLst>
        </pc:spChg>
      </pc:sldChg>
      <pc:sldChg chg="modSp mod">
        <pc:chgData name="Josef" userId="af1b1a0a-66db-46ae-a887-124d9f3572d3" providerId="ADAL" clId="{B87A091B-DB0E-4C68-A7FE-BE794DC9DD6A}" dt="2023-03-07T11:19:02.190" v="15" actId="20577"/>
        <pc:sldMkLst>
          <pc:docMk/>
          <pc:sldMk cId="3448757363" sldId="421"/>
        </pc:sldMkLst>
        <pc:spChg chg="mod">
          <ac:chgData name="Josef" userId="af1b1a0a-66db-46ae-a887-124d9f3572d3" providerId="ADAL" clId="{B87A091B-DB0E-4C68-A7FE-BE794DC9DD6A}" dt="2023-03-07T11:19:02.190" v="15" actId="20577"/>
          <ac:spMkLst>
            <pc:docMk/>
            <pc:sldMk cId="3448757363" sldId="421"/>
            <ac:spMk id="9219" creationId="{00000000-0000-0000-0000-000000000000}"/>
          </ac:spMkLst>
        </pc:spChg>
      </pc:sldChg>
      <pc:sldChg chg="del">
        <pc:chgData name="Josef" userId="af1b1a0a-66db-46ae-a887-124d9f3572d3" providerId="ADAL" clId="{B87A091B-DB0E-4C68-A7FE-BE794DC9DD6A}" dt="2023-03-07T14:02:55.094" v="575" actId="2696"/>
        <pc:sldMkLst>
          <pc:docMk/>
          <pc:sldMk cId="1254021638" sldId="426"/>
        </pc:sldMkLst>
      </pc:sldChg>
      <pc:sldChg chg="add">
        <pc:chgData name="Josef" userId="af1b1a0a-66db-46ae-a887-124d9f3572d3" providerId="ADAL" clId="{B87A091B-DB0E-4C68-A7FE-BE794DC9DD6A}" dt="2023-03-07T14:03:22.725" v="576"/>
        <pc:sldMkLst>
          <pc:docMk/>
          <pc:sldMk cId="3980220440" sldId="426"/>
        </pc:sldMkLst>
      </pc:sldChg>
      <pc:sldChg chg="modSp mod">
        <pc:chgData name="Josef" userId="af1b1a0a-66db-46ae-a887-124d9f3572d3" providerId="ADAL" clId="{B87A091B-DB0E-4C68-A7FE-BE794DC9DD6A}" dt="2023-03-07T14:08:10.087" v="607" actId="14100"/>
        <pc:sldMkLst>
          <pc:docMk/>
          <pc:sldMk cId="3895497457" sldId="433"/>
        </pc:sldMkLst>
        <pc:spChg chg="mod">
          <ac:chgData name="Josef" userId="af1b1a0a-66db-46ae-a887-124d9f3572d3" providerId="ADAL" clId="{B87A091B-DB0E-4C68-A7FE-BE794DC9DD6A}" dt="2023-03-07T14:08:07.127" v="606" actId="14100"/>
          <ac:spMkLst>
            <pc:docMk/>
            <pc:sldMk cId="3895497457" sldId="433"/>
            <ac:spMk id="7170" creationId="{00000000-0000-0000-0000-000000000000}"/>
          </ac:spMkLst>
        </pc:spChg>
        <pc:spChg chg="mod">
          <ac:chgData name="Josef" userId="af1b1a0a-66db-46ae-a887-124d9f3572d3" providerId="ADAL" clId="{B87A091B-DB0E-4C68-A7FE-BE794DC9DD6A}" dt="2023-03-07T14:08:10.087" v="607" actId="14100"/>
          <ac:spMkLst>
            <pc:docMk/>
            <pc:sldMk cId="3895497457" sldId="433"/>
            <ac:spMk id="7171" creationId="{00000000-0000-0000-0000-000000000000}"/>
          </ac:spMkLst>
        </pc:spChg>
      </pc:sldChg>
      <pc:sldChg chg="modSp mod">
        <pc:chgData name="Josef" userId="af1b1a0a-66db-46ae-a887-124d9f3572d3" providerId="ADAL" clId="{B87A091B-DB0E-4C68-A7FE-BE794DC9DD6A}" dt="2023-03-07T14:18:06.384" v="758" actId="6549"/>
        <pc:sldMkLst>
          <pc:docMk/>
          <pc:sldMk cId="1291390189" sldId="434"/>
        </pc:sldMkLst>
        <pc:spChg chg="mod">
          <ac:chgData name="Josef" userId="af1b1a0a-66db-46ae-a887-124d9f3572d3" providerId="ADAL" clId="{B87A091B-DB0E-4C68-A7FE-BE794DC9DD6A}" dt="2023-03-07T14:18:06.384" v="758" actId="6549"/>
          <ac:spMkLst>
            <pc:docMk/>
            <pc:sldMk cId="1291390189" sldId="434"/>
            <ac:spMk id="7171" creationId="{00000000-0000-0000-0000-000000000000}"/>
          </ac:spMkLst>
        </pc:spChg>
      </pc:sldChg>
      <pc:sldChg chg="modSp mod">
        <pc:chgData name="Josef" userId="af1b1a0a-66db-46ae-a887-124d9f3572d3" providerId="ADAL" clId="{B87A091B-DB0E-4C68-A7FE-BE794DC9DD6A}" dt="2023-03-07T14:11:52.436" v="676" actId="20577"/>
        <pc:sldMkLst>
          <pc:docMk/>
          <pc:sldMk cId="215989407" sldId="435"/>
        </pc:sldMkLst>
        <pc:spChg chg="mod">
          <ac:chgData name="Josef" userId="af1b1a0a-66db-46ae-a887-124d9f3572d3" providerId="ADAL" clId="{B87A091B-DB0E-4C68-A7FE-BE794DC9DD6A}" dt="2023-03-07T14:11:52.436" v="676" actId="20577"/>
          <ac:spMkLst>
            <pc:docMk/>
            <pc:sldMk cId="215989407" sldId="435"/>
            <ac:spMk id="5" creationId="{00000000-0000-0000-0000-000000000000}"/>
          </ac:spMkLst>
        </pc:spChg>
      </pc:sldChg>
      <pc:sldChg chg="modSp mod">
        <pc:chgData name="Josef" userId="af1b1a0a-66db-46ae-a887-124d9f3572d3" providerId="ADAL" clId="{B87A091B-DB0E-4C68-A7FE-BE794DC9DD6A}" dt="2023-03-07T14:04:05.599" v="584" actId="14100"/>
        <pc:sldMkLst>
          <pc:docMk/>
          <pc:sldMk cId="1527103510" sldId="436"/>
        </pc:sldMkLst>
        <pc:spChg chg="mod">
          <ac:chgData name="Josef" userId="af1b1a0a-66db-46ae-a887-124d9f3572d3" providerId="ADAL" clId="{B87A091B-DB0E-4C68-A7FE-BE794DC9DD6A}" dt="2023-03-07T14:04:05.599" v="584" actId="14100"/>
          <ac:spMkLst>
            <pc:docMk/>
            <pc:sldMk cId="1527103510" sldId="436"/>
            <ac:spMk id="7170" creationId="{00000000-0000-0000-0000-000000000000}"/>
          </ac:spMkLst>
        </pc:spChg>
        <pc:spChg chg="mod">
          <ac:chgData name="Josef" userId="af1b1a0a-66db-46ae-a887-124d9f3572d3" providerId="ADAL" clId="{B87A091B-DB0E-4C68-A7FE-BE794DC9DD6A}" dt="2023-03-07T14:03:59.678" v="582" actId="20577"/>
          <ac:spMkLst>
            <pc:docMk/>
            <pc:sldMk cId="1527103510" sldId="436"/>
            <ac:spMk id="7171" creationId="{00000000-0000-0000-0000-000000000000}"/>
          </ac:spMkLst>
        </pc:spChg>
      </pc:sldChg>
      <pc:sldChg chg="add">
        <pc:chgData name="Josef" userId="af1b1a0a-66db-46ae-a887-124d9f3572d3" providerId="ADAL" clId="{B87A091B-DB0E-4C68-A7FE-BE794DC9DD6A}" dt="2023-03-07T14:03:22.725" v="576"/>
        <pc:sldMkLst>
          <pc:docMk/>
          <pc:sldMk cId="2276981639" sldId="437"/>
        </pc:sldMkLst>
      </pc:sldChg>
      <pc:sldChg chg="modSp add del mod">
        <pc:chgData name="Josef" userId="af1b1a0a-66db-46ae-a887-124d9f3572d3" providerId="ADAL" clId="{B87A091B-DB0E-4C68-A7FE-BE794DC9DD6A}" dt="2023-03-07T14:02:55.094" v="575" actId="2696"/>
        <pc:sldMkLst>
          <pc:docMk/>
          <pc:sldMk cId="3488792795" sldId="437"/>
        </pc:sldMkLst>
        <pc:spChg chg="mod">
          <ac:chgData name="Josef" userId="af1b1a0a-66db-46ae-a887-124d9f3572d3" providerId="ADAL" clId="{B87A091B-DB0E-4C68-A7FE-BE794DC9DD6A}" dt="2023-03-07T13:35:07.348" v="464" actId="20577"/>
          <ac:spMkLst>
            <pc:docMk/>
            <pc:sldMk cId="3488792795" sldId="437"/>
            <ac:spMk id="4" creationId="{00000000-0000-0000-0000-000000000000}"/>
          </ac:spMkLst>
        </pc:spChg>
        <pc:spChg chg="mod">
          <ac:chgData name="Josef" userId="af1b1a0a-66db-46ae-a887-124d9f3572d3" providerId="ADAL" clId="{B87A091B-DB0E-4C68-A7FE-BE794DC9DD6A}" dt="2023-03-07T13:45:15.856" v="545" actId="20577"/>
          <ac:spMkLst>
            <pc:docMk/>
            <pc:sldMk cId="3488792795" sldId="437"/>
            <ac:spMk id="5" creationId="{00000000-0000-0000-0000-000000000000}"/>
          </ac:spMkLst>
        </pc:spChg>
      </pc:sldChg>
      <pc:sldChg chg="modSp add del mod">
        <pc:chgData name="Josef" userId="af1b1a0a-66db-46ae-a887-124d9f3572d3" providerId="ADAL" clId="{B87A091B-DB0E-4C68-A7FE-BE794DC9DD6A}" dt="2023-03-07T14:02:55.094" v="575" actId="2696"/>
        <pc:sldMkLst>
          <pc:docMk/>
          <pc:sldMk cId="445267165" sldId="438"/>
        </pc:sldMkLst>
        <pc:spChg chg="mod">
          <ac:chgData name="Josef" userId="af1b1a0a-66db-46ae-a887-124d9f3572d3" providerId="ADAL" clId="{B87A091B-DB0E-4C68-A7FE-BE794DC9DD6A}" dt="2023-03-07T13:45:55.693" v="559" actId="20577"/>
          <ac:spMkLst>
            <pc:docMk/>
            <pc:sldMk cId="445267165" sldId="438"/>
            <ac:spMk id="4" creationId="{00000000-0000-0000-0000-000000000000}"/>
          </ac:spMkLst>
        </pc:spChg>
        <pc:spChg chg="mod">
          <ac:chgData name="Josef" userId="af1b1a0a-66db-46ae-a887-124d9f3572d3" providerId="ADAL" clId="{B87A091B-DB0E-4C68-A7FE-BE794DC9DD6A}" dt="2023-03-07T14:02:28.555" v="574" actId="113"/>
          <ac:spMkLst>
            <pc:docMk/>
            <pc:sldMk cId="445267165" sldId="438"/>
            <ac:spMk id="5" creationId="{00000000-0000-0000-0000-000000000000}"/>
          </ac:spMkLst>
        </pc:spChg>
      </pc:sldChg>
      <pc:sldChg chg="add">
        <pc:chgData name="Josef" userId="af1b1a0a-66db-46ae-a887-124d9f3572d3" providerId="ADAL" clId="{B87A091B-DB0E-4C68-A7FE-BE794DC9DD6A}" dt="2023-03-07T14:03:22.725" v="576"/>
        <pc:sldMkLst>
          <pc:docMk/>
          <pc:sldMk cId="2484533231" sldId="43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4D148D-440B-4C67-8E29-7CA88F60F65D}" type="slidenum">
              <a:rPr lang="en-US" altLang="cs-CZ"/>
              <a:pPr eaLnBrk="1" hangingPunct="1"/>
              <a:t>11</a:t>
            </a:fld>
            <a:endParaRPr lang="en-US" altLang="cs-CZ"/>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67586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AEB2F4-4BEE-40F4-A10B-89AEABBFA293}" type="slidenum">
              <a:rPr lang="en-US" altLang="cs-CZ"/>
              <a:pPr eaLnBrk="1" hangingPunct="1"/>
              <a:t>23</a:t>
            </a:fld>
            <a:endParaRPr lang="en-US" altLang="cs-CZ"/>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372836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128F80-BF89-4228-8EE4-6B2D29253179}" type="slidenum">
              <a:rPr lang="en-US" altLang="cs-CZ"/>
              <a:pPr eaLnBrk="1" hangingPunct="1"/>
              <a:t>24</a:t>
            </a:fld>
            <a:endParaRPr lang="en-US" altLang="cs-CZ"/>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539798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A5DDE7-536C-4B03-8A6F-9FDEC5B4DF91}" type="slidenum">
              <a:rPr lang="en-US" altLang="cs-CZ"/>
              <a:pPr eaLnBrk="1" hangingPunct="1"/>
              <a:t>25</a:t>
            </a:fld>
            <a:endParaRPr lang="en-US" altLang="cs-CZ"/>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30498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A5DDE7-536C-4B03-8A6F-9FDEC5B4DF91}" type="slidenum">
              <a:rPr lang="en-US" altLang="cs-CZ"/>
              <a:pPr eaLnBrk="1" hangingPunct="1"/>
              <a:t>26</a:t>
            </a:fld>
            <a:endParaRPr lang="en-US" altLang="cs-CZ"/>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828720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C73C92-3B66-4F1E-8628-F583D0A05BB8}" type="slidenum">
              <a:rPr lang="en-US" altLang="cs-CZ"/>
              <a:pPr eaLnBrk="1" hangingPunct="1"/>
              <a:t>28</a:t>
            </a:fld>
            <a:endParaRPr lang="en-US" altLang="cs-CZ"/>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923054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A48CBA-0037-466B-BBEC-A3D76CC87649}" type="slidenum">
              <a:rPr lang="en-US" altLang="cs-CZ"/>
              <a:pPr eaLnBrk="1" hangingPunct="1"/>
              <a:t>29</a:t>
            </a:fld>
            <a:endParaRPr lang="en-US" altLang="cs-CZ"/>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754899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9670E1-BA77-4486-9678-57AFBA53AAC5}" type="slidenum">
              <a:rPr lang="en-US" altLang="cs-CZ"/>
              <a:pPr eaLnBrk="1" hangingPunct="1"/>
              <a:t>30</a:t>
            </a:fld>
            <a:endParaRPr lang="en-US" altLang="cs-CZ"/>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930126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A5DDE7-536C-4B03-8A6F-9FDEC5B4DF91}" type="slidenum">
              <a:rPr lang="en-US" altLang="cs-CZ"/>
              <a:pPr eaLnBrk="1" hangingPunct="1"/>
              <a:t>31</a:t>
            </a:fld>
            <a:endParaRPr lang="en-US" altLang="cs-CZ"/>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7615774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09BA4C-1F13-4288-87B5-1B09CCCCB823}" type="slidenum">
              <a:rPr lang="en-US" altLang="cs-CZ"/>
              <a:pPr eaLnBrk="1" hangingPunct="1"/>
              <a:t>33</a:t>
            </a:fld>
            <a:endParaRPr lang="en-US" altLang="cs-CZ"/>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42765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EB5529-078E-4BB3-B7B9-D16B872EBB81}" type="slidenum">
              <a:rPr lang="en-US" altLang="cs-CZ"/>
              <a:pPr eaLnBrk="1" hangingPunct="1"/>
              <a:t>34</a:t>
            </a:fld>
            <a:endParaRPr lang="en-US" altLang="cs-CZ"/>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691175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4D148D-440B-4C67-8E29-7CA88F60F65D}" type="slidenum">
              <a:rPr lang="en-US" altLang="cs-CZ"/>
              <a:pPr eaLnBrk="1" hangingPunct="1"/>
              <a:t>12</a:t>
            </a:fld>
            <a:endParaRPr lang="en-US" altLang="cs-CZ"/>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9951389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CD9C2E-E19C-4227-85D9-A3A25B65DD81}" type="slidenum">
              <a:rPr lang="en-US" altLang="cs-CZ"/>
              <a:pPr eaLnBrk="1" hangingPunct="1"/>
              <a:t>35</a:t>
            </a:fld>
            <a:endParaRPr lang="en-US" altLang="cs-CZ"/>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3492457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A261FF-F3B7-4E45-8F12-8FC507BFB12C}" type="slidenum">
              <a:rPr lang="en-US" altLang="cs-CZ"/>
              <a:pPr eaLnBrk="1" hangingPunct="1"/>
              <a:t>36</a:t>
            </a:fld>
            <a:endParaRPr lang="en-US" altLang="cs-CZ"/>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899121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002E69-E9C0-4C6B-953D-F552ABF7FC6B}" type="slidenum">
              <a:rPr lang="en-US" altLang="cs-CZ"/>
              <a:pPr eaLnBrk="1" hangingPunct="1"/>
              <a:t>37</a:t>
            </a:fld>
            <a:endParaRPr lang="en-US" altLang="cs-CZ"/>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262723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16C093-F6F8-4138-BE9D-8126B802DC0C}" type="slidenum">
              <a:rPr lang="en-US" altLang="cs-CZ"/>
              <a:pPr eaLnBrk="1" hangingPunct="1"/>
              <a:t>38</a:t>
            </a:fld>
            <a:endParaRPr lang="en-US" altLang="cs-CZ"/>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54075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4D148D-440B-4C67-8E29-7CA88F60F65D}" type="slidenum">
              <a:rPr lang="en-US" altLang="cs-CZ"/>
              <a:pPr eaLnBrk="1" hangingPunct="1"/>
              <a:t>16</a:t>
            </a:fld>
            <a:endParaRPr lang="en-US" altLang="cs-CZ"/>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890720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4D148D-440B-4C67-8E29-7CA88F60F65D}" type="slidenum">
              <a:rPr lang="en-US" altLang="cs-CZ"/>
              <a:pPr eaLnBrk="1" hangingPunct="1"/>
              <a:t>17</a:t>
            </a:fld>
            <a:endParaRPr lang="en-US" altLang="cs-CZ"/>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487816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83C3CC6-CA44-4874-9178-98EF7B43C891}" type="slidenum">
              <a:rPr lang="en-US" altLang="cs-CZ"/>
              <a:pPr eaLnBrk="1" hangingPunct="1"/>
              <a:t>18</a:t>
            </a:fld>
            <a:endParaRPr lang="en-US" altLang="cs-CZ"/>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734667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AEB2F4-4BEE-40F4-A10B-89AEABBFA293}" type="slidenum">
              <a:rPr lang="en-US" altLang="cs-CZ"/>
              <a:pPr eaLnBrk="1" hangingPunct="1"/>
              <a:t>19</a:t>
            </a:fld>
            <a:endParaRPr lang="en-US" altLang="cs-CZ"/>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993409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AEB2F4-4BEE-40F4-A10B-89AEABBFA293}" type="slidenum">
              <a:rPr lang="en-US" altLang="cs-CZ"/>
              <a:pPr eaLnBrk="1" hangingPunct="1"/>
              <a:t>20</a:t>
            </a:fld>
            <a:endParaRPr lang="en-US" altLang="cs-CZ"/>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402838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AEB2F4-4BEE-40F4-A10B-89AEABBFA293}" type="slidenum">
              <a:rPr lang="en-US" altLang="cs-CZ"/>
              <a:pPr eaLnBrk="1" hangingPunct="1"/>
              <a:t>21</a:t>
            </a:fld>
            <a:endParaRPr lang="en-US" altLang="cs-CZ"/>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499139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AEB2F4-4BEE-40F4-A10B-89AEABBFA293}" type="slidenum">
              <a:rPr lang="en-US" altLang="cs-CZ"/>
              <a:pPr eaLnBrk="1" hangingPunct="1"/>
              <a:t>22</a:t>
            </a:fld>
            <a:endParaRPr lang="en-US" altLang="cs-CZ"/>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280065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Přednáška - Obchodní právo I</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2207491"/>
            <a:ext cx="11361600" cy="1864454"/>
          </a:xfrm>
        </p:spPr>
        <p:txBody>
          <a:bodyPr/>
          <a:lstStyle/>
          <a:p>
            <a:br>
              <a:rPr lang="cs-CZ" dirty="0">
                <a:solidFill>
                  <a:schemeClr val="tx2">
                    <a:lumMod val="60000"/>
                    <a:lumOff val="40000"/>
                  </a:schemeClr>
                </a:solidFill>
                <a:latin typeface="Times New Roman" panose="02020603050405020304" pitchFamily="18" charset="0"/>
                <a:cs typeface="Times New Roman" panose="02020603050405020304" pitchFamily="18" charset="0"/>
              </a:rPr>
            </a:br>
            <a:r>
              <a:rPr lang="cs-CZ" dirty="0">
                <a:solidFill>
                  <a:schemeClr val="tx2">
                    <a:lumMod val="60000"/>
                    <a:lumOff val="40000"/>
                  </a:schemeClr>
                </a:solidFill>
                <a:latin typeface="Times New Roman" panose="02020603050405020304" pitchFamily="18" charset="0"/>
                <a:cs typeface="Times New Roman" panose="02020603050405020304" pitchFamily="18" charset="0"/>
              </a:rPr>
              <a:t>Jednání podnikatele</a:t>
            </a:r>
            <a:br>
              <a:rPr lang="cs-CZ" dirty="0">
                <a:solidFill>
                  <a:srgbClr val="7030A0"/>
                </a:solidFill>
                <a:latin typeface="Times New Roman" panose="02020603050405020304" pitchFamily="18" charset="0"/>
                <a:cs typeface="Times New Roman" panose="02020603050405020304" pitchFamily="18" charset="0"/>
              </a:rPr>
            </a:br>
            <a:endParaRPr lang="cs-CZ" dirty="0"/>
          </a:p>
        </p:txBody>
      </p:sp>
      <p:sp>
        <p:nvSpPr>
          <p:cNvPr id="5" name="Podnadpis 4"/>
          <p:cNvSpPr>
            <a:spLocks noGrp="1"/>
          </p:cNvSpPr>
          <p:nvPr>
            <p:ph type="subTitle" idx="1"/>
          </p:nvPr>
        </p:nvSpPr>
        <p:spPr/>
        <p:txBody>
          <a:bodyPr/>
          <a:lstStyle/>
          <a:p>
            <a:endParaRPr lang="cs-CZ" dirty="0"/>
          </a:p>
          <a:p>
            <a:r>
              <a:rPr lang="cs-CZ" dirty="0"/>
              <a:t>Josef Kotásek</a:t>
            </a:r>
          </a:p>
          <a:p>
            <a:r>
              <a:rPr lang="cs-CZ" i="1" dirty="0"/>
              <a:t>Katedra obchodního práva</a:t>
            </a:r>
          </a:p>
        </p:txBody>
      </p:sp>
      <p:pic>
        <p:nvPicPr>
          <p:cNvPr id="6" name="Obrázek 5"/>
          <p:cNvPicPr/>
          <p:nvPr/>
        </p:nvPicPr>
        <p:blipFill>
          <a:blip r:embed="rId2">
            <a:extLst>
              <a:ext uri="{28A0092B-C50C-407E-A947-70E740481C1C}">
                <a14:useLocalDpi xmlns:a14="http://schemas.microsoft.com/office/drawing/2010/main" val="0"/>
              </a:ext>
            </a:extLst>
          </a:blip>
          <a:stretch>
            <a:fillRect/>
          </a:stretch>
        </p:blipFill>
        <p:spPr>
          <a:xfrm>
            <a:off x="10473507" y="5577665"/>
            <a:ext cx="902335" cy="902335"/>
          </a:xfrm>
          <a:prstGeom prst="rect">
            <a:avLst/>
          </a:prstGeom>
        </p:spPr>
      </p:pic>
    </p:spTree>
    <p:extLst>
      <p:ext uri="{BB962C8B-B14F-4D97-AF65-F5344CB8AC3E}">
        <p14:creationId xmlns:p14="http://schemas.microsoft.com/office/powerpoint/2010/main" val="3966903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414000" y="295564"/>
            <a:ext cx="11059200" cy="531781"/>
          </a:xfrm>
        </p:spPr>
        <p:txBody>
          <a:bodyPr/>
          <a:lstStyle/>
          <a:p>
            <a:r>
              <a:rPr lang="cs-CZ" sz="3200" dirty="0" err="1">
                <a:solidFill>
                  <a:schemeClr val="tx2">
                    <a:lumMod val="60000"/>
                    <a:lumOff val="40000"/>
                  </a:schemeClr>
                </a:solidFill>
              </a:rPr>
              <a:t>Ratihabice</a:t>
            </a:r>
            <a:r>
              <a:rPr lang="cs-CZ" sz="3200" dirty="0">
                <a:solidFill>
                  <a:schemeClr val="tx2">
                    <a:lumMod val="60000"/>
                    <a:lumOff val="40000"/>
                  </a:schemeClr>
                </a:solidFill>
              </a:rPr>
              <a:t> - smluvní zastoupení a zastoupení </a:t>
            </a:r>
            <a:r>
              <a:rPr lang="cs-CZ" sz="3200" i="1" dirty="0" err="1">
                <a:solidFill>
                  <a:schemeClr val="tx2">
                    <a:lumMod val="60000"/>
                    <a:lumOff val="40000"/>
                  </a:schemeClr>
                </a:solidFill>
              </a:rPr>
              <a:t>sui</a:t>
            </a:r>
            <a:r>
              <a:rPr lang="cs-CZ" sz="3200" i="1" dirty="0">
                <a:solidFill>
                  <a:schemeClr val="tx2">
                    <a:lumMod val="60000"/>
                    <a:lumOff val="40000"/>
                  </a:schemeClr>
                </a:solidFill>
              </a:rPr>
              <a:t> generis</a:t>
            </a:r>
          </a:p>
        </p:txBody>
      </p:sp>
      <p:sp>
        <p:nvSpPr>
          <p:cNvPr id="5" name="Zástupný symbol pro obsah 4"/>
          <p:cNvSpPr>
            <a:spLocks noGrp="1"/>
          </p:cNvSpPr>
          <p:nvPr>
            <p:ph idx="1"/>
          </p:nvPr>
        </p:nvSpPr>
        <p:spPr>
          <a:xfrm>
            <a:off x="212436" y="1099127"/>
            <a:ext cx="11767128" cy="5652655"/>
          </a:xfrm>
        </p:spPr>
        <p:txBody>
          <a:bodyPr/>
          <a:lstStyle/>
          <a:p>
            <a:endParaRPr lang="cs-CZ" sz="2400" dirty="0"/>
          </a:p>
          <a:p>
            <a:endParaRPr lang="cs-CZ" sz="2400" dirty="0"/>
          </a:p>
          <a:p>
            <a:endParaRPr lang="cs-CZ" sz="2400" dirty="0"/>
          </a:p>
          <a:p>
            <a:endParaRPr lang="cs-CZ" sz="2400" dirty="0"/>
          </a:p>
          <a:p>
            <a:endParaRPr lang="cs-CZ" sz="2400" dirty="0"/>
          </a:p>
        </p:txBody>
      </p:sp>
      <p:graphicFrame>
        <p:nvGraphicFramePr>
          <p:cNvPr id="6" name="Tabulka 6">
            <a:extLst>
              <a:ext uri="{FF2B5EF4-FFF2-40B4-BE49-F238E27FC236}">
                <a16:creationId xmlns:a16="http://schemas.microsoft.com/office/drawing/2014/main" id="{1132D077-161A-492D-8FD2-2815C6E91DC7}"/>
              </a:ext>
            </a:extLst>
          </p:cNvPr>
          <p:cNvGraphicFramePr>
            <a:graphicFrameLocks noGrp="1"/>
          </p:cNvGraphicFramePr>
          <p:nvPr>
            <p:extLst>
              <p:ext uri="{D42A27DB-BD31-4B8C-83A1-F6EECF244321}">
                <p14:modId xmlns:p14="http://schemas.microsoft.com/office/powerpoint/2010/main" val="2378606688"/>
              </p:ext>
            </p:extLst>
          </p:nvPr>
        </p:nvGraphicFramePr>
        <p:xfrm>
          <a:off x="212436" y="942975"/>
          <a:ext cx="11849965" cy="5907405"/>
        </p:xfrm>
        <a:graphic>
          <a:graphicData uri="http://schemas.openxmlformats.org/drawingml/2006/table">
            <a:tbl>
              <a:tblPr firstRow="1" bandRow="1">
                <a:tableStyleId>{5C22544A-7EE6-4342-B048-85BDC9FD1C3A}</a:tableStyleId>
              </a:tblPr>
              <a:tblGrid>
                <a:gridCol w="5908215">
                  <a:extLst>
                    <a:ext uri="{9D8B030D-6E8A-4147-A177-3AD203B41FA5}">
                      <a16:colId xmlns:a16="http://schemas.microsoft.com/office/drawing/2014/main" val="2576331812"/>
                    </a:ext>
                  </a:extLst>
                </a:gridCol>
                <a:gridCol w="5941750">
                  <a:extLst>
                    <a:ext uri="{9D8B030D-6E8A-4147-A177-3AD203B41FA5}">
                      <a16:colId xmlns:a16="http://schemas.microsoft.com/office/drawing/2014/main" val="988981275"/>
                    </a:ext>
                  </a:extLst>
                </a:gridCol>
              </a:tblGrid>
              <a:tr h="695325">
                <a:tc>
                  <a:txBody>
                    <a:bodyPr/>
                    <a:lstStyle/>
                    <a:p>
                      <a:r>
                        <a:rPr lang="cs-CZ" dirty="0"/>
                        <a:t>Obecný režim - § 440</a:t>
                      </a:r>
                    </a:p>
                  </a:txBody>
                  <a:tcPr/>
                </a:tc>
                <a:tc>
                  <a:txBody>
                    <a:bodyPr/>
                    <a:lstStyle/>
                    <a:p>
                      <a:r>
                        <a:rPr lang="cs-CZ" dirty="0"/>
                        <a:t>Smluvní zastoupení - § 446</a:t>
                      </a:r>
                    </a:p>
                  </a:txBody>
                  <a:tcPr/>
                </a:tc>
                <a:extLst>
                  <a:ext uri="{0D108BD9-81ED-4DB2-BD59-A6C34878D82A}">
                    <a16:rowId xmlns:a16="http://schemas.microsoft.com/office/drawing/2014/main" val="1318087894"/>
                  </a:ext>
                </a:extLst>
              </a:tr>
              <a:tr h="4402879">
                <a:tc>
                  <a:txBody>
                    <a:bodyPr/>
                    <a:lstStyle/>
                    <a:p>
                      <a:r>
                        <a:rPr lang="cs-CZ" sz="2400" b="1" i="0" kern="1200" dirty="0">
                          <a:solidFill>
                            <a:schemeClr val="dk1"/>
                          </a:solidFill>
                          <a:effectLst/>
                          <a:latin typeface="+mn-lt"/>
                          <a:ea typeface="+mn-ea"/>
                          <a:cs typeface="+mn-cs"/>
                        </a:rPr>
                        <a:t>(1)</a:t>
                      </a:r>
                      <a:r>
                        <a:rPr lang="cs-CZ" sz="2400" b="0" i="0" kern="1200" dirty="0">
                          <a:solidFill>
                            <a:schemeClr val="dk1"/>
                          </a:solidFill>
                          <a:effectLst/>
                          <a:latin typeface="+mn-lt"/>
                          <a:ea typeface="+mn-ea"/>
                          <a:cs typeface="+mn-cs"/>
                        </a:rPr>
                        <a:t> Překročil-li zástupce </a:t>
                      </a:r>
                      <a:r>
                        <a:rPr lang="cs-CZ" sz="2400" b="0" i="0" kern="1200" dirty="0" err="1">
                          <a:solidFill>
                            <a:schemeClr val="dk1"/>
                          </a:solidFill>
                          <a:effectLst/>
                          <a:latin typeface="+mn-lt"/>
                          <a:ea typeface="+mn-ea"/>
                          <a:cs typeface="+mn-cs"/>
                        </a:rPr>
                        <a:t>zástupčí</a:t>
                      </a:r>
                      <a:r>
                        <a:rPr lang="cs-CZ" sz="2400" b="0" i="0" kern="1200" dirty="0">
                          <a:solidFill>
                            <a:schemeClr val="dk1"/>
                          </a:solidFill>
                          <a:effectLst/>
                          <a:latin typeface="+mn-lt"/>
                          <a:ea typeface="+mn-ea"/>
                          <a:cs typeface="+mn-cs"/>
                        </a:rPr>
                        <a:t> oprávnění, zavazuje právní jednání zastoupeného, </a:t>
                      </a:r>
                      <a:r>
                        <a:rPr lang="cs-CZ" sz="2400" b="1" i="0" kern="1200" dirty="0">
                          <a:solidFill>
                            <a:schemeClr val="dk1"/>
                          </a:solidFill>
                          <a:effectLst/>
                          <a:latin typeface="+mn-lt"/>
                          <a:ea typeface="+mn-ea"/>
                          <a:cs typeface="+mn-cs"/>
                        </a:rPr>
                        <a:t>pokud překročení schválí bez zbytečného odkladu</a:t>
                      </a:r>
                      <a:r>
                        <a:rPr lang="cs-CZ" sz="2400" b="0" i="0" kern="1200" dirty="0">
                          <a:solidFill>
                            <a:schemeClr val="dk1"/>
                          </a:solidFill>
                          <a:effectLst/>
                          <a:latin typeface="+mn-lt"/>
                          <a:ea typeface="+mn-ea"/>
                          <a:cs typeface="+mn-cs"/>
                        </a:rPr>
                        <a:t>. To platí i v případě, kdy za jiného právně jedná osoba, která k tomu není oprávněna.</a:t>
                      </a:r>
                    </a:p>
                    <a:p>
                      <a:r>
                        <a:rPr lang="cs-CZ" sz="2400" b="1" i="0" kern="1200" dirty="0">
                          <a:solidFill>
                            <a:schemeClr val="dk1"/>
                          </a:solidFill>
                          <a:effectLst/>
                          <a:latin typeface="+mn-lt"/>
                          <a:ea typeface="+mn-ea"/>
                          <a:cs typeface="+mn-cs"/>
                        </a:rPr>
                        <a:t>(2)</a:t>
                      </a:r>
                      <a:r>
                        <a:rPr lang="cs-CZ" sz="2400" b="0" i="0" kern="1200" dirty="0">
                          <a:solidFill>
                            <a:schemeClr val="dk1"/>
                          </a:solidFill>
                          <a:effectLst/>
                          <a:latin typeface="+mn-lt"/>
                          <a:ea typeface="+mn-ea"/>
                          <a:cs typeface="+mn-cs"/>
                        </a:rPr>
                        <a:t> Není-li právní jednání bez zbytečného odkladu schváleno, je osoba, která právně jednala za jiného, zavázána sama. Osoba, se kterou bylo jednáno a která byla v dobré víře, může na jednajícím požadovat, aby splnil, co bylo ujednáno, anebo aby nahradil škodu.</a:t>
                      </a:r>
                    </a:p>
                  </a:txBody>
                  <a:tcPr/>
                </a:tc>
                <a:tc>
                  <a:txBody>
                    <a:bodyPr/>
                    <a:lstStyle/>
                    <a:p>
                      <a:r>
                        <a:rPr lang="cs-CZ" sz="2400" b="0" i="0" kern="1200" dirty="0">
                          <a:solidFill>
                            <a:schemeClr val="dk1"/>
                          </a:solidFill>
                          <a:effectLst/>
                          <a:latin typeface="+mn-lt"/>
                          <a:ea typeface="+mn-ea"/>
                          <a:cs typeface="+mn-cs"/>
                        </a:rPr>
                        <a:t>Překročil-li zmocněnec </a:t>
                      </a:r>
                      <a:r>
                        <a:rPr lang="cs-CZ" sz="2400" b="0" i="0" kern="1200" dirty="0" err="1">
                          <a:solidFill>
                            <a:schemeClr val="dk1"/>
                          </a:solidFill>
                          <a:effectLst/>
                          <a:latin typeface="+mn-lt"/>
                          <a:ea typeface="+mn-ea"/>
                          <a:cs typeface="+mn-cs"/>
                        </a:rPr>
                        <a:t>zástupčí</a:t>
                      </a:r>
                      <a:r>
                        <a:rPr lang="cs-CZ" sz="2400" b="0" i="0" kern="1200" dirty="0">
                          <a:solidFill>
                            <a:schemeClr val="dk1"/>
                          </a:solidFill>
                          <a:effectLst/>
                          <a:latin typeface="+mn-lt"/>
                          <a:ea typeface="+mn-ea"/>
                          <a:cs typeface="+mn-cs"/>
                        </a:rPr>
                        <a:t> oprávnění a nesouhlasí-li s tím zmocnitel, oznámí to osobě, se kterou zmocněnec právně jednal, bez zbytečného odkladu poté, co se o právním jednání dozvěděl. Neučiní-li to, </a:t>
                      </a:r>
                      <a:r>
                        <a:rPr lang="cs-CZ" sz="2400" b="1" i="0" kern="1200" dirty="0">
                          <a:solidFill>
                            <a:schemeClr val="dk1"/>
                          </a:solidFill>
                          <a:effectLst/>
                          <a:latin typeface="+mn-lt"/>
                          <a:ea typeface="+mn-ea"/>
                          <a:cs typeface="+mn-cs"/>
                        </a:rPr>
                        <a:t>platí, že překročení schválil</a:t>
                      </a:r>
                      <a:r>
                        <a:rPr lang="cs-CZ" sz="2400" b="0" i="0" kern="1200" dirty="0">
                          <a:solidFill>
                            <a:schemeClr val="dk1"/>
                          </a:solidFill>
                          <a:effectLst/>
                          <a:latin typeface="+mn-lt"/>
                          <a:ea typeface="+mn-ea"/>
                          <a:cs typeface="+mn-cs"/>
                        </a:rPr>
                        <a:t>; to neplatí, pokud osoba, s níž zástupce právně jednal, měla a mohla z okolností bez pochybností poznat, že zmocněnec </a:t>
                      </a:r>
                      <a:r>
                        <a:rPr lang="cs-CZ" sz="2400" b="0" i="0" kern="1200" dirty="0" err="1">
                          <a:solidFill>
                            <a:schemeClr val="dk1"/>
                          </a:solidFill>
                          <a:effectLst/>
                          <a:latin typeface="+mn-lt"/>
                          <a:ea typeface="+mn-ea"/>
                          <a:cs typeface="+mn-cs"/>
                        </a:rPr>
                        <a:t>zástupčí</a:t>
                      </a:r>
                      <a:r>
                        <a:rPr lang="cs-CZ" sz="2400" b="0" i="0" kern="1200" dirty="0">
                          <a:solidFill>
                            <a:schemeClr val="dk1"/>
                          </a:solidFill>
                          <a:effectLst/>
                          <a:latin typeface="+mn-lt"/>
                          <a:ea typeface="+mn-ea"/>
                          <a:cs typeface="+mn-cs"/>
                        </a:rPr>
                        <a:t> oprávnění zjevně překračuje.</a:t>
                      </a:r>
                    </a:p>
                    <a:p>
                      <a:endParaRPr lang="cs-CZ" dirty="0"/>
                    </a:p>
                  </a:txBody>
                  <a:tcPr/>
                </a:tc>
                <a:extLst>
                  <a:ext uri="{0D108BD9-81ED-4DB2-BD59-A6C34878D82A}">
                    <a16:rowId xmlns:a16="http://schemas.microsoft.com/office/drawing/2014/main" val="789681204"/>
                  </a:ext>
                </a:extLst>
              </a:tr>
            </a:tbl>
          </a:graphicData>
        </a:graphic>
      </p:graphicFrame>
    </p:spTree>
    <p:extLst>
      <p:ext uri="{BB962C8B-B14F-4D97-AF65-F5344CB8AC3E}">
        <p14:creationId xmlns:p14="http://schemas.microsoft.com/office/powerpoint/2010/main" val="4028729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20000" y="464950"/>
            <a:ext cx="10753200" cy="565688"/>
          </a:xfrm>
        </p:spPr>
        <p:txBody>
          <a:bodyPr/>
          <a:lstStyle/>
          <a:p>
            <a:pPr eaLnBrk="1" hangingPunct="1"/>
            <a:r>
              <a:rPr lang="cs-CZ" altLang="cs-CZ" sz="3200" dirty="0">
                <a:solidFill>
                  <a:schemeClr val="accent1">
                    <a:lumMod val="60000"/>
                    <a:lumOff val="40000"/>
                  </a:schemeClr>
                </a:solidFill>
                <a:latin typeface="Times New Roman" panose="02020603050405020304" pitchFamily="18" charset="0"/>
                <a:cs typeface="Times New Roman" panose="02020603050405020304" pitchFamily="18" charset="0"/>
              </a:rPr>
              <a:t>NS 27 </a:t>
            </a:r>
            <a:r>
              <a:rPr lang="cs-CZ" altLang="cs-CZ" sz="3200" dirty="0" err="1">
                <a:solidFill>
                  <a:schemeClr val="accent1">
                    <a:lumMod val="60000"/>
                    <a:lumOff val="40000"/>
                  </a:schemeClr>
                </a:solidFill>
                <a:latin typeface="Times New Roman" panose="02020603050405020304" pitchFamily="18" charset="0"/>
                <a:cs typeface="Times New Roman" panose="02020603050405020304" pitchFamily="18" charset="0"/>
              </a:rPr>
              <a:t>Cdo</a:t>
            </a:r>
            <a:r>
              <a:rPr lang="cs-CZ" altLang="cs-CZ" sz="3200" dirty="0">
                <a:solidFill>
                  <a:schemeClr val="accent1">
                    <a:lumMod val="60000"/>
                    <a:lumOff val="40000"/>
                  </a:schemeClr>
                </a:solidFill>
                <a:latin typeface="Times New Roman" panose="02020603050405020304" pitchFamily="18" charset="0"/>
                <a:cs typeface="Times New Roman" panose="02020603050405020304" pitchFamily="18" charset="0"/>
              </a:rPr>
              <a:t> 4593/2017 – princip čtyř očí</a:t>
            </a:r>
            <a:endParaRPr lang="en-US" altLang="cs-CZ"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7171" name="Rectangle 3"/>
          <p:cNvSpPr>
            <a:spLocks noGrp="1" noChangeArrowheads="1"/>
          </p:cNvSpPr>
          <p:nvPr>
            <p:ph type="body" idx="1"/>
          </p:nvPr>
        </p:nvSpPr>
        <p:spPr>
          <a:xfrm>
            <a:off x="276225" y="1193369"/>
            <a:ext cx="11734800" cy="5502705"/>
          </a:xfrm>
        </p:spPr>
        <p:txBody>
          <a:bodyPr/>
          <a:lstStyle/>
          <a:p>
            <a:pPr algn="just">
              <a:lnSpc>
                <a:spcPct val="107000"/>
              </a:lnSpc>
              <a:spcAft>
                <a:spcPts val="800"/>
              </a:spcAft>
            </a:pPr>
            <a:r>
              <a:rPr lang="cs-CZ" sz="2400" dirty="0">
                <a:effectLst/>
                <a:ea typeface="Calibri" panose="020F0502020204030204" pitchFamily="34" charset="0"/>
                <a:cs typeface="Calibri" panose="020F0502020204030204" pitchFamily="34" charset="0"/>
              </a:rPr>
              <a:t>Člen statutárního orgánu podle NS není smluvním zástupcem a pravidla pro dodatečné schválení se tak budou řídit ustanovením § 440, nikoliv (i) ustanovením § 446. Výjimk</a:t>
            </a:r>
            <a:r>
              <a:rPr lang="cs-CZ" sz="2400" dirty="0">
                <a:ea typeface="Calibri" panose="020F0502020204030204" pitchFamily="34" charset="0"/>
                <a:cs typeface="Calibri" panose="020F0502020204030204" pitchFamily="34" charset="0"/>
              </a:rPr>
              <a:t>a:</a:t>
            </a:r>
            <a:r>
              <a:rPr lang="cs-CZ" sz="2400" dirty="0">
                <a:effectLst/>
                <a:ea typeface="Calibri" panose="020F0502020204030204" pitchFamily="34" charset="0"/>
                <a:cs typeface="Calibri" panose="020F0502020204030204" pitchFamily="34" charset="0"/>
              </a:rPr>
              <a:t> člen statutárního orgánu bude jednal jako zmocněnec v souladu s § 164 odst. 2 in fine a překročil svou PM.</a:t>
            </a:r>
            <a:endParaRPr lang="cs-CZ" sz="2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effectLst/>
                <a:ea typeface="Calibri" panose="020F0502020204030204" pitchFamily="34" charset="0"/>
                <a:cs typeface="Calibri" panose="020F0502020204030204" pitchFamily="34" charset="0"/>
              </a:rPr>
              <a:t>Na orgány dopadá „jen“ obecná úprava zastoupení (všeobecná ustanovení) § 440: </a:t>
            </a:r>
            <a:r>
              <a:rPr lang="cs-CZ" sz="2400" i="1" dirty="0">
                <a:effectLst/>
                <a:ea typeface="Calibri" panose="020F0502020204030204" pitchFamily="34" charset="0"/>
                <a:cs typeface="Calibri" panose="020F0502020204030204" pitchFamily="34" charset="0"/>
              </a:rPr>
              <a:t>(1)</a:t>
            </a:r>
            <a:r>
              <a:rPr lang="cs-CZ" sz="2400" dirty="0">
                <a:effectLst/>
                <a:ea typeface="Calibri" panose="020F0502020204030204" pitchFamily="34" charset="0"/>
                <a:cs typeface="Calibri" panose="020F0502020204030204" pitchFamily="34" charset="0"/>
              </a:rPr>
              <a:t> Překročil-li zástupce </a:t>
            </a:r>
            <a:r>
              <a:rPr lang="cs-CZ" sz="2400" dirty="0" err="1">
                <a:effectLst/>
                <a:ea typeface="Calibri" panose="020F0502020204030204" pitchFamily="34" charset="0"/>
                <a:cs typeface="Calibri" panose="020F0502020204030204" pitchFamily="34" charset="0"/>
              </a:rPr>
              <a:t>zástupčí</a:t>
            </a:r>
            <a:r>
              <a:rPr lang="cs-CZ" sz="2400" dirty="0">
                <a:effectLst/>
                <a:ea typeface="Calibri" panose="020F0502020204030204" pitchFamily="34" charset="0"/>
                <a:cs typeface="Calibri" panose="020F0502020204030204" pitchFamily="34" charset="0"/>
              </a:rPr>
              <a:t> oprávnění, zavazuje právní jednání zastoupeného, pokud překročení schválí bez zbytečného odkladu. </a:t>
            </a:r>
            <a:endParaRPr lang="cs-CZ" altLang="cs-CZ" sz="2400" dirty="0"/>
          </a:p>
          <a:p>
            <a:pPr algn="just">
              <a:lnSpc>
                <a:spcPct val="107000"/>
              </a:lnSpc>
              <a:spcAft>
                <a:spcPts val="800"/>
              </a:spcAft>
            </a:pPr>
            <a:r>
              <a:rPr lang="cs-CZ" sz="2400" dirty="0">
                <a:effectLst/>
                <a:ea typeface="Calibri" panose="020F0502020204030204" pitchFamily="34" charset="0"/>
                <a:cs typeface="Calibri" panose="020F0502020204030204" pitchFamily="34" charset="0"/>
              </a:rPr>
              <a:t>Projevit vůli být vázán tím, co učinil neoprávněný zástupce, může za právnickou osobu zásadně každý, kdo by byl oprávněn tuto právnickou osobu zastoupit při dotčeném (schvalovaném) právním jednání. Dodatečné schválení i konkludentně, např. splněním (části) závazků převzatých smlouvou. </a:t>
            </a:r>
          </a:p>
          <a:p>
            <a:pPr algn="just">
              <a:lnSpc>
                <a:spcPct val="107000"/>
              </a:lnSpc>
              <a:spcAft>
                <a:spcPts val="800"/>
              </a:spcAft>
            </a:pPr>
            <a:r>
              <a:rPr lang="cs-CZ" sz="2400" i="1" dirty="0" err="1">
                <a:effectLst/>
                <a:ea typeface="Calibri" panose="020F0502020204030204" pitchFamily="34" charset="0"/>
                <a:cs typeface="Calibri" panose="020F0502020204030204" pitchFamily="34" charset="0"/>
              </a:rPr>
              <a:t>venire</a:t>
            </a:r>
            <a:r>
              <a:rPr lang="cs-CZ" sz="2400" i="1" dirty="0">
                <a:effectLst/>
                <a:ea typeface="Calibri" panose="020F0502020204030204" pitchFamily="34" charset="0"/>
                <a:cs typeface="Calibri" panose="020F0502020204030204" pitchFamily="34" charset="0"/>
              </a:rPr>
              <a:t> </a:t>
            </a:r>
            <a:r>
              <a:rPr lang="cs-CZ" sz="2400" i="1" dirty="0" err="1">
                <a:effectLst/>
                <a:ea typeface="Calibri" panose="020F0502020204030204" pitchFamily="34" charset="0"/>
                <a:cs typeface="Calibri" panose="020F0502020204030204" pitchFamily="34" charset="0"/>
              </a:rPr>
              <a:t>cotra</a:t>
            </a:r>
            <a:r>
              <a:rPr lang="cs-CZ" sz="2400" i="1" dirty="0">
                <a:effectLst/>
                <a:ea typeface="Calibri" panose="020F0502020204030204" pitchFamily="34" charset="0"/>
                <a:cs typeface="Calibri" panose="020F0502020204030204" pitchFamily="34" charset="0"/>
              </a:rPr>
              <a:t> </a:t>
            </a:r>
            <a:r>
              <a:rPr lang="cs-CZ" sz="2400" i="1" dirty="0" err="1">
                <a:effectLst/>
                <a:ea typeface="Calibri" panose="020F0502020204030204" pitchFamily="34" charset="0"/>
                <a:cs typeface="Calibri" panose="020F0502020204030204" pitchFamily="34" charset="0"/>
              </a:rPr>
              <a:t>factum</a:t>
            </a:r>
            <a:r>
              <a:rPr lang="cs-CZ" sz="2400" i="1" dirty="0">
                <a:effectLst/>
                <a:ea typeface="Calibri" panose="020F0502020204030204" pitchFamily="34" charset="0"/>
                <a:cs typeface="Calibri" panose="020F0502020204030204" pitchFamily="34" charset="0"/>
              </a:rPr>
              <a:t> proprium</a:t>
            </a:r>
            <a:r>
              <a:rPr lang="cs-CZ" sz="2400" dirty="0">
                <a:effectLst/>
                <a:ea typeface="Calibri" panose="020F0502020204030204" pitchFamily="34" charset="0"/>
                <a:cs typeface="Calibri" panose="020F0502020204030204" pitchFamily="34" charset="0"/>
              </a:rPr>
              <a:t>.</a:t>
            </a:r>
            <a:endParaRPr lang="cs-CZ" sz="2400" dirty="0">
              <a:effectLst/>
              <a:ea typeface="Calibri" panose="020F0502020204030204" pitchFamily="34" charset="0"/>
              <a:cs typeface="Times New Roman" panose="02020603050405020304" pitchFamily="18" charset="0"/>
            </a:endParaRPr>
          </a:p>
          <a:p>
            <a:pPr eaLnBrk="1" hangingPunct="1">
              <a:lnSpc>
                <a:spcPct val="80000"/>
              </a:lnSpc>
              <a:buFontTx/>
              <a:buNone/>
            </a:pPr>
            <a:endParaRPr lang="cs-CZ" altLang="cs-CZ" sz="1800" dirty="0"/>
          </a:p>
          <a:p>
            <a:pPr eaLnBrk="1" hangingPunct="1">
              <a:lnSpc>
                <a:spcPct val="80000"/>
              </a:lnSpc>
              <a:buFontTx/>
              <a:buNone/>
            </a:pPr>
            <a:endParaRPr lang="cs-CZ" altLang="cs-CZ" sz="1800" dirty="0"/>
          </a:p>
          <a:p>
            <a:pPr eaLnBrk="1" hangingPunct="1">
              <a:lnSpc>
                <a:spcPct val="80000"/>
              </a:lnSpc>
            </a:pPr>
            <a:endParaRPr lang="cs-CZ" altLang="cs-CZ" sz="1800" dirty="0"/>
          </a:p>
          <a:p>
            <a:pPr eaLnBrk="1" hangingPunct="1">
              <a:lnSpc>
                <a:spcPct val="80000"/>
              </a:lnSpc>
              <a:buFontTx/>
              <a:buNone/>
            </a:pPr>
            <a:r>
              <a:rPr lang="cs-CZ" altLang="cs-CZ" sz="1800" dirty="0"/>
              <a:t>	</a:t>
            </a:r>
            <a:endParaRPr lang="en-US" altLang="cs-CZ" sz="1800" dirty="0"/>
          </a:p>
        </p:txBody>
      </p:sp>
    </p:spTree>
    <p:extLst>
      <p:ext uri="{BB962C8B-B14F-4D97-AF65-F5344CB8AC3E}">
        <p14:creationId xmlns:p14="http://schemas.microsoft.com/office/powerpoint/2010/main" val="3895497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20000" y="348712"/>
            <a:ext cx="10753200" cy="565688"/>
          </a:xfrm>
        </p:spPr>
        <p:txBody>
          <a:bodyPr/>
          <a:lstStyle/>
          <a:p>
            <a:pPr eaLnBrk="1" hangingPunct="1"/>
            <a:r>
              <a:rPr lang="cs-CZ" altLang="cs-CZ" sz="3200" dirty="0">
                <a:solidFill>
                  <a:schemeClr val="accent1">
                    <a:lumMod val="60000"/>
                    <a:lumOff val="40000"/>
                  </a:schemeClr>
                </a:solidFill>
                <a:latin typeface="Times New Roman" panose="02020603050405020304" pitchFamily="18" charset="0"/>
                <a:cs typeface="Times New Roman" panose="02020603050405020304" pitchFamily="18" charset="0"/>
              </a:rPr>
              <a:t>„Souběhy“</a:t>
            </a:r>
            <a:endParaRPr lang="en-US" altLang="cs-CZ"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7171" name="Rectangle 3"/>
          <p:cNvSpPr>
            <a:spLocks noGrp="1" noChangeArrowheads="1"/>
          </p:cNvSpPr>
          <p:nvPr>
            <p:ph type="body" idx="1"/>
          </p:nvPr>
        </p:nvSpPr>
        <p:spPr>
          <a:xfrm>
            <a:off x="276225" y="1294109"/>
            <a:ext cx="11734800" cy="5401966"/>
          </a:xfrm>
        </p:spPr>
        <p:txBody>
          <a:bodyPr/>
          <a:lstStyle/>
          <a:p>
            <a:pPr eaLnBrk="1" hangingPunct="1">
              <a:lnSpc>
                <a:spcPct val="80000"/>
              </a:lnSpc>
              <a:buFontTx/>
              <a:buNone/>
            </a:pPr>
            <a:r>
              <a:rPr lang="cs-CZ" sz="2600" b="0" i="0" dirty="0">
                <a:effectLst/>
                <a:latin typeface="+mj-lt"/>
              </a:rPr>
              <a:t>Obchodní vedení společnosti (tj. hlavní náplň činnosti statutárního orgánu nebo jeho člena) zahrnuje podle NS především rozhodovací a řídící činnost uvnitř společnosti.</a:t>
            </a:r>
          </a:p>
          <a:p>
            <a:pPr eaLnBrk="1" hangingPunct="1">
              <a:lnSpc>
                <a:spcPct val="80000"/>
              </a:lnSpc>
              <a:buFontTx/>
              <a:buNone/>
            </a:pPr>
            <a:endParaRPr lang="cs-CZ" sz="2600" b="0" i="0" dirty="0">
              <a:effectLst/>
              <a:latin typeface="+mj-lt"/>
            </a:endParaRPr>
          </a:p>
          <a:p>
            <a:pPr eaLnBrk="1" hangingPunct="1">
              <a:lnSpc>
                <a:spcPct val="80000"/>
              </a:lnSpc>
              <a:buFontTx/>
              <a:buNone/>
            </a:pPr>
            <a:r>
              <a:rPr lang="cs-CZ" sz="2600" b="0" i="0" dirty="0">
                <a:effectLst/>
                <a:latin typeface="+mj-lt"/>
              </a:rPr>
              <a:t>Není přípustné je vykonávat na základě pracovněprávního poměru - zejména v těch případech, kdy se funkce člena statutárního orgánu a výkon sjednaného druhu práce podle pracovní smlouvy překrývají.</a:t>
            </a:r>
          </a:p>
          <a:p>
            <a:pPr eaLnBrk="1" hangingPunct="1">
              <a:lnSpc>
                <a:spcPct val="80000"/>
              </a:lnSpc>
              <a:buFontTx/>
              <a:buNone/>
            </a:pPr>
            <a:endParaRPr lang="cs-CZ" sz="2600" b="0" i="0" dirty="0">
              <a:effectLst/>
              <a:latin typeface="+mj-lt"/>
            </a:endParaRPr>
          </a:p>
          <a:p>
            <a:pPr eaLnBrk="1" hangingPunct="1">
              <a:lnSpc>
                <a:spcPct val="80000"/>
              </a:lnSpc>
              <a:buFontTx/>
              <a:buNone/>
            </a:pPr>
            <a:r>
              <a:rPr lang="cs-CZ" sz="2600" b="0" i="0" dirty="0">
                <a:effectLst/>
                <a:latin typeface="+mj-lt"/>
              </a:rPr>
              <a:t>Vztah člena statutárního orgánu a obchodní korporace se může řídit buď přiměřeně ustanoveními o mandátní smlouvě, nebo zákoníkem práce, pokud se tak strany dohodnou. Takové ujednání nadále nečinilo jejich vztah pracovněprávním a rozhodnou zůstala obchodněprávní (či občanskoprávní) úprava. Na takový vztah se </a:t>
            </a:r>
            <a:r>
              <a:rPr lang="cs-CZ" sz="2600" b="1" i="0" dirty="0">
                <a:effectLst/>
                <a:latin typeface="+mj-lt"/>
              </a:rPr>
              <a:t>aplikují ustanovení zákoníku práce</a:t>
            </a:r>
            <a:r>
              <a:rPr lang="cs-CZ" sz="2600" b="0" i="0" dirty="0">
                <a:effectLst/>
                <a:latin typeface="+mj-lt"/>
              </a:rPr>
              <a:t>, jejichž použití nebrání kogentní normy upravující (především) postavení člena statutárního orgánu a jeho vztah s obchodní korporací.</a:t>
            </a:r>
          </a:p>
          <a:p>
            <a:pPr eaLnBrk="1" hangingPunct="1">
              <a:lnSpc>
                <a:spcPct val="80000"/>
              </a:lnSpc>
              <a:buFontTx/>
              <a:buNone/>
            </a:pPr>
            <a:endParaRPr lang="cs-CZ" altLang="cs-CZ" sz="2600" dirty="0">
              <a:latin typeface="+mj-lt"/>
            </a:endParaRPr>
          </a:p>
          <a:p>
            <a:pPr eaLnBrk="1" hangingPunct="1">
              <a:lnSpc>
                <a:spcPct val="80000"/>
              </a:lnSpc>
              <a:buFontTx/>
              <a:buNone/>
            </a:pPr>
            <a:r>
              <a:rPr lang="cs-CZ" sz="2600" dirty="0">
                <a:latin typeface="+mj-lt"/>
              </a:rPr>
              <a:t>NS 31 </a:t>
            </a:r>
            <a:r>
              <a:rPr lang="cs-CZ" sz="2600" dirty="0" err="1">
                <a:latin typeface="+mj-lt"/>
              </a:rPr>
              <a:t>Cdo</a:t>
            </a:r>
            <a:r>
              <a:rPr lang="cs-CZ" sz="2600" dirty="0">
                <a:latin typeface="+mj-lt"/>
              </a:rPr>
              <a:t> 4831/2017</a:t>
            </a:r>
            <a:endParaRPr lang="cs-CZ" altLang="cs-CZ" sz="1800" dirty="0">
              <a:latin typeface="+mj-lt"/>
            </a:endParaRPr>
          </a:p>
          <a:p>
            <a:pPr eaLnBrk="1" hangingPunct="1">
              <a:lnSpc>
                <a:spcPct val="80000"/>
              </a:lnSpc>
            </a:pPr>
            <a:endParaRPr lang="cs-CZ" altLang="cs-CZ" sz="1800" dirty="0"/>
          </a:p>
          <a:p>
            <a:pPr eaLnBrk="1" hangingPunct="1">
              <a:lnSpc>
                <a:spcPct val="80000"/>
              </a:lnSpc>
              <a:buFontTx/>
              <a:buNone/>
            </a:pPr>
            <a:r>
              <a:rPr lang="cs-CZ" altLang="cs-CZ" sz="1800" dirty="0"/>
              <a:t>	</a:t>
            </a:r>
            <a:endParaRPr lang="en-US" altLang="cs-CZ" sz="1800" dirty="0"/>
          </a:p>
        </p:txBody>
      </p:sp>
    </p:spTree>
    <p:extLst>
      <p:ext uri="{BB962C8B-B14F-4D97-AF65-F5344CB8AC3E}">
        <p14:creationId xmlns:p14="http://schemas.microsoft.com/office/powerpoint/2010/main" val="1527103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Zákaz jednat ve střetu zájmů – relativní neplatnost</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723899"/>
            <a:ext cx="11767128" cy="6027883"/>
          </a:xfrm>
        </p:spPr>
        <p:txBody>
          <a:bodyPr/>
          <a:lstStyle/>
          <a:p>
            <a:pPr algn="just"/>
            <a:r>
              <a:rPr lang="cs-CZ" sz="2600" b="1" i="0" dirty="0">
                <a:solidFill>
                  <a:srgbClr val="FF8400"/>
                </a:solidFill>
                <a:effectLst/>
                <a:latin typeface="Arial" panose="020B0604020202020204" pitchFamily="34" charset="0"/>
              </a:rPr>
              <a:t>§ 437 </a:t>
            </a:r>
            <a:r>
              <a:rPr lang="cs-CZ" sz="2600" b="1" i="0" dirty="0">
                <a:solidFill>
                  <a:srgbClr val="000000"/>
                </a:solidFill>
                <a:effectLst/>
                <a:latin typeface="Arial" panose="020B0604020202020204" pitchFamily="34" charset="0"/>
              </a:rPr>
              <a:t>(1)</a:t>
            </a:r>
            <a:r>
              <a:rPr lang="cs-CZ" sz="2600" b="0" i="0" dirty="0">
                <a:solidFill>
                  <a:srgbClr val="000000"/>
                </a:solidFill>
                <a:effectLst/>
                <a:latin typeface="Arial" panose="020B0604020202020204" pitchFamily="34" charset="0"/>
              </a:rPr>
              <a:t> Zastoupit jiného nemůže ten, jehož zájmy jsou v rozporu se zájmy zastoupeného, ledaže při smluvním zastoupení zastoupený o takovém rozporu věděl nebo musel vědět. </a:t>
            </a:r>
            <a:r>
              <a:rPr lang="cs-CZ" sz="2600" b="1" i="0" dirty="0">
                <a:solidFill>
                  <a:srgbClr val="000000"/>
                </a:solidFill>
                <a:effectLst/>
                <a:latin typeface="Arial" panose="020B0604020202020204" pitchFamily="34" charset="0"/>
              </a:rPr>
              <a:t>(2)</a:t>
            </a:r>
            <a:r>
              <a:rPr lang="cs-CZ" sz="2600" b="0" i="0" dirty="0">
                <a:solidFill>
                  <a:srgbClr val="000000"/>
                </a:solidFill>
                <a:effectLst/>
                <a:latin typeface="Arial" panose="020B0604020202020204" pitchFamily="34" charset="0"/>
              </a:rPr>
              <a:t> Jednal-li zástupce, jehož zájem je v rozporu se zájmem zastoupeného, s třetí osobou a </a:t>
            </a:r>
            <a:r>
              <a:rPr lang="cs-CZ" sz="2600" b="1" i="0" dirty="0">
                <a:solidFill>
                  <a:srgbClr val="000000"/>
                </a:solidFill>
                <a:effectLst/>
                <a:latin typeface="Arial" panose="020B0604020202020204" pitchFamily="34" charset="0"/>
              </a:rPr>
              <a:t>věděla-li tato osoba o této okolnosti nebo musela-li o ní vědět</a:t>
            </a:r>
            <a:r>
              <a:rPr lang="cs-CZ" sz="2600" b="0" i="0" dirty="0">
                <a:solidFill>
                  <a:srgbClr val="000000"/>
                </a:solidFill>
                <a:effectLst/>
                <a:latin typeface="Arial" panose="020B0604020202020204" pitchFamily="34" charset="0"/>
              </a:rPr>
              <a:t>, </a:t>
            </a:r>
            <a:r>
              <a:rPr lang="cs-CZ" sz="2600" b="1" i="0" dirty="0">
                <a:solidFill>
                  <a:srgbClr val="000000"/>
                </a:solidFill>
                <a:effectLst/>
                <a:latin typeface="Arial" panose="020B0604020202020204" pitchFamily="34" charset="0"/>
              </a:rPr>
              <a:t>může se toho zastoupený dovolat</a:t>
            </a:r>
            <a:r>
              <a:rPr lang="cs-CZ" sz="2600" b="0" i="0" dirty="0">
                <a:solidFill>
                  <a:srgbClr val="000000"/>
                </a:solidFill>
                <a:effectLst/>
                <a:latin typeface="Arial" panose="020B0604020202020204" pitchFamily="34" charset="0"/>
              </a:rPr>
              <a:t>. Má se za to, že tu je rozpor v zájmech zástupce a zastoupeného, pokud zástupce jedná i za tuto třetí osobu nebo pokud jedná ve vlastní záležitosti.</a:t>
            </a:r>
          </a:p>
          <a:p>
            <a:pPr algn="just"/>
            <a:r>
              <a:rPr lang="cs-CZ" sz="2600" i="0" dirty="0">
                <a:solidFill>
                  <a:srgbClr val="666666"/>
                </a:solidFill>
                <a:effectLst/>
                <a:latin typeface="Tahoma" panose="020B0604030504040204" pitchFamily="34" charset="0"/>
              </a:rPr>
              <a:t>§ 54 – 57 ZOK, speciální pravidla pro obchodn</a:t>
            </a:r>
            <a:r>
              <a:rPr lang="cs-CZ" sz="2600" dirty="0">
                <a:solidFill>
                  <a:srgbClr val="666666"/>
                </a:solidFill>
                <a:latin typeface="Tahoma" panose="020B0604030504040204" pitchFamily="34" charset="0"/>
              </a:rPr>
              <a:t>í korporace (notifikace, možný zákaz, výjimka pro běžný obchodní styk).</a:t>
            </a:r>
            <a:endParaRPr lang="cs-CZ" sz="2600" dirty="0"/>
          </a:p>
          <a:p>
            <a:endParaRPr lang="cs-CZ" sz="2400" dirty="0"/>
          </a:p>
        </p:txBody>
      </p:sp>
    </p:spTree>
    <p:extLst>
      <p:ext uri="{BB962C8B-B14F-4D97-AF65-F5344CB8AC3E}">
        <p14:creationId xmlns:p14="http://schemas.microsoft.com/office/powerpoint/2010/main" val="3980220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err="1"/>
              <a:t>Cdo</a:t>
            </a:r>
            <a:r>
              <a:rPr lang="cs-CZ" sz="3200" dirty="0"/>
              <a:t> 31 </a:t>
            </a:r>
            <a:r>
              <a:rPr lang="cs-CZ" sz="3200" dirty="0" err="1"/>
              <a:t>Cdo</a:t>
            </a:r>
            <a:r>
              <a:rPr lang="cs-CZ" sz="3200" dirty="0"/>
              <a:t> 1640/2022</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550191"/>
            <a:ext cx="11767128" cy="6201592"/>
          </a:xfrm>
        </p:spPr>
        <p:txBody>
          <a:bodyPr/>
          <a:lstStyle/>
          <a:p>
            <a:pPr algn="just">
              <a:lnSpc>
                <a:spcPct val="100000"/>
              </a:lnSpc>
            </a:pPr>
            <a:r>
              <a:rPr lang="cs-CZ" sz="2100" dirty="0"/>
              <a:t>Porušení pravidel o střetu zájmů (jednání v nedovoleném konfliktu zájmů): vede k absolutní neplatnosti (resp. nicotnosti) nebo zavazuje zastoupeného vždy, byla-li třetí osoba (s níž zástupce jednal) v dobré víře?</a:t>
            </a:r>
          </a:p>
          <a:p>
            <a:pPr algn="just">
              <a:lnSpc>
                <a:spcPct val="100000"/>
              </a:lnSpc>
            </a:pPr>
            <a:r>
              <a:rPr lang="cs-CZ" sz="2100" dirty="0"/>
              <a:t>V rozsahu, v němž jsou zájmy zástupce a zastoupeného v rozporu, zástupci (zásadně) nesvědčí oprávnění zastupovat.</a:t>
            </a:r>
          </a:p>
          <a:p>
            <a:pPr algn="just">
              <a:lnSpc>
                <a:spcPct val="100000"/>
              </a:lnSpc>
            </a:pPr>
            <a:r>
              <a:rPr lang="cs-CZ" sz="2100" dirty="0"/>
              <a:t>Rozpor v zájmech, o němž zmocnitel ví či vědět musí, neomezuje </a:t>
            </a:r>
            <a:r>
              <a:rPr lang="cs-CZ" sz="2100" dirty="0" err="1"/>
              <a:t>zástupčí</a:t>
            </a:r>
            <a:r>
              <a:rPr lang="cs-CZ" sz="2100" dirty="0"/>
              <a:t> oprávnění zmocněnce; zmocněnec je i přes tento rozpor oprávněn zmocnitele zastupovat.</a:t>
            </a:r>
          </a:p>
          <a:p>
            <a:pPr algn="just">
              <a:lnSpc>
                <a:spcPct val="100000"/>
              </a:lnSpc>
            </a:pPr>
            <a:r>
              <a:rPr lang="cs-CZ" sz="2100" dirty="0"/>
              <a:t>Ustanovení § 437 II vyvažuje ochranu třetí osoby (s níž zástupce jednal) a zastoupeného.</a:t>
            </a:r>
          </a:p>
          <a:p>
            <a:pPr algn="just">
              <a:lnSpc>
                <a:spcPct val="100000"/>
              </a:lnSpc>
            </a:pPr>
            <a:r>
              <a:rPr lang="cs-CZ" sz="2100" dirty="0"/>
              <a:t>Dle teorie důsledky: relativní neplatnost či dokonce nicotnost.</a:t>
            </a:r>
          </a:p>
          <a:p>
            <a:pPr algn="just">
              <a:lnSpc>
                <a:spcPct val="100000"/>
              </a:lnSpc>
            </a:pPr>
            <a:r>
              <a:rPr lang="cs-CZ" sz="2100" dirty="0"/>
              <a:t>Velký senát: Důsledkem jednání bez </a:t>
            </a:r>
            <a:r>
              <a:rPr lang="cs-CZ" sz="2100" dirty="0" err="1"/>
              <a:t>zástupčího</a:t>
            </a:r>
            <a:r>
              <a:rPr lang="cs-CZ" sz="2100" dirty="0"/>
              <a:t> oprávnění, resp. překročení </a:t>
            </a:r>
            <a:r>
              <a:rPr lang="cs-CZ" sz="2100" dirty="0" err="1"/>
              <a:t>zástupčího</a:t>
            </a:r>
            <a:r>
              <a:rPr lang="cs-CZ" sz="2100" dirty="0"/>
              <a:t> oprávnění, přitom </a:t>
            </a:r>
            <a:r>
              <a:rPr lang="cs-CZ" sz="2100" b="1" dirty="0"/>
              <a:t>není neplatnost právního jednání</a:t>
            </a:r>
            <a:r>
              <a:rPr lang="cs-CZ" sz="2100" dirty="0"/>
              <a:t> učiněného (neoprávněným) zástupcem; takové jednání toliko zastoupeného nezavazuje a zastoupenému zůstává právo je dodatečně schválit (</a:t>
            </a:r>
            <a:r>
              <a:rPr lang="cs-CZ" sz="2100" dirty="0" err="1"/>
              <a:t>ratihabovat</a:t>
            </a:r>
            <a:r>
              <a:rPr lang="cs-CZ" sz="2100" dirty="0"/>
              <a:t>). NS odmítá doslovný výklad § 437 II věty 1: zastoupený nemusí vyvinout aktivitu, aby jej zástupce v nedovoleném střetu zájmů nezavazoval. Zastoupený se nedostatku </a:t>
            </a:r>
            <a:r>
              <a:rPr lang="cs-CZ" sz="2100" dirty="0" err="1"/>
              <a:t>zástupčího</a:t>
            </a:r>
            <a:r>
              <a:rPr lang="cs-CZ" sz="2100" dirty="0"/>
              <a:t> oprávnění dovolá vůči třetí osobě (jež není v dobré víře, že zástupci svědčilo </a:t>
            </a:r>
            <a:r>
              <a:rPr lang="cs-CZ" sz="2100" dirty="0" err="1"/>
              <a:t>zástupčí</a:t>
            </a:r>
            <a:r>
              <a:rPr lang="cs-CZ" sz="2100" dirty="0"/>
              <a:t> oprávnění) tím, že právní jednání učiněné neoprávněným zástupcem dodatečně neschválí.</a:t>
            </a:r>
          </a:p>
          <a:p>
            <a:pPr algn="just">
              <a:lnSpc>
                <a:spcPct val="100000"/>
              </a:lnSpc>
            </a:pPr>
            <a:endParaRPr lang="cs-CZ" sz="2100" dirty="0"/>
          </a:p>
          <a:p>
            <a:pPr algn="just">
              <a:lnSpc>
                <a:spcPct val="100000"/>
              </a:lnSpc>
            </a:pPr>
            <a:r>
              <a:rPr lang="cs-CZ" sz="1000" dirty="0">
                <a:highlight>
                  <a:srgbClr val="FFFF00"/>
                </a:highlight>
              </a:rPr>
              <a:t>RUBAN, Radek a Zdeněk HOUDEK. Následky jednání zástupce, jehož zájmy jsou v rozporu se zájmy zastoupeného. In Kotásek, J., Špačková, M. Pocta prof. Josefu Bejčkovi k 70. narozeninám. 1. vyd. Brno: MU, 2022. s. 343-373.</a:t>
            </a:r>
          </a:p>
          <a:p>
            <a:pPr algn="just">
              <a:lnSpc>
                <a:spcPct val="100000"/>
              </a:lnSpc>
            </a:pPr>
            <a:r>
              <a:rPr lang="cs-CZ" sz="1000" dirty="0">
                <a:highlight>
                  <a:srgbClr val="FFFF00"/>
                </a:highlight>
              </a:rPr>
              <a:t>https://science.law.muni.cz/knihy/monografie/pocta-josefu-bejckovi.pdf</a:t>
            </a:r>
          </a:p>
          <a:p>
            <a:pPr algn="just"/>
            <a:endParaRPr lang="cs-CZ" sz="1600" dirty="0"/>
          </a:p>
          <a:p>
            <a:pPr algn="just"/>
            <a:endParaRPr lang="cs-CZ" sz="2400" dirty="0"/>
          </a:p>
        </p:txBody>
      </p:sp>
    </p:spTree>
    <p:extLst>
      <p:ext uri="{BB962C8B-B14F-4D97-AF65-F5344CB8AC3E}">
        <p14:creationId xmlns:p14="http://schemas.microsoft.com/office/powerpoint/2010/main" val="2276981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err="1"/>
              <a:t>Cdo</a:t>
            </a:r>
            <a:r>
              <a:rPr lang="cs-CZ" sz="3200" dirty="0"/>
              <a:t> 31 </a:t>
            </a:r>
            <a:r>
              <a:rPr lang="cs-CZ" sz="3200" dirty="0" err="1"/>
              <a:t>Cdo</a:t>
            </a:r>
            <a:r>
              <a:rPr lang="cs-CZ" sz="3200" dirty="0"/>
              <a:t> 1640/2022 - závěry</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821409"/>
            <a:ext cx="11767128" cy="5930373"/>
          </a:xfrm>
        </p:spPr>
        <p:txBody>
          <a:bodyPr/>
          <a:lstStyle/>
          <a:p>
            <a:pPr algn="just"/>
            <a:r>
              <a:rPr lang="cs-CZ" sz="2500" dirty="0"/>
              <a:t>Jedná-li zástupce, jehož zájmy jsou ve střetu se zájmy zastoupeného, je tímto jednáním zastoupený vázán </a:t>
            </a:r>
            <a:r>
              <a:rPr lang="cs-CZ" sz="2500" b="1" dirty="0"/>
              <a:t>vždy</a:t>
            </a:r>
            <a:r>
              <a:rPr lang="cs-CZ" sz="2500" dirty="0"/>
              <a:t>, byla-li třetí osoba (s níž zástupce jednal) </a:t>
            </a:r>
            <a:r>
              <a:rPr lang="cs-CZ" sz="2500" b="1" dirty="0"/>
              <a:t>v dobré víře, že zástupci svědčí </a:t>
            </a:r>
            <a:r>
              <a:rPr lang="cs-CZ" sz="2500" b="1" dirty="0" err="1"/>
              <a:t>zástupčí</a:t>
            </a:r>
            <a:r>
              <a:rPr lang="cs-CZ" sz="2500" b="1" dirty="0"/>
              <a:t> </a:t>
            </a:r>
            <a:r>
              <a:rPr lang="cs-CZ" sz="2500" dirty="0"/>
              <a:t>oprávnění (že mezi zájmy zástupce a zájmy zastoupeného není rozpor, popř. že existující rozpor neomezuje </a:t>
            </a:r>
            <a:r>
              <a:rPr lang="cs-CZ" sz="2500" dirty="0" err="1"/>
              <a:t>zástupčí</a:t>
            </a:r>
            <a:r>
              <a:rPr lang="cs-CZ" sz="2500" dirty="0"/>
              <a:t> oprávnění zástupce). </a:t>
            </a:r>
          </a:p>
          <a:p>
            <a:pPr algn="just"/>
            <a:r>
              <a:rPr lang="cs-CZ" sz="2500" b="1" dirty="0"/>
              <a:t>Není-li třetí osoba v dobré víře</a:t>
            </a:r>
            <a:r>
              <a:rPr lang="cs-CZ" sz="2500" dirty="0"/>
              <a:t>, není zastoupený jednáním zástupce vázán; může je však v souladu s § 440 o. z. dodatečně schválit (</a:t>
            </a:r>
            <a:r>
              <a:rPr lang="cs-CZ" sz="2500" dirty="0" err="1"/>
              <a:t>ratihabovat</a:t>
            </a:r>
            <a:r>
              <a:rPr lang="cs-CZ" sz="2500" dirty="0"/>
              <a:t>). Nedostatku </a:t>
            </a:r>
            <a:r>
              <a:rPr lang="cs-CZ" sz="2500" dirty="0" err="1"/>
              <a:t>zástupčího</a:t>
            </a:r>
            <a:r>
              <a:rPr lang="cs-CZ" sz="2500" dirty="0"/>
              <a:t> oprávnění zástupce (způsobeného nedovoleným střetem zájmů) se zastoupený </a:t>
            </a:r>
            <a:r>
              <a:rPr lang="cs-CZ" sz="2500" b="1" dirty="0"/>
              <a:t>dovolá</a:t>
            </a:r>
            <a:r>
              <a:rPr lang="cs-CZ" sz="2500" dirty="0"/>
              <a:t> ve smyslu § 437 odst. 2 věty první o. z. tím, že právní jednání bez zbytečného odkladu dodatečně neschválí.</a:t>
            </a:r>
          </a:p>
        </p:txBody>
      </p:sp>
    </p:spTree>
    <p:extLst>
      <p:ext uri="{BB962C8B-B14F-4D97-AF65-F5344CB8AC3E}">
        <p14:creationId xmlns:p14="http://schemas.microsoft.com/office/powerpoint/2010/main" val="2484533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20000" y="364210"/>
            <a:ext cx="10753200" cy="661790"/>
          </a:xfrm>
        </p:spPr>
        <p:txBody>
          <a:bodyPr/>
          <a:lstStyle/>
          <a:p>
            <a:pPr eaLnBrk="1" hangingPunct="1"/>
            <a:r>
              <a:rPr lang="cs-CZ" altLang="cs-CZ" sz="3200" dirty="0">
                <a:solidFill>
                  <a:schemeClr val="accent1">
                    <a:lumMod val="60000"/>
                    <a:lumOff val="40000"/>
                  </a:schemeClr>
                </a:solidFill>
                <a:latin typeface="Times New Roman" panose="02020603050405020304" pitchFamily="18" charset="0"/>
                <a:cs typeface="Times New Roman" panose="02020603050405020304" pitchFamily="18" charset="0"/>
              </a:rPr>
              <a:t>Prokura: geneze právní úpravy</a:t>
            </a:r>
            <a:endParaRPr lang="en-US" altLang="cs-CZ"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7171" name="Rectangle 3"/>
          <p:cNvSpPr>
            <a:spLocks noGrp="1" noChangeArrowheads="1"/>
          </p:cNvSpPr>
          <p:nvPr>
            <p:ph type="body" idx="1"/>
          </p:nvPr>
        </p:nvSpPr>
        <p:spPr>
          <a:xfrm>
            <a:off x="720000" y="1146875"/>
            <a:ext cx="10753200" cy="5199681"/>
          </a:xfrm>
        </p:spPr>
        <p:txBody>
          <a:bodyPr/>
          <a:lstStyle/>
          <a:p>
            <a:pPr eaLnBrk="1" hangingPunct="1">
              <a:lnSpc>
                <a:spcPct val="80000"/>
              </a:lnSpc>
            </a:pPr>
            <a:endParaRPr lang="cs-CZ" altLang="cs-CZ" sz="1400" dirty="0"/>
          </a:p>
          <a:p>
            <a:r>
              <a:rPr lang="cs-CZ" sz="2400" dirty="0"/>
              <a:t>AKTUÁLNĚ: Občanský zákoník (§ 450 – 456), nejde o statusovou úpravu (srov. NS 29 </a:t>
            </a:r>
            <a:r>
              <a:rPr lang="cs-CZ" sz="2400" dirty="0" err="1"/>
              <a:t>Cdo</a:t>
            </a:r>
            <a:r>
              <a:rPr lang="cs-CZ" sz="2400" dirty="0"/>
              <a:t> 387/2016), kolizní normy § 45 ZMPS</a:t>
            </a:r>
          </a:p>
          <a:p>
            <a:r>
              <a:rPr lang="cs-CZ" sz="2400" dirty="0"/>
              <a:t>Všeobecný obchodní zákoník rakouský (čl. 41 – 56) </a:t>
            </a:r>
          </a:p>
          <a:p>
            <a:r>
              <a:rPr lang="cs-CZ" sz="2400" dirty="0"/>
              <a:t>Občanský zákoník 1950  (§ 73 – 91);  Zákoník mezinárodního obchodu (§ 66-70), </a:t>
            </a:r>
          </a:p>
          <a:p>
            <a:r>
              <a:rPr lang="cs-CZ" sz="2400" dirty="0"/>
              <a:t>Hospodářský zákoník (§ 24l a 24m)</a:t>
            </a:r>
          </a:p>
          <a:p>
            <a:r>
              <a:rPr lang="cs-CZ" sz="2400" dirty="0"/>
              <a:t>Obchodní zákoník (§ 14). </a:t>
            </a:r>
          </a:p>
          <a:p>
            <a:r>
              <a:rPr lang="cs-CZ" sz="2400" dirty="0"/>
              <a:t>SRN § 48 a násl. HGB, v Rakousku § 48 </a:t>
            </a:r>
            <a:r>
              <a:rPr lang="cs-CZ" sz="2400" dirty="0" err="1"/>
              <a:t>an</a:t>
            </a:r>
            <a:r>
              <a:rPr lang="cs-CZ" sz="2400" dirty="0"/>
              <a:t>. </a:t>
            </a:r>
            <a:r>
              <a:rPr lang="cs-CZ" sz="2400" dirty="0" err="1"/>
              <a:t>Unternehmensgesetzbuch</a:t>
            </a:r>
            <a:r>
              <a:rPr lang="cs-CZ" sz="2400" dirty="0"/>
              <a:t> (Podnikatelský zákoník), Slovensko, § 14 slov. obchodního zákoníku</a:t>
            </a:r>
          </a:p>
          <a:p>
            <a:pPr eaLnBrk="1" hangingPunct="1">
              <a:lnSpc>
                <a:spcPct val="80000"/>
              </a:lnSpc>
              <a:buFontTx/>
              <a:buNone/>
            </a:pPr>
            <a:endParaRPr lang="cs-CZ" altLang="cs-CZ" sz="1800" dirty="0"/>
          </a:p>
          <a:p>
            <a:pPr eaLnBrk="1" hangingPunct="1">
              <a:lnSpc>
                <a:spcPct val="80000"/>
              </a:lnSpc>
              <a:buFontTx/>
              <a:buNone/>
            </a:pPr>
            <a:endParaRPr lang="cs-CZ" altLang="cs-CZ" sz="1800" dirty="0"/>
          </a:p>
          <a:p>
            <a:pPr eaLnBrk="1" hangingPunct="1">
              <a:lnSpc>
                <a:spcPct val="80000"/>
              </a:lnSpc>
            </a:pPr>
            <a:endParaRPr lang="cs-CZ" altLang="cs-CZ" sz="1800" dirty="0"/>
          </a:p>
          <a:p>
            <a:pPr eaLnBrk="1" hangingPunct="1">
              <a:lnSpc>
                <a:spcPct val="80000"/>
              </a:lnSpc>
              <a:buFontTx/>
              <a:buNone/>
            </a:pPr>
            <a:r>
              <a:rPr lang="cs-CZ" altLang="cs-CZ" sz="1800" dirty="0"/>
              <a:t>	</a:t>
            </a:r>
            <a:endParaRPr lang="en-US" altLang="cs-CZ" sz="1800" dirty="0"/>
          </a:p>
        </p:txBody>
      </p:sp>
    </p:spTree>
    <p:extLst>
      <p:ext uri="{BB962C8B-B14F-4D97-AF65-F5344CB8AC3E}">
        <p14:creationId xmlns:p14="http://schemas.microsoft.com/office/powerpoint/2010/main" val="3249386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sz="3200" dirty="0">
                <a:solidFill>
                  <a:schemeClr val="accent1">
                    <a:lumMod val="60000"/>
                    <a:lumOff val="40000"/>
                  </a:schemeClr>
                </a:solidFill>
                <a:latin typeface="Times New Roman" panose="02020603050405020304" pitchFamily="18" charset="0"/>
                <a:cs typeface="Times New Roman" panose="02020603050405020304" pitchFamily="18" charset="0"/>
              </a:rPr>
              <a:t>Zastoupení prokuristou</a:t>
            </a:r>
            <a:endParaRPr lang="en-US" altLang="cs-CZ"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7171" name="Rectangle 3"/>
          <p:cNvSpPr>
            <a:spLocks noGrp="1" noChangeArrowheads="1"/>
          </p:cNvSpPr>
          <p:nvPr>
            <p:ph type="body" idx="1"/>
          </p:nvPr>
        </p:nvSpPr>
        <p:spPr>
          <a:xfrm>
            <a:off x="371959" y="1692002"/>
            <a:ext cx="11101241" cy="4746898"/>
          </a:xfrm>
        </p:spPr>
        <p:txBody>
          <a:bodyPr/>
          <a:lstStyle/>
          <a:p>
            <a:pPr eaLnBrk="1" hangingPunct="1">
              <a:lnSpc>
                <a:spcPct val="80000"/>
              </a:lnSpc>
            </a:pPr>
            <a:endParaRPr lang="cs-CZ" altLang="cs-CZ" sz="1400" dirty="0"/>
          </a:p>
          <a:p>
            <a:pPr>
              <a:lnSpc>
                <a:spcPct val="80000"/>
              </a:lnSpc>
            </a:pPr>
            <a:r>
              <a:rPr lang="cs-CZ" altLang="cs-CZ" sz="2400" dirty="0"/>
              <a:t>prokura (dříve § 14 </a:t>
            </a:r>
            <a:r>
              <a:rPr lang="cs-CZ" altLang="cs-CZ" sz="2400" dirty="0" err="1"/>
              <a:t>ObchZ</a:t>
            </a:r>
            <a:r>
              <a:rPr lang="cs-CZ" altLang="cs-CZ" sz="2400" dirty="0"/>
              <a:t>) - speciální druh plné moci zapisované do OR</a:t>
            </a:r>
          </a:p>
          <a:p>
            <a:pPr algn="just">
              <a:lnSpc>
                <a:spcPct val="80000"/>
              </a:lnSpc>
            </a:pPr>
            <a:endParaRPr lang="cs-CZ" altLang="cs-CZ" sz="2400" dirty="0"/>
          </a:p>
          <a:p>
            <a:pPr algn="just">
              <a:lnSpc>
                <a:spcPct val="80000"/>
              </a:lnSpc>
            </a:pPr>
            <a:r>
              <a:rPr lang="cs-CZ" altLang="cs-CZ" sz="2400" dirty="0"/>
              <a:t>§ 450 – 456 OZ	</a:t>
            </a:r>
          </a:p>
          <a:p>
            <a:pPr algn="just">
              <a:lnSpc>
                <a:spcPct val="80000"/>
              </a:lnSpc>
            </a:pPr>
            <a:endParaRPr lang="cs-CZ" altLang="cs-CZ" sz="2400" dirty="0"/>
          </a:p>
          <a:p>
            <a:pPr algn="just">
              <a:lnSpc>
                <a:spcPct val="80000"/>
              </a:lnSpc>
            </a:pPr>
            <a:r>
              <a:rPr lang="cs-CZ" altLang="cs-CZ" sz="2400" dirty="0"/>
              <a:t>podnikatel prokurou zmocňuje prokuristu ke všem právním jednáním, ke kterým dochází při provozu závodu, žádná vazba na „obvyklost“ (rozpor s důvodovou zprávou)</a:t>
            </a:r>
          </a:p>
          <a:p>
            <a:pPr algn="just" eaLnBrk="1" hangingPunct="1">
              <a:lnSpc>
                <a:spcPct val="80000"/>
              </a:lnSpc>
            </a:pPr>
            <a:endParaRPr lang="cs-CZ" altLang="cs-CZ" sz="2400" dirty="0"/>
          </a:p>
          <a:p>
            <a:pPr algn="just">
              <a:lnSpc>
                <a:spcPct val="80000"/>
              </a:lnSpc>
            </a:pPr>
            <a:r>
              <a:rPr lang="cs-CZ" altLang="cs-CZ" sz="2400" dirty="0"/>
              <a:t>prokuru uděluje výhradně podnikatel zapsaný do OR (FO i PO), prokuristou</a:t>
            </a:r>
          </a:p>
          <a:p>
            <a:pPr>
              <a:lnSpc>
                <a:spcPct val="80000"/>
              </a:lnSpc>
            </a:pPr>
            <a:endParaRPr lang="cs-CZ" altLang="cs-CZ" sz="2400" dirty="0"/>
          </a:p>
          <a:p>
            <a:pPr>
              <a:lnSpc>
                <a:spcPct val="80000"/>
              </a:lnSpc>
            </a:pPr>
            <a:r>
              <a:rPr lang="cs-CZ" altLang="cs-CZ" sz="2400" dirty="0"/>
              <a:t>může být pouze fyzická osoba</a:t>
            </a:r>
          </a:p>
          <a:p>
            <a:pPr>
              <a:lnSpc>
                <a:spcPct val="80000"/>
              </a:lnSpc>
            </a:pPr>
            <a:endParaRPr lang="cs-CZ" altLang="cs-CZ" sz="2400" dirty="0"/>
          </a:p>
          <a:p>
            <a:pPr>
              <a:lnSpc>
                <a:spcPct val="80000"/>
              </a:lnSpc>
            </a:pPr>
            <a:r>
              <a:rPr lang="cs-CZ" altLang="cs-CZ" sz="2400" dirty="0"/>
              <a:t>nutné explicitní udělení prokury/filiálky</a:t>
            </a:r>
          </a:p>
          <a:p>
            <a:pPr>
              <a:lnSpc>
                <a:spcPct val="80000"/>
              </a:lnSpc>
            </a:pPr>
            <a:endParaRPr lang="cs-CZ" altLang="cs-CZ" sz="2400" dirty="0"/>
          </a:p>
          <a:p>
            <a:pPr>
              <a:lnSpc>
                <a:spcPct val="80000"/>
              </a:lnSpc>
            </a:pPr>
            <a:r>
              <a:rPr lang="cs-CZ" sz="2400" dirty="0"/>
              <a:t>prokurista vykonává prokuru s péčí řádného hospodáře</a:t>
            </a:r>
            <a:endParaRPr lang="cs-CZ" altLang="cs-CZ" sz="2400" dirty="0"/>
          </a:p>
          <a:p>
            <a:pPr eaLnBrk="1" hangingPunct="1">
              <a:lnSpc>
                <a:spcPct val="80000"/>
              </a:lnSpc>
              <a:buFontTx/>
              <a:buNone/>
            </a:pPr>
            <a:endParaRPr lang="cs-CZ" altLang="cs-CZ" sz="1800" dirty="0"/>
          </a:p>
          <a:p>
            <a:pPr eaLnBrk="1" hangingPunct="1">
              <a:lnSpc>
                <a:spcPct val="80000"/>
              </a:lnSpc>
              <a:buFontTx/>
              <a:buNone/>
            </a:pPr>
            <a:endParaRPr lang="cs-CZ" altLang="cs-CZ" sz="1800" dirty="0"/>
          </a:p>
          <a:p>
            <a:pPr eaLnBrk="1" hangingPunct="1">
              <a:lnSpc>
                <a:spcPct val="80000"/>
              </a:lnSpc>
            </a:pPr>
            <a:endParaRPr lang="cs-CZ" altLang="cs-CZ" sz="1800" dirty="0"/>
          </a:p>
          <a:p>
            <a:pPr eaLnBrk="1" hangingPunct="1">
              <a:lnSpc>
                <a:spcPct val="80000"/>
              </a:lnSpc>
              <a:buFontTx/>
              <a:buNone/>
            </a:pPr>
            <a:r>
              <a:rPr lang="cs-CZ" altLang="cs-CZ" sz="1800" dirty="0"/>
              <a:t>	</a:t>
            </a:r>
            <a:endParaRPr lang="en-US" altLang="cs-CZ" sz="1800" dirty="0"/>
          </a:p>
        </p:txBody>
      </p:sp>
    </p:spTree>
    <p:extLst>
      <p:ext uri="{BB962C8B-B14F-4D97-AF65-F5344CB8AC3E}">
        <p14:creationId xmlns:p14="http://schemas.microsoft.com/office/powerpoint/2010/main" val="1291390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sz="3200" dirty="0">
                <a:solidFill>
                  <a:schemeClr val="tx2">
                    <a:lumMod val="60000"/>
                    <a:lumOff val="40000"/>
                  </a:schemeClr>
                </a:solidFill>
                <a:latin typeface="Times New Roman" panose="02020603050405020304" pitchFamily="18" charset="0"/>
                <a:cs typeface="Times New Roman" panose="02020603050405020304" pitchFamily="18" charset="0"/>
              </a:rPr>
              <a:t>Typy prokury</a:t>
            </a:r>
            <a:endParaRPr lang="en-US" altLang="cs-CZ" sz="32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8195" name="Rectangle 3"/>
          <p:cNvSpPr>
            <a:spLocks noGrp="1" noChangeArrowheads="1"/>
          </p:cNvSpPr>
          <p:nvPr>
            <p:ph type="body" idx="1"/>
          </p:nvPr>
        </p:nvSpPr>
        <p:spPr>
          <a:xfrm>
            <a:off x="535709" y="1431637"/>
            <a:ext cx="10937491" cy="5209308"/>
          </a:xfrm>
        </p:spPr>
        <p:txBody>
          <a:bodyPr/>
          <a:lstStyle/>
          <a:p>
            <a:pPr eaLnBrk="1" hangingPunct="1">
              <a:lnSpc>
                <a:spcPct val="80000"/>
              </a:lnSpc>
            </a:pPr>
            <a:endParaRPr lang="cs-CZ" altLang="cs-CZ" sz="1600" dirty="0"/>
          </a:p>
          <a:p>
            <a:pPr eaLnBrk="1" hangingPunct="1">
              <a:lnSpc>
                <a:spcPct val="80000"/>
              </a:lnSpc>
            </a:pPr>
            <a:endParaRPr lang="cs-CZ" altLang="cs-CZ" sz="1600" dirty="0"/>
          </a:p>
          <a:p>
            <a:pPr eaLnBrk="1" hangingPunct="1">
              <a:lnSpc>
                <a:spcPct val="80000"/>
              </a:lnSpc>
              <a:buFontTx/>
              <a:buNone/>
            </a:pPr>
            <a:r>
              <a:rPr lang="cs-CZ" altLang="cs-CZ" sz="2000" b="1" dirty="0"/>
              <a:t>	</a:t>
            </a:r>
            <a:r>
              <a:rPr lang="cs-CZ" altLang="cs-CZ" sz="2600" b="1" dirty="0"/>
              <a:t>základní (prostá) prokura </a:t>
            </a:r>
            <a:r>
              <a:rPr lang="cs-CZ" altLang="cs-CZ" sz="2600" dirty="0"/>
              <a:t>- všechny právní úkony, ke kterým dochází při provozu závodu, nikoliv však zcizování a zatěžování nemovitostí; spor – jakéhokoliv závodu či konkrétního závodu?</a:t>
            </a:r>
            <a:endParaRPr lang="cs-CZ" altLang="cs-CZ" sz="2600" b="1" dirty="0"/>
          </a:p>
          <a:p>
            <a:pPr eaLnBrk="1" hangingPunct="1">
              <a:lnSpc>
                <a:spcPct val="80000"/>
              </a:lnSpc>
            </a:pPr>
            <a:endParaRPr lang="cs-CZ" altLang="cs-CZ" sz="2600" b="1" dirty="0"/>
          </a:p>
          <a:p>
            <a:pPr eaLnBrk="1" hangingPunct="1">
              <a:lnSpc>
                <a:spcPct val="80000"/>
              </a:lnSpc>
              <a:buFontTx/>
              <a:buNone/>
            </a:pPr>
            <a:r>
              <a:rPr lang="cs-CZ" altLang="cs-CZ" sz="2600" b="1" dirty="0"/>
              <a:t>	rozšířená prokura </a:t>
            </a:r>
            <a:r>
              <a:rPr lang="cs-CZ" altLang="cs-CZ" sz="2600" dirty="0"/>
              <a:t>– úkony viz výše včetně zcizování a zatěžování nemovitostí</a:t>
            </a:r>
          </a:p>
          <a:p>
            <a:pPr eaLnBrk="1" hangingPunct="1">
              <a:lnSpc>
                <a:spcPct val="80000"/>
              </a:lnSpc>
              <a:buFontTx/>
              <a:buNone/>
            </a:pPr>
            <a:endParaRPr lang="cs-CZ" altLang="cs-CZ" sz="2600" dirty="0"/>
          </a:p>
          <a:p>
            <a:pPr marL="72000" indent="0">
              <a:buNone/>
            </a:pPr>
            <a:r>
              <a:rPr lang="cs-CZ" altLang="cs-CZ" sz="2400" b="1" dirty="0"/>
              <a:t>  pobočková prokura </a:t>
            </a:r>
            <a:r>
              <a:rPr lang="cs-CZ" altLang="cs-CZ" sz="2400" dirty="0"/>
              <a:t>– </a:t>
            </a:r>
            <a:r>
              <a:rPr lang="cs-CZ" sz="2400" dirty="0"/>
              <a:t>pro některou pobočku OZ nebo pro některý z OZ</a:t>
            </a:r>
          </a:p>
          <a:p>
            <a:pPr marL="72000" indent="0">
              <a:buNone/>
            </a:pPr>
            <a:endParaRPr lang="cs-CZ" sz="2400" dirty="0"/>
          </a:p>
          <a:p>
            <a:r>
              <a:rPr lang="cs-CZ" sz="2400" dirty="0"/>
              <a:t>Jiné varianty možné pouze </a:t>
            </a:r>
            <a:r>
              <a:rPr lang="cs-CZ" sz="2400" i="1" dirty="0"/>
              <a:t>inter partes</a:t>
            </a:r>
            <a:r>
              <a:rPr lang="cs-CZ" sz="2400" dirty="0"/>
              <a:t>: omezení prokury vnitřními pokyny nemá účinky vůči třetím osobám, i když bylo zveřejněno.</a:t>
            </a:r>
          </a:p>
          <a:p>
            <a:pPr eaLnBrk="1" hangingPunct="1">
              <a:lnSpc>
                <a:spcPct val="80000"/>
              </a:lnSpc>
              <a:buFontTx/>
              <a:buNone/>
            </a:pPr>
            <a:endParaRPr lang="cs-CZ" altLang="cs-CZ" sz="2600" dirty="0"/>
          </a:p>
          <a:p>
            <a:pPr eaLnBrk="1" hangingPunct="1">
              <a:lnSpc>
                <a:spcPct val="80000"/>
              </a:lnSpc>
              <a:buFontTx/>
              <a:buNone/>
            </a:pPr>
            <a:endParaRPr lang="cs-CZ" altLang="cs-CZ" sz="2000" dirty="0"/>
          </a:p>
          <a:p>
            <a:pPr eaLnBrk="1" hangingPunct="1">
              <a:lnSpc>
                <a:spcPct val="80000"/>
              </a:lnSpc>
              <a:buFontTx/>
              <a:buNone/>
            </a:pPr>
            <a:endParaRPr lang="cs-CZ" altLang="cs-CZ" sz="2000" dirty="0"/>
          </a:p>
          <a:p>
            <a:pPr eaLnBrk="1" hangingPunct="1">
              <a:lnSpc>
                <a:spcPct val="80000"/>
              </a:lnSpc>
              <a:buFontTx/>
              <a:buNone/>
            </a:pPr>
            <a:endParaRPr lang="cs-CZ" altLang="cs-CZ" sz="2000" dirty="0"/>
          </a:p>
          <a:p>
            <a:pPr eaLnBrk="1" hangingPunct="1">
              <a:lnSpc>
                <a:spcPct val="80000"/>
              </a:lnSpc>
              <a:buFontTx/>
              <a:buNone/>
            </a:pPr>
            <a:r>
              <a:rPr lang="cs-CZ" altLang="cs-CZ" sz="2000" dirty="0"/>
              <a:t>	</a:t>
            </a:r>
            <a:endParaRPr lang="en-US" altLang="cs-CZ" sz="2000" dirty="0"/>
          </a:p>
        </p:txBody>
      </p:sp>
    </p:spTree>
    <p:extLst>
      <p:ext uri="{BB962C8B-B14F-4D97-AF65-F5344CB8AC3E}">
        <p14:creationId xmlns:p14="http://schemas.microsoft.com/office/powerpoint/2010/main" val="3494027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20000" y="409575"/>
            <a:ext cx="10753200" cy="616425"/>
          </a:xfrm>
        </p:spPr>
        <p:txBody>
          <a:bodyPr/>
          <a:lstStyle/>
          <a:p>
            <a:pPr eaLnBrk="1" hangingPunct="1"/>
            <a:r>
              <a:rPr lang="cs-CZ" altLang="cs-CZ" sz="3200" dirty="0">
                <a:latin typeface="Times New Roman" panose="02020603050405020304" pitchFamily="18" charset="0"/>
                <a:cs typeface="Times New Roman" panose="02020603050405020304" pitchFamily="18" charset="0"/>
              </a:rPr>
              <a:t>Udělení prokury</a:t>
            </a:r>
            <a:endParaRPr lang="en-US" altLang="cs-CZ" sz="3200" dirty="0">
              <a:latin typeface="Times New Roman" panose="02020603050405020304" pitchFamily="18" charset="0"/>
              <a:cs typeface="Times New Roman" panose="02020603050405020304" pitchFamily="18" charset="0"/>
            </a:endParaRPr>
          </a:p>
        </p:txBody>
      </p:sp>
      <p:sp>
        <p:nvSpPr>
          <p:cNvPr id="9219" name="Rectangle 3"/>
          <p:cNvSpPr>
            <a:spLocks noGrp="1" noChangeArrowheads="1"/>
          </p:cNvSpPr>
          <p:nvPr>
            <p:ph type="body" idx="1"/>
          </p:nvPr>
        </p:nvSpPr>
        <p:spPr>
          <a:xfrm>
            <a:off x="720000" y="1323975"/>
            <a:ext cx="10753200" cy="4508025"/>
          </a:xfrm>
        </p:spPr>
        <p:txBody>
          <a:bodyPr/>
          <a:lstStyle/>
          <a:p>
            <a:pPr eaLnBrk="1" hangingPunct="1">
              <a:lnSpc>
                <a:spcPct val="90000"/>
              </a:lnSpc>
            </a:pPr>
            <a:endParaRPr lang="cs-CZ" altLang="cs-CZ" sz="1800" dirty="0"/>
          </a:p>
          <a:p>
            <a:pPr eaLnBrk="1" hangingPunct="1">
              <a:lnSpc>
                <a:spcPct val="90000"/>
              </a:lnSpc>
              <a:buFontTx/>
              <a:buNone/>
            </a:pPr>
            <a:r>
              <a:rPr lang="cs-CZ" altLang="cs-CZ" sz="2400" dirty="0"/>
              <a:t>	</a:t>
            </a:r>
            <a:r>
              <a:rPr lang="cs-CZ" sz="2800" dirty="0"/>
              <a:t>Písemná forma – z podpůrné aplikace § 441 OZ</a:t>
            </a:r>
          </a:p>
          <a:p>
            <a:r>
              <a:rPr lang="cs-CZ" sz="2800" dirty="0"/>
              <a:t>Z prokury má být zřejmé, že jde o prokuru. </a:t>
            </a:r>
            <a:r>
              <a:rPr lang="cs-CZ" dirty="0"/>
              <a:t>„Prokura“ </a:t>
            </a:r>
            <a:r>
              <a:rPr lang="cs-CZ" dirty="0" err="1"/>
              <a:t>magic</a:t>
            </a:r>
            <a:r>
              <a:rPr lang="cs-CZ" dirty="0"/>
              <a:t> </a:t>
            </a:r>
            <a:r>
              <a:rPr lang="cs-CZ" dirty="0" err="1"/>
              <a:t>word</a:t>
            </a:r>
            <a:r>
              <a:rPr lang="cs-CZ" dirty="0"/>
              <a:t>?</a:t>
            </a:r>
            <a:endParaRPr lang="cs-CZ" sz="2800" dirty="0"/>
          </a:p>
          <a:p>
            <a:r>
              <a:rPr lang="cs-CZ" sz="2800" dirty="0"/>
              <a:t>Samotná listina v zásadě irelevantní pro třetí strany – zápis do OR  </a:t>
            </a:r>
          </a:p>
          <a:p>
            <a:r>
              <a:rPr lang="cs-CZ" sz="2800" dirty="0"/>
              <a:t>Rozhodnutí o prokuře:  </a:t>
            </a:r>
          </a:p>
          <a:p>
            <a:pPr lvl="1"/>
            <a:r>
              <a:rPr lang="cs-CZ" sz="2800" dirty="0"/>
              <a:t>osobní společnosti – všichni společníci, </a:t>
            </a:r>
          </a:p>
          <a:p>
            <a:pPr lvl="1"/>
            <a:r>
              <a:rPr lang="cs-CZ" sz="2800" dirty="0"/>
              <a:t>s.r.o. - valná hromada (společenská smlouva může určit jinak) </a:t>
            </a:r>
          </a:p>
          <a:p>
            <a:pPr lvl="1"/>
            <a:r>
              <a:rPr lang="cs-CZ" sz="2800" dirty="0"/>
              <a:t>a. s. představenstvo (stanovy mohou určit VH)</a:t>
            </a:r>
          </a:p>
          <a:p>
            <a:pPr lvl="1"/>
            <a:r>
              <a:rPr lang="cs-CZ" sz="2800" dirty="0"/>
              <a:t>družstvo – představenstvo (stanovy mohou přenést na členskou schůzi)</a:t>
            </a:r>
          </a:p>
          <a:p>
            <a:pPr eaLnBrk="1" hangingPunct="1">
              <a:lnSpc>
                <a:spcPct val="90000"/>
              </a:lnSpc>
              <a:buFontTx/>
              <a:buNone/>
            </a:pPr>
            <a:endParaRPr lang="cs-CZ" altLang="cs-CZ" sz="2400" dirty="0"/>
          </a:p>
        </p:txBody>
      </p:sp>
    </p:spTree>
    <p:extLst>
      <p:ext uri="{BB962C8B-B14F-4D97-AF65-F5344CB8AC3E}">
        <p14:creationId xmlns:p14="http://schemas.microsoft.com/office/powerpoint/2010/main" val="327949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Přímé jednání podnikatele v. jednání v zastoupení</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1099127"/>
            <a:ext cx="11767128" cy="5652655"/>
          </a:xfrm>
        </p:spPr>
        <p:txBody>
          <a:bodyPr/>
          <a:lstStyle/>
          <a:p>
            <a:pPr algn="just"/>
            <a:endParaRPr lang="cs-CZ" sz="2600" i="0" dirty="0">
              <a:effectLst/>
              <a:latin typeface="Arial" panose="020B0604020202020204" pitchFamily="34" charset="0"/>
            </a:endParaRPr>
          </a:p>
          <a:p>
            <a:pPr algn="just"/>
            <a:r>
              <a:rPr lang="cs-CZ" sz="2600" i="0" dirty="0">
                <a:effectLst/>
                <a:latin typeface="Arial" panose="020B0604020202020204" pitchFamily="34" charset="0"/>
              </a:rPr>
              <a:t>Přímé jednání podnikatele, prakticky nerealizovatelné jako výlučný způsob jednání, od počátku obchodu: pomocné osoby a zástupci</a:t>
            </a:r>
          </a:p>
          <a:p>
            <a:pPr algn="just"/>
            <a:endParaRPr lang="cs-CZ" sz="2600" i="0" dirty="0">
              <a:effectLst/>
              <a:latin typeface="Arial" panose="020B0604020202020204" pitchFamily="34" charset="0"/>
            </a:endParaRPr>
          </a:p>
          <a:p>
            <a:pPr algn="just"/>
            <a:r>
              <a:rPr lang="cs-CZ" sz="2600" i="0" dirty="0">
                <a:effectLst/>
                <a:latin typeface="Arial" panose="020B0604020202020204" pitchFamily="34" charset="0"/>
              </a:rPr>
              <a:t>Zastoupení podnikatele, nutné, často neviditelné (prodej v obchodě)</a:t>
            </a:r>
          </a:p>
          <a:p>
            <a:pPr algn="just"/>
            <a:endParaRPr lang="cs-CZ" sz="2600" i="0" dirty="0">
              <a:effectLst/>
              <a:latin typeface="Arial" panose="020B0604020202020204" pitchFamily="34" charset="0"/>
            </a:endParaRPr>
          </a:p>
          <a:p>
            <a:pPr algn="just"/>
            <a:r>
              <a:rPr lang="cs-CZ" sz="2600" dirty="0">
                <a:latin typeface="Arial" panose="020B0604020202020204" pitchFamily="34" charset="0"/>
              </a:rPr>
              <a:t>Rozdíly v zastoupení podnikatele FO a PO - jen statutární orgány</a:t>
            </a:r>
          </a:p>
          <a:p>
            <a:pPr algn="just"/>
            <a:endParaRPr lang="cs-CZ" sz="2600" b="1" dirty="0">
              <a:solidFill>
                <a:srgbClr val="FF8400"/>
              </a:solidFill>
              <a:latin typeface="Arial" panose="020B0604020202020204" pitchFamily="34" charset="0"/>
            </a:endParaRPr>
          </a:p>
          <a:p>
            <a:pPr algn="just"/>
            <a:endParaRPr lang="cs-CZ" sz="2600" b="1" i="0" dirty="0">
              <a:solidFill>
                <a:srgbClr val="FF8400"/>
              </a:solidFill>
              <a:effectLst/>
              <a:latin typeface="Arial" panose="020B0604020202020204" pitchFamily="34" charset="0"/>
            </a:endParaRPr>
          </a:p>
          <a:p>
            <a:endParaRPr lang="cs-CZ" sz="2400" dirty="0"/>
          </a:p>
          <a:p>
            <a:endParaRPr lang="cs-CZ" sz="2400" dirty="0"/>
          </a:p>
          <a:p>
            <a:endParaRPr lang="cs-CZ" sz="2400" dirty="0"/>
          </a:p>
        </p:txBody>
      </p:sp>
    </p:spTree>
    <p:extLst>
      <p:ext uri="{BB962C8B-B14F-4D97-AF65-F5344CB8AC3E}">
        <p14:creationId xmlns:p14="http://schemas.microsoft.com/office/powerpoint/2010/main" val="1772580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20000" y="340963"/>
            <a:ext cx="10753200" cy="410705"/>
          </a:xfrm>
        </p:spPr>
        <p:txBody>
          <a:bodyPr/>
          <a:lstStyle/>
          <a:p>
            <a:pPr eaLnBrk="1" hangingPunct="1"/>
            <a:r>
              <a:rPr lang="cs-CZ" altLang="cs-CZ" sz="3200" dirty="0">
                <a:latin typeface="Times New Roman" panose="02020603050405020304" pitchFamily="18" charset="0"/>
                <a:cs typeface="Times New Roman" panose="02020603050405020304" pitchFamily="18" charset="0"/>
              </a:rPr>
              <a:t>Oprávnění prokuristy</a:t>
            </a:r>
            <a:endParaRPr lang="en-US" altLang="cs-CZ" sz="3200" dirty="0">
              <a:latin typeface="Times New Roman" panose="02020603050405020304" pitchFamily="18" charset="0"/>
              <a:cs typeface="Times New Roman" panose="02020603050405020304" pitchFamily="18" charset="0"/>
            </a:endParaRPr>
          </a:p>
        </p:txBody>
      </p:sp>
      <p:sp>
        <p:nvSpPr>
          <p:cNvPr id="9219" name="Rectangle 3"/>
          <p:cNvSpPr>
            <a:spLocks noGrp="1" noChangeArrowheads="1"/>
          </p:cNvSpPr>
          <p:nvPr>
            <p:ph type="body" idx="1"/>
          </p:nvPr>
        </p:nvSpPr>
        <p:spPr>
          <a:xfrm>
            <a:off x="476249" y="976392"/>
            <a:ext cx="11382375" cy="5827363"/>
          </a:xfrm>
        </p:spPr>
        <p:txBody>
          <a:bodyPr/>
          <a:lstStyle/>
          <a:p>
            <a:pPr eaLnBrk="1" hangingPunct="1">
              <a:lnSpc>
                <a:spcPct val="90000"/>
              </a:lnSpc>
            </a:pPr>
            <a:endParaRPr lang="cs-CZ" altLang="cs-CZ" sz="1800" dirty="0"/>
          </a:p>
          <a:p>
            <a:r>
              <a:rPr lang="cs-CZ" sz="2400" b="1" dirty="0"/>
              <a:t>Základní prokura </a:t>
            </a:r>
            <a:r>
              <a:rPr lang="cs-CZ" sz="2400" dirty="0"/>
              <a:t>(§ 450 odst. 1 věta první): PROVOZ ZÁVODU (nikoliv tedy prodej či pacht závodu, změnu obchodní firmy apod.) – otázka: konkrétního závodu? Také zastupování i soudu?</a:t>
            </a:r>
          </a:p>
          <a:p>
            <a:r>
              <a:rPr lang="cs-CZ" sz="2400" b="1" dirty="0"/>
              <a:t>Rozšířená prokura </a:t>
            </a:r>
            <a:r>
              <a:rPr lang="cs-CZ" sz="2400" dirty="0"/>
              <a:t>(§ 450 odst. 1 věta druhá) PROVOZ ZÁVODU + NEMOVITOSTNÍ AGENDA (ZCIZOVÁNÍ A ZATĚŽOVÁNÍ)</a:t>
            </a:r>
          </a:p>
          <a:p>
            <a:r>
              <a:rPr lang="cs-CZ" sz="2400" b="1" dirty="0"/>
              <a:t>Filiální prokura </a:t>
            </a:r>
            <a:r>
              <a:rPr lang="cs-CZ" sz="2400" dirty="0"/>
              <a:t>(§ 450 odst. 2 věta druhá) – PROVOZ POBOČKY ČI PROVOZ NĚKTERÉHO ZÁVODU</a:t>
            </a:r>
          </a:p>
          <a:p>
            <a:r>
              <a:rPr lang="cs-CZ" sz="2400" i="1" dirty="0"/>
              <a:t>Vnitřní omezení pouze relativní povahy</a:t>
            </a:r>
          </a:p>
          <a:p>
            <a:r>
              <a:rPr lang="cs-CZ" sz="2400" dirty="0" err="1"/>
              <a:t>Kvaziprokura</a:t>
            </a:r>
            <a:r>
              <a:rPr lang="cs-CZ" sz="2400" dirty="0"/>
              <a:t>? </a:t>
            </a:r>
            <a:r>
              <a:rPr lang="cs-CZ" sz="2400"/>
              <a:t>Nevyřešeno…</a:t>
            </a:r>
            <a:endParaRPr lang="cs-CZ" sz="2400" dirty="0"/>
          </a:p>
          <a:p>
            <a:pPr eaLnBrk="1" hangingPunct="1">
              <a:lnSpc>
                <a:spcPct val="90000"/>
              </a:lnSpc>
              <a:buFontTx/>
              <a:buNone/>
            </a:pPr>
            <a:endParaRPr lang="cs-CZ" altLang="cs-CZ" sz="2400" dirty="0"/>
          </a:p>
          <a:p>
            <a:pPr eaLnBrk="1" hangingPunct="1">
              <a:lnSpc>
                <a:spcPct val="90000"/>
              </a:lnSpc>
              <a:buFontTx/>
              <a:buNone/>
            </a:pPr>
            <a:endParaRPr lang="cs-CZ" altLang="cs-CZ" sz="2400" dirty="0"/>
          </a:p>
          <a:p>
            <a:pPr eaLnBrk="1" hangingPunct="1">
              <a:lnSpc>
                <a:spcPct val="90000"/>
              </a:lnSpc>
              <a:buFontTx/>
              <a:buNone/>
            </a:pPr>
            <a:endParaRPr lang="cs-CZ" altLang="cs-CZ" sz="2400" dirty="0"/>
          </a:p>
        </p:txBody>
      </p:sp>
    </p:spTree>
    <p:extLst>
      <p:ext uri="{BB962C8B-B14F-4D97-AF65-F5344CB8AC3E}">
        <p14:creationId xmlns:p14="http://schemas.microsoft.com/office/powerpoint/2010/main" val="4020902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sz="3200" dirty="0">
                <a:latin typeface="Times New Roman" panose="02020603050405020304" pitchFamily="18" charset="0"/>
                <a:cs typeface="Times New Roman" panose="02020603050405020304" pitchFamily="18" charset="0"/>
              </a:rPr>
              <a:t>Společné jednání se statutárním orgánem?</a:t>
            </a:r>
            <a:endParaRPr lang="en-US" altLang="cs-CZ" sz="3200" dirty="0">
              <a:latin typeface="Times New Roman" panose="02020603050405020304" pitchFamily="18" charset="0"/>
              <a:cs typeface="Times New Roman" panose="02020603050405020304" pitchFamily="18" charset="0"/>
            </a:endParaRPr>
          </a:p>
        </p:txBody>
      </p:sp>
      <p:sp>
        <p:nvSpPr>
          <p:cNvPr id="9219" name="Rectangle 3"/>
          <p:cNvSpPr>
            <a:spLocks noGrp="1" noChangeArrowheads="1"/>
          </p:cNvSpPr>
          <p:nvPr>
            <p:ph type="body" idx="1"/>
          </p:nvPr>
        </p:nvSpPr>
        <p:spPr>
          <a:xfrm>
            <a:off x="476249" y="1419225"/>
            <a:ext cx="11382375" cy="4412775"/>
          </a:xfrm>
        </p:spPr>
        <p:txBody>
          <a:bodyPr/>
          <a:lstStyle/>
          <a:p>
            <a:pPr eaLnBrk="1" hangingPunct="1">
              <a:lnSpc>
                <a:spcPct val="90000"/>
              </a:lnSpc>
            </a:pPr>
            <a:endParaRPr lang="cs-CZ" altLang="cs-CZ" sz="1800" dirty="0"/>
          </a:p>
          <a:p>
            <a:r>
              <a:rPr lang="cs-CZ" sz="2600" dirty="0"/>
              <a:t>společné jednání prokuristy s členem statutárního orgánu nepřípustné, způsob jednání příčí smyslu a účelu zákona - </a:t>
            </a:r>
            <a:r>
              <a:rPr lang="cs-CZ" sz="2600" b="1" dirty="0"/>
              <a:t>NS</a:t>
            </a:r>
            <a:r>
              <a:rPr lang="cs-CZ" sz="2600" dirty="0"/>
              <a:t> </a:t>
            </a:r>
            <a:r>
              <a:rPr lang="cs-CZ" sz="2600" b="1" dirty="0"/>
              <a:t>29 </a:t>
            </a:r>
            <a:r>
              <a:rPr lang="cs-CZ" sz="2600" b="1" dirty="0" err="1"/>
              <a:t>Cdo</a:t>
            </a:r>
            <a:r>
              <a:rPr lang="cs-CZ" sz="2600" b="1" dirty="0"/>
              <a:t> 387/2016</a:t>
            </a:r>
          </a:p>
          <a:p>
            <a:r>
              <a:rPr lang="cs-CZ" sz="2600" dirty="0"/>
              <a:t>společné podepisování prokuristy a člena statutárního orgánu je nepřípustným způsobem zastupování obchodní korporace a nemůže být zapsáno do OR. Postavení prokuristy a člena statutárního orgánu je v rámci společnosti zcela odlišné, neboť v případě prokury se sice jedná o široké oprávnění k zastoupení, ale jedná se o zvláštní druh plné moci, které </a:t>
            </a:r>
            <a:r>
              <a:rPr lang="cs-CZ" sz="2600" b="1" dirty="0"/>
              <a:t>není srovnatelné s jednáním člena</a:t>
            </a:r>
            <a:r>
              <a:rPr lang="cs-CZ" sz="2600" dirty="0"/>
              <a:t> statutárního orgánu</a:t>
            </a:r>
            <a:endParaRPr lang="cs-CZ" sz="2600" b="1" dirty="0"/>
          </a:p>
          <a:p>
            <a:pPr eaLnBrk="1" hangingPunct="1">
              <a:lnSpc>
                <a:spcPct val="90000"/>
              </a:lnSpc>
              <a:buFontTx/>
              <a:buNone/>
            </a:pPr>
            <a:endParaRPr lang="cs-CZ" altLang="cs-CZ" sz="2400" dirty="0"/>
          </a:p>
          <a:p>
            <a:pPr eaLnBrk="1" hangingPunct="1">
              <a:lnSpc>
                <a:spcPct val="90000"/>
              </a:lnSpc>
              <a:buFontTx/>
              <a:buNone/>
            </a:pPr>
            <a:endParaRPr lang="cs-CZ" altLang="cs-CZ" sz="2400" dirty="0"/>
          </a:p>
          <a:p>
            <a:pPr eaLnBrk="1" hangingPunct="1">
              <a:lnSpc>
                <a:spcPct val="90000"/>
              </a:lnSpc>
              <a:buFontTx/>
              <a:buNone/>
            </a:pPr>
            <a:endParaRPr lang="cs-CZ" altLang="cs-CZ" sz="2400" dirty="0"/>
          </a:p>
          <a:p>
            <a:pPr eaLnBrk="1" hangingPunct="1">
              <a:lnSpc>
                <a:spcPct val="90000"/>
              </a:lnSpc>
              <a:buFontTx/>
              <a:buNone/>
            </a:pPr>
            <a:endParaRPr lang="cs-CZ" altLang="cs-CZ" sz="2400" dirty="0"/>
          </a:p>
        </p:txBody>
      </p:sp>
    </p:spTree>
    <p:extLst>
      <p:ext uri="{BB962C8B-B14F-4D97-AF65-F5344CB8AC3E}">
        <p14:creationId xmlns:p14="http://schemas.microsoft.com/office/powerpoint/2010/main" val="3729043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sz="3200" dirty="0">
                <a:latin typeface="Times New Roman" panose="02020603050405020304" pitchFamily="18" charset="0"/>
                <a:cs typeface="Times New Roman" panose="02020603050405020304" pitchFamily="18" charset="0"/>
              </a:rPr>
              <a:t>Způsob jednání prokuristy/prokuristů</a:t>
            </a:r>
            <a:endParaRPr lang="en-US" altLang="cs-CZ" sz="3200" dirty="0">
              <a:latin typeface="Times New Roman" panose="02020603050405020304" pitchFamily="18" charset="0"/>
              <a:cs typeface="Times New Roman" panose="02020603050405020304" pitchFamily="18" charset="0"/>
            </a:endParaRPr>
          </a:p>
        </p:txBody>
      </p:sp>
      <p:sp>
        <p:nvSpPr>
          <p:cNvPr id="9219" name="Rectangle 3"/>
          <p:cNvSpPr>
            <a:spLocks noGrp="1" noChangeArrowheads="1"/>
          </p:cNvSpPr>
          <p:nvPr>
            <p:ph type="body" idx="1"/>
          </p:nvPr>
        </p:nvSpPr>
        <p:spPr>
          <a:xfrm>
            <a:off x="476249" y="1419225"/>
            <a:ext cx="11382375" cy="4412775"/>
          </a:xfrm>
        </p:spPr>
        <p:txBody>
          <a:bodyPr/>
          <a:lstStyle/>
          <a:p>
            <a:pPr eaLnBrk="1" hangingPunct="1">
              <a:lnSpc>
                <a:spcPct val="90000"/>
              </a:lnSpc>
            </a:pPr>
            <a:endParaRPr lang="cs-CZ" altLang="cs-CZ" sz="1800" dirty="0"/>
          </a:p>
          <a:p>
            <a:pPr eaLnBrk="1" hangingPunct="1">
              <a:lnSpc>
                <a:spcPct val="90000"/>
              </a:lnSpc>
              <a:buFontTx/>
              <a:buNone/>
            </a:pPr>
            <a:r>
              <a:rPr lang="cs-CZ" altLang="cs-CZ" sz="2400" dirty="0"/>
              <a:t>	Prokura individuální </a:t>
            </a:r>
          </a:p>
          <a:p>
            <a:pPr eaLnBrk="1" hangingPunct="1">
              <a:lnSpc>
                <a:spcPct val="90000"/>
              </a:lnSpc>
              <a:buFontTx/>
              <a:buNone/>
            </a:pPr>
            <a:r>
              <a:rPr lang="cs-CZ" altLang="cs-CZ" sz="2400" dirty="0"/>
              <a:t>	</a:t>
            </a:r>
          </a:p>
          <a:p>
            <a:pPr eaLnBrk="1" hangingPunct="1">
              <a:lnSpc>
                <a:spcPct val="90000"/>
              </a:lnSpc>
              <a:buFontTx/>
              <a:buNone/>
            </a:pPr>
            <a:r>
              <a:rPr lang="cs-CZ" altLang="cs-CZ" sz="2400" dirty="0"/>
              <a:t>	Prokura kolektivní </a:t>
            </a:r>
          </a:p>
          <a:p>
            <a:pPr eaLnBrk="1" hangingPunct="1">
              <a:lnSpc>
                <a:spcPct val="90000"/>
              </a:lnSpc>
              <a:buFontTx/>
              <a:buNone/>
            </a:pPr>
            <a:r>
              <a:rPr lang="cs-CZ" altLang="cs-CZ" sz="2400" dirty="0"/>
              <a:t>		1) A + B+ C</a:t>
            </a:r>
          </a:p>
          <a:p>
            <a:pPr eaLnBrk="1" hangingPunct="1">
              <a:lnSpc>
                <a:spcPct val="90000"/>
              </a:lnSpc>
              <a:buFontTx/>
              <a:buNone/>
            </a:pPr>
            <a:r>
              <a:rPr lang="cs-CZ" altLang="cs-CZ" sz="2400" dirty="0"/>
              <a:t>		2) A + B a současně A + C (poloviční kolektivní prokura)</a:t>
            </a:r>
          </a:p>
          <a:p>
            <a:pPr eaLnBrk="1" hangingPunct="1">
              <a:lnSpc>
                <a:spcPct val="90000"/>
              </a:lnSpc>
              <a:buFontTx/>
              <a:buNone/>
            </a:pPr>
            <a:r>
              <a:rPr lang="cs-CZ" altLang="cs-CZ" sz="2400" dirty="0"/>
              <a:t>		3) nejméně 2 (abstraktní)</a:t>
            </a:r>
          </a:p>
          <a:p>
            <a:pPr eaLnBrk="1" hangingPunct="1">
              <a:lnSpc>
                <a:spcPct val="90000"/>
              </a:lnSpc>
              <a:buFontTx/>
              <a:buNone/>
            </a:pPr>
            <a:endParaRPr lang="cs-CZ" altLang="cs-CZ" sz="2400" dirty="0"/>
          </a:p>
          <a:p>
            <a:pPr eaLnBrk="1" hangingPunct="1">
              <a:lnSpc>
                <a:spcPct val="90000"/>
              </a:lnSpc>
              <a:buFontTx/>
              <a:buNone/>
            </a:pPr>
            <a:endParaRPr lang="cs-CZ" altLang="cs-CZ" sz="2400" dirty="0"/>
          </a:p>
          <a:p>
            <a:pPr eaLnBrk="1" hangingPunct="1">
              <a:lnSpc>
                <a:spcPct val="90000"/>
              </a:lnSpc>
              <a:buFontTx/>
              <a:buNone/>
            </a:pPr>
            <a:endParaRPr lang="cs-CZ" altLang="cs-CZ" sz="2400" dirty="0"/>
          </a:p>
          <a:p>
            <a:pPr eaLnBrk="1" hangingPunct="1">
              <a:lnSpc>
                <a:spcPct val="90000"/>
              </a:lnSpc>
              <a:buFontTx/>
              <a:buNone/>
            </a:pPr>
            <a:endParaRPr lang="cs-CZ" altLang="cs-CZ" sz="2400" dirty="0"/>
          </a:p>
        </p:txBody>
      </p:sp>
    </p:spTree>
    <p:extLst>
      <p:ext uri="{BB962C8B-B14F-4D97-AF65-F5344CB8AC3E}">
        <p14:creationId xmlns:p14="http://schemas.microsoft.com/office/powerpoint/2010/main" val="3448757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sz="3200" dirty="0">
                <a:latin typeface="Times New Roman" panose="02020603050405020304" pitchFamily="18" charset="0"/>
                <a:cs typeface="Times New Roman" panose="02020603050405020304" pitchFamily="18" charset="0"/>
              </a:rPr>
              <a:t>Standardy péče a vnitřní pokyny</a:t>
            </a:r>
            <a:endParaRPr lang="en-US" altLang="cs-CZ" sz="3200" dirty="0">
              <a:latin typeface="Times New Roman" panose="02020603050405020304" pitchFamily="18" charset="0"/>
              <a:cs typeface="Times New Roman" panose="02020603050405020304" pitchFamily="18" charset="0"/>
            </a:endParaRPr>
          </a:p>
        </p:txBody>
      </p:sp>
      <p:sp>
        <p:nvSpPr>
          <p:cNvPr id="9219" name="Rectangle 3"/>
          <p:cNvSpPr>
            <a:spLocks noGrp="1" noChangeArrowheads="1"/>
          </p:cNvSpPr>
          <p:nvPr>
            <p:ph type="body" idx="1"/>
          </p:nvPr>
        </p:nvSpPr>
        <p:spPr>
          <a:xfrm>
            <a:off x="476249" y="1419225"/>
            <a:ext cx="11382375" cy="4412775"/>
          </a:xfrm>
        </p:spPr>
        <p:txBody>
          <a:bodyPr/>
          <a:lstStyle/>
          <a:p>
            <a:pPr eaLnBrk="1" hangingPunct="1">
              <a:lnSpc>
                <a:spcPct val="90000"/>
              </a:lnSpc>
            </a:pPr>
            <a:endParaRPr lang="cs-CZ" altLang="cs-CZ" sz="1800" dirty="0"/>
          </a:p>
          <a:p>
            <a:pPr>
              <a:defRPr/>
            </a:pPr>
            <a:r>
              <a:rPr lang="cs-CZ" sz="2400" dirty="0"/>
              <a:t>vnitřní pokyny v zásadě neúčinné vůči </a:t>
            </a:r>
            <a:r>
              <a:rPr lang="cs-CZ" sz="2400" dirty="0" err="1"/>
              <a:t>dobrověrné</a:t>
            </a:r>
            <a:r>
              <a:rPr lang="cs-CZ" sz="2400" dirty="0"/>
              <a:t> třetí osobě</a:t>
            </a:r>
          </a:p>
          <a:p>
            <a:pPr>
              <a:defRPr/>
            </a:pPr>
            <a:r>
              <a:rPr lang="cs-CZ" sz="2400" dirty="0"/>
              <a:t>výkon funkce osobní povahy</a:t>
            </a:r>
          </a:p>
          <a:p>
            <a:r>
              <a:rPr lang="cs-CZ" sz="2400" dirty="0"/>
              <a:t>zmocnění dalších osob možné</a:t>
            </a:r>
          </a:p>
          <a:p>
            <a:r>
              <a:rPr lang="cs-CZ" sz="2400" dirty="0"/>
              <a:t>substituce prokury samotné ale vyloučena v § 441 OZ</a:t>
            </a:r>
          </a:p>
          <a:p>
            <a:r>
              <a:rPr lang="cs-CZ" sz="2400" dirty="0"/>
              <a:t>podpůrná aplikace ustanovení o příkazní smlouvě (§ 2430 OZ </a:t>
            </a:r>
            <a:r>
              <a:rPr lang="cs-CZ" sz="2400" dirty="0" err="1"/>
              <a:t>an</a:t>
            </a:r>
            <a:r>
              <a:rPr lang="cs-CZ" sz="2400" dirty="0"/>
              <a:t>.)</a:t>
            </a:r>
          </a:p>
          <a:p>
            <a:r>
              <a:rPr lang="cs-CZ" sz="2400" dirty="0"/>
              <a:t>povinnost jednat s péčí řádného hospodáře (§ 159 OZ). </a:t>
            </a:r>
          </a:p>
          <a:p>
            <a:r>
              <a:rPr lang="cs-CZ" sz="2400" dirty="0"/>
              <a:t>může být i vlivnou osobou dle § 71 odst. 1 ZOK?</a:t>
            </a:r>
          </a:p>
          <a:p>
            <a:pPr eaLnBrk="1" hangingPunct="1">
              <a:lnSpc>
                <a:spcPct val="90000"/>
              </a:lnSpc>
              <a:buFontTx/>
              <a:buNone/>
            </a:pPr>
            <a:endParaRPr lang="cs-CZ" altLang="cs-CZ" sz="2400" dirty="0"/>
          </a:p>
          <a:p>
            <a:pPr eaLnBrk="1" hangingPunct="1">
              <a:lnSpc>
                <a:spcPct val="90000"/>
              </a:lnSpc>
              <a:buFontTx/>
              <a:buNone/>
            </a:pPr>
            <a:endParaRPr lang="cs-CZ" altLang="cs-CZ" sz="2400" dirty="0"/>
          </a:p>
        </p:txBody>
      </p:sp>
    </p:spTree>
    <p:extLst>
      <p:ext uri="{BB962C8B-B14F-4D97-AF65-F5344CB8AC3E}">
        <p14:creationId xmlns:p14="http://schemas.microsoft.com/office/powerpoint/2010/main" val="3269608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20000" y="350982"/>
            <a:ext cx="10753200" cy="609600"/>
          </a:xfrm>
        </p:spPr>
        <p:txBody>
          <a:bodyPr/>
          <a:lstStyle/>
          <a:p>
            <a:pPr eaLnBrk="1" hangingPunct="1"/>
            <a:r>
              <a:rPr lang="cs-CZ" altLang="cs-CZ" sz="3200" dirty="0">
                <a:latin typeface="Times New Roman" panose="02020603050405020304" pitchFamily="18" charset="0"/>
                <a:cs typeface="Times New Roman" panose="02020603050405020304" pitchFamily="18" charset="0"/>
              </a:rPr>
              <a:t>Podepisování prokuristou</a:t>
            </a:r>
            <a:endParaRPr lang="en-US" altLang="cs-CZ" sz="3200" dirty="0">
              <a:latin typeface="Times New Roman" panose="02020603050405020304" pitchFamily="18" charset="0"/>
              <a:cs typeface="Times New Roman" panose="02020603050405020304" pitchFamily="18" charset="0"/>
            </a:endParaRPr>
          </a:p>
        </p:txBody>
      </p:sp>
      <p:sp>
        <p:nvSpPr>
          <p:cNvPr id="10243" name="Rectangle 3"/>
          <p:cNvSpPr>
            <a:spLocks noGrp="1" noChangeArrowheads="1"/>
          </p:cNvSpPr>
          <p:nvPr>
            <p:ph type="body" idx="1"/>
          </p:nvPr>
        </p:nvSpPr>
        <p:spPr>
          <a:xfrm>
            <a:off x="544945" y="960582"/>
            <a:ext cx="10928255" cy="5772727"/>
          </a:xfrm>
        </p:spPr>
        <p:txBody>
          <a:bodyPr/>
          <a:lstStyle/>
          <a:p>
            <a:pPr eaLnBrk="1" hangingPunct="1">
              <a:lnSpc>
                <a:spcPct val="80000"/>
              </a:lnSpc>
            </a:pPr>
            <a:endParaRPr lang="cs-CZ" altLang="cs-CZ" sz="1200" dirty="0"/>
          </a:p>
          <a:p>
            <a:pPr eaLnBrk="1" hangingPunct="1">
              <a:lnSpc>
                <a:spcPct val="80000"/>
              </a:lnSpc>
              <a:buFontTx/>
              <a:buNone/>
            </a:pPr>
            <a:r>
              <a:rPr lang="cs-CZ" altLang="cs-CZ" sz="1600" dirty="0"/>
              <a:t>	</a:t>
            </a:r>
            <a:r>
              <a:rPr lang="cs-CZ" altLang="cs-CZ" sz="2200" dirty="0"/>
              <a:t>Prokurista podepisuje tak, že k firmě podnikatele připojí podpis a dodatek označující prokuru – </a:t>
            </a:r>
            <a:r>
              <a:rPr lang="cs-CZ" altLang="cs-CZ" sz="2200" i="1" dirty="0"/>
              <a:t>prokurista, per </a:t>
            </a:r>
            <a:r>
              <a:rPr lang="cs-CZ" altLang="cs-CZ" sz="2200" i="1" dirty="0" err="1"/>
              <a:t>procuram</a:t>
            </a:r>
            <a:r>
              <a:rPr lang="cs-CZ" altLang="cs-CZ" sz="2200" i="1" dirty="0"/>
              <a:t>, </a:t>
            </a:r>
            <a:r>
              <a:rPr lang="cs-CZ" altLang="cs-CZ" sz="2200" i="1" dirty="0" err="1"/>
              <a:t>p.p</a:t>
            </a:r>
            <a:r>
              <a:rPr lang="cs-CZ" altLang="cs-CZ" sz="2200" i="1" dirty="0"/>
              <a:t>. </a:t>
            </a:r>
            <a:r>
              <a:rPr lang="cs-CZ" altLang="cs-CZ" sz="2200" i="1" u="sng" dirty="0"/>
              <a:t>SPORNÉ</a:t>
            </a:r>
            <a:r>
              <a:rPr lang="cs-CZ" altLang="cs-CZ" sz="2200" i="1" dirty="0"/>
              <a:t>– je platný podpis bez doložky?</a:t>
            </a:r>
          </a:p>
          <a:p>
            <a:pPr eaLnBrk="1" hangingPunct="1">
              <a:lnSpc>
                <a:spcPct val="80000"/>
              </a:lnSpc>
              <a:buFontTx/>
              <a:buNone/>
            </a:pPr>
            <a:endParaRPr lang="cs-CZ" altLang="cs-CZ" sz="2200" i="1" dirty="0"/>
          </a:p>
          <a:p>
            <a:pPr algn="just" eaLnBrk="1" hangingPunct="1">
              <a:lnSpc>
                <a:spcPct val="80000"/>
              </a:lnSpc>
              <a:buFontTx/>
              <a:buNone/>
            </a:pPr>
            <a:r>
              <a:rPr lang="cs-CZ" altLang="cs-CZ" sz="2200" i="1" dirty="0"/>
              <a:t>	Prvorepublikový Nejvyšší soud (Vážný, č. 11 328): Ku platnosti podpisu prokuristy za firmu se nevyhledává, by vyznačil u podpisu dodatek naznačující prokuru podle čl. 44 </a:t>
            </a:r>
            <a:r>
              <a:rPr lang="cs-CZ" altLang="cs-CZ" sz="2200" i="1" dirty="0" err="1"/>
              <a:t>ObchZ</a:t>
            </a:r>
            <a:r>
              <a:rPr lang="cs-CZ" altLang="cs-CZ" sz="2200" i="1" dirty="0"/>
              <a:t>. K jeho podpisu na směnce stačí, že jej prokurista vyznačí tím, že podepsal, připojiv svůj podpis ke znění firmy vyznačenému na směnce razítkem, třebaže bez dodatku naznačujícího prokuru. </a:t>
            </a:r>
          </a:p>
          <a:p>
            <a:pPr algn="just" eaLnBrk="1" hangingPunct="1">
              <a:lnSpc>
                <a:spcPct val="80000"/>
              </a:lnSpc>
              <a:buFontTx/>
              <a:buNone/>
            </a:pPr>
            <a:endParaRPr lang="cs-CZ" altLang="cs-CZ" sz="2200" i="1" dirty="0"/>
          </a:p>
          <a:p>
            <a:pPr algn="just" eaLnBrk="1" hangingPunct="1">
              <a:lnSpc>
                <a:spcPct val="80000"/>
              </a:lnSpc>
              <a:buFontTx/>
              <a:buNone/>
            </a:pPr>
            <a:r>
              <a:rPr lang="cs-CZ" altLang="cs-CZ" sz="2200" i="1" dirty="0"/>
              <a:t>	Neobhajitelná výjimka: </a:t>
            </a:r>
            <a:r>
              <a:rPr lang="cs-CZ" altLang="cs-CZ" sz="2200" i="1" dirty="0">
                <a:effectLst>
                  <a:outerShdw blurRad="38100" dist="38100" dir="2700000" algn="tl">
                    <a:srgbClr val="000000">
                      <a:alpha val="43137"/>
                    </a:srgbClr>
                  </a:outerShdw>
                </a:effectLst>
              </a:rPr>
              <a:t>VS</a:t>
            </a:r>
            <a:r>
              <a:rPr lang="cs-CZ" altLang="cs-CZ" sz="2200" i="1" strike="sngStrike" dirty="0"/>
              <a:t> v Praze, 5 </a:t>
            </a:r>
            <a:r>
              <a:rPr lang="cs-CZ" altLang="cs-CZ" sz="2200" i="1" strike="sngStrike" dirty="0" err="1"/>
              <a:t>Cmo</a:t>
            </a:r>
            <a:r>
              <a:rPr lang="cs-CZ" altLang="cs-CZ" sz="2200" i="1" strike="sngStrike" dirty="0"/>
              <a:t> 308/94 (Soudní rozhledy, č. 4/1996, s. 88 </a:t>
            </a:r>
            <a:r>
              <a:rPr lang="cs-CZ" altLang="cs-CZ" sz="2200" i="1" strike="sngStrike" dirty="0" err="1"/>
              <a:t>an</a:t>
            </a:r>
            <a:r>
              <a:rPr lang="cs-CZ" altLang="cs-CZ" sz="2200" i="1" strike="sngStrike" dirty="0"/>
              <a:t>.): „součástí podpisu prokuristy je podle § 14 odst. 5 </a:t>
            </a:r>
            <a:r>
              <a:rPr lang="cs-CZ" altLang="cs-CZ" sz="2200" i="1" strike="sngStrike" dirty="0" err="1"/>
              <a:t>ObchZ</a:t>
            </a:r>
            <a:r>
              <a:rPr lang="cs-CZ" altLang="cs-CZ" sz="2200" i="1" strike="sngStrike" dirty="0"/>
              <a:t> doložka o prokuře. Bez této doložky nejde o podpis prokuristy. Nestačí jen skutečnost, že jde o osobu zapsanou jako prokurista v obchodním rejstříku. Přesto může tento podpis podnikatele zavazovat, byl-li podepsaný oprávněn jednat za něj i z jiného důvodu“. </a:t>
            </a:r>
          </a:p>
          <a:p>
            <a:pPr algn="just" eaLnBrk="1" hangingPunct="1">
              <a:lnSpc>
                <a:spcPct val="80000"/>
              </a:lnSpc>
              <a:buFontTx/>
              <a:buNone/>
            </a:pPr>
            <a:endParaRPr lang="cs-CZ" altLang="cs-CZ" sz="2200" i="1" dirty="0"/>
          </a:p>
          <a:p>
            <a:pPr algn="just" eaLnBrk="1" hangingPunct="1">
              <a:lnSpc>
                <a:spcPct val="80000"/>
              </a:lnSpc>
              <a:buFontTx/>
              <a:buNone/>
            </a:pPr>
            <a:r>
              <a:rPr lang="cs-CZ" altLang="cs-CZ" sz="2200" i="1" dirty="0"/>
              <a:t>	Opačný závěr: Rozsudek VS v Praze 9 </a:t>
            </a:r>
            <a:r>
              <a:rPr lang="cs-CZ" altLang="cs-CZ" sz="2200" i="1" dirty="0" err="1"/>
              <a:t>Cmo</a:t>
            </a:r>
            <a:r>
              <a:rPr lang="cs-CZ" altLang="cs-CZ" sz="2200" i="1" dirty="0"/>
              <a:t> 873/99 ze dne 26. listopadu 2001 (publikován v časopisu Obchodní právo, č. 4/2002, s. 24an.) :“oprávnění prokuristy jednat na základě udělené prokury vzniká zápisem do obchodního rejstříku a není vázáno na uvedení dodatku označujícího prokuru”.</a:t>
            </a:r>
            <a:r>
              <a:rPr lang="cs-CZ" altLang="cs-CZ" sz="2200" dirty="0"/>
              <a:t> </a:t>
            </a:r>
          </a:p>
          <a:p>
            <a:pPr algn="just" eaLnBrk="1" hangingPunct="1">
              <a:lnSpc>
                <a:spcPct val="80000"/>
              </a:lnSpc>
              <a:buFontTx/>
              <a:buNone/>
            </a:pPr>
            <a:endParaRPr lang="cs-CZ" altLang="cs-CZ" sz="2200" dirty="0"/>
          </a:p>
          <a:p>
            <a:pPr algn="just" eaLnBrk="1" hangingPunct="1">
              <a:lnSpc>
                <a:spcPct val="80000"/>
              </a:lnSpc>
              <a:buFontTx/>
              <a:buNone/>
            </a:pPr>
            <a:r>
              <a:rPr lang="cs-CZ" altLang="cs-CZ" sz="2200" dirty="0"/>
              <a:t>	Aktuální judikatura NS benevolentní stejně jako historická judikatura</a:t>
            </a:r>
            <a:endParaRPr lang="en-US" altLang="cs-CZ" sz="2200" dirty="0"/>
          </a:p>
        </p:txBody>
      </p:sp>
    </p:spTree>
    <p:extLst>
      <p:ext uri="{BB962C8B-B14F-4D97-AF65-F5344CB8AC3E}">
        <p14:creationId xmlns:p14="http://schemas.microsoft.com/office/powerpoint/2010/main" val="3746562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0000" y="332510"/>
            <a:ext cx="10753200" cy="544946"/>
          </a:xfrm>
        </p:spPr>
        <p:txBody>
          <a:bodyPr/>
          <a:lstStyle/>
          <a:p>
            <a:pPr eaLnBrk="1" hangingPunct="1"/>
            <a:r>
              <a:rPr lang="cs-CZ" altLang="cs-CZ" sz="3200" dirty="0">
                <a:latin typeface="Times New Roman" panose="02020603050405020304" pitchFamily="18" charset="0"/>
                <a:cs typeface="Times New Roman" panose="02020603050405020304" pitchFamily="18" charset="0"/>
              </a:rPr>
              <a:t>Zánik prokury</a:t>
            </a:r>
            <a:endParaRPr lang="en-US" altLang="cs-CZ" sz="3200" dirty="0">
              <a:latin typeface="Times New Roman" panose="02020603050405020304" pitchFamily="18" charset="0"/>
              <a:cs typeface="Times New Roman" panose="02020603050405020304" pitchFamily="18" charset="0"/>
            </a:endParaRPr>
          </a:p>
        </p:txBody>
      </p:sp>
      <p:sp>
        <p:nvSpPr>
          <p:cNvPr id="11267" name="Rectangle 3"/>
          <p:cNvSpPr>
            <a:spLocks noGrp="1" noChangeArrowheads="1"/>
          </p:cNvSpPr>
          <p:nvPr>
            <p:ph type="body" idx="1"/>
          </p:nvPr>
        </p:nvSpPr>
        <p:spPr>
          <a:xfrm>
            <a:off x="138545" y="997527"/>
            <a:ext cx="11905673" cy="5860473"/>
          </a:xfrm>
        </p:spPr>
        <p:txBody>
          <a:bodyPr/>
          <a:lstStyle/>
          <a:p>
            <a:pPr algn="just">
              <a:buFont typeface="Wingdings" panose="05000000000000000000" pitchFamily="2" charset="2"/>
              <a:buChar char="ü"/>
              <a:defRPr/>
            </a:pPr>
            <a:r>
              <a:rPr lang="cs-CZ" sz="3500" dirty="0"/>
              <a:t> dohodou</a:t>
            </a:r>
          </a:p>
          <a:p>
            <a:pPr algn="just">
              <a:buFont typeface="Wingdings" panose="05000000000000000000" pitchFamily="2" charset="2"/>
              <a:buChar char="ü"/>
              <a:defRPr/>
            </a:pPr>
            <a:r>
              <a:rPr lang="cs-CZ" sz="3500" dirty="0"/>
              <a:t> odvoláním podnikatele</a:t>
            </a:r>
          </a:p>
          <a:p>
            <a:pPr algn="just">
              <a:buFont typeface="Wingdings" panose="05000000000000000000" pitchFamily="2" charset="2"/>
              <a:buChar char="ü"/>
              <a:defRPr/>
            </a:pPr>
            <a:r>
              <a:rPr lang="cs-CZ" sz="3500" dirty="0"/>
              <a:t> výpovědí prokuristou</a:t>
            </a:r>
          </a:p>
          <a:p>
            <a:pPr algn="just">
              <a:buFont typeface="Wingdings" panose="05000000000000000000" pitchFamily="2" charset="2"/>
              <a:buChar char="ü"/>
              <a:defRPr/>
            </a:pPr>
            <a:r>
              <a:rPr lang="cs-CZ" sz="3500" dirty="0"/>
              <a:t> smrtí prokuristy</a:t>
            </a:r>
          </a:p>
          <a:p>
            <a:pPr algn="just">
              <a:buFont typeface="Wingdings" panose="05000000000000000000" pitchFamily="2" charset="2"/>
              <a:buChar char="ü"/>
              <a:defRPr/>
            </a:pPr>
            <a:r>
              <a:rPr lang="cs-CZ" sz="3500" dirty="0"/>
              <a:t> nezaniká smrtí podnikatele (lze určit jinak)</a:t>
            </a:r>
          </a:p>
          <a:p>
            <a:pPr algn="just">
              <a:buFont typeface="Wingdings" panose="05000000000000000000" pitchFamily="2" charset="2"/>
              <a:buChar char="ü"/>
              <a:defRPr/>
            </a:pPr>
            <a:r>
              <a:rPr lang="cs-CZ" sz="3500" dirty="0"/>
              <a:t> u filiální prokury převodem či pachtem příslušného závodu</a:t>
            </a:r>
          </a:p>
          <a:p>
            <a:pPr marL="72000" indent="0">
              <a:lnSpc>
                <a:spcPct val="80000"/>
              </a:lnSpc>
              <a:buNone/>
            </a:pPr>
            <a:endParaRPr lang="en-US" altLang="cs-CZ" sz="2600" dirty="0"/>
          </a:p>
        </p:txBody>
      </p:sp>
    </p:spTree>
    <p:extLst>
      <p:ext uri="{BB962C8B-B14F-4D97-AF65-F5344CB8AC3E}">
        <p14:creationId xmlns:p14="http://schemas.microsoft.com/office/powerpoint/2010/main" val="2561206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0000" y="332510"/>
            <a:ext cx="10753200" cy="544946"/>
          </a:xfrm>
        </p:spPr>
        <p:txBody>
          <a:bodyPr/>
          <a:lstStyle/>
          <a:p>
            <a:pPr eaLnBrk="1" hangingPunct="1"/>
            <a:r>
              <a:rPr lang="cs-CZ" altLang="cs-CZ" sz="3200" dirty="0">
                <a:latin typeface="Times New Roman" panose="02020603050405020304" pitchFamily="18" charset="0"/>
                <a:cs typeface="Times New Roman" panose="02020603050405020304" pitchFamily="18" charset="0"/>
              </a:rPr>
              <a:t>Jednání podnikatele dle § 430 odst. 1 OZ</a:t>
            </a:r>
            <a:endParaRPr lang="en-US" altLang="cs-CZ" sz="3200" dirty="0">
              <a:latin typeface="Times New Roman" panose="02020603050405020304" pitchFamily="18" charset="0"/>
              <a:cs typeface="Times New Roman" panose="02020603050405020304" pitchFamily="18" charset="0"/>
            </a:endParaRPr>
          </a:p>
        </p:txBody>
      </p:sp>
      <p:sp>
        <p:nvSpPr>
          <p:cNvPr id="11267" name="Rectangle 3"/>
          <p:cNvSpPr>
            <a:spLocks noGrp="1" noChangeArrowheads="1"/>
          </p:cNvSpPr>
          <p:nvPr>
            <p:ph type="body" idx="1"/>
          </p:nvPr>
        </p:nvSpPr>
        <p:spPr>
          <a:xfrm>
            <a:off x="138545" y="997527"/>
            <a:ext cx="11905673" cy="5860473"/>
          </a:xfrm>
        </p:spPr>
        <p:txBody>
          <a:bodyPr/>
          <a:lstStyle/>
          <a:p>
            <a:pPr marL="72000" indent="0">
              <a:lnSpc>
                <a:spcPct val="80000"/>
              </a:lnSpc>
              <a:buNone/>
            </a:pPr>
            <a:r>
              <a:rPr lang="cs-CZ" sz="2600" dirty="0"/>
              <a:t>dříve § 15 </a:t>
            </a:r>
            <a:r>
              <a:rPr lang="cs-CZ" sz="2600" dirty="0" err="1"/>
              <a:t>ObchZ</a:t>
            </a:r>
            <a:r>
              <a:rPr lang="cs-CZ" sz="2600" dirty="0"/>
              <a:t>, speciální pravidlo k § 166 I OZ (</a:t>
            </a:r>
            <a:r>
              <a:rPr lang="cs-CZ" sz="2400" dirty="0"/>
              <a:t>Právnickou osobu zastupují její zaměstnanci v rozsahu obvyklém vzhledem k jejich zařazení nebo funkci; přitom rozhoduje stav, jak se jeví veřejnosti.)</a:t>
            </a:r>
            <a:endParaRPr lang="cs-CZ" sz="2600" dirty="0"/>
          </a:p>
          <a:p>
            <a:pPr marL="72000" indent="0">
              <a:lnSpc>
                <a:spcPct val="80000"/>
              </a:lnSpc>
              <a:buNone/>
            </a:pPr>
            <a:endParaRPr lang="cs-CZ" sz="2600" dirty="0"/>
          </a:p>
          <a:p>
            <a:pPr marL="72000" indent="0">
              <a:lnSpc>
                <a:spcPct val="80000"/>
              </a:lnSpc>
              <a:buNone/>
            </a:pPr>
            <a:r>
              <a:rPr lang="cs-CZ" sz="2600" b="1" dirty="0"/>
              <a:t>pověří-li podnikatel někoho při provozu obchodního závodu určitou činností, zastupuje tato osoba podnikatele ve všech jednáních, k nimž při této činnosti obvykle dochází</a:t>
            </a:r>
          </a:p>
          <a:p>
            <a:pPr>
              <a:lnSpc>
                <a:spcPct val="80000"/>
              </a:lnSpc>
            </a:pPr>
            <a:endParaRPr lang="cs-CZ" altLang="cs-CZ" sz="2600" dirty="0"/>
          </a:p>
          <a:p>
            <a:pPr algn="just" eaLnBrk="1" hangingPunct="1">
              <a:lnSpc>
                <a:spcPct val="80000"/>
              </a:lnSpc>
              <a:buFontTx/>
              <a:buNone/>
            </a:pPr>
            <a:r>
              <a:rPr lang="cs-CZ" altLang="cs-CZ" sz="2600" dirty="0"/>
              <a:t>nejde o smluvní zastoupení, ani o pověření, které by muselo mít trvalý charakter (postačí i pověření jednorázové).</a:t>
            </a:r>
          </a:p>
          <a:p>
            <a:pPr algn="just" eaLnBrk="1" hangingPunct="1">
              <a:lnSpc>
                <a:spcPct val="80000"/>
              </a:lnSpc>
              <a:buFontTx/>
              <a:buNone/>
            </a:pPr>
            <a:endParaRPr lang="cs-CZ" altLang="cs-CZ" sz="2600" dirty="0"/>
          </a:p>
          <a:p>
            <a:pPr algn="just" eaLnBrk="1" hangingPunct="1">
              <a:lnSpc>
                <a:spcPct val="80000"/>
              </a:lnSpc>
              <a:buFontTx/>
              <a:buNone/>
            </a:pPr>
            <a:r>
              <a:rPr lang="cs-CZ" altLang="cs-CZ" sz="2600" dirty="0"/>
              <a:t>NS, 29 </a:t>
            </a:r>
            <a:r>
              <a:rPr lang="cs-CZ" altLang="cs-CZ" sz="2600" dirty="0" err="1"/>
              <a:t>Cdo</a:t>
            </a:r>
            <a:r>
              <a:rPr lang="cs-CZ" altLang="cs-CZ" sz="2600" dirty="0"/>
              <a:t> 2074/2000: „jednatelské oprávnění vyplývající z ustanovení § 15 </a:t>
            </a:r>
            <a:r>
              <a:rPr lang="cs-CZ" altLang="cs-CZ" sz="2600" dirty="0" err="1"/>
              <a:t>ObchZ</a:t>
            </a:r>
            <a:r>
              <a:rPr lang="cs-CZ" altLang="cs-CZ" sz="2600" dirty="0"/>
              <a:t> není založeno na určení příslušných úkonů ve vnitřních organizačních předpisech, nýbrž na pověření určitou činností při provozu podniku a na obvyklosti právních úkonů, k nimž při této činnosti dochází, přičemž jejichž obvyklost je třeba posuzovat objektivně, nezávisle na případném vymezení ve vnitropodnikových normách“. </a:t>
            </a:r>
            <a:endParaRPr lang="en-US" altLang="cs-CZ" sz="2600" dirty="0"/>
          </a:p>
        </p:txBody>
      </p:sp>
    </p:spTree>
    <p:extLst>
      <p:ext uri="{BB962C8B-B14F-4D97-AF65-F5344CB8AC3E}">
        <p14:creationId xmlns:p14="http://schemas.microsoft.com/office/powerpoint/2010/main" val="1581732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rPr>
              <a:t>Zaměstnanci a pověřené osoby</a:t>
            </a:r>
          </a:p>
        </p:txBody>
      </p:sp>
      <p:sp>
        <p:nvSpPr>
          <p:cNvPr id="5" name="Zástupný symbol pro obsah 4"/>
          <p:cNvSpPr>
            <a:spLocks noGrp="1"/>
          </p:cNvSpPr>
          <p:nvPr>
            <p:ph idx="1"/>
          </p:nvPr>
        </p:nvSpPr>
        <p:spPr>
          <a:xfrm>
            <a:off x="212436" y="1099127"/>
            <a:ext cx="11767128" cy="5652655"/>
          </a:xfrm>
        </p:spPr>
        <p:txBody>
          <a:bodyPr/>
          <a:lstStyle/>
          <a:p>
            <a:endParaRPr lang="cs-CZ" sz="2400" dirty="0"/>
          </a:p>
          <a:p>
            <a:endParaRPr lang="cs-CZ" sz="2400" dirty="0"/>
          </a:p>
          <a:p>
            <a:endParaRPr lang="cs-CZ" sz="2400" dirty="0"/>
          </a:p>
          <a:p>
            <a:endParaRPr lang="cs-CZ" sz="2400" dirty="0"/>
          </a:p>
          <a:p>
            <a:endParaRPr lang="cs-CZ" sz="2400" dirty="0"/>
          </a:p>
        </p:txBody>
      </p:sp>
      <p:graphicFrame>
        <p:nvGraphicFramePr>
          <p:cNvPr id="6" name="Tabulka 6">
            <a:extLst>
              <a:ext uri="{FF2B5EF4-FFF2-40B4-BE49-F238E27FC236}">
                <a16:creationId xmlns:a16="http://schemas.microsoft.com/office/drawing/2014/main" id="{1132D077-161A-492D-8FD2-2815C6E91DC7}"/>
              </a:ext>
            </a:extLst>
          </p:cNvPr>
          <p:cNvGraphicFramePr>
            <a:graphicFrameLocks noGrp="1"/>
          </p:cNvGraphicFramePr>
          <p:nvPr>
            <p:extLst>
              <p:ext uri="{D42A27DB-BD31-4B8C-83A1-F6EECF244321}">
                <p14:modId xmlns:p14="http://schemas.microsoft.com/office/powerpoint/2010/main" val="3568746177"/>
              </p:ext>
            </p:extLst>
          </p:nvPr>
        </p:nvGraphicFramePr>
        <p:xfrm>
          <a:off x="665999" y="942975"/>
          <a:ext cx="10068676" cy="5652655"/>
        </p:xfrm>
        <a:graphic>
          <a:graphicData uri="http://schemas.openxmlformats.org/drawingml/2006/table">
            <a:tbl>
              <a:tblPr firstRow="1" bandRow="1">
                <a:tableStyleId>{5C22544A-7EE6-4342-B048-85BDC9FD1C3A}</a:tableStyleId>
              </a:tblPr>
              <a:tblGrid>
                <a:gridCol w="5034338">
                  <a:extLst>
                    <a:ext uri="{9D8B030D-6E8A-4147-A177-3AD203B41FA5}">
                      <a16:colId xmlns:a16="http://schemas.microsoft.com/office/drawing/2014/main" val="2576331812"/>
                    </a:ext>
                  </a:extLst>
                </a:gridCol>
                <a:gridCol w="5034338">
                  <a:extLst>
                    <a:ext uri="{9D8B030D-6E8A-4147-A177-3AD203B41FA5}">
                      <a16:colId xmlns:a16="http://schemas.microsoft.com/office/drawing/2014/main" val="988981275"/>
                    </a:ext>
                  </a:extLst>
                </a:gridCol>
              </a:tblGrid>
              <a:tr h="1249776">
                <a:tc>
                  <a:txBody>
                    <a:bodyPr/>
                    <a:lstStyle/>
                    <a:p>
                      <a:r>
                        <a:rPr lang="cs-CZ" dirty="0"/>
                        <a:t>Obecný režim právnické osoby</a:t>
                      </a:r>
                    </a:p>
                  </a:txBody>
                  <a:tcPr/>
                </a:tc>
                <a:tc>
                  <a:txBody>
                    <a:bodyPr/>
                    <a:lstStyle/>
                    <a:p>
                      <a:r>
                        <a:rPr lang="cs-CZ" dirty="0"/>
                        <a:t>Režim pro podnikatele PO</a:t>
                      </a:r>
                    </a:p>
                  </a:txBody>
                  <a:tcPr/>
                </a:tc>
                <a:extLst>
                  <a:ext uri="{0D108BD9-81ED-4DB2-BD59-A6C34878D82A}">
                    <a16:rowId xmlns:a16="http://schemas.microsoft.com/office/drawing/2014/main" val="1318087894"/>
                  </a:ext>
                </a:extLst>
              </a:tr>
              <a:tr h="4402879">
                <a:tc>
                  <a:txBody>
                    <a:bodyPr/>
                    <a:lstStyle/>
                    <a:p>
                      <a:r>
                        <a:rPr lang="cs-CZ" sz="2000" b="1" i="0" kern="1200" dirty="0">
                          <a:solidFill>
                            <a:schemeClr val="dk1"/>
                          </a:solidFill>
                          <a:effectLst/>
                          <a:latin typeface="+mn-lt"/>
                          <a:ea typeface="+mn-ea"/>
                          <a:cs typeface="+mn-cs"/>
                        </a:rPr>
                        <a:t>§ 166</a:t>
                      </a:r>
                    </a:p>
                    <a:p>
                      <a:r>
                        <a:rPr lang="cs-CZ" sz="2000" b="1" i="0" kern="1200" dirty="0">
                          <a:solidFill>
                            <a:schemeClr val="dk1"/>
                          </a:solidFill>
                          <a:effectLst/>
                          <a:latin typeface="+mn-lt"/>
                          <a:ea typeface="+mn-ea"/>
                          <a:cs typeface="+mn-cs"/>
                        </a:rPr>
                        <a:t>(1)</a:t>
                      </a:r>
                      <a:r>
                        <a:rPr lang="cs-CZ" sz="2000" b="0" i="0" kern="1200" dirty="0">
                          <a:solidFill>
                            <a:schemeClr val="dk1"/>
                          </a:solidFill>
                          <a:effectLst/>
                          <a:latin typeface="+mn-lt"/>
                          <a:ea typeface="+mn-ea"/>
                          <a:cs typeface="+mn-cs"/>
                        </a:rPr>
                        <a:t> Právnickou osobu zastupují její zaměstnanci v rozsahu obvyklém vzhledem k jejich zařazení nebo funkci; přitom rozhoduje stav, jak se jeví veřejnosti. Co je stanoveno o zastoupení právnické osoby zaměstnancem, platí obdobně pro zastoupení právnické osoby jejím členem nebo členem jiného orgánu nezapsaného do veřejného rejstříku.</a:t>
                      </a:r>
                    </a:p>
                    <a:p>
                      <a:r>
                        <a:rPr lang="cs-CZ" sz="2000" b="1" i="0" kern="1200" dirty="0">
                          <a:solidFill>
                            <a:schemeClr val="dk1"/>
                          </a:solidFill>
                          <a:effectLst/>
                          <a:latin typeface="+mn-lt"/>
                          <a:ea typeface="+mn-ea"/>
                          <a:cs typeface="+mn-cs"/>
                        </a:rPr>
                        <a:t>(2)</a:t>
                      </a:r>
                      <a:r>
                        <a:rPr lang="cs-CZ" sz="2000" b="0" i="0" kern="1200" dirty="0">
                          <a:solidFill>
                            <a:schemeClr val="dk1"/>
                          </a:solidFill>
                          <a:effectLst/>
                          <a:latin typeface="+mn-lt"/>
                          <a:ea typeface="+mn-ea"/>
                          <a:cs typeface="+mn-cs"/>
                        </a:rPr>
                        <a:t> </a:t>
                      </a:r>
                      <a:r>
                        <a:rPr lang="cs-CZ" sz="2000" b="1" i="0" kern="1200" dirty="0">
                          <a:solidFill>
                            <a:schemeClr val="dk1"/>
                          </a:solidFill>
                          <a:effectLst/>
                          <a:latin typeface="+mn-lt"/>
                          <a:ea typeface="+mn-ea"/>
                          <a:cs typeface="+mn-cs"/>
                        </a:rPr>
                        <a:t>Omezení </a:t>
                      </a:r>
                      <a:r>
                        <a:rPr lang="cs-CZ" sz="2000" b="1" i="0" kern="1200" dirty="0" err="1">
                          <a:solidFill>
                            <a:schemeClr val="dk1"/>
                          </a:solidFill>
                          <a:effectLst/>
                          <a:latin typeface="+mn-lt"/>
                          <a:ea typeface="+mn-ea"/>
                          <a:cs typeface="+mn-cs"/>
                        </a:rPr>
                        <a:t>zástupčího</a:t>
                      </a:r>
                      <a:r>
                        <a:rPr lang="cs-CZ" sz="2000" b="1" i="0" kern="1200" dirty="0">
                          <a:solidFill>
                            <a:schemeClr val="dk1"/>
                          </a:solidFill>
                          <a:effectLst/>
                          <a:latin typeface="+mn-lt"/>
                          <a:ea typeface="+mn-ea"/>
                          <a:cs typeface="+mn-cs"/>
                        </a:rPr>
                        <a:t> oprávnění vnitřním předpisem právnické osoby má účinky vůči třetí osobě, jen muselo-li jí být známo</a:t>
                      </a:r>
                      <a:r>
                        <a:rPr lang="cs-CZ" sz="2000" b="0" i="0" kern="1200" dirty="0">
                          <a:solidFill>
                            <a:schemeClr val="dk1"/>
                          </a:solidFill>
                          <a:effectLst/>
                          <a:latin typeface="+mn-lt"/>
                          <a:ea typeface="+mn-ea"/>
                          <a:cs typeface="+mn-cs"/>
                        </a:rPr>
                        <a:t>.</a:t>
                      </a:r>
                      <a:endParaRPr lang="cs-CZ" sz="2000" dirty="0"/>
                    </a:p>
                  </a:txBody>
                  <a:tcPr/>
                </a:tc>
                <a:tc>
                  <a:txBody>
                    <a:bodyPr/>
                    <a:lstStyle/>
                    <a:p>
                      <a:r>
                        <a:rPr lang="cs-CZ" sz="2000" b="1" i="0" kern="1200" dirty="0">
                          <a:solidFill>
                            <a:schemeClr val="dk1"/>
                          </a:solidFill>
                          <a:effectLst/>
                          <a:latin typeface="+mn-lt"/>
                          <a:ea typeface="+mn-ea"/>
                          <a:cs typeface="+mn-cs"/>
                        </a:rPr>
                        <a:t>§ 430</a:t>
                      </a:r>
                    </a:p>
                    <a:p>
                      <a:r>
                        <a:rPr lang="cs-CZ" sz="2000" b="1" i="0" kern="1200" dirty="0">
                          <a:solidFill>
                            <a:schemeClr val="dk1"/>
                          </a:solidFill>
                          <a:effectLst/>
                          <a:latin typeface="+mn-lt"/>
                          <a:ea typeface="+mn-ea"/>
                          <a:cs typeface="+mn-cs"/>
                        </a:rPr>
                        <a:t>(1)</a:t>
                      </a:r>
                      <a:r>
                        <a:rPr lang="cs-CZ" sz="2000" b="0" i="0" kern="1200" dirty="0">
                          <a:solidFill>
                            <a:schemeClr val="dk1"/>
                          </a:solidFill>
                          <a:effectLst/>
                          <a:latin typeface="+mn-lt"/>
                          <a:ea typeface="+mn-ea"/>
                          <a:cs typeface="+mn-cs"/>
                        </a:rPr>
                        <a:t> Pověří-li podnikatel někoho při provozu obchodního závodu určitou činností, zastupuje tato osoba podnikatele ve všech jednáních, k nimž při této činnosti obvykle dochází.</a:t>
                      </a:r>
                    </a:p>
                    <a:p>
                      <a:endParaRPr lang="cs-CZ" sz="2000" b="0" i="0" kern="1200" dirty="0">
                        <a:solidFill>
                          <a:schemeClr val="dk1"/>
                        </a:solidFill>
                        <a:effectLst/>
                        <a:latin typeface="+mn-lt"/>
                        <a:ea typeface="+mn-ea"/>
                        <a:cs typeface="+mn-cs"/>
                      </a:endParaRPr>
                    </a:p>
                    <a:p>
                      <a:r>
                        <a:rPr lang="cs-CZ" sz="2000" b="0" i="0" kern="1200" dirty="0">
                          <a:solidFill>
                            <a:schemeClr val="dk1"/>
                          </a:solidFill>
                          <a:effectLst/>
                          <a:latin typeface="+mn-lt"/>
                          <a:ea typeface="+mn-ea"/>
                          <a:cs typeface="+mn-cs"/>
                        </a:rPr>
                        <a:t>Rozdíly: </a:t>
                      </a:r>
                    </a:p>
                    <a:p>
                      <a:r>
                        <a:rPr lang="cs-CZ" sz="2000" b="1" i="0" kern="1200" dirty="0">
                          <a:solidFill>
                            <a:schemeClr val="dk1"/>
                          </a:solidFill>
                          <a:effectLst/>
                          <a:latin typeface="+mn-lt"/>
                          <a:ea typeface="+mn-ea"/>
                          <a:cs typeface="+mn-cs"/>
                        </a:rPr>
                        <a:t>PO/podnikatel; zaměstnanci/kdokoliv</a:t>
                      </a:r>
                    </a:p>
                    <a:p>
                      <a:r>
                        <a:rPr lang="cs-CZ" sz="2000" b="1" i="0" kern="1200" dirty="0">
                          <a:solidFill>
                            <a:schemeClr val="dk1"/>
                          </a:solidFill>
                          <a:effectLst/>
                          <a:latin typeface="+mn-lt"/>
                          <a:ea typeface="+mn-ea"/>
                          <a:cs typeface="+mn-cs"/>
                        </a:rPr>
                        <a:t>omezení </a:t>
                      </a:r>
                      <a:r>
                        <a:rPr lang="cs-CZ" sz="2000" b="1" i="0" kern="1200" dirty="0" err="1">
                          <a:solidFill>
                            <a:schemeClr val="dk1"/>
                          </a:solidFill>
                          <a:effectLst/>
                          <a:latin typeface="+mn-lt"/>
                          <a:ea typeface="+mn-ea"/>
                          <a:cs typeface="+mn-cs"/>
                        </a:rPr>
                        <a:t>zástupčího</a:t>
                      </a:r>
                      <a:r>
                        <a:rPr lang="cs-CZ" sz="2000" b="1" i="0" kern="1200" dirty="0">
                          <a:solidFill>
                            <a:schemeClr val="dk1"/>
                          </a:solidFill>
                          <a:effectLst/>
                          <a:latin typeface="+mn-lt"/>
                          <a:ea typeface="+mn-ea"/>
                          <a:cs typeface="+mn-cs"/>
                        </a:rPr>
                        <a:t> oprávnění subjektivizováno / objektivní – obvyklost; § 432 - úprava konkurenčního jednání, ale: pověření mimo provoz závodu vrací režim § 166</a:t>
                      </a:r>
                    </a:p>
                  </a:txBody>
                  <a:tcPr/>
                </a:tc>
                <a:extLst>
                  <a:ext uri="{0D108BD9-81ED-4DB2-BD59-A6C34878D82A}">
                    <a16:rowId xmlns:a16="http://schemas.microsoft.com/office/drawing/2014/main" val="789681204"/>
                  </a:ext>
                </a:extLst>
              </a:tr>
            </a:tbl>
          </a:graphicData>
        </a:graphic>
      </p:graphicFrame>
    </p:spTree>
    <p:extLst>
      <p:ext uri="{BB962C8B-B14F-4D97-AF65-F5344CB8AC3E}">
        <p14:creationId xmlns:p14="http://schemas.microsoft.com/office/powerpoint/2010/main" val="281685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altLang="cs-CZ" sz="3200" dirty="0">
                <a:latin typeface="Times New Roman" panose="02020603050405020304" pitchFamily="18" charset="0"/>
                <a:cs typeface="Times New Roman" panose="02020603050405020304" pitchFamily="18" charset="0"/>
              </a:rPr>
              <a:t>Právní vztah, z něhož pověření vychází</a:t>
            </a:r>
            <a:endParaRPr lang="en-US" altLang="cs-CZ" sz="3200" dirty="0">
              <a:latin typeface="Times New Roman" panose="02020603050405020304" pitchFamily="18" charset="0"/>
              <a:cs typeface="Times New Roman" panose="02020603050405020304" pitchFamily="18" charset="0"/>
            </a:endParaRPr>
          </a:p>
        </p:txBody>
      </p:sp>
      <p:sp>
        <p:nvSpPr>
          <p:cNvPr id="13315" name="Rectangle 3"/>
          <p:cNvSpPr>
            <a:spLocks noGrp="1" noChangeArrowheads="1"/>
          </p:cNvSpPr>
          <p:nvPr>
            <p:ph type="body" idx="1"/>
          </p:nvPr>
        </p:nvSpPr>
        <p:spPr>
          <a:xfrm>
            <a:off x="443345" y="1692001"/>
            <a:ext cx="11029855" cy="4930471"/>
          </a:xfrm>
        </p:spPr>
        <p:txBody>
          <a:bodyPr/>
          <a:lstStyle/>
          <a:p>
            <a:pPr algn="just" eaLnBrk="1" hangingPunct="1">
              <a:lnSpc>
                <a:spcPct val="80000"/>
              </a:lnSpc>
              <a:buFontTx/>
              <a:buNone/>
            </a:pPr>
            <a:r>
              <a:rPr lang="cs-CZ" altLang="cs-CZ" sz="2600" dirty="0"/>
              <a:t>	„Zákon neobsahuje žádné omezení týkající se poměru těchto osob k podnikateli (nemusí jít o zaměstnance podnikatele, popřípadě o osobu v jiném, obdobném vztahu k podnikateli) a neurčuje ani obsah a formu pověření“.</a:t>
            </a:r>
          </a:p>
          <a:p>
            <a:pPr algn="just" eaLnBrk="1" hangingPunct="1">
              <a:lnSpc>
                <a:spcPct val="80000"/>
              </a:lnSpc>
              <a:buFontTx/>
              <a:buNone/>
            </a:pPr>
            <a:r>
              <a:rPr lang="cs-CZ" altLang="cs-CZ" sz="2600" dirty="0"/>
              <a:t>	NS, 29 Odo 569/2002</a:t>
            </a:r>
          </a:p>
          <a:p>
            <a:pPr algn="just" eaLnBrk="1" hangingPunct="1">
              <a:lnSpc>
                <a:spcPct val="80000"/>
              </a:lnSpc>
              <a:buFontTx/>
              <a:buNone/>
            </a:pPr>
            <a:endParaRPr lang="cs-CZ" altLang="cs-CZ" sz="2600" dirty="0"/>
          </a:p>
          <a:p>
            <a:pPr algn="just" eaLnBrk="1" hangingPunct="1">
              <a:lnSpc>
                <a:spcPct val="80000"/>
              </a:lnSpc>
              <a:buFontTx/>
              <a:buNone/>
            </a:pPr>
            <a:r>
              <a:rPr lang="cs-CZ" altLang="cs-CZ" sz="2600" dirty="0"/>
              <a:t>	Pověří-li podnikatel svého bratra, aby „kontroloval a ukazoval, co se má ještě udělat a dodělat“, je pověřený oprávněn k převzetí díla (natěračských prací).</a:t>
            </a:r>
          </a:p>
          <a:p>
            <a:pPr algn="just" eaLnBrk="1" hangingPunct="1">
              <a:lnSpc>
                <a:spcPct val="80000"/>
              </a:lnSpc>
              <a:buFontTx/>
              <a:buNone/>
            </a:pPr>
            <a:r>
              <a:rPr lang="cs-CZ" altLang="cs-CZ" sz="2600" dirty="0"/>
              <a:t>	NS 32 Odo 631/2002</a:t>
            </a:r>
          </a:p>
          <a:p>
            <a:pPr algn="just" eaLnBrk="1" hangingPunct="1">
              <a:lnSpc>
                <a:spcPct val="80000"/>
              </a:lnSpc>
              <a:buFontTx/>
              <a:buNone/>
            </a:pPr>
            <a:endParaRPr lang="cs-CZ" altLang="cs-CZ" sz="2600" dirty="0"/>
          </a:p>
          <a:p>
            <a:pPr algn="just" eaLnBrk="1" hangingPunct="1">
              <a:lnSpc>
                <a:spcPct val="80000"/>
              </a:lnSpc>
              <a:buFontTx/>
              <a:buNone/>
            </a:pPr>
            <a:r>
              <a:rPr lang="cs-CZ" altLang="cs-CZ" sz="2600" dirty="0"/>
              <a:t>	Pověří-li podnikatel svého syna doručením faktury, dává mu tím současně i oprávnění k inkasu fakturované částky ve smyslu § 15 </a:t>
            </a:r>
            <a:r>
              <a:rPr lang="cs-CZ" altLang="cs-CZ" sz="2600" dirty="0" err="1"/>
              <a:t>ObchZ</a:t>
            </a:r>
            <a:r>
              <a:rPr lang="cs-CZ" altLang="cs-CZ" sz="2600" dirty="0"/>
              <a:t>.</a:t>
            </a:r>
          </a:p>
          <a:p>
            <a:pPr algn="just" eaLnBrk="1" hangingPunct="1">
              <a:lnSpc>
                <a:spcPct val="80000"/>
              </a:lnSpc>
              <a:buFontTx/>
              <a:buNone/>
            </a:pPr>
            <a:r>
              <a:rPr lang="cs-CZ" altLang="cs-CZ" sz="2600" dirty="0"/>
              <a:t>	NS 32 Odo 1352/2005</a:t>
            </a:r>
          </a:p>
          <a:p>
            <a:pPr algn="just" eaLnBrk="1" hangingPunct="1">
              <a:lnSpc>
                <a:spcPct val="80000"/>
              </a:lnSpc>
              <a:buFontTx/>
              <a:buNone/>
            </a:pPr>
            <a:r>
              <a:rPr lang="cs-CZ" altLang="cs-CZ" sz="1600" dirty="0"/>
              <a:t>	</a:t>
            </a:r>
          </a:p>
          <a:p>
            <a:pPr eaLnBrk="1" hangingPunct="1">
              <a:lnSpc>
                <a:spcPct val="80000"/>
              </a:lnSpc>
            </a:pPr>
            <a:endParaRPr lang="en-US" altLang="cs-CZ" sz="800" dirty="0"/>
          </a:p>
        </p:txBody>
      </p:sp>
    </p:spTree>
    <p:extLst>
      <p:ext uri="{BB962C8B-B14F-4D97-AF65-F5344CB8AC3E}">
        <p14:creationId xmlns:p14="http://schemas.microsoft.com/office/powerpoint/2010/main" val="271700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altLang="cs-CZ" sz="3200" dirty="0">
                <a:latin typeface="Times New Roman" panose="02020603050405020304" pitchFamily="18" charset="0"/>
                <a:cs typeface="Times New Roman" panose="02020603050405020304" pitchFamily="18" charset="0"/>
              </a:rPr>
              <a:t>Kogentní charakter § 15 </a:t>
            </a:r>
            <a:r>
              <a:rPr lang="cs-CZ" altLang="cs-CZ" sz="3200" dirty="0" err="1">
                <a:latin typeface="Times New Roman" panose="02020603050405020304" pitchFamily="18" charset="0"/>
                <a:cs typeface="Times New Roman" panose="02020603050405020304" pitchFamily="18" charset="0"/>
              </a:rPr>
              <a:t>ObchZ</a:t>
            </a:r>
            <a:r>
              <a:rPr lang="cs-CZ" altLang="cs-CZ" sz="3200" dirty="0">
                <a:latin typeface="Times New Roman" panose="02020603050405020304" pitchFamily="18" charset="0"/>
                <a:cs typeface="Times New Roman" panose="02020603050405020304" pitchFamily="18" charset="0"/>
              </a:rPr>
              <a:t>  / § 430 odst. 1 OZ?</a:t>
            </a:r>
            <a:endParaRPr lang="en-US" altLang="cs-CZ" sz="3200" dirty="0">
              <a:latin typeface="Times New Roman" panose="02020603050405020304" pitchFamily="18" charset="0"/>
              <a:cs typeface="Times New Roman" panose="02020603050405020304" pitchFamily="18" charset="0"/>
            </a:endParaRPr>
          </a:p>
        </p:txBody>
      </p:sp>
      <p:sp>
        <p:nvSpPr>
          <p:cNvPr id="12291" name="Rectangle 3"/>
          <p:cNvSpPr>
            <a:spLocks noGrp="1" noChangeArrowheads="1"/>
          </p:cNvSpPr>
          <p:nvPr>
            <p:ph type="body" idx="1"/>
          </p:nvPr>
        </p:nvSpPr>
        <p:spPr>
          <a:xfrm>
            <a:off x="406400" y="1496291"/>
            <a:ext cx="11066800" cy="4839853"/>
          </a:xfrm>
        </p:spPr>
        <p:txBody>
          <a:bodyPr/>
          <a:lstStyle/>
          <a:p>
            <a:pPr eaLnBrk="1" hangingPunct="1">
              <a:lnSpc>
                <a:spcPct val="80000"/>
              </a:lnSpc>
            </a:pPr>
            <a:endParaRPr lang="cs-CZ" altLang="cs-CZ" sz="1600" dirty="0"/>
          </a:p>
          <a:p>
            <a:pPr algn="just" eaLnBrk="1" hangingPunct="1">
              <a:lnSpc>
                <a:spcPct val="80000"/>
              </a:lnSpc>
              <a:buFontTx/>
              <a:buNone/>
            </a:pPr>
            <a:r>
              <a:rPr lang="cs-CZ" altLang="cs-CZ" sz="2600" i="1" dirty="0"/>
              <a:t>	</a:t>
            </a:r>
            <a:r>
              <a:rPr lang="cs-CZ" altLang="cs-CZ" sz="2600" dirty="0"/>
              <a:t>Ustanovení § 15 </a:t>
            </a:r>
            <a:r>
              <a:rPr lang="cs-CZ" altLang="cs-CZ" sz="2600" dirty="0" err="1"/>
              <a:t>ObchZ</a:t>
            </a:r>
            <a:r>
              <a:rPr lang="cs-CZ" altLang="cs-CZ" sz="2600" dirty="0"/>
              <a:t> „upravuje tzv. zákonné zmocnění podnikatele (bez ohledu na to, zda jde o fyzickou či právnickou osobu). Výše uvedené ustanovení je kogentní a jeho aplikaci nelze, ať již smluvně nebo jednostranným právním úkonem, vyloučit ani omezit. To znamená, že smlouvou založené konkrétní zmocnění oprávněných osob jednat za podnikatele v určitých smluvních vztazích nevylučuje možnost zastoupení podnikatelem jinými osobami, a to ani v případě, jde-li o zastoupení na základě zákona, včetně jednání podnikatele podle § 15 obch. zák. …“ </a:t>
            </a:r>
          </a:p>
          <a:p>
            <a:pPr algn="just" eaLnBrk="1" hangingPunct="1">
              <a:lnSpc>
                <a:spcPct val="80000"/>
              </a:lnSpc>
              <a:buFontTx/>
              <a:buNone/>
            </a:pPr>
            <a:endParaRPr lang="cs-CZ" altLang="cs-CZ" sz="2600" dirty="0"/>
          </a:p>
          <a:p>
            <a:pPr algn="just" eaLnBrk="1" hangingPunct="1">
              <a:lnSpc>
                <a:spcPct val="80000"/>
              </a:lnSpc>
              <a:buFontTx/>
              <a:buNone/>
            </a:pPr>
            <a:r>
              <a:rPr lang="cs-CZ" altLang="cs-CZ" sz="2600" dirty="0"/>
              <a:t>	NS 32 1161/2008</a:t>
            </a:r>
          </a:p>
          <a:p>
            <a:pPr algn="just" eaLnBrk="1" hangingPunct="1">
              <a:lnSpc>
                <a:spcPct val="80000"/>
              </a:lnSpc>
              <a:buFontTx/>
              <a:buNone/>
            </a:pPr>
            <a:endParaRPr lang="cs-CZ" altLang="cs-CZ" sz="2600" dirty="0"/>
          </a:p>
          <a:p>
            <a:pPr algn="just" eaLnBrk="1" hangingPunct="1">
              <a:lnSpc>
                <a:spcPct val="80000"/>
              </a:lnSpc>
              <a:buFontTx/>
              <a:buNone/>
            </a:pPr>
            <a:r>
              <a:rPr lang="cs-CZ" altLang="cs-CZ" sz="2600" dirty="0"/>
              <a:t>	</a:t>
            </a:r>
            <a:r>
              <a:rPr lang="cs-CZ" altLang="cs-CZ" sz="2600" dirty="0" err="1"/>
              <a:t>Kogentnost</a:t>
            </a:r>
            <a:r>
              <a:rPr lang="cs-CZ" altLang="cs-CZ" sz="2600" dirty="0"/>
              <a:t> § 430 odst. 1 OZ?</a:t>
            </a:r>
          </a:p>
          <a:p>
            <a:pPr algn="just" eaLnBrk="1" hangingPunct="1">
              <a:lnSpc>
                <a:spcPct val="80000"/>
              </a:lnSpc>
              <a:buFontTx/>
              <a:buNone/>
            </a:pPr>
            <a:endParaRPr lang="cs-CZ" altLang="cs-CZ" sz="2600" dirty="0"/>
          </a:p>
          <a:p>
            <a:pPr algn="just" eaLnBrk="1" hangingPunct="1">
              <a:lnSpc>
                <a:spcPct val="80000"/>
              </a:lnSpc>
              <a:buFontTx/>
              <a:buNone/>
            </a:pPr>
            <a:r>
              <a:rPr lang="cs-CZ" altLang="cs-CZ" sz="2600" dirty="0"/>
              <a:t>	Možnost zápisu do OR? Patrně ano, ale…</a:t>
            </a:r>
            <a:endParaRPr lang="en-US" altLang="cs-CZ" sz="2600" dirty="0"/>
          </a:p>
        </p:txBody>
      </p:sp>
    </p:spTree>
    <p:extLst>
      <p:ext uri="{BB962C8B-B14F-4D97-AF65-F5344CB8AC3E}">
        <p14:creationId xmlns:p14="http://schemas.microsoft.com/office/powerpoint/2010/main" val="2321238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Podnikání nesvéprávných osob</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1099127"/>
            <a:ext cx="11767128" cy="5652655"/>
          </a:xfrm>
        </p:spPr>
        <p:txBody>
          <a:bodyPr/>
          <a:lstStyle/>
          <a:p>
            <a:pPr algn="just"/>
            <a:r>
              <a:rPr lang="cs-CZ" sz="2600" b="1" i="0" dirty="0">
                <a:solidFill>
                  <a:srgbClr val="FF8400"/>
                </a:solidFill>
                <a:effectLst/>
                <a:latin typeface="Arial" panose="020B0604020202020204" pitchFamily="34" charset="0"/>
              </a:rPr>
              <a:t>§ 33 OZ</a:t>
            </a:r>
          </a:p>
          <a:p>
            <a:pPr algn="just"/>
            <a:r>
              <a:rPr lang="cs-CZ" sz="2600" b="1" i="0" dirty="0">
                <a:solidFill>
                  <a:srgbClr val="000000"/>
                </a:solidFill>
                <a:effectLst/>
                <a:latin typeface="Arial" panose="020B0604020202020204" pitchFamily="34" charset="0"/>
              </a:rPr>
              <a:t>(1)</a:t>
            </a:r>
            <a:r>
              <a:rPr lang="cs-CZ" sz="2600" b="0" i="0" dirty="0">
                <a:solidFill>
                  <a:srgbClr val="000000"/>
                </a:solidFill>
                <a:effectLst/>
                <a:latin typeface="Arial" panose="020B0604020202020204" pitchFamily="34" charset="0"/>
              </a:rPr>
              <a:t> Udělí-li zákonný zástupce nezletilého, který nenabyl plné svéprávnosti, souhlas k </a:t>
            </a:r>
            <a:r>
              <a:rPr lang="cs-CZ" sz="2600" b="1" i="0" dirty="0">
                <a:solidFill>
                  <a:srgbClr val="000000"/>
                </a:solidFill>
                <a:effectLst/>
                <a:latin typeface="Arial" panose="020B0604020202020204" pitchFamily="34" charset="0"/>
              </a:rPr>
              <a:t>samostatnému provozování obchodního závodu </a:t>
            </a:r>
            <a:r>
              <a:rPr lang="cs-CZ" sz="2600" b="0" i="0" dirty="0">
                <a:solidFill>
                  <a:srgbClr val="000000"/>
                </a:solidFill>
                <a:effectLst/>
                <a:latin typeface="Arial" panose="020B0604020202020204" pitchFamily="34" charset="0"/>
              </a:rPr>
              <a:t>nebo k jiné obdobné výdělečné činnosti, </a:t>
            </a:r>
            <a:r>
              <a:rPr lang="cs-CZ" sz="2600" b="1" i="0" dirty="0">
                <a:solidFill>
                  <a:srgbClr val="000000"/>
                </a:solidFill>
                <a:effectLst/>
                <a:latin typeface="Arial" panose="020B0604020202020204" pitchFamily="34" charset="0"/>
              </a:rPr>
              <a:t>stává se nezletilý způsobilý k jednáním, jež jsou s touto činností spojena</a:t>
            </a:r>
            <a:r>
              <a:rPr lang="cs-CZ" sz="2600" b="0" i="0" dirty="0">
                <a:solidFill>
                  <a:srgbClr val="000000"/>
                </a:solidFill>
                <a:effectLst/>
                <a:latin typeface="Arial" panose="020B0604020202020204" pitchFamily="34" charset="0"/>
              </a:rPr>
              <a:t>. K platnosti souhlasu se vyžaduje přivolení soudu.</a:t>
            </a:r>
          </a:p>
          <a:p>
            <a:pPr algn="just"/>
            <a:r>
              <a:rPr lang="cs-CZ" sz="2600" b="1" i="0" dirty="0">
                <a:solidFill>
                  <a:srgbClr val="000000"/>
                </a:solidFill>
                <a:effectLst/>
                <a:latin typeface="Arial" panose="020B0604020202020204" pitchFamily="34" charset="0"/>
              </a:rPr>
              <a:t>(2)</a:t>
            </a:r>
            <a:r>
              <a:rPr lang="cs-CZ" sz="2600" b="0" i="0" dirty="0">
                <a:solidFill>
                  <a:srgbClr val="000000"/>
                </a:solidFill>
                <a:effectLst/>
                <a:latin typeface="Arial" panose="020B0604020202020204" pitchFamily="34" charset="0"/>
              </a:rPr>
              <a:t> </a:t>
            </a:r>
            <a:r>
              <a:rPr lang="cs-CZ" sz="2600" b="1" i="0" dirty="0">
                <a:solidFill>
                  <a:srgbClr val="000000"/>
                </a:solidFill>
                <a:effectLst/>
                <a:latin typeface="Arial" panose="020B0604020202020204" pitchFamily="34" charset="0"/>
              </a:rPr>
              <a:t>Přivolení soudu nahrazuje podmínku určitého věku, je-li stanovena pro výkon určité výdělečné činnosti jiným právním předpisem</a:t>
            </a:r>
            <a:r>
              <a:rPr lang="cs-CZ" sz="2600" b="0" i="0" dirty="0">
                <a:solidFill>
                  <a:srgbClr val="000000"/>
                </a:solidFill>
                <a:effectLst/>
                <a:latin typeface="Arial" panose="020B0604020202020204" pitchFamily="34" charset="0"/>
              </a:rPr>
              <a:t>.</a:t>
            </a:r>
          </a:p>
          <a:p>
            <a:pPr algn="just"/>
            <a:r>
              <a:rPr lang="cs-CZ" sz="2600" b="1" i="0" dirty="0">
                <a:solidFill>
                  <a:srgbClr val="000000"/>
                </a:solidFill>
                <a:effectLst/>
                <a:latin typeface="Arial" panose="020B0604020202020204" pitchFamily="34" charset="0"/>
              </a:rPr>
              <a:t>(3)</a:t>
            </a:r>
            <a:r>
              <a:rPr lang="cs-CZ" sz="2600" b="0" i="0" dirty="0">
                <a:solidFill>
                  <a:srgbClr val="000000"/>
                </a:solidFill>
                <a:effectLst/>
                <a:latin typeface="Arial" panose="020B0604020202020204" pitchFamily="34" charset="0"/>
              </a:rPr>
              <a:t> Souhlas může zákonný zástupce </a:t>
            </a:r>
            <a:r>
              <a:rPr lang="cs-CZ" sz="2600" b="1" i="0" dirty="0">
                <a:solidFill>
                  <a:srgbClr val="000000"/>
                </a:solidFill>
                <a:effectLst/>
                <a:latin typeface="Arial" panose="020B0604020202020204" pitchFamily="34" charset="0"/>
              </a:rPr>
              <a:t>odvolat</a:t>
            </a:r>
            <a:r>
              <a:rPr lang="cs-CZ" sz="2600" b="0" i="0" dirty="0">
                <a:solidFill>
                  <a:srgbClr val="000000"/>
                </a:solidFill>
                <a:effectLst/>
                <a:latin typeface="Arial" panose="020B0604020202020204" pitchFamily="34" charset="0"/>
              </a:rPr>
              <a:t> jen s přivolením soudu.</a:t>
            </a:r>
          </a:p>
          <a:p>
            <a:endParaRPr lang="cs-CZ" sz="2400" dirty="0"/>
          </a:p>
          <a:p>
            <a:endParaRPr lang="cs-CZ" sz="2400" dirty="0"/>
          </a:p>
          <a:p>
            <a:endParaRPr lang="cs-CZ" sz="2400" dirty="0"/>
          </a:p>
        </p:txBody>
      </p:sp>
    </p:spTree>
    <p:extLst>
      <p:ext uri="{BB962C8B-B14F-4D97-AF65-F5344CB8AC3E}">
        <p14:creationId xmlns:p14="http://schemas.microsoft.com/office/powerpoint/2010/main" val="3680609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altLang="cs-CZ" sz="3200" dirty="0">
                <a:latin typeface="Times New Roman" panose="02020603050405020304" pitchFamily="18" charset="0"/>
                <a:cs typeface="Times New Roman" panose="02020603050405020304" pitchFamily="18" charset="0"/>
              </a:rPr>
              <a:t>Intimace pověření?</a:t>
            </a:r>
            <a:endParaRPr lang="en-US" altLang="cs-CZ" sz="3200" dirty="0">
              <a:latin typeface="Times New Roman" panose="02020603050405020304" pitchFamily="18" charset="0"/>
              <a:cs typeface="Times New Roman" panose="02020603050405020304" pitchFamily="18" charset="0"/>
            </a:endParaRPr>
          </a:p>
        </p:txBody>
      </p:sp>
      <p:sp>
        <p:nvSpPr>
          <p:cNvPr id="14339" name="Rectangle 3"/>
          <p:cNvSpPr>
            <a:spLocks noGrp="1" noChangeArrowheads="1"/>
          </p:cNvSpPr>
          <p:nvPr>
            <p:ph type="body" idx="1"/>
          </p:nvPr>
        </p:nvSpPr>
        <p:spPr>
          <a:xfrm>
            <a:off x="514350" y="1692002"/>
            <a:ext cx="10115550" cy="4708798"/>
          </a:xfrm>
        </p:spPr>
        <p:txBody>
          <a:bodyPr/>
          <a:lstStyle/>
          <a:p>
            <a:pPr eaLnBrk="1" hangingPunct="1">
              <a:lnSpc>
                <a:spcPct val="80000"/>
              </a:lnSpc>
            </a:pPr>
            <a:endParaRPr lang="cs-CZ" altLang="cs-CZ" sz="900" dirty="0"/>
          </a:p>
          <a:p>
            <a:pPr algn="just" eaLnBrk="1" hangingPunct="1">
              <a:lnSpc>
                <a:spcPct val="80000"/>
              </a:lnSpc>
              <a:buFontTx/>
              <a:buNone/>
            </a:pPr>
            <a:r>
              <a:rPr lang="cs-CZ" altLang="cs-CZ" sz="2600" dirty="0"/>
              <a:t>	Jestliže se nepodaří prokázat, že určitá osoba  byla skutečně pověřena výkonem určité funkce v rámci provozu podniku, je bez významu otázka, zda s tímto domnělým pověřením souvisí sporné jednání (NS 32 </a:t>
            </a:r>
            <a:r>
              <a:rPr lang="cs-CZ" altLang="cs-CZ" sz="2600" dirty="0" err="1"/>
              <a:t>Cdo</a:t>
            </a:r>
            <a:r>
              <a:rPr lang="cs-CZ" altLang="cs-CZ" sz="2600" dirty="0"/>
              <a:t> 1237/98).</a:t>
            </a:r>
          </a:p>
          <a:p>
            <a:pPr algn="just" eaLnBrk="1" hangingPunct="1">
              <a:lnSpc>
                <a:spcPct val="80000"/>
              </a:lnSpc>
              <a:buFontTx/>
              <a:buNone/>
            </a:pPr>
            <a:r>
              <a:rPr lang="cs-CZ" altLang="cs-CZ" sz="2600" dirty="0"/>
              <a:t>	</a:t>
            </a:r>
          </a:p>
          <a:p>
            <a:pPr algn="just" eaLnBrk="1" hangingPunct="1">
              <a:lnSpc>
                <a:spcPct val="80000"/>
              </a:lnSpc>
              <a:buFontTx/>
              <a:buNone/>
            </a:pPr>
            <a:r>
              <a:rPr lang="cs-CZ" altLang="cs-CZ" sz="2600" dirty="0"/>
              <a:t>	</a:t>
            </a:r>
            <a:endParaRPr lang="en-US" altLang="cs-CZ" sz="1200" dirty="0"/>
          </a:p>
        </p:txBody>
      </p:sp>
    </p:spTree>
    <p:extLst>
      <p:ext uri="{BB962C8B-B14F-4D97-AF65-F5344CB8AC3E}">
        <p14:creationId xmlns:p14="http://schemas.microsoft.com/office/powerpoint/2010/main" val="3626468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43345" y="720000"/>
            <a:ext cx="11231419" cy="451576"/>
          </a:xfrm>
        </p:spPr>
        <p:txBody>
          <a:bodyPr/>
          <a:lstStyle/>
          <a:p>
            <a:pPr eaLnBrk="1" hangingPunct="1"/>
            <a:r>
              <a:rPr lang="cs-CZ" altLang="cs-CZ" sz="3200" dirty="0">
                <a:latin typeface="Times New Roman" panose="02020603050405020304" pitchFamily="18" charset="0"/>
                <a:cs typeface="Times New Roman" panose="02020603050405020304" pitchFamily="18" charset="0"/>
              </a:rPr>
              <a:t>Řidič jako zástupce – nevyužité příležitosti NS</a:t>
            </a:r>
            <a:endParaRPr lang="en-US" altLang="cs-CZ" sz="3200" dirty="0">
              <a:latin typeface="Times New Roman" panose="02020603050405020304" pitchFamily="18" charset="0"/>
              <a:cs typeface="Times New Roman" panose="02020603050405020304" pitchFamily="18" charset="0"/>
            </a:endParaRPr>
          </a:p>
        </p:txBody>
      </p:sp>
      <p:sp>
        <p:nvSpPr>
          <p:cNvPr id="11267" name="Rectangle 3"/>
          <p:cNvSpPr>
            <a:spLocks noGrp="1" noChangeArrowheads="1"/>
          </p:cNvSpPr>
          <p:nvPr>
            <p:ph type="body" idx="1"/>
          </p:nvPr>
        </p:nvSpPr>
        <p:spPr>
          <a:xfrm>
            <a:off x="138545" y="1468582"/>
            <a:ext cx="11905673" cy="5237018"/>
          </a:xfrm>
        </p:spPr>
        <p:txBody>
          <a:bodyPr/>
          <a:lstStyle/>
          <a:p>
            <a:pPr marL="72000" indent="0">
              <a:lnSpc>
                <a:spcPct val="80000"/>
              </a:lnSpc>
              <a:buNone/>
            </a:pPr>
            <a:r>
              <a:rPr lang="cs-CZ" altLang="cs-CZ" dirty="0"/>
              <a:t>řidič podnikatele</a:t>
            </a:r>
          </a:p>
          <a:p>
            <a:pPr marL="72000" indent="0">
              <a:lnSpc>
                <a:spcPct val="80000"/>
              </a:lnSpc>
              <a:buNone/>
            </a:pPr>
            <a:endParaRPr lang="cs-CZ" altLang="cs-CZ" dirty="0"/>
          </a:p>
          <a:p>
            <a:pPr marL="72000" indent="0">
              <a:lnSpc>
                <a:spcPct val="80000"/>
              </a:lnSpc>
              <a:buNone/>
            </a:pPr>
            <a:r>
              <a:rPr lang="cs-CZ" dirty="0"/>
              <a:t>„Důkazem o pověření pana P. k uzavírání smluv není ani skutečnost, jak tvrdí </a:t>
            </a:r>
            <a:r>
              <a:rPr lang="cs-CZ" dirty="0" err="1"/>
              <a:t>dovolatelka</a:t>
            </a:r>
            <a:r>
              <a:rPr lang="cs-CZ" dirty="0"/>
              <a:t>, že </a:t>
            </a:r>
            <a:r>
              <a:rPr lang="cs-CZ" dirty="0">
                <a:solidFill>
                  <a:schemeClr val="accent2"/>
                </a:solidFill>
              </a:rPr>
              <a:t>uvedená osoba pověřená funkcí řidiče opakovaně uzavírala smlouvy a žalovaný o této skutečnosti věděl. </a:t>
            </a:r>
            <a:r>
              <a:rPr lang="cs-CZ" dirty="0" err="1">
                <a:solidFill>
                  <a:schemeClr val="accent2"/>
                </a:solidFill>
              </a:rPr>
              <a:t>Dovolatelkou</a:t>
            </a:r>
            <a:r>
              <a:rPr lang="cs-CZ" dirty="0">
                <a:solidFill>
                  <a:schemeClr val="accent2"/>
                </a:solidFill>
              </a:rPr>
              <a:t> tvrzené jednání pana P. by nemohlo založit jeho jednatelské oprávnění</a:t>
            </a:r>
            <a:r>
              <a:rPr lang="cs-CZ" dirty="0"/>
              <a:t>. Je třeba i konstatovat, že z pracovního zařazení řidič není možno dovodit, že by jeho obvyklou činností ve smyslu § 15 obch. zák., platného v době uzavírání posuzované smlouvy, bylo uzavírat obchodní smlouvy“</a:t>
            </a:r>
          </a:p>
          <a:p>
            <a:pPr marL="72000" indent="0">
              <a:lnSpc>
                <a:spcPct val="80000"/>
              </a:lnSpc>
              <a:buNone/>
            </a:pPr>
            <a:endParaRPr lang="cs-CZ" dirty="0"/>
          </a:p>
          <a:p>
            <a:pPr marL="72000" indent="0">
              <a:lnSpc>
                <a:spcPct val="80000"/>
              </a:lnSpc>
              <a:buNone/>
            </a:pPr>
            <a:endParaRPr lang="cs-CZ" dirty="0"/>
          </a:p>
          <a:p>
            <a:pPr marL="72000" indent="0">
              <a:lnSpc>
                <a:spcPct val="80000"/>
              </a:lnSpc>
              <a:buNone/>
            </a:pPr>
            <a:r>
              <a:rPr lang="cs-CZ" altLang="cs-CZ" dirty="0"/>
              <a:t>									NS 32 1878/2007</a:t>
            </a:r>
          </a:p>
          <a:p>
            <a:pPr marL="72000" indent="0">
              <a:lnSpc>
                <a:spcPct val="80000"/>
              </a:lnSpc>
              <a:buNone/>
            </a:pPr>
            <a:r>
              <a:rPr lang="cs-CZ" sz="2400" dirty="0"/>
              <a:t> </a:t>
            </a:r>
            <a:endParaRPr lang="en-US" altLang="cs-CZ" sz="2600" dirty="0"/>
          </a:p>
        </p:txBody>
      </p:sp>
    </p:spTree>
    <p:extLst>
      <p:ext uri="{BB962C8B-B14F-4D97-AF65-F5344CB8AC3E}">
        <p14:creationId xmlns:p14="http://schemas.microsoft.com/office/powerpoint/2010/main" val="42612300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rPr>
              <a:t>Obsoletní závěry NS díky nové úpravě?</a:t>
            </a:r>
          </a:p>
        </p:txBody>
      </p:sp>
      <p:sp>
        <p:nvSpPr>
          <p:cNvPr id="5" name="Zástupný symbol pro obsah 4"/>
          <p:cNvSpPr>
            <a:spLocks noGrp="1"/>
          </p:cNvSpPr>
          <p:nvPr>
            <p:ph idx="1"/>
          </p:nvPr>
        </p:nvSpPr>
        <p:spPr>
          <a:xfrm>
            <a:off x="212436" y="1099127"/>
            <a:ext cx="11767128" cy="5652655"/>
          </a:xfrm>
        </p:spPr>
        <p:txBody>
          <a:bodyPr/>
          <a:lstStyle/>
          <a:p>
            <a:endParaRPr lang="cs-CZ" sz="2400" dirty="0"/>
          </a:p>
          <a:p>
            <a:endParaRPr lang="cs-CZ" sz="2400" dirty="0"/>
          </a:p>
          <a:p>
            <a:endParaRPr lang="cs-CZ" sz="2400" dirty="0"/>
          </a:p>
          <a:p>
            <a:endParaRPr lang="cs-CZ" sz="2400" dirty="0"/>
          </a:p>
          <a:p>
            <a:endParaRPr lang="cs-CZ" sz="2400" dirty="0"/>
          </a:p>
        </p:txBody>
      </p:sp>
      <p:graphicFrame>
        <p:nvGraphicFramePr>
          <p:cNvPr id="6" name="Tabulka 6">
            <a:extLst>
              <a:ext uri="{FF2B5EF4-FFF2-40B4-BE49-F238E27FC236}">
                <a16:creationId xmlns:a16="http://schemas.microsoft.com/office/drawing/2014/main" id="{1132D077-161A-492D-8FD2-2815C6E91DC7}"/>
              </a:ext>
            </a:extLst>
          </p:cNvPr>
          <p:cNvGraphicFramePr>
            <a:graphicFrameLocks noGrp="1"/>
          </p:cNvGraphicFramePr>
          <p:nvPr>
            <p:extLst>
              <p:ext uri="{D42A27DB-BD31-4B8C-83A1-F6EECF244321}">
                <p14:modId xmlns:p14="http://schemas.microsoft.com/office/powerpoint/2010/main" val="2124843861"/>
              </p:ext>
            </p:extLst>
          </p:nvPr>
        </p:nvGraphicFramePr>
        <p:xfrm>
          <a:off x="665999" y="942975"/>
          <a:ext cx="10068676" cy="5652655"/>
        </p:xfrm>
        <a:graphic>
          <a:graphicData uri="http://schemas.openxmlformats.org/drawingml/2006/table">
            <a:tbl>
              <a:tblPr firstRow="1" bandRow="1">
                <a:tableStyleId>{5C22544A-7EE6-4342-B048-85BDC9FD1C3A}</a:tableStyleId>
              </a:tblPr>
              <a:tblGrid>
                <a:gridCol w="5227191">
                  <a:extLst>
                    <a:ext uri="{9D8B030D-6E8A-4147-A177-3AD203B41FA5}">
                      <a16:colId xmlns:a16="http://schemas.microsoft.com/office/drawing/2014/main" val="2576331812"/>
                    </a:ext>
                  </a:extLst>
                </a:gridCol>
                <a:gridCol w="4841485">
                  <a:extLst>
                    <a:ext uri="{9D8B030D-6E8A-4147-A177-3AD203B41FA5}">
                      <a16:colId xmlns:a16="http://schemas.microsoft.com/office/drawing/2014/main" val="988981275"/>
                    </a:ext>
                  </a:extLst>
                </a:gridCol>
              </a:tblGrid>
              <a:tr h="1249776">
                <a:tc>
                  <a:txBody>
                    <a:bodyPr/>
                    <a:lstStyle/>
                    <a:p>
                      <a:r>
                        <a:rPr lang="cs-CZ" dirty="0"/>
                        <a:t>Zdánlivé zmocnění</a:t>
                      </a:r>
                    </a:p>
                  </a:txBody>
                  <a:tcPr/>
                </a:tc>
                <a:tc>
                  <a:txBody>
                    <a:bodyPr/>
                    <a:lstStyle/>
                    <a:p>
                      <a:r>
                        <a:rPr lang="cs-CZ" dirty="0"/>
                        <a:t>Relativní účinky zániku zmocnění</a:t>
                      </a:r>
                    </a:p>
                  </a:txBody>
                  <a:tcPr/>
                </a:tc>
                <a:extLst>
                  <a:ext uri="{0D108BD9-81ED-4DB2-BD59-A6C34878D82A}">
                    <a16:rowId xmlns:a16="http://schemas.microsoft.com/office/drawing/2014/main" val="1318087894"/>
                  </a:ext>
                </a:extLst>
              </a:tr>
              <a:tr h="4402879">
                <a:tc>
                  <a:txBody>
                    <a:bodyPr/>
                    <a:lstStyle/>
                    <a:p>
                      <a:r>
                        <a:rPr lang="cs-CZ" sz="2600" b="1" i="0" kern="1200" dirty="0">
                          <a:solidFill>
                            <a:schemeClr val="dk1"/>
                          </a:solidFill>
                          <a:effectLst/>
                          <a:latin typeface="+mn-lt"/>
                          <a:ea typeface="+mn-ea"/>
                          <a:cs typeface="+mn-cs"/>
                        </a:rPr>
                        <a:t>§ 444</a:t>
                      </a:r>
                    </a:p>
                    <a:p>
                      <a:r>
                        <a:rPr lang="cs-CZ" sz="2600" b="1" i="0" kern="1200" dirty="0">
                          <a:solidFill>
                            <a:schemeClr val="dk1"/>
                          </a:solidFill>
                          <a:effectLst/>
                          <a:latin typeface="+mn-lt"/>
                          <a:ea typeface="+mn-ea"/>
                          <a:cs typeface="+mn-cs"/>
                        </a:rPr>
                        <a:t>(1)</a:t>
                      </a:r>
                      <a:r>
                        <a:rPr lang="cs-CZ" sz="2600" b="0" i="0" kern="1200" dirty="0">
                          <a:solidFill>
                            <a:schemeClr val="dk1"/>
                          </a:solidFill>
                          <a:effectLst/>
                          <a:latin typeface="+mn-lt"/>
                          <a:ea typeface="+mn-ea"/>
                          <a:cs typeface="+mn-cs"/>
                        </a:rPr>
                        <a:t> Kdo vlastní vinou vyvolá u třetí osoby domněnku, že zmocnil někoho jiného k právnímu jednání, nemůže se dovolat nedostatku zmocnění, byla-li třetí osoba v dobré víře a mohla-li rozumně předpokládat, že zmocnění bylo uděleno.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600" b="1" i="0" kern="1200" dirty="0">
                          <a:solidFill>
                            <a:schemeClr val="dk1"/>
                          </a:solidFill>
                          <a:effectLst/>
                          <a:latin typeface="+mn-lt"/>
                          <a:ea typeface="+mn-ea"/>
                          <a:cs typeface="+mn-cs"/>
                        </a:rPr>
                        <a:t>(2)</a:t>
                      </a:r>
                      <a:r>
                        <a:rPr lang="cs-CZ" sz="2600" b="0" i="0" kern="1200" dirty="0">
                          <a:solidFill>
                            <a:schemeClr val="dk1"/>
                          </a:solidFill>
                          <a:effectLst/>
                          <a:latin typeface="+mn-lt"/>
                          <a:ea typeface="+mn-ea"/>
                          <a:cs typeface="+mn-cs"/>
                        </a:rPr>
                        <a:t> Dal-li zmocnitel jiné osobě najevo, že zmocněnce zmocnil k určitým právním jednáním, může se vůči ní dovolat, že zmocnění později zaniklo, jen pokud jí to před zmocněncovým jednáním oznámil, nebo pokud tato osoba při zmocněncově jednání o zániku věděla.</a:t>
                      </a:r>
                    </a:p>
                    <a:p>
                      <a:endParaRPr lang="cs-CZ" dirty="0"/>
                    </a:p>
                  </a:txBody>
                  <a:tcPr/>
                </a:tc>
                <a:extLst>
                  <a:ext uri="{0D108BD9-81ED-4DB2-BD59-A6C34878D82A}">
                    <a16:rowId xmlns:a16="http://schemas.microsoft.com/office/drawing/2014/main" val="789681204"/>
                  </a:ext>
                </a:extLst>
              </a:tr>
            </a:tbl>
          </a:graphicData>
        </a:graphic>
      </p:graphicFrame>
    </p:spTree>
    <p:extLst>
      <p:ext uri="{BB962C8B-B14F-4D97-AF65-F5344CB8AC3E}">
        <p14:creationId xmlns:p14="http://schemas.microsoft.com/office/powerpoint/2010/main" val="3261311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20000" y="294468"/>
            <a:ext cx="10753200" cy="627681"/>
          </a:xfrm>
        </p:spPr>
        <p:txBody>
          <a:bodyPr/>
          <a:lstStyle/>
          <a:p>
            <a:pPr eaLnBrk="1" hangingPunct="1"/>
            <a:r>
              <a:rPr lang="cs-CZ" altLang="cs-CZ" sz="3200" dirty="0">
                <a:latin typeface="Times New Roman" panose="02020603050405020304" pitchFamily="18" charset="0"/>
                <a:cs typeface="Times New Roman" panose="02020603050405020304" pitchFamily="18" charset="0"/>
              </a:rPr>
              <a:t>Výklad „obvyklosti“ dle § 430 I OZ a jeho rizika</a:t>
            </a:r>
            <a:endParaRPr lang="en-US" altLang="cs-CZ" sz="3200" dirty="0">
              <a:latin typeface="Times New Roman" panose="02020603050405020304" pitchFamily="18" charset="0"/>
              <a:cs typeface="Times New Roman" panose="02020603050405020304" pitchFamily="18" charset="0"/>
            </a:endParaRPr>
          </a:p>
        </p:txBody>
      </p:sp>
      <p:sp>
        <p:nvSpPr>
          <p:cNvPr id="15363" name="Rectangle 3"/>
          <p:cNvSpPr>
            <a:spLocks noGrp="1" noChangeArrowheads="1"/>
          </p:cNvSpPr>
          <p:nvPr>
            <p:ph type="body" idx="1"/>
          </p:nvPr>
        </p:nvSpPr>
        <p:spPr>
          <a:xfrm>
            <a:off x="542441" y="1115878"/>
            <a:ext cx="11306013" cy="5532895"/>
          </a:xfrm>
        </p:spPr>
        <p:txBody>
          <a:bodyPr/>
          <a:lstStyle/>
          <a:p>
            <a:pPr eaLnBrk="1" hangingPunct="1">
              <a:lnSpc>
                <a:spcPct val="80000"/>
              </a:lnSpc>
            </a:pPr>
            <a:endParaRPr lang="cs-CZ" altLang="cs-CZ" sz="1000" dirty="0"/>
          </a:p>
          <a:p>
            <a:pPr algn="just" eaLnBrk="1" hangingPunct="1"/>
            <a:r>
              <a:rPr lang="cs-CZ" altLang="cs-CZ" dirty="0"/>
              <a:t>paušalizace nebo charakter podnikatele (velikost, odvětví)</a:t>
            </a:r>
          </a:p>
          <a:p>
            <a:pPr algn="just" eaLnBrk="1" hangingPunct="1"/>
            <a:r>
              <a:rPr lang="cs-CZ" altLang="cs-CZ" dirty="0"/>
              <a:t>individuální poměry podnikatele</a:t>
            </a:r>
          </a:p>
          <a:p>
            <a:pPr algn="just" eaLnBrk="1" hangingPunct="1"/>
            <a:r>
              <a:rPr lang="cs-CZ" altLang="cs-CZ" dirty="0"/>
              <a:t>rozlišení podle adresátů úkonu (podnikatelské a nepodnikatelské sféry)</a:t>
            </a:r>
          </a:p>
          <a:p>
            <a:pPr algn="just" eaLnBrk="1" hangingPunct="1"/>
            <a:r>
              <a:rPr lang="cs-CZ" altLang="cs-CZ" dirty="0"/>
              <a:t>odmítnutí aplikace § 15 </a:t>
            </a:r>
            <a:r>
              <a:rPr lang="cs-CZ" altLang="cs-CZ" dirty="0" err="1"/>
              <a:t>ObchZ</a:t>
            </a:r>
            <a:r>
              <a:rPr lang="cs-CZ" altLang="cs-CZ" dirty="0"/>
              <a:t> v pracovněprávních vztazích (NS 21 </a:t>
            </a:r>
            <a:r>
              <a:rPr lang="cs-CZ" altLang="cs-CZ" dirty="0" err="1"/>
              <a:t>Cdo</a:t>
            </a:r>
            <a:r>
              <a:rPr lang="cs-CZ" altLang="cs-CZ" dirty="0"/>
              <a:t> 594/2000 – organizační změny ředitelem!), obsoletní?</a:t>
            </a:r>
          </a:p>
          <a:p>
            <a:pPr algn="just" eaLnBrk="1" hangingPunct="1"/>
            <a:r>
              <a:rPr lang="cs-CZ" altLang="cs-CZ" dirty="0"/>
              <a:t>zahrnutí pasivního jednání podnikatele, zahrnutí reálného jednání</a:t>
            </a:r>
          </a:p>
          <a:p>
            <a:pPr algn="just" eaLnBrk="1" hangingPunct="1"/>
            <a:r>
              <a:rPr lang="cs-CZ" altLang="cs-CZ" dirty="0"/>
              <a:t>často „normativní charakter rozhodování“</a:t>
            </a:r>
          </a:p>
          <a:p>
            <a:pPr algn="just" eaLnBrk="1" hangingPunct="1">
              <a:lnSpc>
                <a:spcPct val="80000"/>
              </a:lnSpc>
              <a:buFontTx/>
              <a:buNone/>
            </a:pPr>
            <a:endParaRPr lang="cs-CZ" altLang="cs-CZ" sz="2000" dirty="0"/>
          </a:p>
          <a:p>
            <a:pPr algn="just" eaLnBrk="1" hangingPunct="1">
              <a:lnSpc>
                <a:spcPct val="80000"/>
              </a:lnSpc>
              <a:buFontTx/>
              <a:buNone/>
            </a:pPr>
            <a:endParaRPr lang="cs-CZ" altLang="cs-CZ" sz="2000" dirty="0"/>
          </a:p>
          <a:p>
            <a:pPr eaLnBrk="1" hangingPunct="1">
              <a:lnSpc>
                <a:spcPct val="80000"/>
              </a:lnSpc>
            </a:pPr>
            <a:endParaRPr lang="en-US" altLang="cs-CZ" sz="1400" dirty="0"/>
          </a:p>
        </p:txBody>
      </p:sp>
    </p:spTree>
    <p:extLst>
      <p:ext uri="{BB962C8B-B14F-4D97-AF65-F5344CB8AC3E}">
        <p14:creationId xmlns:p14="http://schemas.microsoft.com/office/powerpoint/2010/main" val="384098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altLang="cs-CZ" sz="3200" dirty="0">
                <a:solidFill>
                  <a:schemeClr val="tx2">
                    <a:lumMod val="60000"/>
                    <a:lumOff val="40000"/>
                  </a:schemeClr>
                </a:solidFill>
              </a:rPr>
              <a:t>Deskriptivní v. normativní ambice rozhodování</a:t>
            </a:r>
            <a:endParaRPr lang="en-US" altLang="cs-CZ" sz="3200" dirty="0">
              <a:solidFill>
                <a:schemeClr val="tx2">
                  <a:lumMod val="60000"/>
                  <a:lumOff val="40000"/>
                </a:schemeClr>
              </a:solidFill>
            </a:endParaRPr>
          </a:p>
        </p:txBody>
      </p:sp>
      <p:sp>
        <p:nvSpPr>
          <p:cNvPr id="16387" name="Rectangle 3"/>
          <p:cNvSpPr>
            <a:spLocks noGrp="1" noChangeArrowheads="1"/>
          </p:cNvSpPr>
          <p:nvPr>
            <p:ph type="body" idx="1"/>
          </p:nvPr>
        </p:nvSpPr>
        <p:spPr/>
        <p:txBody>
          <a:bodyPr/>
          <a:lstStyle/>
          <a:p>
            <a:pPr eaLnBrk="1" hangingPunct="1">
              <a:lnSpc>
                <a:spcPct val="80000"/>
              </a:lnSpc>
            </a:pPr>
            <a:endParaRPr lang="cs-CZ" altLang="cs-CZ" sz="1800" dirty="0"/>
          </a:p>
          <a:p>
            <a:pPr algn="just" eaLnBrk="1" hangingPunct="1">
              <a:lnSpc>
                <a:spcPct val="80000"/>
              </a:lnSpc>
            </a:pPr>
            <a:r>
              <a:rPr lang="cs-CZ" altLang="cs-CZ" sz="2600" i="1" dirty="0"/>
              <a:t>„V případě ředitele akciové společnosti – středního průmyslového  podniku – který není statutárním orgánem ani jeho členem, jde o osobu, u níž je obvyklé, aby za tuto osobu podepisovala směnky podle § 20 odst. 2 </a:t>
            </a:r>
            <a:r>
              <a:rPr lang="cs-CZ" altLang="cs-CZ" sz="2600" i="1" dirty="0" err="1"/>
              <a:t>ObchZ</a:t>
            </a:r>
            <a:r>
              <a:rPr lang="cs-CZ" altLang="cs-CZ" sz="2600" i="1" dirty="0"/>
              <a:t> § 15 </a:t>
            </a:r>
            <a:r>
              <a:rPr lang="cs-CZ" altLang="cs-CZ" sz="2600" i="1" dirty="0" err="1"/>
              <a:t>ObchZ</a:t>
            </a:r>
            <a:r>
              <a:rPr lang="cs-CZ" altLang="cs-CZ" sz="2600" i="1" dirty="0"/>
              <a:t>“ (VS v Praze, 5 </a:t>
            </a:r>
            <a:r>
              <a:rPr lang="cs-CZ" altLang="cs-CZ" sz="2600" i="1" dirty="0" err="1"/>
              <a:t>Cmo</a:t>
            </a:r>
            <a:r>
              <a:rPr lang="cs-CZ" altLang="cs-CZ" sz="2600" i="1" dirty="0"/>
              <a:t> 308/94)</a:t>
            </a:r>
          </a:p>
          <a:p>
            <a:pPr algn="just" eaLnBrk="1" hangingPunct="1">
              <a:lnSpc>
                <a:spcPct val="80000"/>
              </a:lnSpc>
            </a:pPr>
            <a:endParaRPr lang="cs-CZ" altLang="cs-CZ" sz="2600" i="1" dirty="0"/>
          </a:p>
          <a:p>
            <a:pPr algn="just" eaLnBrk="1" hangingPunct="1">
              <a:lnSpc>
                <a:spcPct val="80000"/>
              </a:lnSpc>
            </a:pPr>
            <a:r>
              <a:rPr lang="cs-CZ" altLang="cs-CZ" sz="2600" i="1" dirty="0"/>
              <a:t>„Přijetí směnky ekonomickým náměstkem ředitele obchodní společnosti lze považovat ve smyslu § 15 </a:t>
            </a:r>
            <a:r>
              <a:rPr lang="cs-CZ" altLang="cs-CZ" sz="2600" i="1" dirty="0" err="1"/>
              <a:t>ObchZ</a:t>
            </a:r>
            <a:r>
              <a:rPr lang="cs-CZ" altLang="cs-CZ" sz="2600" i="1" dirty="0"/>
              <a:t> za obvyklý úkon“ (NS, 29 </a:t>
            </a:r>
            <a:r>
              <a:rPr lang="cs-CZ" altLang="cs-CZ" sz="2600" i="1" dirty="0" err="1"/>
              <a:t>Cdo</a:t>
            </a:r>
            <a:r>
              <a:rPr lang="cs-CZ" altLang="cs-CZ" sz="2600" i="1" dirty="0"/>
              <a:t> 2074/2000)</a:t>
            </a:r>
            <a:r>
              <a:rPr lang="cs-CZ" altLang="cs-CZ" sz="2600" dirty="0"/>
              <a:t> </a:t>
            </a:r>
          </a:p>
          <a:p>
            <a:pPr eaLnBrk="1" hangingPunct="1">
              <a:lnSpc>
                <a:spcPct val="80000"/>
              </a:lnSpc>
            </a:pPr>
            <a:endParaRPr lang="cs-CZ" altLang="cs-CZ" sz="2400" b="1" i="1" dirty="0"/>
          </a:p>
          <a:p>
            <a:pPr eaLnBrk="1" hangingPunct="1">
              <a:lnSpc>
                <a:spcPct val="80000"/>
              </a:lnSpc>
            </a:pPr>
            <a:endParaRPr lang="cs-CZ" altLang="cs-CZ" sz="2400" b="1" i="1" dirty="0"/>
          </a:p>
          <a:p>
            <a:pPr algn="just" eaLnBrk="1" hangingPunct="1">
              <a:lnSpc>
                <a:spcPct val="80000"/>
              </a:lnSpc>
              <a:buFontTx/>
              <a:buNone/>
            </a:pPr>
            <a:endParaRPr lang="cs-CZ" altLang="cs-CZ" sz="3600" dirty="0"/>
          </a:p>
          <a:p>
            <a:pPr algn="just" eaLnBrk="1" hangingPunct="1">
              <a:lnSpc>
                <a:spcPct val="80000"/>
              </a:lnSpc>
              <a:buFontTx/>
              <a:buNone/>
            </a:pPr>
            <a:endParaRPr lang="cs-CZ" altLang="cs-CZ" sz="3600" dirty="0"/>
          </a:p>
          <a:p>
            <a:pPr eaLnBrk="1" hangingPunct="1">
              <a:lnSpc>
                <a:spcPct val="80000"/>
              </a:lnSpc>
            </a:pPr>
            <a:endParaRPr lang="en-US" altLang="cs-CZ" sz="2400" dirty="0"/>
          </a:p>
        </p:txBody>
      </p:sp>
    </p:spTree>
    <p:extLst>
      <p:ext uri="{BB962C8B-B14F-4D97-AF65-F5344CB8AC3E}">
        <p14:creationId xmlns:p14="http://schemas.microsoft.com/office/powerpoint/2010/main" val="1909585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altLang="cs-CZ" sz="3200" dirty="0">
                <a:solidFill>
                  <a:schemeClr val="tx2">
                    <a:lumMod val="60000"/>
                    <a:lumOff val="40000"/>
                  </a:schemeClr>
                </a:solidFill>
                <a:latin typeface="Times New Roman" panose="02020603050405020304" pitchFamily="18" charset="0"/>
                <a:cs typeface="Times New Roman" panose="02020603050405020304" pitchFamily="18" charset="0"/>
              </a:rPr>
              <a:t>Komparace s německou úpravou, </a:t>
            </a:r>
            <a:r>
              <a:rPr lang="cs-CZ" altLang="cs-CZ" sz="3200" dirty="0" err="1">
                <a:solidFill>
                  <a:schemeClr val="tx2">
                    <a:lumMod val="60000"/>
                    <a:lumOff val="40000"/>
                  </a:schemeClr>
                </a:solidFill>
                <a:latin typeface="Times New Roman" panose="02020603050405020304" pitchFamily="18" charset="0"/>
                <a:cs typeface="Times New Roman" panose="02020603050405020304" pitchFamily="18" charset="0"/>
              </a:rPr>
              <a:t>Handlungsvollmacht</a:t>
            </a:r>
            <a:endParaRPr lang="en-US" altLang="cs-CZ" sz="32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17411" name="Rectangle 3"/>
          <p:cNvSpPr>
            <a:spLocks noGrp="1" noChangeArrowheads="1"/>
          </p:cNvSpPr>
          <p:nvPr>
            <p:ph type="body" idx="1"/>
          </p:nvPr>
        </p:nvSpPr>
        <p:spPr>
          <a:xfrm>
            <a:off x="314325" y="1400175"/>
            <a:ext cx="11158875" cy="4905375"/>
          </a:xfrm>
        </p:spPr>
        <p:txBody>
          <a:bodyPr/>
          <a:lstStyle/>
          <a:p>
            <a:pPr eaLnBrk="1" hangingPunct="1">
              <a:lnSpc>
                <a:spcPct val="80000"/>
              </a:lnSpc>
            </a:pPr>
            <a:endParaRPr lang="cs-CZ" altLang="cs-CZ" dirty="0"/>
          </a:p>
          <a:p>
            <a:pPr algn="just" eaLnBrk="1" hangingPunct="1">
              <a:lnSpc>
                <a:spcPct val="80000"/>
              </a:lnSpc>
              <a:buFontTx/>
              <a:buNone/>
            </a:pPr>
            <a:r>
              <a:rPr lang="cs-CZ" altLang="cs-CZ" i="1" dirty="0"/>
              <a:t>§ 54 odst. 2 HGB </a:t>
            </a:r>
          </a:p>
          <a:p>
            <a:pPr algn="just" eaLnBrk="1" hangingPunct="1">
              <a:lnSpc>
                <a:spcPct val="80000"/>
              </a:lnSpc>
              <a:buFontTx/>
              <a:buNone/>
            </a:pPr>
            <a:r>
              <a:rPr lang="de-DE" b="0" i="0" dirty="0">
                <a:solidFill>
                  <a:srgbClr val="000000"/>
                </a:solidFill>
                <a:effectLst/>
                <a:latin typeface="Arial" panose="020B0604020202020204" pitchFamily="34" charset="0"/>
              </a:rPr>
              <a:t>Ist jemand ohne Erteilung der Prokura zum Betrieb eines Handelsgewerbes oder zur Vornahme einer bestimmten zu einem Handelsgewerbe gehörigen Art von Geschäften oder zur Vornahme einzelner zu einem Handelsgewerbe gehöriger Geschäfte ermächtigt, so erstreckt sich die Vollmacht (Handlungsvollmacht) auf </a:t>
            </a:r>
            <a:r>
              <a:rPr lang="de-DE" b="1" i="0" dirty="0">
                <a:solidFill>
                  <a:srgbClr val="000000"/>
                </a:solidFill>
                <a:effectLst/>
                <a:latin typeface="Arial" panose="020B0604020202020204" pitchFamily="34" charset="0"/>
              </a:rPr>
              <a:t>alle Geschäfte und Rechtshandlungen, die der Betrieb eines derartigen Handelsgewerbes oder die Vornahme derartiger Geschäfte gewöhnlich mit sich bringt</a:t>
            </a:r>
            <a:r>
              <a:rPr lang="de-DE" b="0" i="0" dirty="0">
                <a:solidFill>
                  <a:srgbClr val="000000"/>
                </a:solidFill>
                <a:effectLst/>
                <a:latin typeface="Arial" panose="020B0604020202020204" pitchFamily="34" charset="0"/>
              </a:rPr>
              <a:t>.</a:t>
            </a:r>
            <a:r>
              <a:rPr lang="cs-CZ" b="0" i="0" dirty="0">
                <a:solidFill>
                  <a:srgbClr val="000000"/>
                </a:solidFill>
                <a:effectLst/>
                <a:latin typeface="Arial" panose="020B0604020202020204" pitchFamily="34" charset="0"/>
              </a:rPr>
              <a:t> </a:t>
            </a:r>
            <a:r>
              <a:rPr lang="de-DE" altLang="cs-CZ" i="1" dirty="0"/>
              <a:t>(2) Zur Veräußerung oder Belastung von Grundstücken, zur Eingehung von Wechselverbindlichkeiten, zur Aufnahme von Darlehen und zur </a:t>
            </a:r>
            <a:r>
              <a:rPr lang="de-DE" altLang="cs-CZ" i="1" dirty="0" err="1"/>
              <a:t>Prozeßführung</a:t>
            </a:r>
            <a:r>
              <a:rPr lang="de-DE" altLang="cs-CZ" i="1" dirty="0"/>
              <a:t> ist der Handlungsbevollmächtigte nur ermächtigt, wenn ihm eine solche Befugnis </a:t>
            </a:r>
            <a:r>
              <a:rPr lang="de-DE" altLang="cs-CZ" i="1" u="sng" dirty="0"/>
              <a:t>besonders</a:t>
            </a:r>
            <a:r>
              <a:rPr lang="de-DE" altLang="cs-CZ" i="1" dirty="0"/>
              <a:t> erteilt ist.</a:t>
            </a:r>
            <a:r>
              <a:rPr lang="cs-CZ" altLang="cs-CZ" dirty="0"/>
              <a:t> </a:t>
            </a:r>
            <a:endParaRPr lang="en-GB" altLang="cs-CZ" dirty="0"/>
          </a:p>
          <a:p>
            <a:pPr eaLnBrk="1" hangingPunct="1">
              <a:lnSpc>
                <a:spcPct val="80000"/>
              </a:lnSpc>
            </a:pPr>
            <a:endParaRPr lang="cs-CZ" altLang="cs-CZ" b="1" i="1" dirty="0"/>
          </a:p>
          <a:p>
            <a:pPr eaLnBrk="1" hangingPunct="1">
              <a:lnSpc>
                <a:spcPct val="80000"/>
              </a:lnSpc>
            </a:pPr>
            <a:endParaRPr lang="cs-CZ" altLang="cs-CZ" b="1" i="1" dirty="0"/>
          </a:p>
          <a:p>
            <a:pPr algn="just" eaLnBrk="1" hangingPunct="1">
              <a:lnSpc>
                <a:spcPct val="80000"/>
              </a:lnSpc>
              <a:buFontTx/>
              <a:buNone/>
            </a:pPr>
            <a:endParaRPr lang="cs-CZ" altLang="cs-CZ" sz="4000" dirty="0"/>
          </a:p>
          <a:p>
            <a:pPr algn="just" eaLnBrk="1" hangingPunct="1">
              <a:lnSpc>
                <a:spcPct val="80000"/>
              </a:lnSpc>
              <a:buFontTx/>
              <a:buNone/>
            </a:pPr>
            <a:endParaRPr lang="cs-CZ" altLang="cs-CZ" sz="4000" dirty="0"/>
          </a:p>
          <a:p>
            <a:pPr eaLnBrk="1" hangingPunct="1">
              <a:lnSpc>
                <a:spcPct val="80000"/>
              </a:lnSpc>
            </a:pPr>
            <a:endParaRPr lang="en-US" altLang="cs-CZ" dirty="0"/>
          </a:p>
        </p:txBody>
      </p:sp>
    </p:spTree>
    <p:extLst>
      <p:ext uri="{BB962C8B-B14F-4D97-AF65-F5344CB8AC3E}">
        <p14:creationId xmlns:p14="http://schemas.microsoft.com/office/powerpoint/2010/main" val="38415674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ltLang="cs-CZ" sz="3200" dirty="0">
                <a:solidFill>
                  <a:schemeClr val="tx2">
                    <a:lumMod val="60000"/>
                    <a:lumOff val="40000"/>
                  </a:schemeClr>
                </a:solidFill>
              </a:rPr>
              <a:t>Možnost substituce?</a:t>
            </a:r>
            <a:endParaRPr lang="en-US" altLang="cs-CZ" sz="3200" dirty="0">
              <a:solidFill>
                <a:schemeClr val="tx2">
                  <a:lumMod val="60000"/>
                  <a:lumOff val="40000"/>
                </a:schemeClr>
              </a:solidFill>
            </a:endParaRPr>
          </a:p>
        </p:txBody>
      </p:sp>
      <p:sp>
        <p:nvSpPr>
          <p:cNvPr id="18435" name="Rectangle 3"/>
          <p:cNvSpPr>
            <a:spLocks noGrp="1" noChangeArrowheads="1"/>
          </p:cNvSpPr>
          <p:nvPr>
            <p:ph type="body" idx="1"/>
          </p:nvPr>
        </p:nvSpPr>
        <p:spPr/>
        <p:txBody>
          <a:bodyPr/>
          <a:lstStyle/>
          <a:p>
            <a:pPr eaLnBrk="1" hangingPunct="1">
              <a:lnSpc>
                <a:spcPct val="80000"/>
              </a:lnSpc>
              <a:buFontTx/>
              <a:buNone/>
            </a:pPr>
            <a:endParaRPr lang="cs-CZ" altLang="cs-CZ" dirty="0"/>
          </a:p>
          <a:p>
            <a:pPr algn="just" eaLnBrk="1" hangingPunct="1">
              <a:lnSpc>
                <a:spcPct val="80000"/>
              </a:lnSpc>
              <a:buFontTx/>
              <a:buNone/>
            </a:pPr>
            <a:r>
              <a:rPr lang="cs-CZ" altLang="cs-CZ" dirty="0"/>
              <a:t>	„…lze dovodit, že (ředitel bankovní pobočky) byl oprávněn sám podepisovat úvěrové i zástavní smlouvy a byl též oprávněn k totožnému právnímu jednání pověřit další podřízené pracovníky pobočky…“</a:t>
            </a:r>
          </a:p>
          <a:p>
            <a:pPr algn="just" eaLnBrk="1" hangingPunct="1">
              <a:lnSpc>
                <a:spcPct val="80000"/>
              </a:lnSpc>
              <a:buFontTx/>
              <a:buNone/>
            </a:pPr>
            <a:endParaRPr lang="cs-CZ" altLang="cs-CZ" dirty="0"/>
          </a:p>
          <a:p>
            <a:pPr algn="just" eaLnBrk="1" hangingPunct="1">
              <a:lnSpc>
                <a:spcPct val="80000"/>
              </a:lnSpc>
              <a:buFontTx/>
              <a:buNone/>
            </a:pPr>
            <a:r>
              <a:rPr lang="cs-CZ" altLang="cs-CZ" dirty="0"/>
              <a:t>	</a:t>
            </a:r>
            <a:r>
              <a:rPr lang="cs-CZ" altLang="cs-CZ" b="1" dirty="0"/>
              <a:t>NS 33 </a:t>
            </a:r>
            <a:r>
              <a:rPr lang="cs-CZ" altLang="cs-CZ" b="1" dirty="0" err="1"/>
              <a:t>Cdo</a:t>
            </a:r>
            <a:r>
              <a:rPr lang="cs-CZ" altLang="cs-CZ" b="1" dirty="0"/>
              <a:t> 2839/99</a:t>
            </a:r>
          </a:p>
          <a:p>
            <a:pPr eaLnBrk="1" hangingPunct="1">
              <a:lnSpc>
                <a:spcPct val="80000"/>
              </a:lnSpc>
            </a:pPr>
            <a:endParaRPr lang="en-US" altLang="cs-CZ" sz="1800" dirty="0"/>
          </a:p>
        </p:txBody>
      </p:sp>
    </p:spTree>
    <p:extLst>
      <p:ext uri="{BB962C8B-B14F-4D97-AF65-F5344CB8AC3E}">
        <p14:creationId xmlns:p14="http://schemas.microsoft.com/office/powerpoint/2010/main" val="1591108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20000" y="720000"/>
            <a:ext cx="11111782" cy="451576"/>
          </a:xfrm>
        </p:spPr>
        <p:txBody>
          <a:bodyPr/>
          <a:lstStyle/>
          <a:p>
            <a:pPr eaLnBrk="1" hangingPunct="1"/>
            <a:r>
              <a:rPr lang="cs-CZ" altLang="cs-CZ" sz="3200" dirty="0">
                <a:solidFill>
                  <a:schemeClr val="tx2">
                    <a:lumMod val="60000"/>
                    <a:lumOff val="40000"/>
                  </a:schemeClr>
                </a:solidFill>
                <a:latin typeface="Times New Roman" panose="02020603050405020304" pitchFamily="18" charset="0"/>
                <a:cs typeface="Times New Roman" panose="02020603050405020304" pitchFamily="18" charset="0"/>
              </a:rPr>
              <a:t>Zmocnění u vrcholového managementu</a:t>
            </a:r>
            <a:endParaRPr lang="en-US" altLang="cs-CZ" sz="32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19459" name="Rectangle 3"/>
          <p:cNvSpPr>
            <a:spLocks noGrp="1" noChangeArrowheads="1"/>
          </p:cNvSpPr>
          <p:nvPr>
            <p:ph type="body" idx="1"/>
          </p:nvPr>
        </p:nvSpPr>
        <p:spPr/>
        <p:txBody>
          <a:bodyPr/>
          <a:lstStyle/>
          <a:p>
            <a:pPr eaLnBrk="1" hangingPunct="1">
              <a:lnSpc>
                <a:spcPct val="90000"/>
              </a:lnSpc>
              <a:buFontTx/>
              <a:buNone/>
            </a:pPr>
            <a:endParaRPr lang="cs-CZ" altLang="cs-CZ" dirty="0"/>
          </a:p>
          <a:p>
            <a:pPr eaLnBrk="1" hangingPunct="1">
              <a:lnSpc>
                <a:spcPct val="90000"/>
              </a:lnSpc>
              <a:buFontTx/>
              <a:buNone/>
            </a:pPr>
            <a:r>
              <a:rPr lang="cs-CZ" altLang="cs-CZ" dirty="0"/>
              <a:t>Ředitelé:</a:t>
            </a:r>
          </a:p>
          <a:p>
            <a:pPr eaLnBrk="1" hangingPunct="1">
              <a:lnSpc>
                <a:spcPct val="90000"/>
              </a:lnSpc>
              <a:buFontTx/>
              <a:buNone/>
            </a:pPr>
            <a:endParaRPr lang="cs-CZ" altLang="cs-CZ" dirty="0"/>
          </a:p>
          <a:p>
            <a:pPr eaLnBrk="1" hangingPunct="1">
              <a:lnSpc>
                <a:spcPct val="90000"/>
              </a:lnSpc>
              <a:buFontTx/>
              <a:buNone/>
            </a:pPr>
            <a:r>
              <a:rPr lang="cs-CZ" altLang="cs-CZ" dirty="0"/>
              <a:t>	- leasingová smlouva a směnka - NS 32 </a:t>
            </a:r>
            <a:r>
              <a:rPr lang="cs-CZ" altLang="cs-CZ" dirty="0" err="1"/>
              <a:t>Cdo</a:t>
            </a:r>
            <a:r>
              <a:rPr lang="cs-CZ" altLang="cs-CZ" dirty="0"/>
              <a:t> 1237/98</a:t>
            </a:r>
          </a:p>
          <a:p>
            <a:pPr eaLnBrk="1" hangingPunct="1">
              <a:lnSpc>
                <a:spcPct val="90000"/>
              </a:lnSpc>
              <a:buFontTx/>
              <a:buNone/>
            </a:pPr>
            <a:r>
              <a:rPr lang="cs-CZ" altLang="cs-CZ" dirty="0"/>
              <a:t>	- vystavení směnky na 4 mil. Kč (pobočka banky) – NS 29 Odo 608/2004</a:t>
            </a:r>
          </a:p>
          <a:p>
            <a:pPr eaLnBrk="1" hangingPunct="1">
              <a:lnSpc>
                <a:spcPct val="90000"/>
              </a:lnSpc>
              <a:buFontTx/>
              <a:buNone/>
            </a:pPr>
            <a:r>
              <a:rPr lang="cs-CZ" altLang="cs-CZ" dirty="0"/>
              <a:t>	- stavební dílo – NS 5 </a:t>
            </a:r>
            <a:r>
              <a:rPr lang="cs-CZ" altLang="cs-CZ" dirty="0" err="1"/>
              <a:t>Tdo</a:t>
            </a:r>
            <a:r>
              <a:rPr lang="cs-CZ" altLang="cs-CZ" dirty="0"/>
              <a:t> 1096/2006  </a:t>
            </a:r>
          </a:p>
          <a:p>
            <a:pPr eaLnBrk="1" hangingPunct="1">
              <a:lnSpc>
                <a:spcPct val="90000"/>
              </a:lnSpc>
              <a:buFontTx/>
              <a:buNone/>
            </a:pPr>
            <a:r>
              <a:rPr lang="cs-CZ" altLang="cs-CZ" dirty="0"/>
              <a:t>	</a:t>
            </a:r>
            <a:endParaRPr lang="en-US" altLang="cs-CZ" dirty="0"/>
          </a:p>
        </p:txBody>
      </p:sp>
    </p:spTree>
    <p:extLst>
      <p:ext uri="{BB962C8B-B14F-4D97-AF65-F5344CB8AC3E}">
        <p14:creationId xmlns:p14="http://schemas.microsoft.com/office/powerpoint/2010/main" val="3523842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20000" y="720000"/>
            <a:ext cx="10964000" cy="451576"/>
          </a:xfrm>
        </p:spPr>
        <p:txBody>
          <a:bodyPr/>
          <a:lstStyle/>
          <a:p>
            <a:pPr eaLnBrk="1" hangingPunct="1"/>
            <a:r>
              <a:rPr lang="cs-CZ" altLang="cs-CZ" sz="3200" dirty="0">
                <a:solidFill>
                  <a:schemeClr val="tx2">
                    <a:lumMod val="60000"/>
                    <a:lumOff val="40000"/>
                  </a:schemeClr>
                </a:solidFill>
                <a:latin typeface="Times New Roman" panose="02020603050405020304" pitchFamily="18" charset="0"/>
                <a:cs typeface="Times New Roman" panose="02020603050405020304" pitchFamily="18" charset="0"/>
              </a:rPr>
              <a:t>Zákonné zmocnění u činností ve stavebnictví</a:t>
            </a:r>
            <a:endParaRPr lang="en-US" altLang="cs-CZ" sz="32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20483" name="Rectangle 3"/>
          <p:cNvSpPr>
            <a:spLocks noGrp="1" noChangeArrowheads="1"/>
          </p:cNvSpPr>
          <p:nvPr>
            <p:ph type="body" idx="1"/>
          </p:nvPr>
        </p:nvSpPr>
        <p:spPr/>
        <p:txBody>
          <a:bodyPr/>
          <a:lstStyle/>
          <a:p>
            <a:pPr algn="just" eaLnBrk="1" hangingPunct="1">
              <a:lnSpc>
                <a:spcPct val="90000"/>
              </a:lnSpc>
              <a:buFontTx/>
              <a:buNone/>
            </a:pPr>
            <a:r>
              <a:rPr lang="cs-CZ" altLang="cs-CZ" dirty="0"/>
              <a:t>	</a:t>
            </a:r>
          </a:p>
          <a:p>
            <a:pPr algn="just" eaLnBrk="1" hangingPunct="1">
              <a:lnSpc>
                <a:spcPct val="90000"/>
              </a:lnSpc>
              <a:buFontTx/>
              <a:buNone/>
            </a:pPr>
            <a:r>
              <a:rPr lang="cs-CZ" altLang="cs-CZ" dirty="0"/>
              <a:t>	„Je obvyklé, aby pracovník, který byl pověřen technickým dozorem při provádění díla, zhotovené dílo sám přebíral“ (NS 29 </a:t>
            </a:r>
            <a:r>
              <a:rPr lang="cs-CZ" altLang="cs-CZ" dirty="0" err="1"/>
              <a:t>Cdo</a:t>
            </a:r>
            <a:r>
              <a:rPr lang="cs-CZ" altLang="cs-CZ" dirty="0"/>
              <a:t> 2735/99)</a:t>
            </a:r>
          </a:p>
          <a:p>
            <a:pPr eaLnBrk="1" hangingPunct="1">
              <a:lnSpc>
                <a:spcPct val="90000"/>
              </a:lnSpc>
              <a:buFontTx/>
              <a:buNone/>
            </a:pPr>
            <a:endParaRPr lang="cs-CZ" altLang="cs-CZ" dirty="0"/>
          </a:p>
          <a:p>
            <a:pPr eaLnBrk="1" hangingPunct="1">
              <a:lnSpc>
                <a:spcPct val="90000"/>
              </a:lnSpc>
              <a:buFontTx/>
              <a:buNone/>
            </a:pPr>
            <a:r>
              <a:rPr lang="cs-CZ" dirty="0"/>
              <a:t>  Je platné pověření, ve kterém podnikatel vyslal svého syna, aby doručil fakturu (NS 32 Odo 1352/2005)</a:t>
            </a:r>
            <a:endParaRPr lang="en-US" altLang="cs-CZ" dirty="0"/>
          </a:p>
        </p:txBody>
      </p:sp>
    </p:spTree>
    <p:extLst>
      <p:ext uri="{BB962C8B-B14F-4D97-AF65-F5344CB8AC3E}">
        <p14:creationId xmlns:p14="http://schemas.microsoft.com/office/powerpoint/2010/main" val="21874428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a:xfrm>
            <a:off x="720000" y="415636"/>
            <a:ext cx="10753200" cy="535709"/>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„Zastoupení“ podnikatele dle § 430 II</a:t>
            </a:r>
            <a:endParaRPr lang="cs-CZ" sz="3200" dirty="0"/>
          </a:p>
        </p:txBody>
      </p:sp>
      <p:sp>
        <p:nvSpPr>
          <p:cNvPr id="5" name="Zástupný symbol pro obsah 4"/>
          <p:cNvSpPr>
            <a:spLocks noGrp="1"/>
          </p:cNvSpPr>
          <p:nvPr>
            <p:ph idx="1"/>
          </p:nvPr>
        </p:nvSpPr>
        <p:spPr>
          <a:xfrm>
            <a:off x="414000" y="1099127"/>
            <a:ext cx="11059200" cy="5652655"/>
          </a:xfrm>
        </p:spPr>
        <p:txBody>
          <a:bodyPr/>
          <a:lstStyle/>
          <a:p>
            <a:r>
              <a:rPr lang="cs-CZ" dirty="0"/>
              <a:t>Dříve § 16 </a:t>
            </a:r>
            <a:r>
              <a:rPr lang="cs-CZ" dirty="0" err="1"/>
              <a:t>ObchZ</a:t>
            </a:r>
            <a:endParaRPr lang="cs-CZ" dirty="0"/>
          </a:p>
          <a:p>
            <a:r>
              <a:rPr lang="cs-CZ" dirty="0"/>
              <a:t>„Vrchní prchni“</a:t>
            </a:r>
          </a:p>
          <a:p>
            <a:pPr marL="72000" indent="0">
              <a:buNone/>
            </a:pPr>
            <a:endParaRPr lang="cs-CZ" dirty="0"/>
          </a:p>
        </p:txBody>
      </p:sp>
    </p:spTree>
    <p:extLst>
      <p:ext uri="{BB962C8B-B14F-4D97-AF65-F5344CB8AC3E}">
        <p14:creationId xmlns:p14="http://schemas.microsoft.com/office/powerpoint/2010/main" val="10337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„Nesprávné“ osoby v orgánech PO</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1099127"/>
            <a:ext cx="11767128" cy="5652655"/>
          </a:xfrm>
        </p:spPr>
        <p:txBody>
          <a:bodyPr/>
          <a:lstStyle/>
          <a:p>
            <a:pPr algn="just"/>
            <a:r>
              <a:rPr lang="cs-CZ" sz="2600" b="1" i="0" dirty="0">
                <a:solidFill>
                  <a:srgbClr val="FF8400"/>
                </a:solidFill>
                <a:effectLst/>
                <a:latin typeface="Arial" panose="020B0604020202020204" pitchFamily="34" charset="0"/>
              </a:rPr>
              <a:t>§ 152 III</a:t>
            </a:r>
          </a:p>
          <a:p>
            <a:pPr algn="just"/>
            <a:r>
              <a:rPr lang="cs-CZ" sz="2600" b="0" i="0" dirty="0">
                <a:solidFill>
                  <a:srgbClr val="000000"/>
                </a:solidFill>
                <a:effectLst/>
                <a:latin typeface="Arial" panose="020B0604020202020204" pitchFamily="34" charset="0"/>
              </a:rPr>
              <a:t>Týká-li se hlavní činnost právnické osoby nezletilých nebo osob s omezenou svéprávností a </a:t>
            </a:r>
            <a:r>
              <a:rPr lang="cs-CZ" sz="2600" b="1" i="0" dirty="0">
                <a:solidFill>
                  <a:srgbClr val="000000"/>
                </a:solidFill>
                <a:effectLst/>
                <a:latin typeface="Arial" panose="020B0604020202020204" pitchFamily="34" charset="0"/>
              </a:rPr>
              <a:t>není-li hlavním účelem právnické osoby podnikání</a:t>
            </a:r>
            <a:r>
              <a:rPr lang="cs-CZ" sz="2600" b="0" i="0" dirty="0">
                <a:solidFill>
                  <a:srgbClr val="000000"/>
                </a:solidFill>
                <a:effectLst/>
                <a:latin typeface="Arial" panose="020B0604020202020204" pitchFamily="34" charset="0"/>
              </a:rPr>
              <a:t>, může zakladatelské právní jednání určit, že členem voleného kolektivního orgánu právnické osoby </a:t>
            </a:r>
            <a:r>
              <a:rPr lang="cs-CZ" sz="2600" b="1" i="0" dirty="0">
                <a:solidFill>
                  <a:srgbClr val="000000"/>
                </a:solidFill>
                <a:effectLst/>
                <a:latin typeface="Arial" panose="020B0604020202020204" pitchFamily="34" charset="0"/>
              </a:rPr>
              <a:t>může být i osoba nezletilá nebo osoba s omezenou svéprávností</a:t>
            </a:r>
            <a:r>
              <a:rPr lang="cs-CZ" sz="2600" b="0" i="0" dirty="0">
                <a:solidFill>
                  <a:srgbClr val="000000"/>
                </a:solidFill>
                <a:effectLst/>
                <a:latin typeface="Arial" panose="020B0604020202020204" pitchFamily="34" charset="0"/>
              </a:rPr>
              <a:t>.</a:t>
            </a:r>
          </a:p>
          <a:p>
            <a:endParaRPr lang="cs-CZ" sz="2400" dirty="0"/>
          </a:p>
          <a:p>
            <a:endParaRPr lang="cs-CZ" sz="2400" dirty="0"/>
          </a:p>
          <a:p>
            <a:endParaRPr lang="cs-CZ" sz="2400" dirty="0"/>
          </a:p>
        </p:txBody>
      </p:sp>
    </p:spTree>
    <p:extLst>
      <p:ext uri="{BB962C8B-B14F-4D97-AF65-F5344CB8AC3E}">
        <p14:creationId xmlns:p14="http://schemas.microsoft.com/office/powerpoint/2010/main" val="21654980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a:xfrm>
            <a:off x="720000" y="415636"/>
            <a:ext cx="10753200" cy="535709"/>
          </a:xfrm>
        </p:spPr>
        <p:txBody>
          <a:bodyPr/>
          <a:lstStyle/>
          <a:p>
            <a:r>
              <a:rPr lang="cs-CZ" sz="3200" dirty="0">
                <a:latin typeface="Times New Roman" panose="02020603050405020304" pitchFamily="18" charset="0"/>
                <a:cs typeface="Times New Roman" panose="02020603050405020304" pitchFamily="18" charset="0"/>
              </a:rPr>
              <a:t>Předpoklady „zastoupení“ dle § 430 II</a:t>
            </a:r>
            <a:endParaRPr lang="cs-CZ" sz="3200" dirty="0"/>
          </a:p>
        </p:txBody>
      </p:sp>
      <p:sp>
        <p:nvSpPr>
          <p:cNvPr id="5" name="Zástupný symbol pro obsah 4"/>
          <p:cNvSpPr>
            <a:spLocks noGrp="1"/>
          </p:cNvSpPr>
          <p:nvPr>
            <p:ph idx="1"/>
          </p:nvPr>
        </p:nvSpPr>
        <p:spPr>
          <a:xfrm>
            <a:off x="414000" y="1099127"/>
            <a:ext cx="11059200" cy="5652655"/>
          </a:xfrm>
        </p:spPr>
        <p:txBody>
          <a:bodyPr/>
          <a:lstStyle/>
          <a:p>
            <a:r>
              <a:rPr lang="cs-CZ" dirty="0"/>
              <a:t>osoba bez jednatelského oprávnění uskuteční právní jednání vůči třetí osobě v souvislosti s činností podnikatele</a:t>
            </a:r>
          </a:p>
          <a:p>
            <a:r>
              <a:rPr lang="cs-CZ" dirty="0"/>
              <a:t>k jednání dojde v provozovně podnikatele (dokončeno pak může být i jinde? – „gravitační síla“ provozovny)</a:t>
            </a:r>
          </a:p>
          <a:p>
            <a:r>
              <a:rPr lang="cs-CZ" dirty="0"/>
              <a:t> protistrana je v legitimním očekávání, že jedná s osobou, která má </a:t>
            </a:r>
            <a:r>
              <a:rPr lang="cs-CZ" dirty="0" err="1"/>
              <a:t>zástupčí</a:t>
            </a:r>
            <a:r>
              <a:rPr lang="cs-CZ" dirty="0"/>
              <a:t> oprávnění (obvykle pověřený zaměstnanec, ale dobrá víra se může týkat i jiné funkce)</a:t>
            </a:r>
          </a:p>
          <a:p>
            <a:pPr marL="72000" indent="0">
              <a:buNone/>
            </a:pPr>
            <a:endParaRPr lang="cs-CZ" dirty="0"/>
          </a:p>
        </p:txBody>
      </p:sp>
    </p:spTree>
    <p:extLst>
      <p:ext uri="{BB962C8B-B14F-4D97-AF65-F5344CB8AC3E}">
        <p14:creationId xmlns:p14="http://schemas.microsoft.com/office/powerpoint/2010/main" val="2288798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latin typeface="Times New Roman" panose="02020603050405020304" pitchFamily="18" charset="0"/>
                <a:cs typeface="Times New Roman" panose="02020603050405020304" pitchFamily="18" charset="0"/>
              </a:rPr>
              <a:t>Právní úprava a její geneze</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 430 II OZ: </a:t>
            </a:r>
            <a:r>
              <a:rPr lang="cs-CZ" sz="2400" b="1" dirty="0"/>
              <a:t>Podnikatele zavazuje i jednání jiné osoby v jeho provozovně, pokud byla třetí osoba v dobré víře, že jednající osoba je k jednání oprávněna</a:t>
            </a:r>
            <a:r>
              <a:rPr lang="cs-CZ" sz="2400" dirty="0"/>
              <a:t>.</a:t>
            </a:r>
          </a:p>
          <a:p>
            <a:pPr algn="just"/>
            <a:r>
              <a:rPr lang="cs-CZ" sz="2200" dirty="0"/>
              <a:t>§ 16 </a:t>
            </a:r>
            <a:r>
              <a:rPr lang="cs-CZ" sz="2200" dirty="0" err="1"/>
              <a:t>ObchZ</a:t>
            </a:r>
            <a:r>
              <a:rPr lang="cs-CZ" sz="2200" dirty="0"/>
              <a:t>: Podnikatele zavazuje i jednání jiné osoby v jeho provozovně, nemohla-li třetí osoba vědět, že jednající osoba k tomu není oprávněna. </a:t>
            </a:r>
          </a:p>
          <a:p>
            <a:pPr algn="just"/>
            <a:r>
              <a:rPr lang="cs-CZ" sz="2200" dirty="0"/>
              <a:t>§ 1030 ABGB 1811 (tzv. mlčky učiněné zmocnění): „Dovolí-li vlastník obchodu nebo živnosti svému sluhovi nebo učni, aby prodával zboží v obchodě nebo mimo něj; platí domněnka, že jsou zmocněni přijímati zaplacení a vydávati o tom kvitance.“ </a:t>
            </a:r>
          </a:p>
          <a:p>
            <a:pPr algn="just"/>
            <a:r>
              <a:rPr lang="cs-CZ" sz="2200" dirty="0"/>
              <a:t>čl. 50 </a:t>
            </a:r>
            <a:r>
              <a:rPr lang="cs-CZ" sz="2200" dirty="0" err="1"/>
              <a:t>Allgemeines</a:t>
            </a:r>
            <a:r>
              <a:rPr lang="cs-CZ" sz="2200" dirty="0"/>
              <a:t> </a:t>
            </a:r>
            <a:r>
              <a:rPr lang="cs-CZ" sz="2200" dirty="0" err="1"/>
              <a:t>Deutsches</a:t>
            </a:r>
            <a:r>
              <a:rPr lang="cs-CZ" sz="2200" dirty="0"/>
              <a:t> </a:t>
            </a:r>
            <a:r>
              <a:rPr lang="cs-CZ" sz="2200" dirty="0" err="1"/>
              <a:t>Handelsgesetzbuch</a:t>
            </a:r>
            <a:r>
              <a:rPr lang="cs-CZ" sz="2200" dirty="0"/>
              <a:t>/</a:t>
            </a:r>
            <a:r>
              <a:rPr lang="cs-CZ" sz="2200" i="1" dirty="0"/>
              <a:t>ADHGB, Všeobecný obchodní zákoník</a:t>
            </a:r>
            <a:r>
              <a:rPr lang="cs-CZ" sz="2200" dirty="0"/>
              <a:t> (1/1863 </a:t>
            </a:r>
            <a:r>
              <a:rPr lang="cs-CZ" sz="2200" dirty="0" err="1"/>
              <a:t>ř.z</a:t>
            </a:r>
            <a:r>
              <a:rPr lang="cs-CZ" sz="2200" dirty="0"/>
              <a:t>.): „Kdož ustanoven jest v krámě anebo v otevřeném </a:t>
            </a:r>
            <a:r>
              <a:rPr lang="cs-CZ" sz="2200" dirty="0" err="1"/>
              <a:t>magacíně</a:t>
            </a:r>
            <a:r>
              <a:rPr lang="cs-CZ" sz="2200" dirty="0"/>
              <a:t> čili skladě zboží, pokládá se za zmocněného, aby prodával zboží a přejímal ztržené peníze tím </a:t>
            </a:r>
            <a:r>
              <a:rPr lang="cs-CZ" sz="2200" dirty="0" err="1"/>
              <a:t>spůsobem</a:t>
            </a:r>
            <a:r>
              <a:rPr lang="cs-CZ" sz="2200" dirty="0"/>
              <a:t>, jak v takových krámech, magacínech čili skaldech zboží </a:t>
            </a:r>
            <a:r>
              <a:rPr lang="cs-CZ" sz="2200" dirty="0" err="1"/>
              <a:t>obyčejno</a:t>
            </a:r>
            <a:r>
              <a:rPr lang="cs-CZ" sz="2200" dirty="0"/>
              <a:t> jest.“</a:t>
            </a:r>
          </a:p>
          <a:p>
            <a:endParaRPr lang="cs-CZ" sz="2400" dirty="0"/>
          </a:p>
        </p:txBody>
      </p:sp>
    </p:spTree>
    <p:extLst>
      <p:ext uri="{BB962C8B-B14F-4D97-AF65-F5344CB8AC3E}">
        <p14:creationId xmlns:p14="http://schemas.microsoft.com/office/powerpoint/2010/main" val="14931155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a:xfrm>
            <a:off x="720000" y="415636"/>
            <a:ext cx="10753200" cy="535709"/>
          </a:xfrm>
        </p:spPr>
        <p:txBody>
          <a:bodyPr/>
          <a:lstStyle/>
          <a:p>
            <a:r>
              <a:rPr lang="cs-CZ" sz="3200" dirty="0">
                <a:latin typeface="Times New Roman" panose="02020603050405020304" pitchFamily="18" charset="0"/>
                <a:cs typeface="Times New Roman" panose="02020603050405020304" pitchFamily="18" charset="0"/>
              </a:rPr>
              <a:t>Zákonné zastoupení nebo nepřikázané jednatelství?</a:t>
            </a:r>
            <a:endParaRPr lang="cs-CZ" sz="3200" dirty="0"/>
          </a:p>
        </p:txBody>
      </p:sp>
      <p:sp>
        <p:nvSpPr>
          <p:cNvPr id="5" name="Zástupný symbol pro obsah 4"/>
          <p:cNvSpPr>
            <a:spLocks noGrp="1"/>
          </p:cNvSpPr>
          <p:nvPr>
            <p:ph idx="1"/>
          </p:nvPr>
        </p:nvSpPr>
        <p:spPr>
          <a:xfrm>
            <a:off x="414000" y="1099127"/>
            <a:ext cx="11059200" cy="5652655"/>
          </a:xfrm>
        </p:spPr>
        <p:txBody>
          <a:bodyPr/>
          <a:lstStyle/>
          <a:p>
            <a:r>
              <a:rPr lang="cs-CZ" sz="2400" dirty="0"/>
              <a:t>jednání v provozovně je zanořeno do úpravy zastoupení</a:t>
            </a:r>
          </a:p>
          <a:p>
            <a:r>
              <a:rPr lang="cs-CZ" sz="2400" dirty="0"/>
              <a:t>obsahem se blíží tzv. nepřikázanému jednatelství, tj. jednání osoby, která zástupcem vůbec není</a:t>
            </a:r>
          </a:p>
          <a:p>
            <a:r>
              <a:rPr lang="cs-CZ" sz="2400" dirty="0"/>
              <a:t>jde o zákonné zastoupení?</a:t>
            </a:r>
          </a:p>
        </p:txBody>
      </p:sp>
    </p:spTree>
    <p:extLst>
      <p:ext uri="{BB962C8B-B14F-4D97-AF65-F5344CB8AC3E}">
        <p14:creationId xmlns:p14="http://schemas.microsoft.com/office/powerpoint/2010/main" val="26214503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a:xfrm>
            <a:off x="720000" y="415636"/>
            <a:ext cx="10753200" cy="535709"/>
          </a:xfrm>
        </p:spPr>
        <p:txBody>
          <a:bodyPr/>
          <a:lstStyle/>
          <a:p>
            <a:r>
              <a:rPr lang="cs-CZ" sz="3200" dirty="0">
                <a:latin typeface="Times New Roman" panose="02020603050405020304" pitchFamily="18" charset="0"/>
                <a:cs typeface="Times New Roman" panose="02020603050405020304" pitchFamily="18" charset="0"/>
              </a:rPr>
              <a:t>Alokace rizik, důsledky právní úpravy</a:t>
            </a:r>
            <a:endParaRPr lang="cs-CZ" sz="3200" dirty="0"/>
          </a:p>
        </p:txBody>
      </p:sp>
      <p:sp>
        <p:nvSpPr>
          <p:cNvPr id="5" name="Zástupný symbol pro obsah 4"/>
          <p:cNvSpPr>
            <a:spLocks noGrp="1"/>
          </p:cNvSpPr>
          <p:nvPr>
            <p:ph idx="1"/>
          </p:nvPr>
        </p:nvSpPr>
        <p:spPr>
          <a:xfrm>
            <a:off x="414000" y="1099127"/>
            <a:ext cx="11059200" cy="5652655"/>
          </a:xfrm>
        </p:spPr>
        <p:txBody>
          <a:bodyPr/>
          <a:lstStyle/>
          <a:p>
            <a:endParaRPr lang="cs-CZ" sz="2400" dirty="0"/>
          </a:p>
          <a:p>
            <a:r>
              <a:rPr lang="cs-CZ" sz="2400" dirty="0"/>
              <a:t>podnikatel musí zajistit osobní režim provozovny,  </a:t>
            </a:r>
          </a:p>
          <a:p>
            <a:r>
              <a:rPr lang="cs-CZ" sz="2400" dirty="0"/>
              <a:t>nutno zabránit přístupu cizích osob, které by mu mohly vzbudit legitimní očekávání </a:t>
            </a:r>
            <a:r>
              <a:rPr lang="cs-CZ" sz="2400" dirty="0" err="1"/>
              <a:t>dobrověrné</a:t>
            </a:r>
            <a:r>
              <a:rPr lang="cs-CZ" sz="2400" dirty="0"/>
              <a:t> druhé strany,</a:t>
            </a:r>
          </a:p>
          <a:p>
            <a:r>
              <a:rPr lang="cs-CZ" sz="2400" dirty="0"/>
              <a:t>u osob, které konají v provozovně musí podnikatel zajistit jednoznačnost vystupování vůči třetím osobám, </a:t>
            </a:r>
          </a:p>
          <a:p>
            <a:r>
              <a:rPr lang="cs-CZ" sz="2400" dirty="0"/>
              <a:t>nutno zabránit klamné představě třetích osob o tom, zda a popřípadě v jakém rozsahu, jsou osoby oprávněny podnikatele zastupovat,</a:t>
            </a:r>
          </a:p>
          <a:p>
            <a:r>
              <a:rPr lang="cs-CZ" sz="2400" dirty="0"/>
              <a:t>možné řešení v obchodních podmínkách vyvěšených v provozovně? </a:t>
            </a:r>
            <a:endParaRPr lang="cs-CZ" dirty="0"/>
          </a:p>
        </p:txBody>
      </p:sp>
    </p:spTree>
    <p:extLst>
      <p:ext uri="{BB962C8B-B14F-4D97-AF65-F5344CB8AC3E}">
        <p14:creationId xmlns:p14="http://schemas.microsoft.com/office/powerpoint/2010/main" val="2740147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a:xfrm>
            <a:off x="720000" y="341746"/>
            <a:ext cx="10753200" cy="609600"/>
          </a:xfrm>
        </p:spPr>
        <p:txBody>
          <a:bodyPr/>
          <a:lstStyle/>
          <a:p>
            <a:r>
              <a:rPr lang="cs-CZ" sz="3200" dirty="0">
                <a:latin typeface="Times New Roman" panose="02020603050405020304" pitchFamily="18" charset="0"/>
                <a:cs typeface="Times New Roman" panose="02020603050405020304" pitchFamily="18" charset="0"/>
              </a:rPr>
              <a:t>Vymezení provozovny v živnostenském zákoně (§ 11)</a:t>
            </a:r>
            <a:endParaRPr lang="cs-CZ" sz="3200" dirty="0"/>
          </a:p>
        </p:txBody>
      </p:sp>
      <p:sp>
        <p:nvSpPr>
          <p:cNvPr id="5" name="Zástupný symbol pro obsah 4"/>
          <p:cNvSpPr>
            <a:spLocks noGrp="1"/>
          </p:cNvSpPr>
          <p:nvPr>
            <p:ph idx="1"/>
          </p:nvPr>
        </p:nvSpPr>
        <p:spPr>
          <a:xfrm>
            <a:off x="267855" y="1071418"/>
            <a:ext cx="11317128" cy="5156582"/>
          </a:xfrm>
        </p:spPr>
        <p:txBody>
          <a:bodyPr/>
          <a:lstStyle/>
          <a:p>
            <a:r>
              <a:rPr lang="cs-CZ" sz="2300" i="1" dirty="0"/>
              <a:t>definice v § 7 odst. 3 </a:t>
            </a:r>
            <a:r>
              <a:rPr lang="cs-CZ" sz="2300" i="1" dirty="0" err="1"/>
              <a:t>ObchZ</a:t>
            </a:r>
            <a:r>
              <a:rPr lang="cs-CZ" sz="2300" i="1" dirty="0"/>
              <a:t>: </a:t>
            </a:r>
            <a:r>
              <a:rPr lang="cs-CZ" sz="2300" dirty="0"/>
              <a:t>Prostor, v němž je uskutečňována určitá podnikatelská činnost. </a:t>
            </a:r>
            <a:endParaRPr lang="cs-CZ" sz="2300" i="1" dirty="0"/>
          </a:p>
          <a:p>
            <a:r>
              <a:rPr lang="cs-CZ" sz="2300" i="1" dirty="0"/>
              <a:t>nyní § 11 ŽZ: „</a:t>
            </a:r>
            <a:r>
              <a:rPr lang="cs-CZ" sz="2300" dirty="0"/>
              <a:t>prostor, v němž je živnost provozována“</a:t>
            </a:r>
          </a:p>
          <a:p>
            <a:pPr lvl="1"/>
            <a:r>
              <a:rPr lang="cs-CZ" sz="2300" dirty="0"/>
              <a:t>I automat nebo obdobné zařízení sloužící k prodeji zboží nebo poskytování služeb a mobilní provozovna.</a:t>
            </a:r>
          </a:p>
          <a:p>
            <a:r>
              <a:rPr lang="cs-CZ" sz="2300" i="1" dirty="0"/>
              <a:t>ž</a:t>
            </a:r>
            <a:r>
              <a:rPr lang="cs-CZ" sz="2300" dirty="0"/>
              <a:t>ivnost může být provozována ve více provozovnách, pokud podnikatel má právní důvod pro jejich užívání (na žádost ŽÚ nutno prokázat), </a:t>
            </a:r>
          </a:p>
          <a:p>
            <a:r>
              <a:rPr lang="cs-CZ" sz="2300" dirty="0"/>
              <a:t>zahájení a ukončení provozu živnosti v provozovně se oznamuje ŽÚ </a:t>
            </a:r>
          </a:p>
          <a:p>
            <a:r>
              <a:rPr lang="cs-CZ" sz="2300" dirty="0"/>
              <a:t>provozovna musí být způsobilá pro provozování živnosti, </a:t>
            </a:r>
            <a:r>
              <a:rPr lang="cs-CZ" sz="2300" b="1" dirty="0"/>
              <a:t>§ 434 OZ</a:t>
            </a:r>
          </a:p>
          <a:p>
            <a:r>
              <a:rPr lang="cs-CZ" sz="2300" dirty="0"/>
              <a:t>nutno ustanovit osobu odpovědnou za činnost provozovny</a:t>
            </a:r>
          </a:p>
        </p:txBody>
      </p:sp>
    </p:spTree>
    <p:extLst>
      <p:ext uri="{BB962C8B-B14F-4D97-AF65-F5344CB8AC3E}">
        <p14:creationId xmlns:p14="http://schemas.microsoft.com/office/powerpoint/2010/main" val="42205997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a:xfrm>
            <a:off x="720000" y="258618"/>
            <a:ext cx="10753200" cy="646546"/>
          </a:xfrm>
        </p:spPr>
        <p:txBody>
          <a:bodyPr/>
          <a:lstStyle/>
          <a:p>
            <a:r>
              <a:rPr lang="cs-CZ" sz="3200" dirty="0">
                <a:latin typeface="Times New Roman" panose="02020603050405020304" pitchFamily="18" charset="0"/>
                <a:cs typeface="Times New Roman" panose="02020603050405020304" pitchFamily="18" charset="0"/>
              </a:rPr>
              <a:t>Povinnosti podle zákona o ochraně spotřebitele</a:t>
            </a:r>
            <a:endParaRPr lang="cs-CZ" sz="3200" dirty="0"/>
          </a:p>
        </p:txBody>
      </p:sp>
      <p:sp>
        <p:nvSpPr>
          <p:cNvPr id="5" name="Zástupný symbol pro obsah 4"/>
          <p:cNvSpPr>
            <a:spLocks noGrp="1"/>
          </p:cNvSpPr>
          <p:nvPr>
            <p:ph idx="1"/>
          </p:nvPr>
        </p:nvSpPr>
        <p:spPr>
          <a:xfrm>
            <a:off x="304800" y="905164"/>
            <a:ext cx="11268364" cy="5717309"/>
          </a:xfrm>
        </p:spPr>
        <p:txBody>
          <a:bodyPr/>
          <a:lstStyle/>
          <a:p>
            <a:r>
              <a:rPr lang="cs-CZ" dirty="0"/>
              <a:t>zajistit, aby v provozovně byl po celou provozní dobu přítomen pracovník pověřený vyřizováním reklamace</a:t>
            </a:r>
          </a:p>
          <a:p>
            <a:r>
              <a:rPr lang="cs-CZ" dirty="0"/>
              <a:t>prodávající přijímá reklamaci v kterékoli provozovně, v níž je to možné s ohledem na sortiment, příp. i v sídle nebo místě podnikání.</a:t>
            </a:r>
          </a:p>
          <a:p>
            <a:r>
              <a:rPr lang="cs-CZ" dirty="0"/>
              <a:t>ochrana i skrze klamavé obchodní praktiky: nepravdivé prohlášení, že zamýšlí ukončit svoji činnost nebo že přemísťuje provozovnu</a:t>
            </a:r>
          </a:p>
          <a:p>
            <a:r>
              <a:rPr lang="cs-CZ" dirty="0"/>
              <a:t>u bazarů apod. platí, že v provozovně, v místě vyhrazeném k prodeji takových výrobků, nesmí být uloženy předměty, které neslouží k prodeji</a:t>
            </a:r>
          </a:p>
          <a:p>
            <a:endParaRPr lang="cs-CZ" sz="2400" dirty="0"/>
          </a:p>
          <a:p>
            <a:endParaRPr lang="cs-CZ" sz="1100" dirty="0"/>
          </a:p>
          <a:p>
            <a:endParaRPr lang="cs-CZ" sz="1100" dirty="0"/>
          </a:p>
          <a:p>
            <a:pPr lvl="1"/>
            <a:endParaRPr lang="cs-CZ" sz="1900" dirty="0"/>
          </a:p>
          <a:p>
            <a:pPr marL="72000" indent="0">
              <a:buNone/>
            </a:pPr>
            <a:endParaRPr lang="cs-CZ" b="1" dirty="0"/>
          </a:p>
          <a:p>
            <a:endParaRPr lang="cs-CZ" b="1" dirty="0"/>
          </a:p>
          <a:p>
            <a:endParaRPr lang="cs-CZ" sz="1800" dirty="0"/>
          </a:p>
        </p:txBody>
      </p:sp>
    </p:spTree>
    <p:extLst>
      <p:ext uri="{BB962C8B-B14F-4D97-AF65-F5344CB8AC3E}">
        <p14:creationId xmlns:p14="http://schemas.microsoft.com/office/powerpoint/2010/main" val="196699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a:xfrm>
            <a:off x="720000" y="529390"/>
            <a:ext cx="10753200" cy="529390"/>
          </a:xfrm>
        </p:spPr>
        <p:txBody>
          <a:bodyPr/>
          <a:lstStyle/>
          <a:p>
            <a:r>
              <a:rPr lang="cs-CZ" sz="3200" dirty="0">
                <a:latin typeface="Times New Roman" panose="02020603050405020304" pitchFamily="18" charset="0"/>
                <a:cs typeface="Times New Roman" panose="02020603050405020304" pitchFamily="18" charset="0"/>
              </a:rPr>
              <a:t>Judikatura (převzetí zboží a podpis dodacích listů)</a:t>
            </a:r>
            <a:endParaRPr lang="cs-CZ" sz="3200" dirty="0"/>
          </a:p>
        </p:txBody>
      </p:sp>
      <p:sp>
        <p:nvSpPr>
          <p:cNvPr id="5" name="Zástupný symbol pro obsah 4"/>
          <p:cNvSpPr>
            <a:spLocks noGrp="1"/>
          </p:cNvSpPr>
          <p:nvPr>
            <p:ph idx="1"/>
          </p:nvPr>
        </p:nvSpPr>
        <p:spPr>
          <a:xfrm>
            <a:off x="304800" y="1533236"/>
            <a:ext cx="11447646" cy="5146697"/>
          </a:xfrm>
        </p:spPr>
        <p:txBody>
          <a:bodyPr/>
          <a:lstStyle/>
          <a:p>
            <a:r>
              <a:rPr lang="cs-CZ" dirty="0"/>
              <a:t>Jednání jiné osoby nacházející se v provozovně podnikatele dle ustanovení § 16 obchodního zákoníku zavazuje podnikatele při současném splnění dvou podmínek. Především musí k jednání dojít v provozovně podnikatele a současně musí být splněna i podmínka, že třetí osoba nemohla vědět, že jednající osoba není k jednání oprávněna. </a:t>
            </a:r>
            <a:br>
              <a:rPr lang="cs-CZ" dirty="0"/>
            </a:br>
            <a:r>
              <a:rPr lang="cs-CZ" dirty="0"/>
              <a:t>								NS 32 </a:t>
            </a:r>
            <a:r>
              <a:rPr lang="cs-CZ" dirty="0" err="1"/>
              <a:t>Cdo</a:t>
            </a:r>
            <a:r>
              <a:rPr lang="cs-CZ" dirty="0"/>
              <a:t> 81/2007</a:t>
            </a:r>
          </a:p>
          <a:p>
            <a:endParaRPr lang="cs-CZ" sz="1800" dirty="0"/>
          </a:p>
        </p:txBody>
      </p:sp>
    </p:spTree>
    <p:extLst>
      <p:ext uri="{BB962C8B-B14F-4D97-AF65-F5344CB8AC3E}">
        <p14:creationId xmlns:p14="http://schemas.microsoft.com/office/powerpoint/2010/main" val="744511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a:xfrm>
            <a:off x="720000" y="529390"/>
            <a:ext cx="10753200" cy="529390"/>
          </a:xfrm>
        </p:spPr>
        <p:txBody>
          <a:bodyPr/>
          <a:lstStyle/>
          <a:p>
            <a:r>
              <a:rPr lang="cs-CZ" sz="3200" dirty="0">
                <a:latin typeface="Times New Roman" panose="02020603050405020304" pitchFamily="18" charset="0"/>
                <a:cs typeface="Times New Roman" panose="02020603050405020304" pitchFamily="18" charset="0"/>
              </a:rPr>
              <a:t>Vedoucí odštěpného závodu</a:t>
            </a:r>
            <a:endParaRPr lang="cs-CZ" sz="3200" dirty="0"/>
          </a:p>
        </p:txBody>
      </p:sp>
      <p:sp>
        <p:nvSpPr>
          <p:cNvPr id="5" name="Zástupný symbol pro obsah 4"/>
          <p:cNvSpPr>
            <a:spLocks noGrp="1"/>
          </p:cNvSpPr>
          <p:nvPr>
            <p:ph idx="1"/>
          </p:nvPr>
        </p:nvSpPr>
        <p:spPr>
          <a:xfrm>
            <a:off x="304800" y="1257300"/>
            <a:ext cx="11447646" cy="5422633"/>
          </a:xfrm>
        </p:spPr>
        <p:txBody>
          <a:bodyPr/>
          <a:lstStyle/>
          <a:p>
            <a:pPr algn="l"/>
            <a:r>
              <a:rPr lang="cs-CZ" sz="2300" b="1" i="0" dirty="0">
                <a:solidFill>
                  <a:srgbClr val="08A8F8"/>
                </a:solidFill>
                <a:effectLst/>
                <a:latin typeface="Arial" panose="020B0604020202020204" pitchFamily="34" charset="0"/>
              </a:rPr>
              <a:t>§ 503 Pobočka</a:t>
            </a:r>
          </a:p>
          <a:p>
            <a:pPr algn="just"/>
            <a:r>
              <a:rPr lang="cs-CZ" sz="2300" b="1" i="0" dirty="0">
                <a:solidFill>
                  <a:srgbClr val="000000"/>
                </a:solidFill>
                <a:effectLst/>
                <a:latin typeface="Arial" panose="020B0604020202020204" pitchFamily="34" charset="0"/>
              </a:rPr>
              <a:t>(1)</a:t>
            </a:r>
            <a:r>
              <a:rPr lang="cs-CZ" sz="2300" b="0" i="0" dirty="0">
                <a:solidFill>
                  <a:srgbClr val="000000"/>
                </a:solidFill>
                <a:effectLst/>
                <a:latin typeface="Arial" panose="020B0604020202020204" pitchFamily="34" charset="0"/>
              </a:rPr>
              <a:t> Pobočka je taková část závodu, která vykazuje hospodářskou a funkční samostatnost a o které podnikatel rozhodl, že bude pobočkou.</a:t>
            </a:r>
          </a:p>
          <a:p>
            <a:pPr algn="just"/>
            <a:r>
              <a:rPr lang="cs-CZ" sz="2300" b="1" i="0" dirty="0">
                <a:solidFill>
                  <a:srgbClr val="000000"/>
                </a:solidFill>
                <a:effectLst/>
                <a:latin typeface="Arial" panose="020B0604020202020204" pitchFamily="34" charset="0"/>
              </a:rPr>
              <a:t>(2)</a:t>
            </a:r>
            <a:r>
              <a:rPr lang="cs-CZ" sz="2300" b="0" i="0" dirty="0">
                <a:solidFill>
                  <a:srgbClr val="000000"/>
                </a:solidFill>
                <a:effectLst/>
                <a:latin typeface="Arial" panose="020B0604020202020204" pitchFamily="34" charset="0"/>
              </a:rPr>
              <a:t> Je-li </a:t>
            </a:r>
            <a:r>
              <a:rPr lang="cs-CZ" sz="2300" b="1" i="0" dirty="0">
                <a:solidFill>
                  <a:srgbClr val="000000"/>
                </a:solidFill>
                <a:effectLst/>
                <a:latin typeface="Arial" panose="020B0604020202020204" pitchFamily="34" charset="0"/>
              </a:rPr>
              <a:t>pobočka</a:t>
            </a:r>
            <a:r>
              <a:rPr lang="cs-CZ" sz="2300" b="0" i="0" dirty="0">
                <a:solidFill>
                  <a:srgbClr val="000000"/>
                </a:solidFill>
                <a:effectLst/>
                <a:latin typeface="Arial" panose="020B0604020202020204" pitchFamily="34" charset="0"/>
              </a:rPr>
              <a:t> zapsána do obchodního rejstříku, jedná se o odštěpný závod; to platí i o </a:t>
            </a:r>
            <a:r>
              <a:rPr lang="cs-CZ" sz="2300" b="1" i="0" dirty="0">
                <a:solidFill>
                  <a:srgbClr val="000000"/>
                </a:solidFill>
                <a:effectLst/>
                <a:latin typeface="Arial" panose="020B0604020202020204" pitchFamily="34" charset="0"/>
              </a:rPr>
              <a:t>jiné organizační složce</a:t>
            </a:r>
            <a:r>
              <a:rPr lang="cs-CZ" sz="2300" b="0" i="0" dirty="0">
                <a:solidFill>
                  <a:srgbClr val="000000"/>
                </a:solidFill>
                <a:effectLst/>
                <a:latin typeface="Arial" panose="020B0604020202020204" pitchFamily="34" charset="0"/>
              </a:rPr>
              <a:t>, pokud o ní jiný právní předpis stanoví, že se zapíše do obchodního rejstříku. Vedoucí odštěpného závodu je oprávněn zastupovat podnikatele </a:t>
            </a:r>
            <a:r>
              <a:rPr lang="cs-CZ" sz="2300" b="1" i="0" dirty="0">
                <a:solidFill>
                  <a:srgbClr val="000000"/>
                </a:solidFill>
                <a:effectLst/>
                <a:latin typeface="Arial" panose="020B0604020202020204" pitchFamily="34" charset="0"/>
              </a:rPr>
              <a:t>ve všech záležitostech týkajících se odštěpného závodu </a:t>
            </a:r>
            <a:r>
              <a:rPr lang="cs-CZ" sz="2300" b="0" i="0" dirty="0">
                <a:solidFill>
                  <a:srgbClr val="000000"/>
                </a:solidFill>
                <a:effectLst/>
                <a:latin typeface="Arial" panose="020B0604020202020204" pitchFamily="34" charset="0"/>
              </a:rPr>
              <a:t>ode dne, ke kterému byl jako vedoucí odštěpného závodu zapsán do obchodního rejstříku.</a:t>
            </a:r>
          </a:p>
          <a:p>
            <a:endParaRPr lang="cs-CZ" sz="1800" dirty="0"/>
          </a:p>
        </p:txBody>
      </p:sp>
    </p:spTree>
    <p:extLst>
      <p:ext uri="{BB962C8B-B14F-4D97-AF65-F5344CB8AC3E}">
        <p14:creationId xmlns:p14="http://schemas.microsoft.com/office/powerpoint/2010/main" val="30722310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a:xfrm>
            <a:off x="720000" y="529390"/>
            <a:ext cx="10753200" cy="529390"/>
          </a:xfrm>
        </p:spPr>
        <p:txBody>
          <a:bodyPr/>
          <a:lstStyle/>
          <a:p>
            <a:r>
              <a:rPr lang="cs-CZ" sz="3200" dirty="0">
                <a:latin typeface="Times New Roman" panose="02020603050405020304" pitchFamily="18" charset="0"/>
                <a:cs typeface="Times New Roman" panose="02020603050405020304" pitchFamily="18" charset="0"/>
              </a:rPr>
              <a:t>Vedoucí odštěpného závodu</a:t>
            </a:r>
            <a:endParaRPr lang="cs-CZ" sz="3200" dirty="0"/>
          </a:p>
        </p:txBody>
      </p:sp>
      <p:sp>
        <p:nvSpPr>
          <p:cNvPr id="5" name="Zástupný symbol pro obsah 4"/>
          <p:cNvSpPr>
            <a:spLocks noGrp="1"/>
          </p:cNvSpPr>
          <p:nvPr>
            <p:ph idx="1"/>
          </p:nvPr>
        </p:nvSpPr>
        <p:spPr>
          <a:xfrm>
            <a:off x="304800" y="1257300"/>
            <a:ext cx="11447646" cy="5422633"/>
          </a:xfrm>
        </p:spPr>
        <p:txBody>
          <a:bodyPr/>
          <a:lstStyle/>
          <a:p>
            <a:pPr algn="l"/>
            <a:r>
              <a:rPr lang="cs-CZ" sz="2600" dirty="0">
                <a:latin typeface="Arial" panose="020B0604020202020204" pitchFamily="34" charset="0"/>
              </a:rPr>
              <a:t>Konstitutivní zápis do OR</a:t>
            </a:r>
          </a:p>
          <a:p>
            <a:pPr algn="l"/>
            <a:r>
              <a:rPr lang="cs-CZ" sz="2600" dirty="0">
                <a:latin typeface="Arial" panose="020B0604020202020204" pitchFamily="34" charset="0"/>
              </a:rPr>
              <a:t>Nešťastná extenzivní formulace „ve všech záležitostech“</a:t>
            </a:r>
          </a:p>
          <a:p>
            <a:pPr algn="l"/>
            <a:r>
              <a:rPr lang="cs-CZ" sz="2600" dirty="0">
                <a:latin typeface="Arial" panose="020B0604020202020204" pitchFamily="34" charset="0"/>
              </a:rPr>
              <a:t>Může prodat závod? Zastavit jej?</a:t>
            </a:r>
          </a:p>
          <a:p>
            <a:pPr algn="l"/>
            <a:r>
              <a:rPr lang="cs-CZ" sz="2600" dirty="0">
                <a:latin typeface="Arial" panose="020B0604020202020204" pitchFamily="34" charset="0"/>
              </a:rPr>
              <a:t>Organizační funkce, současně zaměstnanec (morální hazard)</a:t>
            </a:r>
          </a:p>
          <a:p>
            <a:pPr algn="l"/>
            <a:r>
              <a:rPr lang="cs-CZ" sz="2600" dirty="0">
                <a:latin typeface="Arial" panose="020B0604020202020204" pitchFamily="34" charset="0"/>
              </a:rPr>
              <a:t>Teleologická redukce § 503 odst. 2: Rozsah zástupcích oprávnění „ve všech věcech týkajících se provozu odštěpného závodu“</a:t>
            </a:r>
            <a:endParaRPr lang="cs-CZ" sz="2600" i="0" dirty="0">
              <a:effectLst/>
              <a:latin typeface="Arial" panose="020B0604020202020204" pitchFamily="34" charset="0"/>
            </a:endParaRPr>
          </a:p>
          <a:p>
            <a:endParaRPr lang="cs-CZ" sz="1800" dirty="0"/>
          </a:p>
        </p:txBody>
      </p:sp>
    </p:spTree>
    <p:extLst>
      <p:ext uri="{BB962C8B-B14F-4D97-AF65-F5344CB8AC3E}">
        <p14:creationId xmlns:p14="http://schemas.microsoft.com/office/powerpoint/2010/main" val="2268068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a:xfrm>
            <a:off x="720000" y="247650"/>
            <a:ext cx="10753200" cy="609600"/>
          </a:xfrm>
        </p:spPr>
        <p:txBody>
          <a:bodyPr/>
          <a:lstStyle/>
          <a:p>
            <a:r>
              <a:rPr lang="cs-CZ" sz="3200" dirty="0">
                <a:latin typeface="Times New Roman" panose="02020603050405020304" pitchFamily="18" charset="0"/>
                <a:cs typeface="Times New Roman" panose="02020603050405020304" pitchFamily="18" charset="0"/>
              </a:rPr>
              <a:t>Likvidátor/likvidátoři</a:t>
            </a:r>
            <a:endParaRPr lang="cs-CZ" sz="3200" dirty="0"/>
          </a:p>
        </p:txBody>
      </p:sp>
      <p:sp>
        <p:nvSpPr>
          <p:cNvPr id="5" name="Zástupný symbol pro obsah 4"/>
          <p:cNvSpPr>
            <a:spLocks noGrp="1"/>
          </p:cNvSpPr>
          <p:nvPr>
            <p:ph idx="1"/>
          </p:nvPr>
        </p:nvSpPr>
        <p:spPr>
          <a:xfrm>
            <a:off x="304799" y="923926"/>
            <a:ext cx="11610975" cy="5756008"/>
          </a:xfrm>
        </p:spPr>
        <p:txBody>
          <a:bodyPr/>
          <a:lstStyle/>
          <a:p>
            <a:pPr algn="l"/>
            <a:r>
              <a:rPr lang="cs-CZ" sz="1600" b="1" i="0" dirty="0">
                <a:solidFill>
                  <a:srgbClr val="000000"/>
                </a:solidFill>
                <a:effectLst/>
                <a:latin typeface="Arial" panose="020B0604020202020204" pitchFamily="34" charset="0"/>
              </a:rPr>
              <a:t>Účelem likvidace je vypořádat majetek zrušené právnické osoby (likvidační podstatu), vyrovnat dluhy věřitelům a naložit s čistým majetkovým zůstatkem, jenž vyplyne z likvidace (s likvidačním zůstatkem)</a:t>
            </a:r>
            <a:endParaRPr lang="cs-CZ" sz="2600" b="1" dirty="0">
              <a:latin typeface="Arial" panose="020B0604020202020204" pitchFamily="34" charset="0"/>
            </a:endParaRPr>
          </a:p>
          <a:p>
            <a:pPr algn="l"/>
            <a:r>
              <a:rPr lang="cs-CZ" sz="2600" dirty="0">
                <a:latin typeface="Arial" panose="020B0604020202020204" pitchFamily="34" charset="0"/>
              </a:rPr>
              <a:t>Konstitutivní zápis do OR, individuální či kolektivní, nabývá působnost statutárního orgánu, odpovídá stejně jako člen orgánu</a:t>
            </a:r>
          </a:p>
          <a:p>
            <a:pPr algn="l"/>
            <a:r>
              <a:rPr lang="cs-CZ" sz="2600" dirty="0">
                <a:latin typeface="Arial" panose="020B0604020202020204" pitchFamily="34" charset="0"/>
              </a:rPr>
              <a:t>Důsledky nejasné, 3 možnosti: omezení subjektivity, limit </a:t>
            </a:r>
            <a:r>
              <a:rPr lang="cs-CZ" sz="2600" dirty="0" err="1">
                <a:latin typeface="Arial" panose="020B0604020202020204" pitchFamily="34" charset="0"/>
              </a:rPr>
              <a:t>zástupčího</a:t>
            </a:r>
            <a:r>
              <a:rPr lang="cs-CZ" sz="2600" dirty="0">
                <a:latin typeface="Arial" panose="020B0604020202020204" pitchFamily="34" charset="0"/>
              </a:rPr>
              <a:t> oprávnění či pouze vymezení účelu jednání likvidátora</a:t>
            </a:r>
          </a:p>
          <a:p>
            <a:r>
              <a:rPr lang="cs-CZ" sz="2600" b="0" i="0" dirty="0">
                <a:solidFill>
                  <a:srgbClr val="000000"/>
                </a:solidFill>
                <a:effectLst/>
                <a:latin typeface="Arial" panose="020B0604020202020204" pitchFamily="34" charset="0"/>
              </a:rPr>
              <a:t>§ 188 Vstoupí-li právnická osoba do likvidace, </a:t>
            </a:r>
            <a:r>
              <a:rPr lang="cs-CZ" sz="2600" b="1" i="0" dirty="0">
                <a:solidFill>
                  <a:srgbClr val="000000"/>
                </a:solidFill>
                <a:effectLst/>
                <a:latin typeface="Arial" panose="020B0604020202020204" pitchFamily="34" charset="0"/>
              </a:rPr>
              <a:t>nesmí </a:t>
            </a:r>
            <a:r>
              <a:rPr lang="cs-CZ" sz="2600" b="0" i="0" dirty="0">
                <a:solidFill>
                  <a:srgbClr val="000000"/>
                </a:solidFill>
                <a:effectLst/>
                <a:latin typeface="Arial" panose="020B0604020202020204" pitchFamily="34" charset="0"/>
              </a:rPr>
              <a:t>za ni nikdo právně </a:t>
            </a:r>
            <a:r>
              <a:rPr lang="cs-CZ" sz="2600" b="1" i="0" dirty="0">
                <a:solidFill>
                  <a:srgbClr val="000000"/>
                </a:solidFill>
                <a:effectLst/>
                <a:latin typeface="Arial" panose="020B0604020202020204" pitchFamily="34" charset="0"/>
              </a:rPr>
              <a:t>jednat mimo rozsah stanovený </a:t>
            </a:r>
            <a:r>
              <a:rPr lang="cs-CZ" sz="2600" b="0" i="0" dirty="0">
                <a:solidFill>
                  <a:srgbClr val="000000"/>
                </a:solidFill>
                <a:effectLst/>
                <a:latin typeface="Arial" panose="020B0604020202020204" pitchFamily="34" charset="0"/>
              </a:rPr>
              <a:t>v § 196 od okamžiku, kdy se o jejím vstupu do likvidace dozvěděl nebo kdy se o něm dozvědět měl a mohl. § 196 Činnost likvidátora může sledovat jen účel, jaký odpovídá povaze a cíli likvidace.</a:t>
            </a:r>
            <a:endParaRPr lang="cs-CZ" sz="2600" dirty="0"/>
          </a:p>
        </p:txBody>
      </p:sp>
    </p:spTree>
    <p:extLst>
      <p:ext uri="{BB962C8B-B14F-4D97-AF65-F5344CB8AC3E}">
        <p14:creationId xmlns:p14="http://schemas.microsoft.com/office/powerpoint/2010/main" val="216105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Jednání korporace před vznikem </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1099127"/>
            <a:ext cx="11767128" cy="5652655"/>
          </a:xfrm>
        </p:spPr>
        <p:txBody>
          <a:bodyPr/>
          <a:lstStyle/>
          <a:p>
            <a:pPr algn="just"/>
            <a:r>
              <a:rPr lang="cs-CZ" sz="2600" b="1" i="0" dirty="0">
                <a:solidFill>
                  <a:srgbClr val="FF8400"/>
                </a:solidFill>
                <a:effectLst/>
                <a:latin typeface="Arial" panose="020B0604020202020204" pitchFamily="34" charset="0"/>
              </a:rPr>
              <a:t>§ 127</a:t>
            </a:r>
          </a:p>
          <a:p>
            <a:pPr algn="just"/>
            <a:r>
              <a:rPr lang="cs-CZ" sz="2600" b="0" i="0" dirty="0">
                <a:solidFill>
                  <a:srgbClr val="000000"/>
                </a:solidFill>
                <a:effectLst/>
                <a:latin typeface="Arial" panose="020B0604020202020204" pitchFamily="34" charset="0"/>
              </a:rPr>
              <a:t>Za právnickou osobu lze jednat jejím jménem </a:t>
            </a:r>
            <a:r>
              <a:rPr lang="cs-CZ" sz="2600" b="1" i="0" dirty="0">
                <a:solidFill>
                  <a:srgbClr val="000000"/>
                </a:solidFill>
                <a:effectLst/>
                <a:latin typeface="Arial" panose="020B0604020202020204" pitchFamily="34" charset="0"/>
              </a:rPr>
              <a:t>již před jejím vznikem</a:t>
            </a:r>
            <a:r>
              <a:rPr lang="cs-CZ" sz="2600" b="0" i="0" dirty="0">
                <a:solidFill>
                  <a:srgbClr val="000000"/>
                </a:solidFill>
                <a:effectLst/>
                <a:latin typeface="Arial" panose="020B0604020202020204" pitchFamily="34" charset="0"/>
              </a:rPr>
              <a:t>. Kdo takto jedná, je z tohoto jednání oprávněn a zavázán sám; jedná-li více osob, jsou oprávněny a zavázány společně a nerozdílně. Právnická osoba může účinky těchto jednání pro sebe </a:t>
            </a:r>
            <a:r>
              <a:rPr lang="cs-CZ" sz="2600" b="1" i="0" dirty="0">
                <a:solidFill>
                  <a:srgbClr val="000000"/>
                </a:solidFill>
                <a:effectLst/>
                <a:latin typeface="Arial" panose="020B0604020202020204" pitchFamily="34" charset="0"/>
              </a:rPr>
              <a:t>do tří měsíců od svého vzniku převzít</a:t>
            </a:r>
            <a:r>
              <a:rPr lang="cs-CZ" sz="2600" b="0" i="0" dirty="0">
                <a:solidFill>
                  <a:srgbClr val="000000"/>
                </a:solidFill>
                <a:effectLst/>
                <a:latin typeface="Arial" panose="020B0604020202020204" pitchFamily="34" charset="0"/>
              </a:rPr>
              <a:t>. V takovém případě </a:t>
            </a:r>
            <a:r>
              <a:rPr lang="cs-CZ" sz="2600" b="1" i="0" dirty="0">
                <a:solidFill>
                  <a:srgbClr val="000000"/>
                </a:solidFill>
                <a:effectLst/>
                <a:latin typeface="Arial" panose="020B0604020202020204" pitchFamily="34" charset="0"/>
              </a:rPr>
              <a:t>platí, že je z těchto jednání oprávněna a zavázána od počátku</a:t>
            </a:r>
            <a:r>
              <a:rPr lang="cs-CZ" sz="2600" b="0" i="0" dirty="0">
                <a:solidFill>
                  <a:srgbClr val="000000"/>
                </a:solidFill>
                <a:effectLst/>
                <a:latin typeface="Arial" panose="020B0604020202020204" pitchFamily="34" charset="0"/>
              </a:rPr>
              <a:t>. Převezme-li je, dá dalším zúčastněným najevo, že tak učinila.</a:t>
            </a:r>
          </a:p>
          <a:p>
            <a:endParaRPr lang="cs-CZ" sz="2400" dirty="0"/>
          </a:p>
          <a:p>
            <a:endParaRPr lang="cs-CZ" sz="2400" dirty="0"/>
          </a:p>
          <a:p>
            <a:endParaRPr lang="cs-CZ" sz="2400" dirty="0"/>
          </a:p>
        </p:txBody>
      </p:sp>
    </p:spTree>
    <p:extLst>
      <p:ext uri="{BB962C8B-B14F-4D97-AF65-F5344CB8AC3E}">
        <p14:creationId xmlns:p14="http://schemas.microsoft.com/office/powerpoint/2010/main" val="26139776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Nepraví zástupci</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533401"/>
            <a:ext cx="11767128" cy="6218382"/>
          </a:xfrm>
        </p:spPr>
        <p:txBody>
          <a:bodyPr/>
          <a:lstStyle/>
          <a:p>
            <a:pPr algn="just"/>
            <a:r>
              <a:rPr lang="cs-CZ" sz="2600" dirty="0">
                <a:latin typeface="Arial" panose="020B0604020202020204" pitchFamily="34" charset="0"/>
              </a:rPr>
              <a:t>Materiální publicita OR (§ 8 </a:t>
            </a:r>
            <a:r>
              <a:rPr lang="cs-CZ" sz="2600" dirty="0" err="1">
                <a:latin typeface="Arial" panose="020B0604020202020204" pitchFamily="34" charset="0"/>
              </a:rPr>
              <a:t>ZVeřR</a:t>
            </a:r>
            <a:r>
              <a:rPr lang="cs-CZ" sz="2600" dirty="0">
                <a:latin typeface="Arial" panose="020B0604020202020204" pitchFamily="34" charset="0"/>
              </a:rPr>
              <a:t>)</a:t>
            </a:r>
            <a:r>
              <a:rPr lang="cs-CZ" sz="2600" b="1" dirty="0">
                <a:latin typeface="Arial" panose="020B0604020202020204" pitchFamily="34" charset="0"/>
              </a:rPr>
              <a:t> </a:t>
            </a:r>
            <a:r>
              <a:rPr lang="cs-CZ" sz="2600" b="0" i="0" dirty="0">
                <a:effectLst/>
                <a:latin typeface="Arial" panose="020B0604020202020204" pitchFamily="34" charset="0"/>
              </a:rPr>
              <a:t>Proti osobě, která právně jedná důvěřujíc údaji zapsanému do veřejného rejstříku, nemá ten, jehož se zápis týká, právo namítnout, že zápis neodpovídá skutečnosti)</a:t>
            </a:r>
          </a:p>
          <a:p>
            <a:pPr algn="just"/>
            <a:r>
              <a:rPr lang="cs-CZ" sz="2600" b="1" dirty="0">
                <a:latin typeface="Arial" panose="020B0604020202020204" pitchFamily="34" charset="0"/>
              </a:rPr>
              <a:t>§ 431 OZ </a:t>
            </a:r>
            <a:r>
              <a:rPr lang="cs-CZ" sz="2600" b="1" i="0" dirty="0">
                <a:solidFill>
                  <a:srgbClr val="000000"/>
                </a:solidFill>
                <a:effectLst/>
                <a:latin typeface="Arial" panose="020B0604020202020204" pitchFamily="34" charset="0"/>
              </a:rPr>
              <a:t>Překročí-li zástupce podnikatele </a:t>
            </a:r>
            <a:r>
              <a:rPr lang="cs-CZ" sz="2600" b="1" i="0" dirty="0" err="1">
                <a:solidFill>
                  <a:srgbClr val="000000"/>
                </a:solidFill>
                <a:effectLst/>
                <a:latin typeface="Arial" panose="020B0604020202020204" pitchFamily="34" charset="0"/>
              </a:rPr>
              <a:t>zástupčí</a:t>
            </a:r>
            <a:r>
              <a:rPr lang="cs-CZ" sz="2600" b="1" i="0" dirty="0">
                <a:solidFill>
                  <a:srgbClr val="000000"/>
                </a:solidFill>
                <a:effectLst/>
                <a:latin typeface="Arial" panose="020B0604020202020204" pitchFamily="34" charset="0"/>
              </a:rPr>
              <a:t> oprávnění, podnikatele právní jednání zavazuje; to neplatí, věděla-li třetí osoba o překročení nebo musela-li o něm vědět vzhledem k okolnostem případu</a:t>
            </a:r>
            <a:r>
              <a:rPr lang="cs-CZ" sz="2600" b="0" i="0" dirty="0">
                <a:solidFill>
                  <a:srgbClr val="000000"/>
                </a:solidFill>
                <a:effectLst/>
                <a:latin typeface="Arial" panose="020B0604020202020204" pitchFamily="34" charset="0"/>
              </a:rPr>
              <a:t>.</a:t>
            </a:r>
            <a:endParaRPr lang="cs-CZ" sz="2600" dirty="0">
              <a:solidFill>
                <a:srgbClr val="000000"/>
              </a:solidFill>
              <a:latin typeface="Arial" panose="020B0604020202020204" pitchFamily="34" charset="0"/>
            </a:endParaRPr>
          </a:p>
          <a:p>
            <a:pPr algn="just"/>
            <a:r>
              <a:rPr lang="cs-CZ" sz="2000" b="1" i="0" dirty="0">
                <a:solidFill>
                  <a:srgbClr val="FF8400"/>
                </a:solidFill>
                <a:effectLst/>
                <a:latin typeface="Arial" panose="020B0604020202020204" pitchFamily="34" charset="0"/>
              </a:rPr>
              <a:t>§ 444 OZ </a:t>
            </a:r>
            <a:r>
              <a:rPr lang="cs-CZ" sz="2000" b="1" i="0" dirty="0">
                <a:solidFill>
                  <a:srgbClr val="000000"/>
                </a:solidFill>
                <a:effectLst/>
                <a:latin typeface="Arial" panose="020B0604020202020204" pitchFamily="34" charset="0"/>
              </a:rPr>
              <a:t>(1)</a:t>
            </a:r>
            <a:r>
              <a:rPr lang="cs-CZ" sz="2000" b="0" i="0" dirty="0">
                <a:solidFill>
                  <a:srgbClr val="000000"/>
                </a:solidFill>
                <a:effectLst/>
                <a:latin typeface="Arial" panose="020B0604020202020204" pitchFamily="34" charset="0"/>
              </a:rPr>
              <a:t> Kdo vlastní vinou vyvolá u třetí osoby domněnku, že zmocnil někoho jiného k právnímu jednání, nemůže se dovolat nedostatku zmocnění, byla-li třetí osoba v dobré víře a mohla-li rozumně předpokládat, že zmocnění bylo uděleno. </a:t>
            </a:r>
            <a:r>
              <a:rPr lang="cs-CZ" sz="2000" b="1" i="0" dirty="0">
                <a:solidFill>
                  <a:srgbClr val="000000"/>
                </a:solidFill>
                <a:effectLst/>
                <a:latin typeface="Arial" panose="020B0604020202020204" pitchFamily="34" charset="0"/>
              </a:rPr>
              <a:t>(2)</a:t>
            </a:r>
            <a:r>
              <a:rPr lang="cs-CZ" sz="2000" b="0" i="0" dirty="0">
                <a:solidFill>
                  <a:srgbClr val="000000"/>
                </a:solidFill>
                <a:effectLst/>
                <a:latin typeface="Arial" panose="020B0604020202020204" pitchFamily="34" charset="0"/>
              </a:rPr>
              <a:t> Dal-li zmocnitel jiné osobě najevo, že zmocněnce zmocnil k určitým právním jednáním, může se vůči ní dovolat, že zmocnění později zaniklo, jen pokud jí to před zmocněncovým jednáním oznámil, nebo pokud tato osoba při zmocněncově jednání o zániku věděla.</a:t>
            </a:r>
          </a:p>
          <a:p>
            <a:pPr algn="just"/>
            <a:endParaRPr lang="cs-CZ" sz="2600" b="0" i="0" dirty="0">
              <a:effectLst/>
              <a:latin typeface="Arial" panose="020B0604020202020204" pitchFamily="34" charset="0"/>
            </a:endParaRPr>
          </a:p>
        </p:txBody>
      </p:sp>
    </p:spTree>
    <p:extLst>
      <p:ext uri="{BB962C8B-B14F-4D97-AF65-F5344CB8AC3E}">
        <p14:creationId xmlns:p14="http://schemas.microsoft.com/office/powerpoint/2010/main" val="28259594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Pasivní zastoupení – prokurista</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885825"/>
            <a:ext cx="11767128" cy="5865958"/>
          </a:xfrm>
        </p:spPr>
        <p:txBody>
          <a:bodyPr/>
          <a:lstStyle/>
          <a:p>
            <a:pPr algn="just"/>
            <a:r>
              <a:rPr lang="cs-CZ" sz="2600" i="0" dirty="0">
                <a:solidFill>
                  <a:srgbClr val="666666"/>
                </a:solidFill>
                <a:effectLst/>
                <a:latin typeface="Tahoma" panose="020B0604030504040204" pitchFamily="34" charset="0"/>
              </a:rPr>
              <a:t>Vědomost prokuristy o určité skutečnosti je nepochybně přičitatelná společnosti v případech, kdy prokurista za společnost právní úkon přímo činí (např. danou smlouvu podepisuje); </a:t>
            </a:r>
          </a:p>
          <a:p>
            <a:pPr algn="just"/>
            <a:r>
              <a:rPr lang="cs-CZ" sz="2600" i="0" dirty="0">
                <a:solidFill>
                  <a:srgbClr val="666666"/>
                </a:solidFill>
                <a:effectLst/>
                <a:latin typeface="Tahoma" panose="020B0604030504040204" pitchFamily="34" charset="0"/>
              </a:rPr>
              <a:t>Pokud prokurista společnost při právním úkonu přímo nezastupuje, však zpravidla nelze jeho vědomost o určité relevantní skutečnosti společnosti bez dalšího přičítat, neboť z titulu své funkce není oprávněn činit rozhodnutí o obchodním vedení společnosti (či jiných jejích záležitostech);</a:t>
            </a:r>
          </a:p>
          <a:p>
            <a:pPr algn="just"/>
            <a:r>
              <a:rPr lang="cs-CZ" sz="2600" i="0" dirty="0">
                <a:solidFill>
                  <a:srgbClr val="666666"/>
                </a:solidFill>
                <a:effectLst/>
                <a:latin typeface="Tahoma" panose="020B0604030504040204" pitchFamily="34" charset="0"/>
              </a:rPr>
              <a:t>Prokurista neutváří „vůli“ právnické osoby</a:t>
            </a:r>
            <a:r>
              <a:rPr lang="cs-CZ" sz="2600" dirty="0">
                <a:solidFill>
                  <a:srgbClr val="666666"/>
                </a:solidFill>
                <a:latin typeface="Tahoma" panose="020B0604030504040204" pitchFamily="34" charset="0"/>
              </a:rPr>
              <a:t> </a:t>
            </a:r>
            <a:r>
              <a:rPr lang="cs-CZ" sz="2600" b="0" i="0" dirty="0">
                <a:solidFill>
                  <a:srgbClr val="666666"/>
                </a:solidFill>
                <a:effectLst/>
                <a:latin typeface="Tahoma" panose="020B0604030504040204" pitchFamily="34" charset="0"/>
              </a:rPr>
              <a:t>(</a:t>
            </a:r>
            <a:r>
              <a:rPr lang="cs-CZ" sz="2600" b="1" i="0" dirty="0">
                <a:solidFill>
                  <a:srgbClr val="666666"/>
                </a:solidFill>
                <a:effectLst/>
                <a:latin typeface="Tahoma" panose="020B0604030504040204" pitchFamily="34" charset="0"/>
              </a:rPr>
              <a:t>NS</a:t>
            </a:r>
            <a:r>
              <a:rPr lang="cs-CZ" sz="2600" b="0" i="0" dirty="0">
                <a:solidFill>
                  <a:srgbClr val="666666"/>
                </a:solidFill>
                <a:effectLst/>
                <a:latin typeface="Tahoma" panose="020B0604030504040204" pitchFamily="34" charset="0"/>
              </a:rPr>
              <a:t> </a:t>
            </a:r>
            <a:r>
              <a:rPr lang="cs-CZ" sz="2600" b="1" i="0" dirty="0">
                <a:solidFill>
                  <a:srgbClr val="666666"/>
                </a:solidFill>
                <a:effectLst/>
                <a:latin typeface="Tahoma" panose="020B0604030504040204" pitchFamily="34" charset="0"/>
              </a:rPr>
              <a:t>29 </a:t>
            </a:r>
            <a:r>
              <a:rPr lang="cs-CZ" sz="2600" b="1" i="0" dirty="0" err="1">
                <a:solidFill>
                  <a:srgbClr val="666666"/>
                </a:solidFill>
                <a:effectLst/>
                <a:latin typeface="Tahoma" panose="020B0604030504040204" pitchFamily="34" charset="0"/>
              </a:rPr>
              <a:t>Cdo</a:t>
            </a:r>
            <a:r>
              <a:rPr lang="cs-CZ" sz="2600" b="1" i="0" dirty="0">
                <a:solidFill>
                  <a:srgbClr val="666666"/>
                </a:solidFill>
                <a:effectLst/>
                <a:latin typeface="Tahoma" panose="020B0604030504040204" pitchFamily="34" charset="0"/>
              </a:rPr>
              <a:t> 4554/2015</a:t>
            </a:r>
            <a:r>
              <a:rPr lang="cs-CZ" sz="2600" dirty="0">
                <a:solidFill>
                  <a:srgbClr val="666666"/>
                </a:solidFill>
                <a:latin typeface="Tahoma" panose="020B0604030504040204" pitchFamily="34" charset="0"/>
              </a:rPr>
              <a:t>)</a:t>
            </a:r>
            <a:endParaRPr lang="cs-CZ" sz="2600" dirty="0"/>
          </a:p>
          <a:p>
            <a:endParaRPr lang="cs-CZ" sz="2400" dirty="0"/>
          </a:p>
        </p:txBody>
      </p:sp>
    </p:spTree>
    <p:extLst>
      <p:ext uri="{BB962C8B-B14F-4D97-AF65-F5344CB8AC3E}">
        <p14:creationId xmlns:p14="http://schemas.microsoft.com/office/powerpoint/2010/main" val="19832430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Pasivní zastoupení – podnikový právník</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643891"/>
            <a:ext cx="11767128" cy="6107892"/>
          </a:xfrm>
        </p:spPr>
        <p:txBody>
          <a:bodyPr/>
          <a:lstStyle/>
          <a:p>
            <a:pPr algn="just"/>
            <a:r>
              <a:rPr lang="cs-CZ" sz="2200" b="0" dirty="0">
                <a:effectLst/>
                <a:latin typeface="+mj-lt"/>
              </a:rPr>
              <a:t>Dobrá víra PO se zásadně odvíjí od vědomosti statutárních orgánů společnosti, výjimky </a:t>
            </a:r>
            <a:r>
              <a:rPr lang="cs-CZ" sz="2200" dirty="0">
                <a:latin typeface="+mj-lt"/>
              </a:rPr>
              <a:t>u </a:t>
            </a:r>
            <a:r>
              <a:rPr lang="cs-CZ" sz="2200" b="0" dirty="0">
                <a:effectLst/>
                <a:latin typeface="+mj-lt"/>
              </a:rPr>
              <a:t>zjevné nespravedlnosti.</a:t>
            </a:r>
          </a:p>
          <a:p>
            <a:pPr algn="just"/>
            <a:r>
              <a:rPr lang="cs-CZ" sz="2200" b="0" dirty="0">
                <a:effectLst/>
                <a:latin typeface="+mj-lt"/>
              </a:rPr>
              <a:t>Jestliže je PO adresován dopis, v němž jsou uváděny relevantní údaje zpochybňující dobrou víru právnické osoby, je nepřijatelným závěr, že by dobrá víra právnické osoby nebyla zpochybněna, pokud by se o tomto dopise s ohledem na vnitřní strukturu právnické osoby nedozvěděl její statutární orgán, nýbrž </a:t>
            </a:r>
            <a:r>
              <a:rPr lang="cs-CZ" sz="2200" b="1" dirty="0">
                <a:effectLst/>
                <a:latin typeface="+mj-lt"/>
              </a:rPr>
              <a:t>toliko zaměstnanec vykonávající speciálně zřízenou funkci pro řešení právních otázek</a:t>
            </a:r>
            <a:r>
              <a:rPr lang="cs-CZ" sz="2200" b="0" dirty="0">
                <a:effectLst/>
                <a:latin typeface="+mj-lt"/>
              </a:rPr>
              <a:t> (podnikový právník). Obdobně pokud se podnikový právník při výkonu svého zaměstnání dozví o relevantních skutečnostech zpochybňujících dobrou víru právnické osoby, není možné se s úspěchem bránit tím, že podnikový právník, který není statutárním orgánem společnosti, tato zjištění nesdělil statutárnímu orgánu společnosti.</a:t>
            </a:r>
            <a:r>
              <a:rPr lang="cs-CZ" sz="2200" dirty="0">
                <a:latin typeface="+mj-lt"/>
              </a:rPr>
              <a:t> </a:t>
            </a:r>
            <a:r>
              <a:rPr lang="cs-CZ" sz="2200" b="0" i="0" dirty="0">
                <a:effectLst/>
                <a:latin typeface="+mj-lt"/>
              </a:rPr>
              <a:t>(</a:t>
            </a:r>
            <a:r>
              <a:rPr lang="cs-CZ" sz="2200" b="1" dirty="0">
                <a:latin typeface="+mj-lt"/>
              </a:rPr>
              <a:t>NS </a:t>
            </a:r>
            <a:r>
              <a:rPr lang="cs-CZ" sz="2200" b="1" i="0" dirty="0">
                <a:effectLst/>
                <a:latin typeface="+mj-lt"/>
              </a:rPr>
              <a:t>22 </a:t>
            </a:r>
            <a:r>
              <a:rPr lang="cs-CZ" sz="2200" b="1" i="0" dirty="0" err="1">
                <a:effectLst/>
                <a:latin typeface="+mj-lt"/>
              </a:rPr>
              <a:t>Cdo</a:t>
            </a:r>
            <a:r>
              <a:rPr lang="cs-CZ" sz="2200" b="1" i="0" dirty="0">
                <a:effectLst/>
                <a:latin typeface="+mj-lt"/>
              </a:rPr>
              <a:t> 2426/2015</a:t>
            </a:r>
            <a:r>
              <a:rPr lang="cs-CZ" sz="2200" dirty="0">
                <a:latin typeface="+mj-lt"/>
              </a:rPr>
              <a:t>)</a:t>
            </a:r>
          </a:p>
          <a:p>
            <a:endParaRPr lang="cs-CZ" sz="2400" dirty="0"/>
          </a:p>
        </p:txBody>
      </p:sp>
    </p:spTree>
    <p:extLst>
      <p:ext uri="{BB962C8B-B14F-4D97-AF65-F5344CB8AC3E}">
        <p14:creationId xmlns:p14="http://schemas.microsoft.com/office/powerpoint/2010/main" val="24849851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Pasivní zastoupení – ředitel</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723899"/>
            <a:ext cx="11767128" cy="6027883"/>
          </a:xfrm>
        </p:spPr>
        <p:txBody>
          <a:bodyPr/>
          <a:lstStyle/>
          <a:p>
            <a:pPr algn="just"/>
            <a:r>
              <a:rPr lang="cs-CZ" sz="2400" i="0" dirty="0">
                <a:effectLst/>
                <a:latin typeface="Tahoma" panose="020B0604030504040204" pitchFamily="34" charset="0"/>
              </a:rPr>
              <a:t>„Ředitel“ obch. </a:t>
            </a:r>
            <a:r>
              <a:rPr lang="cs-CZ" sz="2400" dirty="0">
                <a:latin typeface="Tahoma" panose="020B0604030504040204" pitchFamily="34" charset="0"/>
              </a:rPr>
              <a:t>s</a:t>
            </a:r>
            <a:r>
              <a:rPr lang="cs-CZ" sz="2400" i="0" dirty="0">
                <a:effectLst/>
                <a:latin typeface="Tahoma" panose="020B0604030504040204" pitchFamily="34" charset="0"/>
              </a:rPr>
              <a:t>po</a:t>
            </a:r>
            <a:r>
              <a:rPr lang="cs-CZ" sz="2400" dirty="0">
                <a:latin typeface="Tahoma" panose="020B0604030504040204" pitchFamily="34" charset="0"/>
              </a:rPr>
              <a:t>l.</a:t>
            </a:r>
            <a:r>
              <a:rPr lang="cs-CZ" sz="2400" i="0" dirty="0">
                <a:effectLst/>
                <a:latin typeface="Tahoma" panose="020B0604030504040204" pitchFamily="34" charset="0"/>
              </a:rPr>
              <a:t> oproti zpravidla má (jako osoba pověřená určitou činností při provozu podniku) relativně významnou rozhodovací (řídící) působnost a svým rozhodováním se podílí na utváření „vůle“ této právnické osoby; </a:t>
            </a:r>
          </a:p>
          <a:p>
            <a:pPr algn="just"/>
            <a:r>
              <a:rPr lang="cs-CZ" sz="2400" i="0" dirty="0">
                <a:effectLst/>
                <a:latin typeface="Tahoma" panose="020B0604030504040204" pitchFamily="34" charset="0"/>
              </a:rPr>
              <a:t>Z tohoto titulu je ex lege oprávněn PO zastoupit při všech právních úkonech, k nimž při této činnosti obvykle dochází. </a:t>
            </a:r>
          </a:p>
          <a:p>
            <a:pPr algn="just"/>
            <a:r>
              <a:rPr lang="cs-CZ" sz="2400" i="0" dirty="0">
                <a:effectLst/>
                <a:latin typeface="Tahoma" panose="020B0604030504040204" pitchFamily="34" charset="0"/>
              </a:rPr>
              <a:t>Jeho vědomost o určité (právně významné) skutečnosti lze přičítat jím zastupované právnické osobě nejen tehdy, kdy PO zastupuje při tomto právním úkonu, ale zásadně i v případech, kdy tomu tak není (kdy je PO zastoupena jinými zástupci či jedná členy svého statutárního orgánu), jde-li o právní úkon, při němž by byl oprávněn PO zastoupit. </a:t>
            </a:r>
          </a:p>
          <a:p>
            <a:pPr algn="just"/>
            <a:r>
              <a:rPr lang="cs-CZ" sz="2400" b="1" dirty="0">
                <a:latin typeface="Tahoma" panose="020B0604030504040204" pitchFamily="34" charset="0"/>
              </a:rPr>
              <a:t>                                                               </a:t>
            </a:r>
            <a:r>
              <a:rPr lang="cs-CZ" sz="2400" b="1" i="0" dirty="0">
                <a:effectLst/>
                <a:latin typeface="Tahoma" panose="020B0604030504040204" pitchFamily="34" charset="0"/>
              </a:rPr>
              <a:t>NS</a:t>
            </a:r>
            <a:r>
              <a:rPr lang="cs-CZ" sz="2400" b="0" i="0" dirty="0">
                <a:effectLst/>
                <a:latin typeface="Tahoma" panose="020B0604030504040204" pitchFamily="34" charset="0"/>
              </a:rPr>
              <a:t> </a:t>
            </a:r>
            <a:r>
              <a:rPr lang="cs-CZ" sz="2400" b="1" i="0" dirty="0">
                <a:effectLst/>
                <a:latin typeface="Tahoma" panose="020B0604030504040204" pitchFamily="34" charset="0"/>
              </a:rPr>
              <a:t>29 </a:t>
            </a:r>
            <a:r>
              <a:rPr lang="cs-CZ" sz="2400" b="1" i="0" dirty="0" err="1">
                <a:effectLst/>
                <a:latin typeface="Tahoma" panose="020B0604030504040204" pitchFamily="34" charset="0"/>
              </a:rPr>
              <a:t>Cdo</a:t>
            </a:r>
            <a:r>
              <a:rPr lang="cs-CZ" sz="2400" b="1" i="0" dirty="0">
                <a:effectLst/>
                <a:latin typeface="Tahoma" panose="020B0604030504040204" pitchFamily="34" charset="0"/>
              </a:rPr>
              <a:t> 4554/2015</a:t>
            </a:r>
            <a:endParaRPr lang="cs-CZ" sz="2400" dirty="0"/>
          </a:p>
          <a:p>
            <a:endParaRPr lang="cs-CZ" sz="2400" dirty="0"/>
          </a:p>
        </p:txBody>
      </p:sp>
    </p:spTree>
    <p:extLst>
      <p:ext uri="{BB962C8B-B14F-4D97-AF65-F5344CB8AC3E}">
        <p14:creationId xmlns:p14="http://schemas.microsoft.com/office/powerpoint/2010/main" val="31789836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p:cNvSpPr>
            <a:spLocks noGrp="1"/>
          </p:cNvSpPr>
          <p:nvPr>
            <p:ph type="title"/>
          </p:nvPr>
        </p:nvSpPr>
        <p:spPr>
          <a:xfrm>
            <a:off x="281850" y="112109"/>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Ideální technické řešení - datové schránky</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844658"/>
            <a:ext cx="11767128" cy="5907124"/>
          </a:xfrm>
        </p:spPr>
        <p:txBody>
          <a:bodyPr/>
          <a:lstStyle/>
          <a:p>
            <a:pPr algn="just"/>
            <a:r>
              <a:rPr lang="cs-CZ" sz="2600" b="0" i="0" dirty="0">
                <a:effectLst/>
                <a:latin typeface="Tahoma" panose="020B0604030504040204" pitchFamily="34" charset="0"/>
              </a:rPr>
              <a:t>Od 1.1.2022 novelizace § 18a zákona o elektronických úkonech</a:t>
            </a:r>
          </a:p>
          <a:p>
            <a:pPr algn="just"/>
            <a:r>
              <a:rPr lang="cs-CZ" sz="2600" dirty="0">
                <a:latin typeface="Tahoma" panose="020B0604030504040204" pitchFamily="34" charset="0"/>
              </a:rPr>
              <a:t>Nová </a:t>
            </a:r>
            <a:r>
              <a:rPr lang="cs-CZ" sz="2600" b="0" i="0" dirty="0">
                <a:effectLst/>
                <a:latin typeface="Tahoma" panose="020B0604030504040204" pitchFamily="34" charset="0"/>
              </a:rPr>
              <a:t>pravidla tzv. fikce doručení</a:t>
            </a:r>
          </a:p>
          <a:p>
            <a:pPr algn="just"/>
            <a:r>
              <a:rPr lang="cs-CZ" sz="2600" dirty="0">
                <a:latin typeface="Tahoma" panose="020B0604030504040204" pitchFamily="34" charset="0"/>
              </a:rPr>
              <a:t>Doposud</a:t>
            </a:r>
            <a:r>
              <a:rPr lang="cs-CZ" sz="2600" b="0" i="0" dirty="0">
                <a:effectLst/>
                <a:latin typeface="Tahoma" panose="020B0604030504040204" pitchFamily="34" charset="0"/>
              </a:rPr>
              <a:t> pouze pro doručování orgány veřejné moci, </a:t>
            </a:r>
            <a:r>
              <a:rPr lang="cs-CZ" sz="2600" b="1" i="0" dirty="0">
                <a:effectLst/>
                <a:latin typeface="Tahoma" panose="020B0604030504040204" pitchFamily="34" charset="0"/>
              </a:rPr>
              <a:t>nově</a:t>
            </a:r>
            <a:r>
              <a:rPr lang="cs-CZ" sz="2600" b="0" i="0" dirty="0">
                <a:effectLst/>
                <a:latin typeface="Tahoma" panose="020B0604030504040204" pitchFamily="34" charset="0"/>
              </a:rPr>
              <a:t> i pro doručování mezi soukromoprávními subjekty</a:t>
            </a:r>
            <a:r>
              <a:rPr lang="cs-CZ" sz="2600" dirty="0">
                <a:latin typeface="Tahoma" panose="020B0604030504040204" pitchFamily="34" charset="0"/>
              </a:rPr>
              <a:t>, relativně příznivá cena (+-15 Kč).</a:t>
            </a:r>
            <a:r>
              <a:rPr lang="cs-CZ" sz="2600" b="0" i="0" dirty="0">
                <a:effectLst/>
                <a:latin typeface="Tahoma" panose="020B0604030504040204" pitchFamily="34" charset="0"/>
              </a:rPr>
              <a:t> </a:t>
            </a:r>
          </a:p>
          <a:p>
            <a:pPr algn="just"/>
            <a:r>
              <a:rPr lang="cs-CZ" sz="2600" b="0" i="0" dirty="0">
                <a:effectLst/>
                <a:latin typeface="Tahoma" panose="020B0604030504040204" pitchFamily="34" charset="0"/>
              </a:rPr>
              <a:t>Dle § 18a odst. 3 zákona o elektronických úkonech: v případě, kdy se do datové schránky nepřihlásí oprávněna osoba ve lhůtě 10 dnů ode dne, kdy byl dokument do datové schránky dodán, považuje se tento dokument za doručený posledním dnem této lhůty (tzv. fikce doručení).</a:t>
            </a:r>
          </a:p>
          <a:p>
            <a:pPr algn="just"/>
            <a:r>
              <a:rPr lang="cs-CZ" sz="2600" dirty="0">
                <a:latin typeface="Tahoma" panose="020B0604030504040204" pitchFamily="34" charset="0"/>
              </a:rPr>
              <a:t>Více datových schránek FO – nutno doručit té, která má souvislost s </a:t>
            </a:r>
            <a:r>
              <a:rPr lang="cs-CZ" sz="2600" dirty="0">
                <a:latin typeface="+mj-lt"/>
              </a:rPr>
              <a:t>podnikáním (</a:t>
            </a:r>
            <a:r>
              <a:rPr lang="cs-CZ" sz="2600" dirty="0">
                <a:effectLst/>
                <a:latin typeface="+mj-lt"/>
              </a:rPr>
              <a:t>NS v plenárním stanovisku z 5. ledna 2017, </a:t>
            </a:r>
            <a:r>
              <a:rPr lang="cs-CZ" sz="2600" dirty="0" err="1">
                <a:effectLst/>
                <a:latin typeface="+mj-lt"/>
              </a:rPr>
              <a:t>sp</a:t>
            </a:r>
            <a:r>
              <a:rPr lang="cs-CZ" sz="2600" dirty="0">
                <a:effectLst/>
                <a:latin typeface="+mj-lt"/>
              </a:rPr>
              <a:t>. zn. </a:t>
            </a:r>
            <a:r>
              <a:rPr lang="cs-CZ" sz="2600" dirty="0" err="1">
                <a:effectLst/>
                <a:latin typeface="+mj-lt"/>
              </a:rPr>
              <a:t>Plsn</a:t>
            </a:r>
            <a:r>
              <a:rPr lang="cs-CZ" sz="2600" dirty="0">
                <a:effectLst/>
                <a:latin typeface="+mj-lt"/>
              </a:rPr>
              <a:t> 1/2015)</a:t>
            </a:r>
            <a:endParaRPr lang="cs-CZ" sz="2600" dirty="0">
              <a:latin typeface="+mj-lt"/>
            </a:endParaRPr>
          </a:p>
        </p:txBody>
      </p:sp>
    </p:spTree>
    <p:extLst>
      <p:ext uri="{BB962C8B-B14F-4D97-AF65-F5344CB8AC3E}">
        <p14:creationId xmlns:p14="http://schemas.microsoft.com/office/powerpoint/2010/main" val="21598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Druhy zastoupení</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1099127"/>
            <a:ext cx="11767128" cy="5652655"/>
          </a:xfrm>
        </p:spPr>
        <p:txBody>
          <a:bodyPr/>
          <a:lstStyle/>
          <a:p>
            <a:pPr algn="just"/>
            <a:r>
              <a:rPr lang="cs-CZ" sz="2600" i="0" dirty="0">
                <a:effectLst/>
                <a:latin typeface="Arial" panose="020B0604020202020204" pitchFamily="34" charset="0"/>
              </a:rPr>
              <a:t>Zákonné a smluvní (často zaměňováno)</a:t>
            </a:r>
          </a:p>
          <a:p>
            <a:pPr marL="72000" indent="0" algn="just">
              <a:buNone/>
            </a:pPr>
            <a:endParaRPr lang="cs-CZ" sz="2600" i="0" dirty="0">
              <a:effectLst/>
              <a:latin typeface="Arial" panose="020B0604020202020204" pitchFamily="34" charset="0"/>
            </a:endParaRPr>
          </a:p>
          <a:p>
            <a:pPr algn="just"/>
            <a:r>
              <a:rPr lang="cs-CZ" sz="2600" i="0" dirty="0">
                <a:effectLst/>
                <a:latin typeface="Arial" panose="020B0604020202020204" pitchFamily="34" charset="0"/>
              </a:rPr>
              <a:t>Vedené v OR a v </a:t>
            </a:r>
            <a:r>
              <a:rPr lang="cs-CZ" sz="2600" dirty="0">
                <a:latin typeface="Arial" panose="020B0604020202020204" pitchFamily="34" charset="0"/>
              </a:rPr>
              <a:t>OR nevedené (protokolovaní a neprotokolovaní zástupci)</a:t>
            </a:r>
          </a:p>
          <a:p>
            <a:pPr algn="just"/>
            <a:endParaRPr lang="cs-CZ" sz="2600" dirty="0">
              <a:latin typeface="Arial" panose="020B0604020202020204" pitchFamily="34" charset="0"/>
            </a:endParaRPr>
          </a:p>
          <a:p>
            <a:pPr algn="just"/>
            <a:r>
              <a:rPr lang="cs-CZ" sz="2600" dirty="0">
                <a:latin typeface="Arial" panose="020B0604020202020204" pitchFamily="34" charset="0"/>
              </a:rPr>
              <a:t>Aktivní a pasivní zastoupení</a:t>
            </a:r>
          </a:p>
          <a:p>
            <a:pPr algn="just"/>
            <a:endParaRPr lang="cs-CZ" sz="2600" dirty="0">
              <a:latin typeface="Arial" panose="020B0604020202020204" pitchFamily="34" charset="0"/>
            </a:endParaRPr>
          </a:p>
          <a:p>
            <a:pPr algn="just"/>
            <a:r>
              <a:rPr lang="cs-CZ" sz="2600" dirty="0">
                <a:latin typeface="Arial" panose="020B0604020202020204" pitchFamily="34" charset="0"/>
              </a:rPr>
              <a:t>S možností vnitřního či také vnějšího omezení</a:t>
            </a:r>
          </a:p>
          <a:p>
            <a:pPr algn="just"/>
            <a:endParaRPr lang="cs-CZ" sz="2600" dirty="0">
              <a:latin typeface="Arial" panose="020B0604020202020204" pitchFamily="34" charset="0"/>
            </a:endParaRPr>
          </a:p>
          <a:p>
            <a:pPr algn="just"/>
            <a:r>
              <a:rPr lang="cs-CZ" sz="2600" dirty="0">
                <a:latin typeface="Arial" panose="020B0604020202020204" pitchFamily="34" charset="0"/>
              </a:rPr>
              <a:t>Samostatné či společné (individuální či kolektivní)</a:t>
            </a:r>
          </a:p>
          <a:p>
            <a:pPr marL="72000" indent="0" algn="just">
              <a:buNone/>
            </a:pPr>
            <a:endParaRPr lang="cs-CZ" sz="2600" dirty="0">
              <a:latin typeface="Arial" panose="020B0604020202020204" pitchFamily="34" charset="0"/>
            </a:endParaRPr>
          </a:p>
          <a:p>
            <a:pPr algn="just"/>
            <a:endParaRPr lang="cs-CZ" sz="2600" b="1" dirty="0">
              <a:solidFill>
                <a:srgbClr val="FF8400"/>
              </a:solidFill>
              <a:latin typeface="Arial" panose="020B0604020202020204" pitchFamily="34" charset="0"/>
            </a:endParaRPr>
          </a:p>
          <a:p>
            <a:pPr algn="just"/>
            <a:endParaRPr lang="cs-CZ" sz="2600" b="1" dirty="0">
              <a:solidFill>
                <a:srgbClr val="FF8400"/>
              </a:solidFill>
              <a:latin typeface="Arial" panose="020B0604020202020204" pitchFamily="34" charset="0"/>
            </a:endParaRPr>
          </a:p>
          <a:p>
            <a:pPr algn="just"/>
            <a:endParaRPr lang="cs-CZ" sz="2600" b="0" i="0" dirty="0">
              <a:solidFill>
                <a:srgbClr val="000000"/>
              </a:solidFill>
              <a:effectLst/>
              <a:latin typeface="Arial" panose="020B0604020202020204" pitchFamily="34" charset="0"/>
            </a:endParaRPr>
          </a:p>
          <a:p>
            <a:endParaRPr lang="cs-CZ" sz="2400" dirty="0"/>
          </a:p>
          <a:p>
            <a:endParaRPr lang="cs-CZ" sz="2400" dirty="0"/>
          </a:p>
          <a:p>
            <a:endParaRPr lang="cs-CZ" sz="2400" dirty="0"/>
          </a:p>
        </p:txBody>
      </p:sp>
    </p:spTree>
    <p:extLst>
      <p:ext uri="{BB962C8B-B14F-4D97-AF65-F5344CB8AC3E}">
        <p14:creationId xmlns:p14="http://schemas.microsoft.com/office/powerpoint/2010/main" val="2126502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chemeClr val="tx2">
                    <a:lumMod val="60000"/>
                    <a:lumOff val="40000"/>
                  </a:schemeClr>
                </a:solidFill>
                <a:latin typeface="Times New Roman" panose="02020603050405020304" pitchFamily="18" charset="0"/>
                <a:cs typeface="Times New Roman" panose="02020603050405020304" pitchFamily="18" charset="0"/>
              </a:rPr>
              <a:t>Zastoupení podnikatele</a:t>
            </a:r>
            <a:endParaRPr lang="cs-CZ" sz="3200" dirty="0">
              <a:solidFill>
                <a:schemeClr val="tx2">
                  <a:lumMod val="60000"/>
                  <a:lumOff val="40000"/>
                </a:schemeClr>
              </a:solidFill>
            </a:endParaRPr>
          </a:p>
        </p:txBody>
      </p:sp>
      <p:sp>
        <p:nvSpPr>
          <p:cNvPr id="5" name="Zástupný symbol pro obsah 4"/>
          <p:cNvSpPr>
            <a:spLocks noGrp="1"/>
          </p:cNvSpPr>
          <p:nvPr>
            <p:ph idx="1"/>
          </p:nvPr>
        </p:nvSpPr>
        <p:spPr>
          <a:xfrm>
            <a:off x="212436" y="1099127"/>
            <a:ext cx="11767128" cy="5652655"/>
          </a:xfrm>
        </p:spPr>
        <p:txBody>
          <a:bodyPr/>
          <a:lstStyle/>
          <a:p>
            <a:r>
              <a:rPr lang="cs-CZ" sz="2400" dirty="0"/>
              <a:t>statutárním orgánem</a:t>
            </a:r>
          </a:p>
          <a:p>
            <a:r>
              <a:rPr lang="cs-CZ" sz="2400" dirty="0"/>
              <a:t>ředitelem odštěpného závodu</a:t>
            </a:r>
          </a:p>
          <a:p>
            <a:r>
              <a:rPr lang="cs-CZ" sz="2400" dirty="0"/>
              <a:t>prokuristou</a:t>
            </a:r>
          </a:p>
          <a:p>
            <a:r>
              <a:rPr lang="cs-CZ" sz="2400" dirty="0"/>
              <a:t>osobou pověřenou při provozu závodu</a:t>
            </a:r>
          </a:p>
          <a:p>
            <a:r>
              <a:rPr lang="cs-CZ" sz="2400" dirty="0"/>
              <a:t>osobou jednající v provozovně</a:t>
            </a:r>
          </a:p>
          <a:p>
            <a:r>
              <a:rPr lang="cs-CZ" sz="2400" dirty="0"/>
              <a:t>likvidátorem</a:t>
            </a:r>
          </a:p>
          <a:p>
            <a:endParaRPr lang="cs-CZ" sz="2400" dirty="0"/>
          </a:p>
          <a:p>
            <a:r>
              <a:rPr lang="cs-CZ" sz="2600" i="1" dirty="0">
                <a:effectLst/>
                <a:ea typeface="Calibri" panose="020F0502020204030204" pitchFamily="34" charset="0"/>
                <a:cs typeface="Calibri" panose="020F0502020204030204" pitchFamily="34" charset="0"/>
              </a:rPr>
              <a:t>Marná honba za chybou</a:t>
            </a:r>
            <a:r>
              <a:rPr lang="cs-CZ" sz="2600" dirty="0">
                <a:effectLst/>
                <a:ea typeface="Calibri" panose="020F0502020204030204" pitchFamily="34" charset="0"/>
                <a:cs typeface="Calibri" panose="020F0502020204030204" pitchFamily="34" charset="0"/>
              </a:rPr>
              <a:t>: právo uplatnit výhradu nevázanosti jednání neoprávněnou osobou, svědčí </a:t>
            </a:r>
            <a:r>
              <a:rPr lang="cs-CZ" sz="2600" b="1" dirty="0">
                <a:effectLst/>
                <a:ea typeface="Calibri" panose="020F0502020204030204" pitchFamily="34" charset="0"/>
                <a:cs typeface="Calibri" panose="020F0502020204030204" pitchFamily="34" charset="0"/>
              </a:rPr>
              <a:t>pouze osobě</a:t>
            </a:r>
            <a:r>
              <a:rPr lang="cs-CZ" sz="2600" dirty="0">
                <a:effectLst/>
                <a:ea typeface="Calibri" panose="020F0502020204030204" pitchFamily="34" charset="0"/>
                <a:cs typeface="Calibri" panose="020F0502020204030204" pitchFamily="34" charset="0"/>
              </a:rPr>
              <a:t>, za kterou byl tento úkon učiněn (NS 23 </a:t>
            </a:r>
            <a:r>
              <a:rPr lang="cs-CZ" sz="2600" dirty="0" err="1">
                <a:effectLst/>
                <a:ea typeface="Calibri" panose="020F0502020204030204" pitchFamily="34" charset="0"/>
                <a:cs typeface="Calibri" panose="020F0502020204030204" pitchFamily="34" charset="0"/>
              </a:rPr>
              <a:t>Cdo</a:t>
            </a:r>
            <a:r>
              <a:rPr lang="cs-CZ" sz="2600" dirty="0">
                <a:effectLst/>
                <a:ea typeface="Calibri" panose="020F0502020204030204" pitchFamily="34" charset="0"/>
                <a:cs typeface="Calibri" panose="020F0502020204030204" pitchFamily="34" charset="0"/>
              </a:rPr>
              <a:t> 3983/2016)</a:t>
            </a:r>
            <a:endParaRPr lang="cs-CZ" sz="2600" dirty="0"/>
          </a:p>
          <a:p>
            <a:endParaRPr lang="cs-CZ" sz="2400" dirty="0"/>
          </a:p>
          <a:p>
            <a:endParaRPr lang="cs-CZ" sz="2400" dirty="0"/>
          </a:p>
          <a:p>
            <a:endParaRPr lang="cs-CZ" sz="2400" dirty="0"/>
          </a:p>
          <a:p>
            <a:endParaRPr lang="cs-CZ" sz="2400" dirty="0"/>
          </a:p>
        </p:txBody>
      </p:sp>
    </p:spTree>
    <p:extLst>
      <p:ext uri="{BB962C8B-B14F-4D97-AF65-F5344CB8AC3E}">
        <p14:creationId xmlns:p14="http://schemas.microsoft.com/office/powerpoint/2010/main" val="289680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latin typeface="Times New Roman" panose="02020603050405020304" pitchFamily="18" charset="0"/>
                <a:cs typeface="Times New Roman" panose="02020603050405020304" pitchFamily="18" charset="0"/>
              </a:rPr>
              <a:t>Zastoupení statutárním orgánem (§ 161 </a:t>
            </a:r>
            <a:r>
              <a:rPr lang="cs-CZ" sz="3200" dirty="0" err="1">
                <a:latin typeface="Times New Roman" panose="02020603050405020304" pitchFamily="18" charset="0"/>
                <a:cs typeface="Times New Roman" panose="02020603050405020304" pitchFamily="18" charset="0"/>
              </a:rPr>
              <a:t>an</a:t>
            </a:r>
            <a:r>
              <a:rPr lang="cs-CZ" sz="3200" dirty="0">
                <a:latin typeface="Times New Roman" panose="02020603050405020304" pitchFamily="18" charset="0"/>
                <a:cs typeface="Times New Roman" panose="02020603050405020304" pitchFamily="18" charset="0"/>
              </a:rPr>
              <a:t>. OZ)</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Kdo PO zastupuje, dá najevo, </a:t>
            </a:r>
            <a:r>
              <a:rPr lang="cs-CZ" sz="2400" b="1" dirty="0"/>
              <a:t>co</a:t>
            </a:r>
            <a:r>
              <a:rPr lang="cs-CZ" sz="2400" dirty="0"/>
              <a:t> ho k tomu opravňuje, neplyne-li to již z okolností. Kdo za PO podepisuje, připojí k jejímu názvu svůj podpis, popřípadě i údaj o své funkci nebo o svém pracovním zařazení. – doložka o funkci fakultativní</a:t>
            </a:r>
          </a:p>
          <a:p>
            <a:r>
              <a:rPr lang="cs-CZ" sz="2400" dirty="0"/>
              <a:t>Zastupuje-li PO člen jejího orgánu způsobem zapsaným do veřejného rejstříku, nelze namítat, že PO nepřijala potřebné usnesení, že usnesení bylo stiženo vadou, nebo že člen orgánu přijaté usnesení porušil. </a:t>
            </a:r>
            <a:r>
              <a:rPr lang="cs-CZ" sz="2400" b="1" dirty="0"/>
              <a:t>Statutárnímu orgánu náleží veškerá působnost, kterou zakladatelské právní jednání, zákon nebo rozhodnutí orgánu veřejné moci nesvěří jinému orgánu právnické osoby</a:t>
            </a:r>
            <a:r>
              <a:rPr lang="cs-CZ" sz="2400" dirty="0"/>
              <a:t>.</a:t>
            </a:r>
          </a:p>
          <a:p>
            <a:r>
              <a:rPr lang="cs-CZ" sz="2400" dirty="0"/>
              <a:t>Člen statutárního orgánu může zastupovat právnickou osobu ve všech záležitostech.</a:t>
            </a:r>
          </a:p>
          <a:p>
            <a:r>
              <a:rPr lang="cs-CZ" sz="1600" b="0" i="0" dirty="0">
                <a:solidFill>
                  <a:srgbClr val="000000"/>
                </a:solidFill>
                <a:effectLst/>
                <a:latin typeface="Arial" panose="020B0604020202020204" pitchFamily="34" charset="0"/>
              </a:rPr>
              <a:t>§ 47 ZOK Omezení jednatelského oprávnění orgánu obchodní korporace společenskou smlouvou nebo jiným ujednáním nebo rozhodnutím orgánu obchodní korporace nejsou vůči třetím osobám účinná, i když byla zveřejněna.</a:t>
            </a:r>
            <a:endParaRPr lang="cs-CZ" sz="2400" dirty="0"/>
          </a:p>
          <a:p>
            <a:endParaRPr lang="cs-CZ" sz="2400" dirty="0"/>
          </a:p>
          <a:p>
            <a:endParaRPr lang="cs-CZ" sz="2400" dirty="0"/>
          </a:p>
          <a:p>
            <a:endParaRPr lang="cs-CZ" sz="2400" dirty="0"/>
          </a:p>
        </p:txBody>
      </p:sp>
    </p:spTree>
    <p:extLst>
      <p:ext uri="{BB962C8B-B14F-4D97-AF65-F5344CB8AC3E}">
        <p14:creationId xmlns:p14="http://schemas.microsoft.com/office/powerpoint/2010/main" val="1136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latin typeface="Times New Roman" panose="02020603050405020304" pitchFamily="18" charset="0"/>
                <a:cs typeface="Times New Roman" panose="02020603050405020304" pitchFamily="18" charset="0"/>
              </a:rPr>
              <a:t>Statutární orgány obchodní korporace</a:t>
            </a:r>
            <a:endParaRPr lang="cs-CZ" sz="3200" dirty="0"/>
          </a:p>
        </p:txBody>
      </p:sp>
      <p:sp>
        <p:nvSpPr>
          <p:cNvPr id="5" name="Zástupný symbol pro obsah 4"/>
          <p:cNvSpPr>
            <a:spLocks noGrp="1"/>
          </p:cNvSpPr>
          <p:nvPr>
            <p:ph idx="1"/>
          </p:nvPr>
        </p:nvSpPr>
        <p:spPr>
          <a:xfrm>
            <a:off x="212436" y="827345"/>
            <a:ext cx="11767128" cy="6030655"/>
          </a:xfrm>
        </p:spPr>
        <p:txBody>
          <a:bodyPr/>
          <a:lstStyle/>
          <a:p>
            <a:r>
              <a:rPr lang="cs-CZ" sz="2400" dirty="0"/>
              <a:t>u v.o.s. je každý její společník, smlouva může určit, že pouze někteří z nich (§ 106 I ZOK), obdobně u k.s. </a:t>
            </a:r>
            <a:r>
              <a:rPr lang="cs-CZ" sz="2600" dirty="0"/>
              <a:t>komplementáři (či někteří z nich dle § 125 ZOK)</a:t>
            </a:r>
          </a:p>
          <a:p>
            <a:r>
              <a:rPr lang="cs-CZ" sz="2600" i="1" dirty="0"/>
              <a:t>s</a:t>
            </a:r>
            <a:r>
              <a:rPr lang="cs-CZ" sz="2600" dirty="0"/>
              <a:t>tatutárním orgánem s.r.o. je každý jednatel, ledaže společenská smlouva určí, že více jednatelů tvoří kolektivní orgán (§ 194 a § 44 ZOK)</a:t>
            </a:r>
          </a:p>
          <a:p>
            <a:r>
              <a:rPr lang="cs-CZ" sz="2600" dirty="0"/>
              <a:t> a.s. - představenstvo / správní rada; u družstva představenstvo (min. 3)</a:t>
            </a:r>
          </a:p>
          <a:p>
            <a:r>
              <a:rPr lang="cs-CZ" sz="2500" b="1" i="0" dirty="0">
                <a:solidFill>
                  <a:srgbClr val="000000"/>
                </a:solidFill>
                <a:effectLst/>
              </a:rPr>
              <a:t>Zmocnění pro člena statutárního orgánu </a:t>
            </a:r>
            <a:r>
              <a:rPr lang="cs-CZ" sz="2500" b="0" i="0" dirty="0">
                <a:solidFill>
                  <a:srgbClr val="000000"/>
                </a:solidFill>
                <a:effectLst/>
              </a:rPr>
              <a:t>- § 164 II OZ: Vyžaduje-li zakladatelské právní jednání, aby členové </a:t>
            </a:r>
            <a:r>
              <a:rPr lang="cs-CZ" sz="2500" b="0" i="0" dirty="0" err="1">
                <a:solidFill>
                  <a:srgbClr val="000000"/>
                </a:solidFill>
                <a:effectLst/>
              </a:rPr>
              <a:t>stat</a:t>
            </a:r>
            <a:r>
              <a:rPr lang="cs-CZ" sz="2500" b="0" i="0" dirty="0">
                <a:solidFill>
                  <a:srgbClr val="000000"/>
                </a:solidFill>
                <a:effectLst/>
              </a:rPr>
              <a:t>. orgánu jednali společně, může člen právnickou osobu zastoupit jako zmocněnec samostatně, jen byl-li zmocněn k určitému právnímu jednání.</a:t>
            </a:r>
          </a:p>
          <a:p>
            <a:r>
              <a:rPr lang="cs-CZ" sz="2400" dirty="0"/>
              <a:t>„</a:t>
            </a:r>
            <a:r>
              <a:rPr lang="cs-CZ" sz="2400" b="1" dirty="0"/>
              <a:t>Princip čtyř a více očí</a:t>
            </a:r>
            <a:r>
              <a:rPr lang="cs-CZ" sz="2400" dirty="0"/>
              <a:t>“, jde o zastoupení </a:t>
            </a:r>
            <a:r>
              <a:rPr lang="cs-CZ" sz="2400" dirty="0" err="1"/>
              <a:t>sui</a:t>
            </a:r>
            <a:r>
              <a:rPr lang="cs-CZ" sz="2400" dirty="0"/>
              <a:t> generis</a:t>
            </a:r>
          </a:p>
          <a:p>
            <a:endParaRPr lang="cs-CZ" sz="2500" dirty="0"/>
          </a:p>
          <a:p>
            <a:endParaRPr lang="cs-CZ" sz="2400" dirty="0"/>
          </a:p>
          <a:p>
            <a:endParaRPr lang="cs-CZ" sz="2400" dirty="0"/>
          </a:p>
          <a:p>
            <a:endParaRPr lang="cs-CZ" sz="2400" dirty="0"/>
          </a:p>
        </p:txBody>
      </p:sp>
    </p:spTree>
    <p:extLst>
      <p:ext uri="{BB962C8B-B14F-4D97-AF65-F5344CB8AC3E}">
        <p14:creationId xmlns:p14="http://schemas.microsoft.com/office/powerpoint/2010/main" val="253570400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D004EAEC1AECDD479F0913B1E9074F3F" ma:contentTypeVersion="14" ma:contentTypeDescription="Vytvoří nový dokument" ma:contentTypeScope="" ma:versionID="69b7f9fa35d6a35e56792185313e91e9">
  <xsd:schema xmlns:xsd="http://www.w3.org/2001/XMLSchema" xmlns:xs="http://www.w3.org/2001/XMLSchema" xmlns:p="http://schemas.microsoft.com/office/2006/metadata/properties" xmlns:ns3="ab5b59dc-8ad3-4911-993d-fbbf83e36f6e" xmlns:ns4="ee152243-e15d-4d21-aebe-9aec54bd7914" targetNamespace="http://schemas.microsoft.com/office/2006/metadata/properties" ma:root="true" ma:fieldsID="da2f274051be9a568e90bd6566c90d3e" ns3:_="" ns4:_="">
    <xsd:import namespace="ab5b59dc-8ad3-4911-993d-fbbf83e36f6e"/>
    <xsd:import namespace="ee152243-e15d-4d21-aebe-9aec54bd79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5b59dc-8ad3-4911-993d-fbbf83e36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e152243-e15d-4d21-aebe-9aec54bd7914"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8955CA-341F-45A7-889C-07506126E620}">
  <ds:schemaRefs>
    <ds:schemaRef ds:uri="http://purl.org/dc/terms/"/>
    <ds:schemaRef ds:uri="http://www.w3.org/XML/1998/namespace"/>
    <ds:schemaRef ds:uri="ab5b59dc-8ad3-4911-993d-fbbf83e36f6e"/>
    <ds:schemaRef ds:uri="http://schemas.microsoft.com/office/2006/documentManagement/types"/>
    <ds:schemaRef ds:uri="http://schemas.openxmlformats.org/package/2006/metadata/core-properties"/>
    <ds:schemaRef ds:uri="ee152243-e15d-4d21-aebe-9aec54bd7914"/>
    <ds:schemaRef ds:uri="http://purl.org/dc/elements/1.1/"/>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9471FAA-24AD-4FD0-81F5-AFE7940962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5b59dc-8ad3-4911-993d-fbbf83e36f6e"/>
    <ds:schemaRef ds:uri="ee152243-e15d-4d21-aebe-9aec54bd79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8538E0-EE01-4276-969C-0593927B28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46859</Template>
  <TotalTime>5842</TotalTime>
  <Words>5491</Words>
  <Application>Microsoft Office PowerPoint</Application>
  <PresentationFormat>Širokoúhlá obrazovka</PresentationFormat>
  <Paragraphs>484</Paragraphs>
  <Slides>54</Slides>
  <Notes>23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54</vt:i4>
      </vt:variant>
    </vt:vector>
  </HeadingPairs>
  <TitlesOfParts>
    <vt:vector size="59" baseType="lpstr">
      <vt:lpstr>Arial</vt:lpstr>
      <vt:lpstr>Tahoma</vt:lpstr>
      <vt:lpstr>Times New Roman</vt:lpstr>
      <vt:lpstr>Wingdings</vt:lpstr>
      <vt:lpstr>Prezentace_MU_CZ</vt:lpstr>
      <vt:lpstr> Jednání podnikatele </vt:lpstr>
      <vt:lpstr>Přímé jednání podnikatele v. jednání v zastoupení</vt:lpstr>
      <vt:lpstr>Podnikání nesvéprávných osob</vt:lpstr>
      <vt:lpstr>„Nesprávné“ osoby v orgánech PO</vt:lpstr>
      <vt:lpstr>Jednání korporace před vznikem </vt:lpstr>
      <vt:lpstr>Druhy zastoupení</vt:lpstr>
      <vt:lpstr>Zastoupení podnikatele</vt:lpstr>
      <vt:lpstr>Zastoupení statutárním orgánem (§ 161 an. OZ)</vt:lpstr>
      <vt:lpstr>Statutární orgány obchodní korporace</vt:lpstr>
      <vt:lpstr>Ratihabice - smluvní zastoupení a zastoupení sui generis</vt:lpstr>
      <vt:lpstr>NS 27 Cdo 4593/2017 – princip čtyř očí</vt:lpstr>
      <vt:lpstr>„Souběhy“</vt:lpstr>
      <vt:lpstr>Zákaz jednat ve střetu zájmů – relativní neplatnost</vt:lpstr>
      <vt:lpstr>Cdo 31 Cdo 1640/2022</vt:lpstr>
      <vt:lpstr>Cdo 31 Cdo 1640/2022 - závěry</vt:lpstr>
      <vt:lpstr>Prokura: geneze právní úpravy</vt:lpstr>
      <vt:lpstr>Zastoupení prokuristou</vt:lpstr>
      <vt:lpstr>Typy prokury</vt:lpstr>
      <vt:lpstr>Udělení prokury</vt:lpstr>
      <vt:lpstr>Oprávnění prokuristy</vt:lpstr>
      <vt:lpstr>Společné jednání se statutárním orgánem?</vt:lpstr>
      <vt:lpstr>Způsob jednání prokuristy/prokuristů</vt:lpstr>
      <vt:lpstr>Standardy péče a vnitřní pokyny</vt:lpstr>
      <vt:lpstr>Podepisování prokuristou</vt:lpstr>
      <vt:lpstr>Zánik prokury</vt:lpstr>
      <vt:lpstr>Jednání podnikatele dle § 430 odst. 1 OZ</vt:lpstr>
      <vt:lpstr>Zaměstnanci a pověřené osoby</vt:lpstr>
      <vt:lpstr>Právní vztah, z něhož pověření vychází</vt:lpstr>
      <vt:lpstr>Kogentní charakter § 15 ObchZ  / § 430 odst. 1 OZ?</vt:lpstr>
      <vt:lpstr>Intimace pověření?</vt:lpstr>
      <vt:lpstr>Řidič jako zástupce – nevyužité příležitosti NS</vt:lpstr>
      <vt:lpstr>Obsoletní závěry NS díky nové úpravě?</vt:lpstr>
      <vt:lpstr>Výklad „obvyklosti“ dle § 430 I OZ a jeho rizika</vt:lpstr>
      <vt:lpstr>Deskriptivní v. normativní ambice rozhodování</vt:lpstr>
      <vt:lpstr>Komparace s německou úpravou, Handlungsvollmacht</vt:lpstr>
      <vt:lpstr>Možnost substituce?</vt:lpstr>
      <vt:lpstr>Zmocnění u vrcholového managementu</vt:lpstr>
      <vt:lpstr>Zákonné zmocnění u činností ve stavebnictví</vt:lpstr>
      <vt:lpstr>„Zastoupení“ podnikatele dle § 430 II</vt:lpstr>
      <vt:lpstr>Předpoklady „zastoupení“ dle § 430 II</vt:lpstr>
      <vt:lpstr>Právní úprava a její geneze</vt:lpstr>
      <vt:lpstr>Zákonné zastoupení nebo nepřikázané jednatelství?</vt:lpstr>
      <vt:lpstr>Alokace rizik, důsledky právní úpravy</vt:lpstr>
      <vt:lpstr>Vymezení provozovny v živnostenském zákoně (§ 11)</vt:lpstr>
      <vt:lpstr>Povinnosti podle zákona o ochraně spotřebitele</vt:lpstr>
      <vt:lpstr>Judikatura (převzetí zboží a podpis dodacích listů)</vt:lpstr>
      <vt:lpstr>Vedoucí odštěpného závodu</vt:lpstr>
      <vt:lpstr>Vedoucí odštěpného závodu</vt:lpstr>
      <vt:lpstr>Likvidátor/likvidátoři</vt:lpstr>
      <vt:lpstr>Nepraví zástupci</vt:lpstr>
      <vt:lpstr>Pasivní zastoupení – prokurista</vt:lpstr>
      <vt:lpstr>Pasivní zastoupení – podnikový právník</vt:lpstr>
      <vt:lpstr>Pasivní zastoupení – ředitel</vt:lpstr>
      <vt:lpstr>Ideální technické řešení - datové schránky</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Jednání podnikatele (Kotásek)</dc:title>
  <dc:creator>Josef.Kotasek@law.muni.cz</dc:creator>
  <cp:lastModifiedBy>Josef Kotásek</cp:lastModifiedBy>
  <cp:revision>258</cp:revision>
  <cp:lastPrinted>1601-01-01T00:00:00Z</cp:lastPrinted>
  <dcterms:created xsi:type="dcterms:W3CDTF">2019-02-15T07:50:11Z</dcterms:created>
  <dcterms:modified xsi:type="dcterms:W3CDTF">2023-03-07T14:34:25Z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0x010100D004EAEC1AECDD479F0913B1E9074F3F</vt:lpwstr>
  </property>
</Properties>
</file>