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387" r:id="rId3"/>
    <p:sldId id="407" r:id="rId4"/>
    <p:sldId id="404" r:id="rId5"/>
    <p:sldId id="366" r:id="rId6"/>
    <p:sldId id="367" r:id="rId7"/>
    <p:sldId id="368" r:id="rId8"/>
    <p:sldId id="405" r:id="rId9"/>
    <p:sldId id="388" r:id="rId10"/>
    <p:sldId id="390" r:id="rId11"/>
    <p:sldId id="369" r:id="rId12"/>
    <p:sldId id="408" r:id="rId13"/>
    <p:sldId id="364" r:id="rId14"/>
    <p:sldId id="389" r:id="rId15"/>
    <p:sldId id="373" r:id="rId16"/>
    <p:sldId id="365" r:id="rId17"/>
    <p:sldId id="370" r:id="rId18"/>
    <p:sldId id="375" r:id="rId19"/>
    <p:sldId id="377" r:id="rId20"/>
    <p:sldId id="374" r:id="rId21"/>
    <p:sldId id="393" r:id="rId22"/>
    <p:sldId id="394" r:id="rId23"/>
    <p:sldId id="401" r:id="rId24"/>
    <p:sldId id="380" r:id="rId25"/>
    <p:sldId id="402" r:id="rId26"/>
    <p:sldId id="399" r:id="rId27"/>
    <p:sldId id="383" r:id="rId28"/>
    <p:sldId id="406" r:id="rId29"/>
    <p:sldId id="384" r:id="rId30"/>
    <p:sldId id="376" r:id="rId31"/>
    <p:sldId id="372" r:id="rId32"/>
    <p:sldId id="378" r:id="rId33"/>
    <p:sldId id="398" r:id="rId34"/>
    <p:sldId id="379" r:id="rId35"/>
    <p:sldId id="395" r:id="rId36"/>
    <p:sldId id="396" r:id="rId37"/>
    <p:sldId id="391" r:id="rId38"/>
    <p:sldId id="392" r:id="rId39"/>
    <p:sldId id="397" r:id="rId40"/>
    <p:sldId id="381" r:id="rId41"/>
    <p:sldId id="382" r:id="rId42"/>
    <p:sldId id="385" r:id="rId43"/>
    <p:sldId id="400" r:id="rId44"/>
    <p:sldId id="403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" userId="af1b1a0a-66db-46ae-a887-124d9f3572d3" providerId="ADAL" clId="{F594C0AA-0EB2-4560-BE4E-F4D99DFC9156}"/>
    <pc:docChg chg="custSel addSld modSld">
      <pc:chgData name="Josef" userId="af1b1a0a-66db-46ae-a887-124d9f3572d3" providerId="ADAL" clId="{F594C0AA-0EB2-4560-BE4E-F4D99DFC9156}" dt="2023-03-22T06:47:21.670" v="783" actId="20577"/>
      <pc:docMkLst>
        <pc:docMk/>
      </pc:docMkLst>
      <pc:sldChg chg="modSp mod">
        <pc:chgData name="Josef" userId="af1b1a0a-66db-46ae-a887-124d9f3572d3" providerId="ADAL" clId="{F594C0AA-0EB2-4560-BE4E-F4D99DFC9156}" dt="2023-03-22T06:39:53.500" v="623" actId="20577"/>
        <pc:sldMkLst>
          <pc:docMk/>
          <pc:sldMk cId="2114026229" sldId="369"/>
        </pc:sldMkLst>
        <pc:spChg chg="mod">
          <ac:chgData name="Josef" userId="af1b1a0a-66db-46ae-a887-124d9f3572d3" providerId="ADAL" clId="{F594C0AA-0EB2-4560-BE4E-F4D99DFC9156}" dt="2023-03-22T06:39:53.500" v="623" actId="20577"/>
          <ac:spMkLst>
            <pc:docMk/>
            <pc:sldMk cId="2114026229" sldId="369"/>
            <ac:spMk id="13316" creationId="{00000000-0000-0000-0000-000000000000}"/>
          </ac:spMkLst>
        </pc:spChg>
      </pc:sldChg>
      <pc:sldChg chg="addSp delSp modSp mod">
        <pc:chgData name="Josef" userId="af1b1a0a-66db-46ae-a887-124d9f3572d3" providerId="ADAL" clId="{F594C0AA-0EB2-4560-BE4E-F4D99DFC9156}" dt="2023-03-22T06:45:31.621" v="767" actId="20577"/>
        <pc:sldMkLst>
          <pc:docMk/>
          <pc:sldMk cId="422649127" sldId="374"/>
        </pc:sldMkLst>
        <pc:spChg chg="mod">
          <ac:chgData name="Josef" userId="af1b1a0a-66db-46ae-a887-124d9f3572d3" providerId="ADAL" clId="{F594C0AA-0EB2-4560-BE4E-F4D99DFC9156}" dt="2023-03-22T06:45:31.621" v="767" actId="20577"/>
          <ac:spMkLst>
            <pc:docMk/>
            <pc:sldMk cId="422649127" sldId="374"/>
            <ac:spMk id="13316" creationId="{00000000-0000-0000-0000-000000000000}"/>
          </ac:spMkLst>
        </pc:spChg>
        <pc:graphicFrameChg chg="add del mod">
          <ac:chgData name="Josef" userId="af1b1a0a-66db-46ae-a887-124d9f3572d3" providerId="ADAL" clId="{F594C0AA-0EB2-4560-BE4E-F4D99DFC9156}" dt="2023-03-22T06:44:28.216" v="724"/>
          <ac:graphicFrameMkLst>
            <pc:docMk/>
            <pc:sldMk cId="422649127" sldId="374"/>
            <ac:graphicFrameMk id="3" creationId="{34FF8A30-BA65-4046-BE09-346D08E6BC49}"/>
          </ac:graphicFrameMkLst>
        </pc:graphicFrameChg>
      </pc:sldChg>
      <pc:sldChg chg="modSp mod">
        <pc:chgData name="Josef" userId="af1b1a0a-66db-46ae-a887-124d9f3572d3" providerId="ADAL" clId="{F594C0AA-0EB2-4560-BE4E-F4D99DFC9156}" dt="2023-03-22T06:45:43.300" v="768" actId="14100"/>
        <pc:sldMkLst>
          <pc:docMk/>
          <pc:sldMk cId="3703887553" sldId="377"/>
        </pc:sldMkLst>
        <pc:spChg chg="mod">
          <ac:chgData name="Josef" userId="af1b1a0a-66db-46ae-a887-124d9f3572d3" providerId="ADAL" clId="{F594C0AA-0EB2-4560-BE4E-F4D99DFC9156}" dt="2023-03-22T06:45:43.300" v="768" actId="14100"/>
          <ac:spMkLst>
            <pc:docMk/>
            <pc:sldMk cId="3703887553" sldId="377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43:32.375" v="720" actId="20577"/>
        <pc:sldMkLst>
          <pc:docMk/>
          <pc:sldMk cId="1323229274" sldId="379"/>
        </pc:sldMkLst>
        <pc:spChg chg="mod">
          <ac:chgData name="Josef" userId="af1b1a0a-66db-46ae-a887-124d9f3572d3" providerId="ADAL" clId="{F594C0AA-0EB2-4560-BE4E-F4D99DFC9156}" dt="2023-03-22T06:43:32.375" v="720" actId="20577"/>
          <ac:spMkLst>
            <pc:docMk/>
            <pc:sldMk cId="1323229274" sldId="379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47:05.200" v="778" actId="20577"/>
        <pc:sldMkLst>
          <pc:docMk/>
          <pc:sldMk cId="2952571016" sldId="383"/>
        </pc:sldMkLst>
        <pc:spChg chg="mod">
          <ac:chgData name="Josef" userId="af1b1a0a-66db-46ae-a887-124d9f3572d3" providerId="ADAL" clId="{F594C0AA-0EB2-4560-BE4E-F4D99DFC9156}" dt="2023-03-22T06:47:05.200" v="778" actId="20577"/>
          <ac:spMkLst>
            <pc:docMk/>
            <pc:sldMk cId="2952571016" sldId="383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35:00.297" v="480" actId="255"/>
        <pc:sldMkLst>
          <pc:docMk/>
          <pc:sldMk cId="4003941085" sldId="385"/>
        </pc:sldMkLst>
        <pc:spChg chg="mod">
          <ac:chgData name="Josef" userId="af1b1a0a-66db-46ae-a887-124d9f3572d3" providerId="ADAL" clId="{F594C0AA-0EB2-4560-BE4E-F4D99DFC9156}" dt="2023-03-22T06:35:00.297" v="480" actId="255"/>
          <ac:spMkLst>
            <pc:docMk/>
            <pc:sldMk cId="4003941085" sldId="385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28:29.288" v="48" actId="20577"/>
        <pc:sldMkLst>
          <pc:docMk/>
          <pc:sldMk cId="3274065322" sldId="387"/>
        </pc:sldMkLst>
        <pc:spChg chg="mod">
          <ac:chgData name="Josef" userId="af1b1a0a-66db-46ae-a887-124d9f3572d3" providerId="ADAL" clId="{F594C0AA-0EB2-4560-BE4E-F4D99DFC9156}" dt="2023-03-22T06:28:29.288" v="48" actId="20577"/>
          <ac:spMkLst>
            <pc:docMk/>
            <pc:sldMk cId="3274065322" sldId="387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34:08.475" v="476" actId="20577"/>
        <pc:sldMkLst>
          <pc:docMk/>
          <pc:sldMk cId="1566334770" sldId="390"/>
        </pc:sldMkLst>
        <pc:spChg chg="mod">
          <ac:chgData name="Josef" userId="af1b1a0a-66db-46ae-a887-124d9f3572d3" providerId="ADAL" clId="{F594C0AA-0EB2-4560-BE4E-F4D99DFC9156}" dt="2023-03-22T06:33:53.406" v="453" actId="14100"/>
          <ac:spMkLst>
            <pc:docMk/>
            <pc:sldMk cId="1566334770" sldId="390"/>
            <ac:spMk id="13314" creationId="{00000000-0000-0000-0000-000000000000}"/>
          </ac:spMkLst>
        </pc:spChg>
        <pc:spChg chg="mod">
          <ac:chgData name="Josef" userId="af1b1a0a-66db-46ae-a887-124d9f3572d3" providerId="ADAL" clId="{F594C0AA-0EB2-4560-BE4E-F4D99DFC9156}" dt="2023-03-22T06:34:08.475" v="476" actId="20577"/>
          <ac:spMkLst>
            <pc:docMk/>
            <pc:sldMk cId="1566334770" sldId="390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34:47.127" v="479" actId="2711"/>
        <pc:sldMkLst>
          <pc:docMk/>
          <pc:sldMk cId="3021847546" sldId="400"/>
        </pc:sldMkLst>
        <pc:spChg chg="mod">
          <ac:chgData name="Josef" userId="af1b1a0a-66db-46ae-a887-124d9f3572d3" providerId="ADAL" clId="{F594C0AA-0EB2-4560-BE4E-F4D99DFC9156}" dt="2023-03-22T06:34:47.127" v="479" actId="2711"/>
          <ac:spMkLst>
            <pc:docMk/>
            <pc:sldMk cId="3021847546" sldId="400"/>
            <ac:spMk id="13314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34:39.456" v="478" actId="2711"/>
        <pc:sldMkLst>
          <pc:docMk/>
          <pc:sldMk cId="3195604038" sldId="403"/>
        </pc:sldMkLst>
        <pc:spChg chg="mod">
          <ac:chgData name="Josef" userId="af1b1a0a-66db-46ae-a887-124d9f3572d3" providerId="ADAL" clId="{F594C0AA-0EB2-4560-BE4E-F4D99DFC9156}" dt="2023-03-22T06:34:39.456" v="478" actId="2711"/>
          <ac:spMkLst>
            <pc:docMk/>
            <pc:sldMk cId="3195604038" sldId="403"/>
            <ac:spMk id="13314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29:02.127" v="57" actId="14100"/>
        <pc:sldMkLst>
          <pc:docMk/>
          <pc:sldMk cId="2785261939" sldId="404"/>
        </pc:sldMkLst>
        <pc:spChg chg="mod">
          <ac:chgData name="Josef" userId="af1b1a0a-66db-46ae-a887-124d9f3572d3" providerId="ADAL" clId="{F594C0AA-0EB2-4560-BE4E-F4D99DFC9156}" dt="2023-03-22T06:28:56.398" v="55" actId="14100"/>
          <ac:spMkLst>
            <pc:docMk/>
            <pc:sldMk cId="2785261939" sldId="404"/>
            <ac:spMk id="13314" creationId="{00000000-0000-0000-0000-000000000000}"/>
          </ac:spMkLst>
        </pc:spChg>
        <pc:graphicFrameChg chg="mod modGraphic">
          <ac:chgData name="Josef" userId="af1b1a0a-66db-46ae-a887-124d9f3572d3" providerId="ADAL" clId="{F594C0AA-0EB2-4560-BE4E-F4D99DFC9156}" dt="2023-03-22T06:29:02.127" v="57" actId="14100"/>
          <ac:graphicFrameMkLst>
            <pc:docMk/>
            <pc:sldMk cId="2785261939" sldId="404"/>
            <ac:graphicFrameMk id="3" creationId="{A328594D-83B2-437A-986B-8EF16C935AB5}"/>
          </ac:graphicFrameMkLst>
        </pc:graphicFrameChg>
      </pc:sldChg>
      <pc:sldChg chg="modSp mod">
        <pc:chgData name="Josef" userId="af1b1a0a-66db-46ae-a887-124d9f3572d3" providerId="ADAL" clId="{F594C0AA-0EB2-4560-BE4E-F4D99DFC9156}" dt="2023-03-22T06:37:25.406" v="483" actId="6549"/>
        <pc:sldMkLst>
          <pc:docMk/>
          <pc:sldMk cId="2198055452" sldId="405"/>
        </pc:sldMkLst>
        <pc:spChg chg="mod">
          <ac:chgData name="Josef" userId="af1b1a0a-66db-46ae-a887-124d9f3572d3" providerId="ADAL" clId="{F594C0AA-0EB2-4560-BE4E-F4D99DFC9156}" dt="2023-03-22T06:37:25.406" v="483" actId="6549"/>
          <ac:spMkLst>
            <pc:docMk/>
            <pc:sldMk cId="2198055452" sldId="405"/>
            <ac:spMk id="13316" creationId="{00000000-0000-0000-0000-000000000000}"/>
          </ac:spMkLst>
        </pc:spChg>
      </pc:sldChg>
      <pc:sldChg chg="modSp mod">
        <pc:chgData name="Josef" userId="af1b1a0a-66db-46ae-a887-124d9f3572d3" providerId="ADAL" clId="{F594C0AA-0EB2-4560-BE4E-F4D99DFC9156}" dt="2023-03-22T06:47:21.670" v="783" actId="20577"/>
        <pc:sldMkLst>
          <pc:docMk/>
          <pc:sldMk cId="2150398809" sldId="406"/>
        </pc:sldMkLst>
        <pc:spChg chg="mod">
          <ac:chgData name="Josef" userId="af1b1a0a-66db-46ae-a887-124d9f3572d3" providerId="ADAL" clId="{F594C0AA-0EB2-4560-BE4E-F4D99DFC9156}" dt="2023-03-22T06:47:21.670" v="783" actId="20577"/>
          <ac:spMkLst>
            <pc:docMk/>
            <pc:sldMk cId="2150398809" sldId="406"/>
            <ac:spMk id="13314" creationId="{00000000-0000-0000-0000-000000000000}"/>
          </ac:spMkLst>
        </pc:spChg>
        <pc:spChg chg="mod">
          <ac:chgData name="Josef" userId="af1b1a0a-66db-46ae-a887-124d9f3572d3" providerId="ADAL" clId="{F594C0AA-0EB2-4560-BE4E-F4D99DFC9156}" dt="2023-03-22T06:47:17.084" v="782" actId="20577"/>
          <ac:spMkLst>
            <pc:docMk/>
            <pc:sldMk cId="2150398809" sldId="406"/>
            <ac:spMk id="13316" creationId="{00000000-0000-0000-0000-000000000000}"/>
          </ac:spMkLst>
        </pc:spChg>
      </pc:sldChg>
      <pc:sldChg chg="modSp add mod">
        <pc:chgData name="Josef" userId="af1b1a0a-66db-46ae-a887-124d9f3572d3" providerId="ADAL" clId="{F594C0AA-0EB2-4560-BE4E-F4D99DFC9156}" dt="2023-03-22T06:34:16.195" v="477" actId="20577"/>
        <pc:sldMkLst>
          <pc:docMk/>
          <pc:sldMk cId="877550536" sldId="407"/>
        </pc:sldMkLst>
        <pc:spChg chg="mod">
          <ac:chgData name="Josef" userId="af1b1a0a-66db-46ae-a887-124d9f3572d3" providerId="ADAL" clId="{F594C0AA-0EB2-4560-BE4E-F4D99DFC9156}" dt="2023-03-22T06:33:17.497" v="451" actId="20577"/>
          <ac:spMkLst>
            <pc:docMk/>
            <pc:sldMk cId="877550536" sldId="407"/>
            <ac:spMk id="13314" creationId="{00000000-0000-0000-0000-000000000000}"/>
          </ac:spMkLst>
        </pc:spChg>
        <pc:spChg chg="mod">
          <ac:chgData name="Josef" userId="af1b1a0a-66db-46ae-a887-124d9f3572d3" providerId="ADAL" clId="{F594C0AA-0EB2-4560-BE4E-F4D99DFC9156}" dt="2023-03-22T06:34:16.195" v="477" actId="20577"/>
          <ac:spMkLst>
            <pc:docMk/>
            <pc:sldMk cId="877550536" sldId="407"/>
            <ac:spMk id="13316" creationId="{00000000-0000-0000-0000-000000000000}"/>
          </ac:spMkLst>
        </pc:spChg>
      </pc:sldChg>
      <pc:sldChg chg="modSp add mod">
        <pc:chgData name="Josef" userId="af1b1a0a-66db-46ae-a887-124d9f3572d3" providerId="ADAL" clId="{F594C0AA-0EB2-4560-BE4E-F4D99DFC9156}" dt="2023-03-22T06:41:17.263" v="709" actId="20577"/>
        <pc:sldMkLst>
          <pc:docMk/>
          <pc:sldMk cId="3934463527" sldId="408"/>
        </pc:sldMkLst>
        <pc:spChg chg="mod">
          <ac:chgData name="Josef" userId="af1b1a0a-66db-46ae-a887-124d9f3572d3" providerId="ADAL" clId="{F594C0AA-0EB2-4560-BE4E-F4D99DFC9156}" dt="2023-03-22T06:38:39.856" v="502" actId="6549"/>
          <ac:spMkLst>
            <pc:docMk/>
            <pc:sldMk cId="3934463527" sldId="408"/>
            <ac:spMk id="13314" creationId="{00000000-0000-0000-0000-000000000000}"/>
          </ac:spMkLst>
        </pc:spChg>
        <pc:spChg chg="mod">
          <ac:chgData name="Josef" userId="af1b1a0a-66db-46ae-a887-124d9f3572d3" providerId="ADAL" clId="{F594C0AA-0EB2-4560-BE4E-F4D99DFC9156}" dt="2023-03-22T06:41:17.263" v="709" actId="20577"/>
          <ac:spMkLst>
            <pc:docMk/>
            <pc:sldMk cId="3934463527" sldId="408"/>
            <ac:spMk id="133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07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11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62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2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13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218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14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970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15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28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16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99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17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09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18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94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19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47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20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4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325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21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730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702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23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660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24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1619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25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567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26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584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27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106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28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464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29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458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30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46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11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31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298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884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33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608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34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9988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35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412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36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924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37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246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38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804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39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5236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40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24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5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821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41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804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381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43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7275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44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200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6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1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7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90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8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882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9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90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314E1-702C-4B3A-96E1-C26E8EA052DB}" type="slidenum">
              <a:rPr lang="en-US" altLang="cs-CZ" smtClean="0"/>
              <a:pPr/>
              <a:t>10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4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zy.cz/zakony/90-2012-zakon-o-obchodnich-korporacich/paragraf-7/#paragraf-7H2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práva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26600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Obchodní firma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78680"/>
            <a:ext cx="11361600" cy="1280160"/>
          </a:xfrm>
        </p:spPr>
        <p:txBody>
          <a:bodyPr/>
          <a:lstStyle/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190500"/>
            <a:ext cx="11414760" cy="461665"/>
          </a:xfrm>
        </p:spPr>
        <p:txBody>
          <a:bodyPr/>
          <a:lstStyle/>
          <a:p>
            <a:pPr algn="just"/>
            <a:r>
              <a:rPr lang="cs-CZ" altLang="cs-CZ" dirty="0"/>
              <a:t>Funkce obchodní firmy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830580"/>
            <a:ext cx="11414760" cy="58902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Označovací (</a:t>
            </a:r>
            <a:r>
              <a:rPr lang="cs-CZ" sz="2600" dirty="0" err="1">
                <a:latin typeface="Arial (Základní text)"/>
              </a:rPr>
              <a:t>Kennzeichnungsfunktion</a:t>
            </a:r>
            <a:r>
              <a:rPr lang="cs-CZ" sz="2600" dirty="0">
                <a:latin typeface="Arial (Základní text)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Rozlišovací funkce (soutěž, orientace zákazníků)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Informační (</a:t>
            </a:r>
            <a:r>
              <a:rPr lang="cs-CZ" sz="2600" dirty="0" err="1">
                <a:latin typeface="Arial (Základní text)"/>
              </a:rPr>
              <a:t>Informationsfunktion</a:t>
            </a:r>
            <a:r>
              <a:rPr lang="cs-CZ" sz="2600" dirty="0">
                <a:latin typeface="Arial (Základní text)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Arial (Základní text)"/>
              </a:rPr>
              <a:t>Odpovědnost a ručení společníků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Arial (Základní text)"/>
              </a:rPr>
              <a:t>Struktura a povaha subjektu (právní forma)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Arial (Základní text)"/>
              </a:rPr>
              <a:t>Věcný a personální substrát (</a:t>
            </a:r>
            <a:r>
              <a:rPr lang="cs-CZ" sz="2400" dirty="0" err="1">
                <a:latin typeface="Arial (Základní text)"/>
              </a:rPr>
              <a:t>Entlehnungsverbot</a:t>
            </a:r>
            <a:r>
              <a:rPr lang="cs-CZ" sz="2400" dirty="0">
                <a:latin typeface="Arial (Základní text)"/>
              </a:rPr>
              <a:t>) spíše jen negativně (zákaz klamavosti), nikoliv jako pozitivní příkaz k přesnosti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Arial (Základní text)"/>
              </a:rPr>
              <a:t>Původ a geografická označení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Arial (Základní text)"/>
              </a:rPr>
              <a:t>Monopolizace některých slov ve specifických odvětvích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Pečeť kvality a původu (</a:t>
            </a:r>
            <a:r>
              <a:rPr lang="cs-CZ" sz="2600" dirty="0" err="1">
                <a:latin typeface="Arial (Základní text)"/>
              </a:rPr>
              <a:t>Herkunfts</a:t>
            </a:r>
            <a:r>
              <a:rPr lang="cs-CZ" sz="2600" dirty="0">
                <a:latin typeface="Arial (Základní text)"/>
              </a:rPr>
              <a:t>- </a:t>
            </a:r>
            <a:r>
              <a:rPr lang="cs-CZ" sz="2600" dirty="0" err="1">
                <a:latin typeface="Arial (Základní text)"/>
              </a:rPr>
              <a:t>und</a:t>
            </a:r>
            <a:r>
              <a:rPr lang="cs-CZ" sz="2600" dirty="0">
                <a:latin typeface="Arial (Základní text)"/>
              </a:rPr>
              <a:t> </a:t>
            </a:r>
            <a:r>
              <a:rPr lang="cs-CZ" sz="2600" dirty="0" err="1">
                <a:latin typeface="Arial (Základní text)"/>
              </a:rPr>
              <a:t>Qualitätsfunktion</a:t>
            </a:r>
            <a:r>
              <a:rPr lang="cs-CZ" sz="2600" dirty="0">
                <a:latin typeface="Arial (Základní text)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Investiční (soutěžní)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Arial (Základní text)"/>
              </a:rPr>
              <a:t>Mobilizační funkce (převoditelnost firmy, „stará firma“)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Martel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95926"/>
            <a:ext cx="11214120" cy="775650"/>
          </a:xfrm>
        </p:spPr>
        <p:txBody>
          <a:bodyPr/>
          <a:lstStyle/>
          <a:p>
            <a:r>
              <a:rPr lang="cs-CZ" altLang="cs-CZ" dirty="0"/>
              <a:t>Obchodní firma jako průmyslové právo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291471"/>
            <a:ext cx="11414760" cy="54293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Právo k obchodní firmě patří mezi tzv. práva na označení a je považováno za jedno z tzv. průmyslových práv.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Speciálním předpisem, upravujícím vymáhání práv z průmyslového vlastnictví, je zákon č. 221/2006 Sb.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Dána zvláštní působnost soudu ve věcech průmyslového vlastnictví.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Podle § 6 odst. 1 písm. a) rozhoduje </a:t>
            </a:r>
            <a:r>
              <a:rPr lang="cs-CZ" sz="2600" b="1" dirty="0"/>
              <a:t>Městský soud v Praze </a:t>
            </a:r>
            <a:r>
              <a:rPr lang="cs-CZ" sz="2600" dirty="0"/>
              <a:t>jako soud prvního stupně ve sporech vycházejících z průmyslového vlastnictví.</a:t>
            </a:r>
          </a:p>
          <a:p>
            <a:pPr marL="72000" indent="0">
              <a:buNone/>
            </a:pPr>
            <a:r>
              <a:rPr lang="cs-CZ" i="1" dirty="0"/>
              <a:t>                                                                  NS 31 </a:t>
            </a:r>
            <a:r>
              <a:rPr lang="cs-CZ" i="1" dirty="0" err="1"/>
              <a:t>Cdo</a:t>
            </a:r>
            <a:r>
              <a:rPr lang="cs-CZ" i="1" dirty="0"/>
              <a:t> 3375/2015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Specializovaný senát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026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95926"/>
            <a:ext cx="11214120" cy="775650"/>
          </a:xfrm>
        </p:spPr>
        <p:txBody>
          <a:bodyPr/>
          <a:lstStyle/>
          <a:p>
            <a:r>
              <a:rPr lang="cs-CZ" altLang="cs-CZ" dirty="0"/>
              <a:t>Obchodní firmou není… 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291471"/>
            <a:ext cx="11414760" cy="54293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Občanské jméno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Ochranná známka (odlišení zboží, služby)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Souběh možný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Formální ochrana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Označení obchodního závodu (tovární značka, štít)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Materiální ochrana (právo proti nekalé soutěži)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46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527902"/>
            <a:ext cx="11214120" cy="461666"/>
          </a:xfrm>
        </p:spPr>
        <p:txBody>
          <a:bodyPr/>
          <a:lstStyle/>
          <a:p>
            <a:pPr algn="just"/>
            <a:r>
              <a:rPr lang="cs-CZ" altLang="cs-CZ" dirty="0"/>
              <a:t>Paradox – firemní povinnost není explicitní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880" y="1295400"/>
            <a:ext cx="11490960" cy="54254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Zásada povinného užívání obchodní firmy  tzv. firemní povinnost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Chybí příkaz podnikateli jednat pod svou firmou (ten je pouze pro podnikatele bez firmy dle § 422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Z povahy věci: podnikatel právně jedná jen pod svou obchodní firmou</a:t>
            </a:r>
            <a:r>
              <a:rPr lang="cs-CZ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§ 422 per </a:t>
            </a:r>
            <a:r>
              <a:rPr lang="cs-CZ" dirty="0" err="1"/>
              <a:t>analogiam</a:t>
            </a:r>
            <a:r>
              <a:rPr lang="cs-CZ" dirty="0"/>
              <a:t>, opačný výklad → eroze obchodní firmy: podnikatelům zapsaným v OR by bylo umožněno jednat i pod jiným označením, než pod svou obchodní firmou, hrozí absurdní zmatek</a:t>
            </a: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02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527902"/>
            <a:ext cx="11414760" cy="461666"/>
          </a:xfrm>
        </p:spPr>
        <p:txBody>
          <a:bodyPr/>
          <a:lstStyle/>
          <a:p>
            <a:pPr algn="just"/>
            <a:r>
              <a:rPr lang="cs-CZ" altLang="cs-CZ" dirty="0"/>
              <a:t>Firemní povinnost není rigidní a samoúčelná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216969"/>
            <a:ext cx="11414760" cy="5503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„vada v označení osoby, která je účastníkem smlouvy, nezpůsobuje sama o sobě neplatnost této smlouvy, </a:t>
            </a:r>
            <a:r>
              <a:rPr lang="cs-CZ" sz="2400" b="1" dirty="0"/>
              <a:t>pokud lze z celého obsahu </a:t>
            </a:r>
            <a:r>
              <a:rPr lang="cs-CZ" sz="2400" dirty="0"/>
              <a:t>právního úkonu jeho výkladem, popřípadě objasněním skutkových okolností, za nichž byl právní úkon učiněn, zjistit, kdo byl účastníkem smlouvy“ </a:t>
            </a:r>
            <a:r>
              <a:rPr lang="cs-CZ" sz="2400" i="1" dirty="0"/>
              <a:t>NS </a:t>
            </a:r>
            <a:r>
              <a:rPr lang="cs-CZ" sz="2400" i="1" dirty="0" err="1"/>
              <a:t>sp</a:t>
            </a:r>
            <a:r>
              <a:rPr lang="cs-CZ" sz="2400" i="1" dirty="0"/>
              <a:t>. zn. 32 Odo 703/2002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Nevadí nekorektní forma („SVEHR, spol. s r.o.“, a v dodatku „</a:t>
            </a:r>
            <a:r>
              <a:rPr lang="cs-CZ" sz="2400" dirty="0" err="1"/>
              <a:t>spec</a:t>
            </a:r>
            <a:r>
              <a:rPr lang="cs-CZ" sz="2400" dirty="0"/>
              <a:t>. </a:t>
            </a:r>
            <a:r>
              <a:rPr lang="cs-CZ" sz="2400" dirty="0" err="1"/>
              <a:t>vodohosp</a:t>
            </a:r>
            <a:r>
              <a:rPr lang="cs-CZ" sz="2400" dirty="0"/>
              <a:t>. stavby“) </a:t>
            </a:r>
            <a:r>
              <a:rPr lang="cs-CZ" sz="2400" i="1" dirty="0"/>
              <a:t>NS 28 </a:t>
            </a:r>
            <a:r>
              <a:rPr lang="cs-CZ" sz="2400" i="1" dirty="0" err="1"/>
              <a:t>Cdo</a:t>
            </a:r>
            <a:r>
              <a:rPr lang="cs-CZ" sz="2400" i="1" dirty="0"/>
              <a:t> 292/2009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ALE: Za nepřesnost v obchodním jménu právnické osoby na směnce, která nemůže vzbuzovat pochybnosti o identitě této osoby, nelze považovat nahrazení zkratky spol. s r. o. zkratkou Ltd. </a:t>
            </a:r>
            <a:r>
              <a:rPr lang="cs-CZ" sz="2400" i="1" dirty="0"/>
              <a:t>NS 1 Odon 47/97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i="1" dirty="0"/>
              <a:t>Absurdnost některých rozhodnutí (České Budějovice)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02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190500"/>
            <a:ext cx="11414760" cy="586740"/>
          </a:xfrm>
        </p:spPr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 err="1"/>
              <a:t>spec</a:t>
            </a:r>
            <a:r>
              <a:rPr lang="cs-CZ" altLang="cs-CZ" dirty="0"/>
              <a:t>. </a:t>
            </a:r>
            <a:r>
              <a:rPr lang="cs-CZ" altLang="cs-CZ" dirty="0" err="1"/>
              <a:t>vodohosp</a:t>
            </a:r>
            <a:r>
              <a:rPr lang="cs-CZ" altLang="cs-CZ" dirty="0"/>
              <a:t>. stavby“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23825" y="845820"/>
            <a:ext cx="11925299" cy="5875021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dirty="0">
                <a:latin typeface="+mj-lt"/>
              </a:rPr>
              <a:t>„</a:t>
            </a:r>
            <a:r>
              <a:rPr lang="cs-CZ" sz="2600" b="0" i="0" dirty="0">
                <a:effectLst/>
                <a:latin typeface="+mj-lt"/>
              </a:rPr>
              <a:t>pokud je PO označena nepřesně obchodním jménem nebo názvem, který nenáleží jiné PO, avšak v tomto úkonu je uvedeno správné identifikační číslo této PO, není právní úkon neplatný, jestliže je možné z celého obsahu právního úkonu jeho výkladem zjistit, kdo byl účastníkem smlouvy.“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i="0" dirty="0">
                <a:effectLst/>
                <a:latin typeface="+mj-lt"/>
              </a:rPr>
              <a:t>Totéž za „</a:t>
            </a:r>
            <a:r>
              <a:rPr lang="cs-CZ" sz="2600" b="1" i="0" dirty="0">
                <a:effectLst/>
                <a:latin typeface="+mj-lt"/>
              </a:rPr>
              <a:t>situace, kdy podnikatel, který není PO</a:t>
            </a:r>
            <a:r>
              <a:rPr lang="cs-CZ" sz="2600" b="0" i="0" dirty="0">
                <a:effectLst/>
                <a:latin typeface="+mj-lt"/>
              </a:rPr>
              <a:t>, je v právním úkonu označen nepřesně obchodním jménem nebo názvem, který nenáleží jiné PO, avšak je v něm správně uvedeno </a:t>
            </a:r>
            <a:r>
              <a:rPr lang="cs-CZ" sz="2600" dirty="0">
                <a:latin typeface="+mj-lt"/>
              </a:rPr>
              <a:t>IČ“</a:t>
            </a:r>
            <a:r>
              <a:rPr lang="cs-CZ" sz="2600" b="0" i="0" dirty="0">
                <a:effectLst/>
                <a:latin typeface="+mj-lt"/>
              </a:rPr>
              <a:t>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i="0" dirty="0">
                <a:effectLst/>
                <a:latin typeface="+mj-lt"/>
              </a:rPr>
              <a:t>žalobce (podnikatel) byl sice označen nesprávně a to chybným dodatkem právní formy (§ 9 odst. 1 obch. zák.) u </a:t>
            </a:r>
            <a:r>
              <a:rPr lang="cs-CZ" sz="2600" dirty="0" err="1">
                <a:latin typeface="+mj-lt"/>
              </a:rPr>
              <a:t>SoD</a:t>
            </a:r>
            <a:r>
              <a:rPr lang="cs-CZ" sz="2600" b="0" i="0" dirty="0">
                <a:effectLst/>
                <a:latin typeface="+mj-lt"/>
              </a:rPr>
              <a:t>, když zde se uvedl jako „SVEHR, spol. s r.o.“, a nepřesným označením u dodatku ke smlouvě o dílo ze dne 22. 5. 1995, v níž se uvedl jako „</a:t>
            </a:r>
            <a:r>
              <a:rPr lang="cs-CZ" sz="2600" b="0" i="0" dirty="0" err="1">
                <a:effectLst/>
                <a:latin typeface="+mj-lt"/>
              </a:rPr>
              <a:t>spec</a:t>
            </a:r>
            <a:r>
              <a:rPr lang="cs-CZ" sz="2600" b="0" i="0" dirty="0">
                <a:effectLst/>
                <a:latin typeface="+mj-lt"/>
              </a:rPr>
              <a:t>. </a:t>
            </a:r>
            <a:r>
              <a:rPr lang="cs-CZ" sz="2600" b="0" i="0" dirty="0" err="1">
                <a:effectLst/>
                <a:latin typeface="+mj-lt"/>
              </a:rPr>
              <a:t>vodohosp</a:t>
            </a:r>
            <a:r>
              <a:rPr lang="cs-CZ" sz="2600" b="0" i="0" dirty="0">
                <a:effectLst/>
                <a:latin typeface="+mj-lt"/>
              </a:rPr>
              <a:t>. stavby,“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i="0" dirty="0">
                <a:effectLst/>
                <a:latin typeface="+mj-lt"/>
              </a:rPr>
              <a:t>v obou případech však vždy s uvedením jeho jména a příjmení včetně titulu (Ing. K. </a:t>
            </a:r>
            <a:r>
              <a:rPr lang="cs-CZ" sz="2600" b="0" i="0" dirty="0" err="1">
                <a:effectLst/>
                <a:latin typeface="+mj-lt"/>
              </a:rPr>
              <a:t>Huser</a:t>
            </a:r>
            <a:r>
              <a:rPr lang="cs-CZ" sz="2600" b="0" i="0" dirty="0">
                <a:effectLst/>
                <a:latin typeface="+mj-lt"/>
              </a:rPr>
              <a:t>), správného identifikačního čísla (IČO 16898575) i adresou sídla (Sevanská 145/38, Praha 10).“</a:t>
            </a:r>
            <a:endParaRPr lang="cs-CZ" sz="26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275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Firma člověka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7680" y="1216969"/>
            <a:ext cx="11186160" cy="55038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900" dirty="0"/>
              <a:t>Člověk se zapíše do OR pod obchodní firmou tvořenou </a:t>
            </a:r>
            <a:r>
              <a:rPr lang="cs-CZ" sz="2900" b="1" dirty="0"/>
              <a:t>zpravidla</a:t>
            </a:r>
            <a:r>
              <a:rPr lang="cs-CZ" sz="2900" dirty="0"/>
              <a:t> jeho jménem.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900" dirty="0"/>
              <a:t>Změní-li se jeho jméno, může používat v obchodní firmě i nadále své dřívější jméno; změnu jména však uveřejní. - </a:t>
            </a:r>
            <a:r>
              <a:rPr lang="cs-CZ" sz="2900" b="1" dirty="0"/>
              <a:t>nebo zveřejní?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900" dirty="0"/>
              <a:t>Zapíše-li se člověk do OR pod jinou obchodní firmou než pod svým jménem, musí být zřejmé, že nejde o obchodní firmu PO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900" dirty="0"/>
              <a:t>Ergo – zde povinný dodatek o FO - např. </a:t>
            </a:r>
            <a:r>
              <a:rPr lang="cs-CZ" sz="2900" i="1" dirty="0"/>
              <a:t>„architekt“, stačí i „fyzická osoba“ či „</a:t>
            </a:r>
            <a:r>
              <a:rPr lang="cs-CZ" sz="2900" i="1" dirty="0" err="1"/>
              <a:t>f.o</a:t>
            </a:r>
            <a:r>
              <a:rPr lang="cs-CZ" sz="2900" i="1" dirty="0"/>
              <a:t>.“</a:t>
            </a:r>
            <a:endParaRPr lang="cs-CZ" sz="2900" dirty="0"/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sz="29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915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Firma PO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5035" y="1323975"/>
            <a:ext cx="11265031" cy="539686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3200" b="1" dirty="0"/>
              <a:t>Firemní kmen </a:t>
            </a:r>
            <a:r>
              <a:rPr lang="cs-CZ" sz="3200" dirty="0"/>
              <a:t>(vlastní jádro označení, distinktivní prvek)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200" b="1" dirty="0"/>
              <a:t>Dodatky </a:t>
            </a:r>
            <a:r>
              <a:rPr lang="cs-CZ" sz="3200" dirty="0"/>
              <a:t>(dle</a:t>
            </a:r>
            <a:r>
              <a:rPr lang="cs-CZ" sz="3200" b="1" dirty="0"/>
              <a:t> </a:t>
            </a:r>
            <a:r>
              <a:rPr lang="cs-CZ" sz="3200" dirty="0"/>
              <a:t>ZOK příslušné označení právní formy)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200" dirty="0"/>
              <a:t>U a. s. firma obsahuje označení „akciová společnost“, nebo „akc. spol.“ anebo „a. s.“ (</a:t>
            </a:r>
            <a:r>
              <a:rPr lang="cs-CZ" sz="3200" dirty="0" err="1"/>
              <a:t>mutatis</a:t>
            </a:r>
            <a:r>
              <a:rPr lang="cs-CZ" sz="3200" dirty="0"/>
              <a:t> </a:t>
            </a:r>
            <a:r>
              <a:rPr lang="cs-CZ" sz="3200" dirty="0" err="1"/>
              <a:t>mutandis</a:t>
            </a:r>
            <a:r>
              <a:rPr lang="cs-CZ" sz="3200" dirty="0"/>
              <a:t> pro ostatní </a:t>
            </a:r>
            <a:r>
              <a:rPr lang="cs-CZ" sz="3200" dirty="0" err="1"/>
              <a:t>korp</a:t>
            </a:r>
            <a:r>
              <a:rPr lang="cs-CZ" sz="3200" dirty="0"/>
              <a:t>.)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200" dirty="0"/>
              <a:t>„Dodatek“ neznamená na konci – VS Praha 7 </a:t>
            </a:r>
            <a:r>
              <a:rPr lang="cs-CZ" sz="3200" dirty="0" err="1"/>
              <a:t>Cmo</a:t>
            </a:r>
            <a:r>
              <a:rPr lang="cs-CZ" sz="3200" dirty="0"/>
              <a:t> 383/2005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3200" dirty="0"/>
              <a:t>Specifická varianta u veřejné obchodní společnosti dle § 96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/>
              <a:t>Obsahuje-li firma jméno alespoň jednoho ze společníků, postačí označení „a spol.“.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Je klamavá firma „Novák, Petrová a spol“ pokud má v.o.s. jen dva společníky?</a:t>
            </a:r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924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Povaha kmene obchodní firmy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516379"/>
            <a:ext cx="11007180" cy="52044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Věcná firma (předmět podnikání či činnosti)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Geografická (nutně jen doplňkově)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Fantazijní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Smíšená</a:t>
            </a:r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778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6087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Specifika koncernu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42900" y="1516379"/>
            <a:ext cx="11035253" cy="520446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cs-CZ" sz="3400" dirty="0"/>
              <a:t>§ 426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3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3400" dirty="0"/>
              <a:t>Je-li více obchodních závodů několika podnikatelů spojeno do podnikatelského seskupení, mohou jejich jména nebo obchodní firmy obsahovat </a:t>
            </a:r>
            <a:r>
              <a:rPr lang="cs-CZ" sz="3400" b="1" dirty="0"/>
              <a:t>shodné prvky</a:t>
            </a:r>
            <a:r>
              <a:rPr lang="cs-CZ" sz="3400" dirty="0"/>
              <a:t>; veřejnost však musí být schopna je odlišit.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3400" i="1" dirty="0"/>
              <a:t>MND, a.s.: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3400" i="1" dirty="0"/>
              <a:t>MND </a:t>
            </a:r>
            <a:r>
              <a:rPr lang="cs-CZ" altLang="cs-CZ" sz="3400" i="1" dirty="0" err="1"/>
              <a:t>Gas</a:t>
            </a:r>
            <a:r>
              <a:rPr lang="cs-CZ" altLang="cs-CZ" sz="3400" i="1" dirty="0"/>
              <a:t> </a:t>
            </a:r>
            <a:r>
              <a:rPr lang="cs-CZ" altLang="cs-CZ" sz="3400" i="1" dirty="0" err="1"/>
              <a:t>Storage</a:t>
            </a:r>
            <a:r>
              <a:rPr lang="cs-CZ" altLang="cs-CZ" sz="3400" i="1" dirty="0"/>
              <a:t>, a.s., MND </a:t>
            </a:r>
            <a:r>
              <a:rPr lang="cs-CZ" altLang="cs-CZ" sz="3400" i="1" dirty="0" err="1"/>
              <a:t>Stavotrans</a:t>
            </a:r>
            <a:r>
              <a:rPr lang="cs-CZ" altLang="cs-CZ" sz="3400" i="1" dirty="0"/>
              <a:t>, a.s., MND </a:t>
            </a:r>
            <a:r>
              <a:rPr lang="cs-CZ" altLang="cs-CZ" sz="3400" i="1" dirty="0" err="1"/>
              <a:t>Drilling</a:t>
            </a:r>
            <a:r>
              <a:rPr lang="cs-CZ" altLang="cs-CZ" sz="3400" i="1" dirty="0"/>
              <a:t> </a:t>
            </a:r>
            <a:r>
              <a:rPr lang="cs-CZ" sz="3600" i="1" dirty="0"/>
              <a:t>&amp;</a:t>
            </a:r>
            <a:r>
              <a:rPr lang="cs-CZ" altLang="cs-CZ" sz="3400" i="1" dirty="0"/>
              <a:t> </a:t>
            </a:r>
            <a:r>
              <a:rPr lang="cs-CZ" altLang="cs-CZ" sz="3400" i="1" dirty="0" err="1"/>
              <a:t>Service</a:t>
            </a:r>
            <a:r>
              <a:rPr lang="cs-CZ" altLang="cs-CZ" sz="3400" i="1" dirty="0"/>
              <a:t>, a.s.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88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720000"/>
            <a:ext cx="11214120" cy="451576"/>
          </a:xfrm>
        </p:spPr>
        <p:txBody>
          <a:bodyPr/>
          <a:lstStyle/>
          <a:p>
            <a:r>
              <a:rPr lang="cs-CZ" altLang="cs-CZ" dirty="0"/>
              <a:t>Jméno podnikatele a obchodní firma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516379"/>
            <a:ext cx="11414760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Firemní právo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„Právo cedulí a vizitek“?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§ 423 odst. 1: Obchodní firmou je </a:t>
            </a:r>
            <a:r>
              <a:rPr lang="cs-CZ" b="1" dirty="0"/>
              <a:t>jméno</a:t>
            </a:r>
            <a:r>
              <a:rPr lang="cs-CZ" dirty="0"/>
              <a:t>, pod kterým je podnikatel zapsán do obchodního rejstříku.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§ 422: Podnikatel, který nemá obchodní firmu, právně jedná při svém podnikání </a:t>
            </a:r>
            <a:r>
              <a:rPr lang="cs-CZ" b="1" dirty="0"/>
              <a:t>pod vlastním jménem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Obchodní firmu má jen podnikatel vedený v OR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328594D-83B2-437A-986B-8EF16C935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273324"/>
              </p:ext>
            </p:extLst>
          </p:nvPr>
        </p:nvGraphicFramePr>
        <p:xfrm>
          <a:off x="1" y="7193280"/>
          <a:ext cx="85296" cy="36067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48">
                  <a:extLst>
                    <a:ext uri="{9D8B030D-6E8A-4147-A177-3AD203B41FA5}">
                      <a16:colId xmlns:a16="http://schemas.microsoft.com/office/drawing/2014/main" val="1979281081"/>
                    </a:ext>
                  </a:extLst>
                </a:gridCol>
                <a:gridCol w="42648">
                  <a:extLst>
                    <a:ext uri="{9D8B030D-6E8A-4147-A177-3AD203B41FA5}">
                      <a16:colId xmlns:a16="http://schemas.microsoft.com/office/drawing/2014/main" val="3414357409"/>
                    </a:ext>
                  </a:extLst>
                </a:gridCol>
              </a:tblGrid>
              <a:tr h="1258947">
                <a:tc>
                  <a:txBody>
                    <a:bodyPr/>
                    <a:lstStyle/>
                    <a:p>
                      <a:pPr algn="l" fontAlgn="b"/>
                      <a:endParaRPr lang="cs-CZ" sz="9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409870598"/>
                  </a:ext>
                </a:extLst>
              </a:tr>
              <a:tr h="201006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632011639"/>
                  </a:ext>
                </a:extLst>
              </a:tr>
              <a:tr h="301155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598703038"/>
                  </a:ext>
                </a:extLst>
              </a:tr>
              <a:tr h="100857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244776678"/>
                  </a:ext>
                </a:extLst>
              </a:tr>
              <a:tr h="125894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373238086"/>
                  </a:ext>
                </a:extLst>
              </a:tr>
              <a:tr h="883389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81300056"/>
                  </a:ext>
                </a:extLst>
              </a:tr>
              <a:tr h="213525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22504271"/>
                  </a:ext>
                </a:extLst>
              </a:tr>
              <a:tr h="238562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84937739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795129229"/>
                  </a:ext>
                </a:extLst>
              </a:tr>
              <a:tr h="15093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83511994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16520545"/>
                  </a:ext>
                </a:extLst>
              </a:tr>
              <a:tr h="213525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477303470"/>
                  </a:ext>
                </a:extLst>
              </a:tr>
              <a:tr h="251081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895697208"/>
                  </a:ext>
                </a:extLst>
              </a:tr>
              <a:tr h="201006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1512831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145626102"/>
                  </a:ext>
                </a:extLst>
              </a:tr>
              <a:tr h="301155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413217027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607260270"/>
                  </a:ext>
                </a:extLst>
              </a:tr>
              <a:tr h="163450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903598502"/>
                  </a:ext>
                </a:extLst>
              </a:tr>
              <a:tr h="2635997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167270971"/>
                  </a:ext>
                </a:extLst>
              </a:tr>
              <a:tr h="3387115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730697251"/>
                  </a:ext>
                </a:extLst>
              </a:tr>
              <a:tr h="2635997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72925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065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Zásady tvorby obchodní firmy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362075"/>
            <a:ext cx="11007180" cy="53587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firma nesmí být </a:t>
            </a:r>
            <a:r>
              <a:rPr lang="cs-CZ" b="1" dirty="0"/>
              <a:t>zaměnitelná</a:t>
            </a:r>
            <a:r>
              <a:rPr lang="cs-CZ" dirty="0"/>
              <a:t> s jinou obchodní firmou,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firma nesmí působit </a:t>
            </a:r>
            <a:r>
              <a:rPr lang="cs-CZ" b="1" dirty="0"/>
              <a:t>klamavě</a:t>
            </a:r>
            <a:r>
              <a:rPr lang="cs-CZ" dirty="0"/>
              <a:t> (optika průměrného zákazníka?),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firma musí jasně a určitě odlišovat podnikatele od jiných podnikatelů (distinktivní efekt firmy)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dobré mravy, veřejný pořádek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FUCK CANCER, </a:t>
            </a:r>
            <a:r>
              <a:rPr lang="cs-CZ" dirty="0" err="1"/>
              <a:t>z.s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historické duplicity, nutná předběžná lustrace 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Kmen +  dodatky</a:t>
            </a:r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12633"/>
              </p:ext>
            </p:extLst>
          </p:nvPr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49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266700"/>
            <a:ext cx="10806540" cy="722868"/>
          </a:xfrm>
        </p:spPr>
        <p:txBody>
          <a:bodyPr/>
          <a:lstStyle/>
          <a:p>
            <a:r>
              <a:rPr lang="cs-CZ" altLang="cs-CZ" dirty="0"/>
              <a:t>Obchodní firma ve zvláštních úpravách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989569"/>
            <a:ext cx="11369040" cy="573127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3 zákona o bankách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Slovo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"banka" nebo "spořitelna", jeho překlady nebo slova od nich odvozená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smí užívat v obchodní firmě pouze PO, které byla udělena licence, pokud není zřejmé ze souvislosti, v níž se slovo "banka" nebo "spořitelna" používá, že tato osoba se nezabývá činností uvedenou v § 1 odst. 1. (…)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Česká národní banka může požadovat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změnu navrhované obchodní firmy zakládané banky v případech, kdy existuje nebezpečí záměny s obchodní firmou jiné již existující právnické osoby nebo její pobočky,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změnu označení pobočky zahraniční banky spočívající v doplnění rozlišovacího dodatku v případech, kdy existuje nebezpečí záměny s obchodní firmou jiné již existující PO nebo s označením její pobočky.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026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137160"/>
            <a:ext cx="10806540" cy="634366"/>
          </a:xfrm>
        </p:spPr>
        <p:txBody>
          <a:bodyPr/>
          <a:lstStyle/>
          <a:p>
            <a:r>
              <a:rPr lang="cs-CZ" altLang="cs-CZ" dirty="0"/>
              <a:t>Obchodní firma ve zvláštních úpravách II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771525"/>
            <a:ext cx="11369040" cy="59493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53 ZPKT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 „regulovaný trh“ nebo „burza cenných papírů“ nebo obdobné označení ve spojení s investičními nástroji smí při svém podnikání používat pouze organizátor evropského regulovaného trhu.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100 ZPKT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Obchodní firma centrálního depozitáře musí obsahovat označení „centrální depozitář cenných papírů“. Ten, kdo není centrálním depozitářem ani zahraničním centrálním depozitářem, nesmí používat označení „centrální depozitář cenných papírů“.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154 ZISIF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Akciová společnost s proměnným základním kapitálem je akciová společnost, která vydává akcie, s nimiž je spojeno právo akcionáře na jejich odkoupení na účet společnosti, a jejíž obchodní firma obsahuje označení „investiční fond s proměnným základním kapitálem“, které může být nahrazeno zkratkou „SICAV“.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374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137160"/>
            <a:ext cx="10806540" cy="634366"/>
          </a:xfrm>
        </p:spPr>
        <p:txBody>
          <a:bodyPr/>
          <a:lstStyle/>
          <a:p>
            <a:r>
              <a:rPr lang="cs-CZ" altLang="cs-CZ" dirty="0"/>
              <a:t>Obchodní firma ve zvláštních úpravách III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5250" y="771525"/>
            <a:ext cx="11578590" cy="59493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</a:rPr>
              <a:t>§ 99 </a:t>
            </a:r>
            <a:r>
              <a:rPr lang="cs-CZ" b="1" i="0" dirty="0" err="1">
                <a:solidFill>
                  <a:srgbClr val="FF8400"/>
                </a:solidFill>
                <a:effectLst/>
              </a:rPr>
              <a:t>ZpolČR</a:t>
            </a:r>
            <a:r>
              <a:rPr lang="cs-CZ" b="1" i="0" dirty="0">
                <a:solidFill>
                  <a:srgbClr val="FF8400"/>
                </a:solidFill>
                <a:effectLst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</a:rPr>
              <a:t>1)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Nestanoví-li jiný právní předpis jinak, nesmí být slovo „</a:t>
            </a:r>
            <a:r>
              <a:rPr lang="cs-CZ" b="1" i="0" dirty="0">
                <a:solidFill>
                  <a:srgbClr val="000000"/>
                </a:solidFill>
                <a:effectLst/>
              </a:rPr>
              <a:t>policie“ nebo slovo od něj odvozené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obsaženo </a:t>
            </a:r>
            <a:r>
              <a:rPr lang="cs-CZ" b="1" i="0" dirty="0">
                <a:solidFill>
                  <a:srgbClr val="000000"/>
                </a:solidFill>
                <a:effectLst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v obchodní firmě,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v názvu právnické osoby, nebo </a:t>
            </a:r>
            <a:r>
              <a:rPr lang="cs-CZ" b="1" i="0" dirty="0">
                <a:solidFill>
                  <a:srgbClr val="000000"/>
                </a:solidFill>
                <a:effectLst/>
              </a:rPr>
              <a:t>c)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v názvu orgánů nebo organizačních článků PO a jiných organizací.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000000"/>
                </a:solidFill>
                <a:effectLst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Výjimku ze zákazu stanoveného v odstavci 1 může udělit </a:t>
            </a:r>
            <a:r>
              <a:rPr lang="cs-CZ" b="1" i="0" dirty="0">
                <a:solidFill>
                  <a:srgbClr val="000000"/>
                </a:solidFill>
                <a:effectLst/>
              </a:rPr>
              <a:t>policejní prezident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. Výjimku policejní prezident neudělí, pokud by použití slova „policie“ nebo slova od něj odvozeného ohrozilo dobrou pověst policie nebo bylo způsobilé vzbudit dojem souvislosti (..) s policií.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3 </a:t>
            </a:r>
            <a:r>
              <a:rPr lang="cs-CZ" b="1" i="0" dirty="0" err="1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ZOchrOlympS</a:t>
            </a: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Jakékoliv užívání olympijských symbolik pro obchodní, reklamní nebo jiné obdobné účely je možné pouze na základě předchozího písemného zmocnění; tím nejsou dotčena ustanovení části třetí zákona č. 137/1995 Sb., o ochranných známkách, ve znění pozdějších předpisů. Písemné zmocnění může udělit oprávněné osobě Český olympijský výbor.</a:t>
            </a:r>
          </a:p>
          <a:p>
            <a:pPr algn="just">
              <a:lnSpc>
                <a:spcPct val="100000"/>
              </a:lnSpc>
            </a:pPr>
            <a:endParaRPr lang="cs-CZ" b="0" i="0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49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87" y="226243"/>
            <a:ext cx="11644263" cy="461665"/>
          </a:xfrm>
        </p:spPr>
        <p:txBody>
          <a:bodyPr/>
          <a:lstStyle/>
          <a:p>
            <a:r>
              <a:rPr lang="cs-CZ" altLang="cs-CZ" dirty="0"/>
              <a:t>Klamavost změnou v „podkladu“? – Bílovická pekárna – stará firma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9365" y="1216969"/>
            <a:ext cx="11519555" cy="550387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Klamavost obchodní firmy obsahující geografický pojem nelze posuzovat pouze hlediskem (aktuálním) umístěním sídla a/nebo provozovny v místě, na nějž tento geografický pojem odkazuje. (…) …součást obchodního závodu podnikatele a jako taková má určitou hodnotu, přičemž v případě, že získá proslulost, může být tato hodnota značně vysoká. Jestliže tedy podnikatel v době zápisu firmy do OR splnil podmínky na ni kladené (obchodní firma nebyla zaměnitelná s jinou obchodní firmou a nebyla klamavá), </a:t>
            </a:r>
            <a:r>
              <a:rPr lang="cs-CZ" b="1" dirty="0"/>
              <a:t>nelze podnikatele nutit, aby poté, co (po delší době) změnil své sídlo, změnil i svou obchodní firmu</a:t>
            </a:r>
            <a:r>
              <a:rPr lang="cs-CZ" dirty="0"/>
              <a:t>, i když tato obchodní firma obsahuje odkaz na obec, v níž měl podnikatel původně sídlo a provozovnu. Skutečnost, že došlo ke změně sídla tohoto podnikatele, pak vyplývá z veřejně přístupného OR.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i="1" dirty="0"/>
              <a:t>(NS 23 </a:t>
            </a:r>
            <a:r>
              <a:rPr lang="cs-CZ" i="1" dirty="0" err="1"/>
              <a:t>Cdo</a:t>
            </a:r>
            <a:r>
              <a:rPr lang="cs-CZ" i="1" dirty="0"/>
              <a:t> 1308/2019)</a:t>
            </a:r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34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87" y="226243"/>
            <a:ext cx="11644263" cy="461665"/>
          </a:xfrm>
        </p:spPr>
        <p:txBody>
          <a:bodyPr/>
          <a:lstStyle/>
          <a:p>
            <a:r>
              <a:rPr lang="cs-CZ" altLang="cs-CZ" dirty="0"/>
              <a:t>Klamavost údajem osoby - kraje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9365" y="1047749"/>
            <a:ext cx="11519555" cy="5673091"/>
          </a:xfrm>
        </p:spPr>
        <p:txBody>
          <a:bodyPr/>
          <a:lstStyle/>
          <a:p>
            <a:pPr lvl="1" algn="just" eaLnBrk="1" hangingPunct="1"/>
            <a:r>
              <a:rPr lang="cs-CZ" sz="2800" dirty="0"/>
              <a:t>Dopravní podnik Ústeckého kraje a.s., - subjekt zcela bez vazby na vyšší územní samosprávný celek Ústecký kraj. </a:t>
            </a:r>
          </a:p>
          <a:p>
            <a:pPr lvl="1" algn="just" eaLnBrk="1" hangingPunct="1"/>
            <a:r>
              <a:rPr lang="cs-CZ" sz="2800" dirty="0"/>
              <a:t>„Působí vůči veřejnosti klamavým dojmem, neboť asociuje spojení se žalobcem jako právnickou osobou (územním samosprávným celkem), což se nezakládá na pravdě.“</a:t>
            </a:r>
          </a:p>
          <a:p>
            <a:pPr lvl="1" algn="just" eaLnBrk="1" hangingPunct="1"/>
            <a:r>
              <a:rPr lang="cs-CZ" sz="2800" dirty="0"/>
              <a:t>Komparace s obchodní firmou Dopravní podnik hl. m. Prahy - veřejnosti obecně známo, že 100% vlastníkem této společnosti je hlavní město Praha. </a:t>
            </a:r>
          </a:p>
          <a:p>
            <a:pPr lvl="1" algn="just" eaLnBrk="1" hangingPunct="1"/>
            <a:r>
              <a:rPr lang="cs-CZ" sz="2800" dirty="0"/>
              <a:t>Soud uložil žalované povinnost změnit svou firmu tak, aby z ní bylo odstraněno slovní spojení Ústecký kraj v kterémkoli gramatickém pádu nebo slovosledu. </a:t>
            </a:r>
          </a:p>
          <a:p>
            <a:pPr lvl="1" algn="just" eaLnBrk="1" hangingPunct="1"/>
            <a:r>
              <a:rPr lang="cs-CZ" altLang="cs-CZ" sz="2800" dirty="0"/>
              <a:t>(NS </a:t>
            </a:r>
            <a:r>
              <a:rPr lang="cs-CZ" sz="2800" dirty="0"/>
              <a:t>23 </a:t>
            </a:r>
            <a:r>
              <a:rPr lang="cs-CZ" sz="2800" dirty="0" err="1"/>
              <a:t>Cdo</a:t>
            </a:r>
            <a:r>
              <a:rPr lang="cs-CZ" sz="2800" dirty="0"/>
              <a:t> 2667/2008)</a:t>
            </a:r>
            <a:endParaRPr lang="cs-CZ" altLang="cs-CZ" sz="2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687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527902"/>
            <a:ext cx="11414760" cy="461666"/>
          </a:xfrm>
        </p:spPr>
        <p:txBody>
          <a:bodyPr/>
          <a:lstStyle/>
          <a:p>
            <a:pPr algn="just"/>
            <a:r>
              <a:rPr lang="cs-CZ" altLang="cs-CZ" dirty="0"/>
              <a:t>Klamavost jménem člověka v obchodní firmě?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114425"/>
            <a:ext cx="11932920" cy="5606416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2B3953"/>
                </a:solidFill>
                <a:effectLst/>
                <a:latin typeface="Martel"/>
              </a:rPr>
              <a:t>"</a:t>
            </a:r>
            <a:r>
              <a:rPr lang="cs-CZ" sz="2600" b="0" i="1" dirty="0">
                <a:solidFill>
                  <a:srgbClr val="2B3953"/>
                </a:solidFill>
                <a:effectLst/>
                <a:latin typeface="Martel"/>
              </a:rPr>
              <a:t>Adam Maxwell s.r.o.</a:t>
            </a:r>
            <a:r>
              <a:rPr lang="cs-CZ" sz="2600" b="0" i="0" dirty="0">
                <a:solidFill>
                  <a:srgbClr val="2B3953"/>
                </a:solidFill>
                <a:effectLst/>
                <a:latin typeface="Martel"/>
              </a:rPr>
              <a:t>" a "</a:t>
            </a:r>
            <a:r>
              <a:rPr lang="cs-CZ" sz="2600" b="0" i="1" dirty="0">
                <a:solidFill>
                  <a:srgbClr val="2B3953"/>
                </a:solidFill>
                <a:effectLst/>
                <a:latin typeface="Martel"/>
              </a:rPr>
              <a:t>Aaron </a:t>
            </a:r>
            <a:r>
              <a:rPr lang="cs-CZ" sz="2600" b="0" i="1" dirty="0" err="1">
                <a:solidFill>
                  <a:srgbClr val="2B3953"/>
                </a:solidFill>
                <a:effectLst/>
                <a:latin typeface="Martel"/>
              </a:rPr>
              <a:t>Goldberg</a:t>
            </a:r>
            <a:r>
              <a:rPr lang="cs-CZ" sz="2600" b="0" i="1" dirty="0">
                <a:solidFill>
                  <a:srgbClr val="2B3953"/>
                </a:solidFill>
                <a:effectLst/>
                <a:latin typeface="Martel"/>
              </a:rPr>
              <a:t> s.r.o.  - zapsány v roce 2015</a:t>
            </a:r>
            <a:endParaRPr lang="cs-CZ" sz="2600" b="1" i="0" dirty="0">
              <a:solidFill>
                <a:srgbClr val="000000"/>
              </a:solidFill>
              <a:effectLst/>
              <a:latin typeface="Martel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1" i="0" dirty="0">
                <a:solidFill>
                  <a:srgbClr val="000000"/>
                </a:solidFill>
                <a:effectLst/>
                <a:latin typeface="Martel"/>
              </a:rPr>
              <a:t>VS Praha 7 </a:t>
            </a:r>
            <a:r>
              <a:rPr lang="cs-CZ" sz="2600" b="1" i="0" dirty="0" err="1">
                <a:solidFill>
                  <a:srgbClr val="000000"/>
                </a:solidFill>
                <a:effectLst/>
                <a:latin typeface="Martel"/>
              </a:rPr>
              <a:t>Cmo</a:t>
            </a:r>
            <a:r>
              <a:rPr lang="cs-CZ" sz="2600" b="1" i="0" dirty="0">
                <a:solidFill>
                  <a:srgbClr val="000000"/>
                </a:solidFill>
                <a:effectLst/>
                <a:latin typeface="Martel"/>
              </a:rPr>
              <a:t> 203/2015 - kauza David </a:t>
            </a:r>
            <a:r>
              <a:rPr lang="cs-CZ" sz="2600" b="1" i="0" dirty="0" err="1">
                <a:solidFill>
                  <a:srgbClr val="000000"/>
                </a:solidFill>
                <a:effectLst/>
                <a:latin typeface="Martel"/>
              </a:rPr>
              <a:t>Petroni</a:t>
            </a:r>
            <a:r>
              <a:rPr lang="cs-CZ" sz="2600" b="1" i="0" dirty="0">
                <a:solidFill>
                  <a:srgbClr val="000000"/>
                </a:solidFill>
                <a:effectLst/>
                <a:latin typeface="Martel"/>
              </a:rPr>
              <a:t> s.r.o.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0" i="1" dirty="0">
                <a:solidFill>
                  <a:srgbClr val="2B3953"/>
                </a:solidFill>
                <a:effectLst/>
                <a:latin typeface="Martel"/>
              </a:rPr>
              <a:t> MS: "obchodní firma k zápisu navržené společnosti tvoří </a:t>
            </a:r>
            <a:r>
              <a:rPr lang="cs-CZ" sz="2600" b="1" i="1" dirty="0">
                <a:solidFill>
                  <a:srgbClr val="2B3953"/>
                </a:solidFill>
                <a:effectLst/>
                <a:latin typeface="Martel"/>
              </a:rPr>
              <a:t>potencionální jméno fyzické osoby</a:t>
            </a:r>
            <a:r>
              <a:rPr lang="cs-CZ" sz="2600" b="0" i="1" dirty="0">
                <a:solidFill>
                  <a:srgbClr val="2B3953"/>
                </a:solidFill>
                <a:effectLst/>
                <a:latin typeface="Martel"/>
              </a:rPr>
              <a:t> a lze předpokládat, že osoba s tímto jménem existuje“ – firma je </a:t>
            </a:r>
            <a:r>
              <a:rPr lang="cs-CZ" sz="2600" b="0" i="0" dirty="0">
                <a:solidFill>
                  <a:srgbClr val="2B3953"/>
                </a:solidFill>
                <a:effectLst/>
                <a:latin typeface="Martel"/>
              </a:rPr>
              <a:t>klamavá, jelikož v předmětné společnosti nevystupovala žádná osoba se jménem David </a:t>
            </a:r>
            <a:r>
              <a:rPr lang="cs-CZ" sz="2600" b="0" i="0" dirty="0" err="1">
                <a:solidFill>
                  <a:srgbClr val="2B3953"/>
                </a:solidFill>
                <a:effectLst/>
                <a:latin typeface="Martel"/>
              </a:rPr>
              <a:t>Petroni</a:t>
            </a:r>
            <a:r>
              <a:rPr lang="cs-CZ" sz="2600" b="0" i="0" dirty="0">
                <a:solidFill>
                  <a:srgbClr val="2B3953"/>
                </a:solidFill>
                <a:effectLst/>
                <a:latin typeface="Martel"/>
              </a:rPr>
              <a:t>, a to ani jako společník, ani jako zakladatel. </a:t>
            </a:r>
            <a:endParaRPr lang="cs-CZ" sz="2600" b="1" i="0" dirty="0">
              <a:solidFill>
                <a:srgbClr val="2B3953"/>
              </a:solidFill>
              <a:effectLst/>
              <a:latin typeface="Martel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i="0" dirty="0">
                <a:solidFill>
                  <a:srgbClr val="2B3953"/>
                </a:solidFill>
                <a:effectLst/>
                <a:latin typeface="Martel"/>
              </a:rPr>
              <a:t>VS Praha: jméno užité v obchodní firmě obchodní korporace musí mít věcnou či logickou spojitost s obchodní korporací. Není žádný rozumný důvod, proč by určitá FO (či i jen potenciálně existující jméno fyzické osoby) měla být jakkoliv spojována s PO, s níž nemá nic společného. Kritérium </a:t>
            </a:r>
            <a:r>
              <a:rPr lang="cs-CZ" sz="2600" b="1" i="0" dirty="0">
                <a:solidFill>
                  <a:srgbClr val="2B3953"/>
                </a:solidFill>
                <a:effectLst/>
                <a:latin typeface="Martel"/>
              </a:rPr>
              <a:t>zvláštního vztahu</a:t>
            </a:r>
            <a:r>
              <a:rPr lang="cs-CZ" sz="2600" i="0" dirty="0">
                <a:solidFill>
                  <a:srgbClr val="2B3953"/>
                </a:solidFill>
                <a:effectLst/>
                <a:latin typeface="Martel"/>
              </a:rPr>
              <a:t> je splněno u osob, jež jsou zakladateli či společníky (členy) obchodních korporací nebo jež určitou právnickou osobu přímo či nepřímo zaštítily nebo uvedly v život či veřejnou známost.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2B3953"/>
                </a:solidFill>
                <a:latin typeface="Martel"/>
              </a:rPr>
              <a:t>Sporné rozhodnutí (</a:t>
            </a:r>
            <a:r>
              <a:rPr lang="cs-CZ" sz="2600" dirty="0" err="1">
                <a:solidFill>
                  <a:srgbClr val="2B3953"/>
                </a:solidFill>
                <a:latin typeface="Martel"/>
              </a:rPr>
              <a:t>bagatelnost</a:t>
            </a:r>
            <a:r>
              <a:rPr lang="cs-CZ" sz="2600" dirty="0">
                <a:solidFill>
                  <a:srgbClr val="2B3953"/>
                </a:solidFill>
                <a:latin typeface="Martel"/>
              </a:rPr>
              <a:t> důsledků, detail, průměrný spotřebitel)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i="0" dirty="0">
                <a:solidFill>
                  <a:srgbClr val="2B3953"/>
                </a:solidFill>
                <a:effectLst/>
                <a:latin typeface="Martel"/>
              </a:rPr>
              <a:t>Obstojí „italský název“, pokud jde o ryz</a:t>
            </a:r>
            <a:r>
              <a:rPr lang="cs-CZ" sz="2600" dirty="0">
                <a:solidFill>
                  <a:srgbClr val="2B3953"/>
                </a:solidFill>
                <a:latin typeface="Martel"/>
              </a:rPr>
              <a:t>e českou společnost?</a:t>
            </a:r>
            <a:endParaRPr lang="cs-CZ" sz="2600" i="0" dirty="0">
              <a:solidFill>
                <a:srgbClr val="000000"/>
              </a:solidFill>
              <a:effectLst/>
              <a:latin typeface="Martel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Martel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91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Jméno FO v názvu PO (obecná úprava)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0500" y="1216969"/>
            <a:ext cx="11689080" cy="55038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i="0" dirty="0">
                <a:solidFill>
                  <a:srgbClr val="FF8400"/>
                </a:solidFill>
                <a:effectLst/>
              </a:rPr>
              <a:t>§ 133 OZ </a:t>
            </a:r>
            <a:r>
              <a:rPr lang="cs-CZ" sz="2500" dirty="0"/>
              <a:t>Název může obsahovat jméno člověka, k němuž má právnická osoba zvláštní vztah. </a:t>
            </a:r>
            <a:r>
              <a:rPr lang="cs-CZ" sz="2500" b="1" dirty="0"/>
              <a:t>Je-li člověk živ, lze užít jeho jméno v názvu právnické osoby jen s jeho souhlasem</a:t>
            </a:r>
            <a:r>
              <a:rPr lang="cs-CZ" sz="2500" dirty="0"/>
              <a:t>; zemřel-li, aniž dal souhlas, vyžaduje se souhlas jeho manžela, a pokud není, souhlas zletilého potomka, a pokud není on, souhlas předka.</a:t>
            </a:r>
          </a:p>
          <a:p>
            <a:pPr>
              <a:lnSpc>
                <a:spcPct val="100000"/>
              </a:lnSpc>
            </a:pPr>
            <a:r>
              <a:rPr lang="cs-CZ" sz="2500" i="1" dirty="0"/>
              <a:t>(2)</a:t>
            </a:r>
            <a:r>
              <a:rPr lang="cs-CZ" sz="2500" dirty="0"/>
              <a:t> Bylo-li v názvu právnické osoby užito příjmení a je-li pro to důvod spočívající v důležitém zájmu na ochraně rodiny, použije se § 78 odst. 3 obdobně.</a:t>
            </a:r>
          </a:p>
          <a:p>
            <a:pPr>
              <a:lnSpc>
                <a:spcPct val="100000"/>
              </a:lnSpc>
            </a:pPr>
            <a:r>
              <a:rPr lang="cs-CZ" sz="2500" i="1" dirty="0"/>
              <a:t>(3)</a:t>
            </a:r>
            <a:r>
              <a:rPr lang="cs-CZ" sz="2500" dirty="0"/>
              <a:t> Kdo má právo udělit souhlas k užití jména člověka v názvu právnické osoby, </a:t>
            </a:r>
            <a:r>
              <a:rPr lang="cs-CZ" sz="2500" b="1" dirty="0"/>
              <a:t>má právo jej kdykoli odvolat</a:t>
            </a:r>
            <a:r>
              <a:rPr lang="cs-CZ" sz="2500" dirty="0"/>
              <a:t>, a to i když jej udělil na určitou dobu; bylo-li ujednáno něco jiného, nepřihlíží se k tomu, odůvodňuje-li odvolání souhlasu podstatná změna okolností nebo jiný rozumný důvod. Byl-li souhlas udělený na určitou dobu odvolán, aniž to odůvodňuje podstatná změna okolností nebo jiný rozumný důvod, nahradí odvolávající právnické osobě škodu z toho vzniklou.</a:t>
            </a:r>
          </a:p>
          <a:p>
            <a:pPr marL="72000" indent="0" algn="just">
              <a:buNone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571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Jméno FO v obchodní firmě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516379"/>
            <a:ext cx="11007180" cy="5204461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800" b="1" i="0" dirty="0">
                <a:solidFill>
                  <a:srgbClr val="FF8400"/>
                </a:solidFill>
                <a:effectLst/>
              </a:rPr>
              <a:t>§ 428 OZ </a:t>
            </a:r>
            <a:r>
              <a:rPr lang="cs-CZ" dirty="0"/>
              <a:t>Odvolat souhlas s užitím svého jména v obchodní firmě právnické osoby má právo ten, kdo k tomu má tak </a:t>
            </a:r>
            <a:r>
              <a:rPr lang="cs-CZ" b="1" dirty="0"/>
              <a:t>závažný důvod</a:t>
            </a:r>
            <a:r>
              <a:rPr lang="cs-CZ" dirty="0"/>
              <a:t>, že po něm </a:t>
            </a:r>
            <a:r>
              <a:rPr lang="cs-CZ" b="1" dirty="0"/>
              <a:t>nelze spravedlivě požadovat</a:t>
            </a:r>
            <a:r>
              <a:rPr lang="cs-CZ" dirty="0"/>
              <a:t>, aby jeho jméno bylo v obchodní firmě využíváno; takovým důvodem může být zejména změna převažující povahy podnikání právnické osoby nebo změna vlastnické struktury obchodní korporace.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Právo odvolat souhlas má i právní nástupce.</a:t>
            </a: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398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238126"/>
            <a:ext cx="10806540" cy="647700"/>
          </a:xfrm>
        </p:spPr>
        <p:txBody>
          <a:bodyPr/>
          <a:lstStyle/>
          <a:p>
            <a:r>
              <a:rPr lang="cs-CZ" altLang="cs-CZ" dirty="0"/>
              <a:t>Přezkum v zápisovém řízení / notářem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" y="1121791"/>
            <a:ext cx="12068175" cy="55990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Přezkum, zda navržená obchodní firma není zaměnitelná či klamavá</a:t>
            </a:r>
            <a:r>
              <a:rPr lang="cs-CZ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Rejstříkový soud či notář jednají z úřední povinnosti.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Omezené účinky - pouze pro zápisové řízení. Nejde o definitivní aprobaci ani důkaz, že firma neporušuje práva třetích osob.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Navazující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Nejde o porušení práva na spravedlivý proces (res </a:t>
            </a:r>
            <a:r>
              <a:rPr lang="cs-CZ" dirty="0" err="1"/>
              <a:t>iudicata</a:t>
            </a:r>
            <a:r>
              <a:rPr lang="cs-CZ" dirty="0"/>
              <a:t>): </a:t>
            </a:r>
            <a:r>
              <a:rPr lang="cs-CZ" b="1" dirty="0"/>
              <a:t>předběžný přezkum firmy při zápisu do obchodního rejstříku nezakládá překážku věci rozsouzené  </a:t>
            </a:r>
            <a:r>
              <a:rPr lang="cs-CZ" dirty="0"/>
              <a:t>(</a:t>
            </a:r>
            <a:r>
              <a:rPr lang="cs-CZ" i="1" dirty="0"/>
              <a:t>III ÚS 793/07)</a:t>
            </a:r>
            <a:br>
              <a:rPr lang="cs-CZ" dirty="0"/>
            </a:br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76210"/>
              </p:ext>
            </p:extLst>
          </p:nvPr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85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720000"/>
            <a:ext cx="11214120" cy="451576"/>
          </a:xfrm>
        </p:spPr>
        <p:txBody>
          <a:bodyPr/>
          <a:lstStyle/>
          <a:p>
            <a:r>
              <a:rPr lang="cs-CZ" altLang="cs-CZ" dirty="0"/>
              <a:t>Jména podnikatelů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516379"/>
            <a:ext cx="11414760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Nezapsaní v OR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FO – Vlastní jméno s dodatky (§ 77, 79, 422 OZ)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PO – Název (§ 132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Zapsaní v OR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Obchodní firma (§ 423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328594D-83B2-437A-986B-8EF16C935AB5}"/>
              </a:ext>
            </a:extLst>
          </p:cNvPr>
          <p:cNvGraphicFramePr>
            <a:graphicFrameLocks noGrp="1"/>
          </p:cNvGraphicFramePr>
          <p:nvPr/>
        </p:nvGraphicFramePr>
        <p:xfrm>
          <a:off x="1" y="7193280"/>
          <a:ext cx="85296" cy="36067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48">
                  <a:extLst>
                    <a:ext uri="{9D8B030D-6E8A-4147-A177-3AD203B41FA5}">
                      <a16:colId xmlns:a16="http://schemas.microsoft.com/office/drawing/2014/main" val="1979281081"/>
                    </a:ext>
                  </a:extLst>
                </a:gridCol>
                <a:gridCol w="42648">
                  <a:extLst>
                    <a:ext uri="{9D8B030D-6E8A-4147-A177-3AD203B41FA5}">
                      <a16:colId xmlns:a16="http://schemas.microsoft.com/office/drawing/2014/main" val="3414357409"/>
                    </a:ext>
                  </a:extLst>
                </a:gridCol>
              </a:tblGrid>
              <a:tr h="1258947">
                <a:tc>
                  <a:txBody>
                    <a:bodyPr/>
                    <a:lstStyle/>
                    <a:p>
                      <a:pPr algn="l" fontAlgn="b"/>
                      <a:endParaRPr lang="cs-CZ" sz="9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409870598"/>
                  </a:ext>
                </a:extLst>
              </a:tr>
              <a:tr h="201006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632011639"/>
                  </a:ext>
                </a:extLst>
              </a:tr>
              <a:tr h="301155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598703038"/>
                  </a:ext>
                </a:extLst>
              </a:tr>
              <a:tr h="100857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244776678"/>
                  </a:ext>
                </a:extLst>
              </a:tr>
              <a:tr h="125894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373238086"/>
                  </a:ext>
                </a:extLst>
              </a:tr>
              <a:tr h="883389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81300056"/>
                  </a:ext>
                </a:extLst>
              </a:tr>
              <a:tr h="213525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22504271"/>
                  </a:ext>
                </a:extLst>
              </a:tr>
              <a:tr h="238562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84937739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795129229"/>
                  </a:ext>
                </a:extLst>
              </a:tr>
              <a:tr h="15093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83511994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16520545"/>
                  </a:ext>
                </a:extLst>
              </a:tr>
              <a:tr h="213525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477303470"/>
                  </a:ext>
                </a:extLst>
              </a:tr>
              <a:tr h="2510812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895697208"/>
                  </a:ext>
                </a:extLst>
              </a:tr>
              <a:tr h="2010065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1512831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145626102"/>
                  </a:ext>
                </a:extLst>
              </a:tr>
              <a:tr h="301155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4132170272"/>
                  </a:ext>
                </a:extLst>
              </a:tr>
              <a:tr h="13572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607260270"/>
                  </a:ext>
                </a:extLst>
              </a:tr>
              <a:tr h="1634507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903598502"/>
                  </a:ext>
                </a:extLst>
              </a:tr>
              <a:tr h="2635997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167270971"/>
                  </a:ext>
                </a:extLst>
              </a:tr>
              <a:tr h="3387115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730697251"/>
                  </a:ext>
                </a:extLst>
              </a:tr>
              <a:tr h="2635997">
                <a:tc>
                  <a:txBody>
                    <a:bodyPr/>
                    <a:lstStyle/>
                    <a:p>
                      <a:pPr algn="l" fontAlgn="b"/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72925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550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Ochrana obchodní firmy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348741"/>
            <a:ext cx="11007180" cy="53721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3200" dirty="0"/>
              <a:t>Ochrana práv k obchodní firmě náleží tomu, kdo ji po právu použil poprvé.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3200" dirty="0"/>
              <a:t>Kdo byl dotčen ve svém právu k obchodní firmě, má stejná práva jako při ochraně před nekalou soutěží.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3200" dirty="0"/>
              <a:t>SPORNÉ: Priorita zápisu nebo užití?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Je možné, aby společnost, která byla založena první, ale podala návrh na zápis do obchodního rejstříku až po jiné společnosti se stejnou obchodní firmou, měla právo priority? </a:t>
            </a:r>
            <a:endParaRPr lang="cs-CZ" altLang="cs-CZ" sz="3200" dirty="0"/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962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527902"/>
            <a:ext cx="11214120" cy="461666"/>
          </a:xfrm>
        </p:spPr>
        <p:txBody>
          <a:bodyPr/>
          <a:lstStyle/>
          <a:p>
            <a:pPr algn="just"/>
            <a:r>
              <a:rPr lang="cs-CZ" altLang="cs-CZ" dirty="0"/>
              <a:t>Obchodní firma v atypických případech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357461"/>
            <a:ext cx="11414760" cy="53633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500" b="1" dirty="0"/>
              <a:t>Předběžná společnost - § 127 OZ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500" dirty="0"/>
              <a:t>Za právnickou osobu lze jednat </a:t>
            </a:r>
            <a:r>
              <a:rPr lang="cs-CZ" sz="2500" b="1" dirty="0"/>
              <a:t>jejím jménem </a:t>
            </a:r>
            <a:r>
              <a:rPr lang="cs-CZ" sz="2500" dirty="0"/>
              <a:t>již před jejím vznikem.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500" dirty="0"/>
              <a:t>Právnická osoba může účinky těchto jednání pro sebe do tří měsíců od svého vzniku převzít.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500" b="1" dirty="0" err="1"/>
              <a:t>Předregistrace</a:t>
            </a:r>
            <a:r>
              <a:rPr lang="cs-CZ" sz="2500" b="1" dirty="0"/>
              <a:t> obchodní firmy v OR</a:t>
            </a:r>
            <a:r>
              <a:rPr lang="cs-CZ" sz="2500" dirty="0"/>
              <a:t> dle § 48 odst. 2 ZVR, </a:t>
            </a:r>
            <a:r>
              <a:rPr lang="cs-CZ" sz="2500" dirty="0" err="1"/>
              <a:t>popl</a:t>
            </a:r>
            <a:r>
              <a:rPr lang="cs-CZ" sz="2500" dirty="0"/>
              <a:t>. 1.000,- Kč.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500" dirty="0"/>
              <a:t>Navrhnou-li to všichni zakladatelé, zapíše rejstříkový soud do obchodního rejstříku </a:t>
            </a:r>
            <a:r>
              <a:rPr lang="cs-CZ" sz="2500" b="1" dirty="0"/>
              <a:t>obchodní firmu řádně založené OK</a:t>
            </a:r>
            <a:r>
              <a:rPr lang="cs-CZ" sz="2500" dirty="0"/>
              <a:t>; přílohou návrhu je zakladatelské právní jednání. </a:t>
            </a:r>
            <a:endParaRPr lang="cs-CZ" sz="25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500" u="sng" dirty="0">
                <a:uFill>
                  <a:solidFill>
                    <a:schemeClr val="bg1"/>
                  </a:solidFill>
                </a:uFill>
              </a:rPr>
              <a:t>Do 1 měsíce od zápisu firmy nutno podat návrh, jinak výmaz firmy.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63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Ochrana i proti fonetické zaměnitelnosti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1475" y="1516379"/>
            <a:ext cx="11302365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I fonetická zaměnitelnost (VS Praha, 7 </a:t>
            </a:r>
            <a:r>
              <a:rPr lang="cs-CZ" dirty="0" err="1"/>
              <a:t>Cmo</a:t>
            </a:r>
            <a:r>
              <a:rPr lang="cs-CZ" dirty="0"/>
              <a:t> 86/2016: </a:t>
            </a:r>
            <a:r>
              <a:rPr lang="cs-CZ" altLang="cs-CZ" dirty="0"/>
              <a:t>STAFICA, spol. s. r.o. v. STAFIKA, s.r.o.,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příklad „povoleného“ písmenkového odlišení: A – Elektro a Elektro – 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SEIFEROS </a:t>
            </a:r>
            <a:r>
              <a:rPr lang="cs-CZ" dirty="0" err="1"/>
              <a:t>cz</a:t>
            </a:r>
            <a:r>
              <a:rPr lang="cs-CZ" dirty="0"/>
              <a:t> o.p.s. a ZAYFERUS o.p.s.</a:t>
            </a:r>
            <a:endParaRPr lang="cs-CZ" altLang="cs-CZ" dirty="0"/>
          </a:p>
          <a:p>
            <a:pPr marL="72000" indent="0" algn="just">
              <a:buNone/>
            </a:pPr>
            <a:endParaRPr 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266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Postačí jiný geografický údaj?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1475" y="1516379"/>
            <a:ext cx="11302365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§ 10 odst. 2 </a:t>
            </a:r>
            <a:r>
              <a:rPr lang="cs-CZ" dirty="0" err="1">
                <a:latin typeface="+mj-lt"/>
              </a:rPr>
              <a:t>ObchZ</a:t>
            </a:r>
            <a:r>
              <a:rPr lang="cs-CZ" dirty="0">
                <a:latin typeface="+mj-lt"/>
              </a:rPr>
              <a:t> – </a:t>
            </a:r>
            <a:r>
              <a:rPr lang="cs-CZ" i="1" dirty="0">
                <a:latin typeface="+mj-lt"/>
              </a:rPr>
              <a:t>postačí jiné sídlo, pokud nepodnikají ve stejném oboru</a:t>
            </a:r>
            <a:r>
              <a:rPr lang="cs-CZ" dirty="0">
                <a:latin typeface="+mj-lt"/>
              </a:rPr>
              <a:t>, novela 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č. 370/2000 Sb., tuto liberaci vypustila</a:t>
            </a:r>
            <a:endParaRPr lang="cs-CZ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NS proto: 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Uvedení geografického místa v kmeni firmy jako údaje totožného se sídlem firmy </a:t>
            </a:r>
            <a:r>
              <a:rPr lang="cs-CZ" b="1" i="0" dirty="0">
                <a:solidFill>
                  <a:srgbClr val="000000"/>
                </a:solidFill>
                <a:effectLst/>
                <a:latin typeface="+mj-lt"/>
              </a:rPr>
              <a:t>nemůže zajistit výlučnost a jedinečnost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PO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, majících v kmeni firmy stejné označení – ž-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+mj-lt"/>
              </a:rPr>
              <a:t>c</a:t>
            </a:r>
            <a:r>
              <a:rPr lang="cs-CZ" dirty="0" err="1"/>
              <a:t>e</a:t>
            </a:r>
            <a:r>
              <a:rPr lang="cs-CZ" dirty="0"/>
              <a:t> </a:t>
            </a:r>
            <a:r>
              <a:rPr lang="cs-CZ" dirty="0" err="1"/>
              <a:t>ProTel</a:t>
            </a:r>
            <a:r>
              <a:rPr lang="cs-CZ" dirty="0"/>
              <a:t> </a:t>
            </a:r>
            <a:r>
              <a:rPr lang="cs-CZ" dirty="0" err="1"/>
              <a:t>trading</a:t>
            </a:r>
            <a:r>
              <a:rPr lang="cs-CZ" dirty="0"/>
              <a:t> spol. s.r.o. a ž-á </a:t>
            </a:r>
            <a:r>
              <a:rPr lang="cs-CZ" dirty="0" err="1"/>
              <a:t>Protel</a:t>
            </a:r>
            <a:r>
              <a:rPr lang="cs-CZ" dirty="0"/>
              <a:t> Praha, spol. </a:t>
            </a:r>
            <a:r>
              <a:rPr lang="cs-CZ" dirty="0" err="1"/>
              <a:t>s.r.o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 (NS 29 Odo 844/2003)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Nelze paušalizovat – Kebab Bruntál, s.r.o. v. Kebab Krnov, s.r.o., KEBAB OLOMOUC, s.r.o. atd.</a:t>
            </a:r>
            <a:endParaRPr lang="cs-CZ" altLang="cs-CZ" dirty="0">
              <a:latin typeface="+mj-lt"/>
            </a:endParaRPr>
          </a:p>
          <a:p>
            <a:pPr marL="72000" indent="0" algn="just">
              <a:buNone/>
            </a:pPr>
            <a:endParaRPr 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746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476250"/>
            <a:ext cx="10806540" cy="513318"/>
          </a:xfrm>
        </p:spPr>
        <p:txBody>
          <a:bodyPr/>
          <a:lstStyle/>
          <a:p>
            <a:r>
              <a:rPr lang="cs-CZ" altLang="cs-CZ" dirty="0"/>
              <a:t>Halo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5249" y="885825"/>
            <a:ext cx="11972925" cy="583501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Žalobkyně „Halo, s.r.o.“ proti žalované „Halo G. E. CZ, s.r.o.“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Argumentace </a:t>
            </a:r>
            <a:r>
              <a:rPr lang="cs-CZ" i="1" dirty="0"/>
              <a:t>NS 32 Odo 873/2004</a:t>
            </a:r>
            <a:r>
              <a:rPr lang="cs-CZ" dirty="0"/>
              <a:t>, podle něhož postačí k dostatečnému odlišení firem doplnění dalšího nejméně dvouslabičného slova. Žalovaná nesouhlasila s tvrzením žalobkyně, že slovo „Halo“ představuje v kmenu její firmy </a:t>
            </a:r>
            <a:r>
              <a:rPr lang="cs-CZ" b="1" dirty="0"/>
              <a:t>dominantní, silný prvek</a:t>
            </a:r>
            <a:r>
              <a:rPr lang="cs-CZ" dirty="0"/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i="1" dirty="0"/>
              <a:t>NS 32 Odo 1729/2006: z</a:t>
            </a:r>
            <a:r>
              <a:rPr lang="cs-CZ" dirty="0"/>
              <a:t>měnitelnost spočívá v tom, že slovo „Halo“. představuje ve firemním kmeni žalované </a:t>
            </a:r>
            <a:r>
              <a:rPr lang="cs-CZ" b="1" dirty="0"/>
              <a:t>dominantní, silný prvek</a:t>
            </a:r>
            <a:r>
              <a:rPr lang="cs-CZ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Roli hraje i délka (souběžného) užívání (1993 v. 2005), stará firma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Vliv na závěr o (ne)zaměnitelnosti obchodní firmy může mít i předmět činnosti (podnikání), jakož i teritorium, na němž je tato činnost (podnikání) vyvíjena. Není-li totiž okruh osob (zákazníků), přicházejících s posuzovanými PO do styku, alespoň částečně shodný, snižuje se pravděpodobnost záměny jejich názvů (NS 23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Cdo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3394/2017).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</a:rPr>
              <a:t>Koh-i-noor</a:t>
            </a:r>
            <a:endParaRPr lang="cs-CZ" alt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2292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4" y="275195"/>
            <a:ext cx="11953876" cy="723898"/>
          </a:xfrm>
        </p:spPr>
        <p:txBody>
          <a:bodyPr/>
          <a:lstStyle/>
          <a:p>
            <a:r>
              <a:rPr lang="cs-CZ" altLang="cs-CZ" dirty="0"/>
              <a:t>Tereza, s.r.o. v. Tereza Břeclav, příspěvková </a:t>
            </a:r>
            <a:r>
              <a:rPr lang="cs-CZ" altLang="cs-CZ" dirty="0" err="1"/>
              <a:t>org</a:t>
            </a:r>
            <a:r>
              <a:rPr lang="cs-CZ" altLang="cs-CZ" dirty="0"/>
              <a:t>.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1" y="999093"/>
            <a:ext cx="11630024" cy="572174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 odmítnul zápis „Tereza Břeclav, příspěvková organizace“: Zákazníkovi utkví v paměti jeho příznačná část (slovo „Tereza“) , slovo „Břeclav“ je tzv. slabým prvkem, jenž nemá dostatečnou rozlišovací schopnost a není s to sám o sobě zaměnitelnost vyloučit.</a:t>
            </a:r>
          </a:p>
          <a:p>
            <a:pPr algn="just">
              <a:lnSpc>
                <a:spcPct val="10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NS: název příspěvkové organizace se odlišuje od obchodní firmy společnosti TEREZA spol. s r. o. nejen údajem o obci, ale také (nezkráceným) dodatkem odlišné právní formy (příspěvková organizace). </a:t>
            </a:r>
          </a:p>
          <a:p>
            <a:pPr algn="just">
              <a:lnSpc>
                <a:spcPct val="10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Současně rozdílný okruh zákazníků, Praha v. Břeclav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Výsledek: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nezaměnitelnost názvu příspěvkové organizace (jenž se zápisem příspěvkové organizace do obchodního rejstříku stane její obchodní firmou) s obchodní firmou společnosti TEREZA spol. s r.o.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(NS 5758/2016)</a:t>
            </a:r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8850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Rozlišování silných (dominantních) a slabých prvků II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2028825"/>
            <a:ext cx="11007180" cy="469201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 err="1"/>
              <a:t>Delle</a:t>
            </a:r>
            <a:r>
              <a:rPr lang="cs-CZ" altLang="cs-CZ" dirty="0"/>
              <a:t> Praha spol. s r.o. v DELIA FOCUS spol. s r.o. – VS Praha považoval za „silný“ prvek FOCUS – velmi sporné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STAFICA, spol. s. r.o. v. STAFIKA, s.r.o.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9490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79" y="527902"/>
            <a:ext cx="11694795" cy="461666"/>
          </a:xfrm>
        </p:spPr>
        <p:txBody>
          <a:bodyPr/>
          <a:lstStyle/>
          <a:p>
            <a:pPr algn="just"/>
            <a:r>
              <a:rPr lang="cs-CZ" altLang="cs-CZ" dirty="0"/>
              <a:t>Nepřímá zaměnitelnost – snížení rozlišovací </a:t>
            </a:r>
            <a:r>
              <a:rPr lang="cs-CZ" altLang="cs-CZ" dirty="0" err="1"/>
              <a:t>fce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357461"/>
            <a:ext cx="11414760" cy="53633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29 </a:t>
            </a:r>
            <a:r>
              <a:rPr lang="cs-CZ" sz="2600" b="0" i="0" dirty="0" err="1">
                <a:solidFill>
                  <a:srgbClr val="000000"/>
                </a:solidFill>
                <a:effectLst/>
                <a:latin typeface="+mj-lt"/>
              </a:rPr>
              <a:t>Cdo</a:t>
            </a: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 603/2000, PREMIX, </a:t>
            </a:r>
            <a:r>
              <a:rPr lang="cs-CZ" sz="2600" dirty="0">
                <a:solidFill>
                  <a:srgbClr val="000000"/>
                </a:solidFill>
                <a:latin typeface="+mj-lt"/>
              </a:rPr>
              <a:t>Návaznost na m</a:t>
            </a: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eziválečnou judikaturou - Sbírka rozhodnutí NS - Vážný č. 8856, 10521, 11397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Výkon formálního práva k úředně registrovanému obchodnímu jménu se nesmí příčit zásadě hmotného práva, vyjádřené v </a:t>
            </a:r>
            <a:r>
              <a:rPr lang="cs-CZ" sz="2600" b="0" i="0" dirty="0" err="1">
                <a:solidFill>
                  <a:srgbClr val="000000"/>
                </a:solidFill>
                <a:effectLst/>
                <a:latin typeface="+mj-lt"/>
              </a:rPr>
              <a:t>ust</a:t>
            </a: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. § 44 odst. 1 </a:t>
            </a:r>
            <a:r>
              <a:rPr lang="cs-CZ" sz="2600" b="0" i="0" dirty="0" err="1">
                <a:solidFill>
                  <a:srgbClr val="000000"/>
                </a:solidFill>
                <a:effectLst/>
                <a:latin typeface="+mj-lt"/>
              </a:rPr>
              <a:t>ObchZ</a:t>
            </a:r>
            <a:r>
              <a:rPr lang="cs-CZ" sz="2600" dirty="0">
                <a:solidFill>
                  <a:srgbClr val="000000"/>
                </a:solidFill>
                <a:latin typeface="+mj-lt"/>
              </a:rPr>
              <a:t>, tj.: </a:t>
            </a:r>
            <a:r>
              <a:rPr lang="cs-CZ" sz="2600" b="0" i="0" dirty="0">
                <a:solidFill>
                  <a:srgbClr val="000000"/>
                </a:solidFill>
                <a:effectLst/>
                <a:latin typeface="+mj-lt"/>
              </a:rPr>
              <a:t>být jednáním proti dobrým mravům soutěže (shodně k ochraně práv majitele ochranné známky rozhodnutí R 51/96 ve Sbírce soudních rozhodnutí a stanovisek)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0000"/>
                </a:solidFill>
                <a:latin typeface="+mj-lt"/>
              </a:rPr>
              <a:t>Ohled nutný NEJENOM na zaměnitelné firmy, ale názvy produktů..</a:t>
            </a:r>
            <a:endParaRPr lang="cs-CZ" sz="26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72000" indent="0">
              <a:buNone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5404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Rozdíl mezi zaměnitelností a klamavostí?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516379"/>
            <a:ext cx="11007180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Zásada nezaměnitelnosti chrání podnikatelské prostředí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Soutěžní vztahy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Zákaz klamavosti směřuje k ochraně zákaznické veřejnosti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dirty="0"/>
              <a:t>Klamavá představa zákazníků u některých obchodních firem</a:t>
            </a:r>
          </a:p>
          <a:p>
            <a:pPr marL="72000" indent="0" algn="just">
              <a:buNone/>
            </a:pPr>
            <a:endParaRPr lang="cs-CZ" alt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8934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Nároky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1475" y="1516379"/>
            <a:ext cx="11302365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Výzva, svépomoc (§ 14 OZ)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Jako u nekalé soutěže (zdržení, odstranění, škoda, BO, přim. zadostiučinění)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Odstraňovací nárok – změna obchodní firmy a zápis do OR – NS 23 </a:t>
            </a:r>
            <a:r>
              <a:rPr lang="cs-CZ" dirty="0" err="1"/>
              <a:t>Cdo</a:t>
            </a:r>
            <a:r>
              <a:rPr lang="cs-CZ" dirty="0"/>
              <a:t> 775/2012, nestačí jiná forma korporace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Zdržení se jen mimořádně a s limity (souběžné používání zaměnitelné zkratky – VS Praha 3 </a:t>
            </a:r>
            <a:r>
              <a:rPr lang="cs-CZ" dirty="0" err="1"/>
              <a:t>Cmo</a:t>
            </a:r>
            <a:r>
              <a:rPr lang="cs-CZ" dirty="0"/>
              <a:t> 426/95)</a:t>
            </a: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23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281940"/>
            <a:ext cx="11214120" cy="594360"/>
          </a:xfrm>
        </p:spPr>
        <p:txBody>
          <a:bodyPr/>
          <a:lstStyle/>
          <a:p>
            <a:r>
              <a:rPr lang="cs-CZ" altLang="cs-CZ" dirty="0"/>
              <a:t>Počty podnikatelů v ČR (MPO, 31. 12. 2022)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516379"/>
            <a:ext cx="11414760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328594D-83B2-437A-986B-8EF16C935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94350"/>
              </p:ext>
            </p:extLst>
          </p:nvPr>
        </p:nvGraphicFramePr>
        <p:xfrm>
          <a:off x="518160" y="952500"/>
          <a:ext cx="10226040" cy="5768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07305">
                  <a:extLst>
                    <a:ext uri="{9D8B030D-6E8A-4147-A177-3AD203B41FA5}">
                      <a16:colId xmlns:a16="http://schemas.microsoft.com/office/drawing/2014/main" val="1979281081"/>
                    </a:ext>
                  </a:extLst>
                </a:gridCol>
                <a:gridCol w="2418735">
                  <a:extLst>
                    <a:ext uri="{9D8B030D-6E8A-4147-A177-3AD203B41FA5}">
                      <a16:colId xmlns:a16="http://schemas.microsoft.com/office/drawing/2014/main" val="3414357409"/>
                    </a:ext>
                  </a:extLst>
                </a:gridCol>
              </a:tblGrid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Počet ke dni :</a:t>
                      </a:r>
                      <a:endParaRPr lang="cs-CZ" sz="9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                                             31.12.2022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409870598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Celkem platných živnostenských oprávnění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4 077 526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632011639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  pro živnosti  :  koncesované 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327 364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598703038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                       :  vázané 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356 552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244776678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                       :  řemeslné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1 059 460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373238086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                       :  volné 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2 334 150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81300056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ŽO pro fyzické osoby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3 124 694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22504271"/>
                  </a:ext>
                </a:extLst>
              </a:tr>
              <a:tr h="15264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ŽO pro právnické osoby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952 832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849377392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795129229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ŽO pro cizince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151 244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83511994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216520545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Podnikatelé celkem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 dirty="0">
                          <a:effectLst/>
                        </a:rPr>
                        <a:t>2 645 796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477303470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    - z toho : fyzické osoby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 dirty="0">
                          <a:effectLst/>
                        </a:rPr>
                        <a:t>2 111 733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895697208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                 : právnické osoby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 dirty="0">
                          <a:effectLst/>
                        </a:rPr>
                        <a:t>534 063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115128312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1145626102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Podnikatelé cizinci celkem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111 693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4132170272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607260270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Počet obyvatel</a:t>
                      </a:r>
                      <a:endParaRPr lang="cs-CZ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10 526 937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903598502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Počet ŽO na 1000 obyvatel</a:t>
                      </a:r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387,34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167270971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Počet podnikatelů na 1000 obyv.</a:t>
                      </a:r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251,34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2730697251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Počet ŽO na 1 podnikatele</a:t>
                      </a:r>
                      <a:endParaRPr lang="pl-PL" sz="1000" b="1" i="1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1,54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8624" marR="8624" marT="8624" marB="0" anchor="b"/>
                </a:tc>
                <a:extLst>
                  <a:ext uri="{0D108BD9-81ED-4DB2-BD59-A6C34878D82A}">
                    <a16:rowId xmlns:a16="http://schemas.microsoft.com/office/drawing/2014/main" val="372925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261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Vyšší nároky na enunciát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516379"/>
            <a:ext cx="11007180" cy="520446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VS Praha 3 </a:t>
            </a:r>
            <a:r>
              <a:rPr lang="cs-CZ" dirty="0" err="1"/>
              <a:t>Cmo</a:t>
            </a:r>
            <a:r>
              <a:rPr lang="cs-CZ" dirty="0"/>
              <a:t> 254/2010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Výrok soudu musí stanovit jednoznačnou a konkrétní povinnost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Jinak byl ve výroku rozhodnutí dán prostor pro libovůli a různý výklad, a takové soudní rozhodnutí by nebylo vykonatelné.</a:t>
            </a:r>
            <a:endParaRPr lang="cs-CZ" alt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2376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Nabytí obchodní firmy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6660" y="1272541"/>
            <a:ext cx="11007180" cy="5448300"/>
          </a:xfrm>
        </p:spPr>
        <p:txBody>
          <a:bodyPr/>
          <a:lstStyle/>
          <a:p>
            <a:r>
              <a:rPr lang="cs-CZ" dirty="0"/>
              <a:t>Kdo nabude obchodní firmu, má právo ji používat, pokud k tomu má souhlas svého předchůdce nebo jeho právního nástupce; vyžaduje se však, aby k obchodní firmě připojil údaj vyjadřující právní nástupnictví („právní nástupce“).</a:t>
            </a:r>
          </a:p>
          <a:p>
            <a:r>
              <a:rPr lang="cs-CZ" dirty="0"/>
              <a:t>Při přeměně PO přejde obchodní firma na právního nástupce, pokud s tím souhlasí; souhlas jiné osoby se nevyžaduje. Má-li PO více právních nástupců a neurčí-li se, na kterého z nich obchodní firma přechází, nepřejde obchodní firma na žádného z nich.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9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Obchodní listiny - § 435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6243" y="1133475"/>
            <a:ext cx="11679811" cy="5587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Každý podnikatel musí uvádět na obchodních listinách a v rámci informací zpřístupňovaných veřejnosti prostřednictvím dálkového přístupu své </a:t>
            </a:r>
            <a:r>
              <a:rPr lang="cs-CZ" sz="2600" b="1" dirty="0"/>
              <a:t>jméno a sídlo</a:t>
            </a:r>
            <a:r>
              <a:rPr lang="cs-CZ" sz="26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Podnikatel zapsaný v OR uvede na obchodní listině </a:t>
            </a:r>
            <a:r>
              <a:rPr lang="cs-CZ" sz="2600" b="1" dirty="0"/>
              <a:t>též údaj o tomto zápisu</a:t>
            </a:r>
            <a:r>
              <a:rPr lang="cs-CZ" sz="2600" dirty="0"/>
              <a:t> včetně oddílu a vložky; podnikatel zapsaný v jiném veřejném rejstříku uvede údaj o svém zápisu do tohoto rejstříku; podnikatel nezapsaný ve veřejném rejstříku uvede údaj o svém zápisu do jiné evidence, IČ.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Nejde o taxativní výčet, další údaje ale nesmí být klamavé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Objednávky, dopisy v. Faktury, Smlouvy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9410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527902"/>
            <a:ext cx="10806540" cy="461666"/>
          </a:xfrm>
        </p:spPr>
        <p:txBody>
          <a:bodyPr/>
          <a:lstStyle/>
          <a:p>
            <a:r>
              <a:rPr lang="cs-CZ" altLang="cs-CZ" dirty="0"/>
              <a:t>Význam údajů 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6243" y="1216969"/>
            <a:ext cx="11679811" cy="55038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i="0" dirty="0">
                <a:effectLst/>
              </a:rPr>
              <a:t>Pokud podnikatel jakožto účastník smlouvy uvede ve smlouvě své IČO a DIČ, dává tím druhé straně najevo, že se smlouva týká jeho podnikatelské činnosti. (NS 23 </a:t>
            </a:r>
            <a:r>
              <a:rPr lang="cs-CZ" i="0" dirty="0" err="1">
                <a:effectLst/>
              </a:rPr>
              <a:t>Cdo</a:t>
            </a:r>
            <a:r>
              <a:rPr lang="cs-CZ" i="0" dirty="0">
                <a:effectLst/>
              </a:rPr>
              <a:t> 1129/2008)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</a:rPr>
              <a:t>Podle směrnice Rady č. 68/151/EHS jsou podnikatelé </a:t>
            </a:r>
            <a:r>
              <a:rPr lang="cs-CZ" dirty="0"/>
              <a:t>povinni </a:t>
            </a:r>
            <a:r>
              <a:rPr lang="cs-CZ" b="0" i="0" dirty="0">
                <a:effectLst/>
              </a:rPr>
              <a:t>údaje uvádět pouze na dopisech a objednávkách.</a:t>
            </a:r>
          </a:p>
          <a:p>
            <a:pPr algn="just">
              <a:lnSpc>
                <a:spcPct val="100000"/>
              </a:lnSpc>
            </a:pPr>
            <a:r>
              <a:rPr lang="cs-CZ" b="1" i="0" dirty="0">
                <a:effectLst/>
              </a:rPr>
              <a:t>§ 3019 OZ </a:t>
            </a:r>
            <a:r>
              <a:rPr lang="cs-CZ" b="0" i="0" dirty="0">
                <a:effectLst/>
              </a:rPr>
              <a:t>Údaji, podle nichž lze člověka zjistit, jsou zejména jméno, bydliště a datum narození, popřípadě identifikující údaj podle jiného právního předpisu. Identifikujícím údajem právnické osoby nebo podnikatele je identifikační číslo osoby, bylo-li jim přiděleno.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808080"/>
              </a:solidFill>
              <a:effectLst/>
              <a:latin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i="0" dirty="0">
              <a:solidFill>
                <a:srgbClr val="212529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847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660" y="333376"/>
            <a:ext cx="10806540" cy="487356"/>
          </a:xfrm>
        </p:spPr>
        <p:txBody>
          <a:bodyPr/>
          <a:lstStyle/>
          <a:p>
            <a:r>
              <a:rPr lang="cs-CZ" altLang="cs-CZ" dirty="0"/>
              <a:t>Internetové stránky 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6243" y="933451"/>
            <a:ext cx="11679811" cy="57873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i="0" dirty="0">
                <a:solidFill>
                  <a:srgbClr val="FF8400"/>
                </a:solidFill>
                <a:effectLst/>
                <a:latin typeface="+mj-lt"/>
              </a:rPr>
              <a:t>§ 7 ZOK </a:t>
            </a:r>
            <a:r>
              <a:rPr lang="cs-CZ" dirty="0">
                <a:latin typeface="+mj-lt"/>
              </a:rPr>
              <a:t>(1) Uvádí-li kapitálová společnost nebo družstvo na obchodních listinách také údaj o svém základním kapitálu, musí se tento údaj týkat pouze upsané a splacené části základního kapitálu.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+mj-lt"/>
              </a:rPr>
              <a:t>(2) Akciová společnost bez zbytečného odkladu po svém vzniku a dále průběžně uveřejňuje způsobem umožňujícím dálkový přístup, který je pro veřejnost bezplatný, a to tak, aby informace byly dostupné jednoduchým způsobem po zadání elektronické adresy (dále jen "internetové stránky"), údaje, které je povinna uvádět na obchodních listinách, a další údaje stanovené tímto zákonem.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+mj-lt"/>
              </a:rPr>
              <a:t>(3) Zřídí-li společnost s ručením omezeným internetové stránky, vztahuje se na ni ustanovení </a:t>
            </a:r>
            <a:r>
              <a:rPr lang="cs-CZ" dirty="0">
                <a:latin typeface="+mj-lt"/>
                <a:hlinkClick r:id="rId3"/>
              </a:rPr>
              <a:t>odstavce 2</a:t>
            </a:r>
            <a:r>
              <a:rPr lang="cs-CZ" dirty="0">
                <a:latin typeface="+mj-lt"/>
              </a:rPr>
              <a:t> obdobně.</a:t>
            </a:r>
          </a:p>
          <a:p>
            <a:pPr algn="just">
              <a:lnSpc>
                <a:spcPct val="100000"/>
              </a:lnSpc>
            </a:pP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Expanze: § 79 odst. 3 ZOK, povinnost všem členům koncernu informovat na svých </a:t>
            </a:r>
            <a:r>
              <a:rPr lang="cs-CZ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internetových stránkách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o existenci koncernu.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808080"/>
              </a:solidFill>
              <a:effectLst/>
              <a:latin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i="0" dirty="0">
              <a:solidFill>
                <a:srgbClr val="212529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60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480767"/>
            <a:ext cx="11214120" cy="690809"/>
          </a:xfrm>
        </p:spPr>
        <p:txBody>
          <a:bodyPr/>
          <a:lstStyle/>
          <a:p>
            <a:r>
              <a:rPr lang="cs-CZ" altLang="cs-CZ" dirty="0"/>
              <a:t>Podnikatel bez obchodní firmy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171577"/>
            <a:ext cx="11414760" cy="554926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§ 422: Podnikatel, který nemá obchodní firmu, právně jedná při svém podnikání </a:t>
            </a:r>
            <a:r>
              <a:rPr lang="cs-CZ" b="1" dirty="0"/>
              <a:t>pod vlastním jménem</a:t>
            </a:r>
            <a:r>
              <a:rPr lang="cs-CZ" dirty="0"/>
              <a:t>; připojí-li k němu dodatky charakterizující blíže jeho osobu nebo obchodní závod, nesmí být klamavé.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Jméno a příjmení (§ 77), resp. název (§ 132)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Pseudonym spíše ne, § 79: Člověk může </a:t>
            </a:r>
            <a:r>
              <a:rPr lang="cs-CZ" sz="2500" b="1" dirty="0"/>
              <a:t>pro určitý obor své činnosti nebo i pro soukromý styk</a:t>
            </a:r>
            <a:r>
              <a:rPr lang="cs-CZ" sz="2500" dirty="0"/>
              <a:t> vůbec přijmout pseudonym. Právní jednání pod pseudonymem není na újmu platnosti, je-li zřejmé, kdo jednal, a nemůže-li druhá strana mít pochybnost o osobě jednajícího.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4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480767"/>
            <a:ext cx="11214120" cy="690809"/>
          </a:xfrm>
        </p:spPr>
        <p:txBody>
          <a:bodyPr/>
          <a:lstStyle/>
          <a:p>
            <a:r>
              <a:rPr lang="cs-CZ" altLang="cs-CZ" dirty="0"/>
              <a:t>Podnikatel bez obchodní firmy II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171576"/>
            <a:ext cx="11414760" cy="5549265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§ 422: Podnikatel, který nemá obchodní firmu, právně jedná při svém podnikání </a:t>
            </a:r>
            <a:r>
              <a:rPr lang="cs-CZ" b="1" dirty="0"/>
              <a:t>pod vlastním jménem</a:t>
            </a:r>
            <a:r>
              <a:rPr lang="cs-CZ" dirty="0"/>
              <a:t>; připojí-li k němu dodatky </a:t>
            </a:r>
            <a:r>
              <a:rPr lang="cs-CZ" i="1" dirty="0"/>
              <a:t>charakterizující blíže jeho osobu nebo obchodní závod</a:t>
            </a:r>
            <a:r>
              <a:rPr lang="cs-CZ" dirty="0"/>
              <a:t>, nesmí být klamavé.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Louis Cole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Petr Fiala ml., architekt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Petr Bureš st. – Kavárna Nahoru-Dolů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sporné: možné fantazijní dodatky?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Nemá sice firmu, ale ochrana jména podnikatele podle obecných ustanovení (§ 77 </a:t>
            </a:r>
            <a:r>
              <a:rPr lang="cs-CZ" dirty="0" err="1"/>
              <a:t>an</a:t>
            </a:r>
            <a:r>
              <a:rPr lang="cs-CZ" dirty="0"/>
              <a:t>., § 132 </a:t>
            </a:r>
            <a:r>
              <a:rPr lang="cs-CZ" dirty="0" err="1"/>
              <a:t>an</a:t>
            </a:r>
            <a:r>
              <a:rPr lang="cs-CZ" dirty="0"/>
              <a:t>.) + nekalá soutěž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98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95926"/>
            <a:ext cx="11214120" cy="775650"/>
          </a:xfrm>
        </p:spPr>
        <p:txBody>
          <a:bodyPr/>
          <a:lstStyle/>
          <a:p>
            <a:r>
              <a:rPr lang="cs-CZ" altLang="cs-CZ" dirty="0"/>
              <a:t>Obchodní firma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055803"/>
            <a:ext cx="11414760" cy="566503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§ 423 odst. 1: Obchodní firmou je jméno, pod kterým je podnikatel zapsán do obchodního rejstříku.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Polysémantický termín, </a:t>
            </a:r>
            <a:r>
              <a:rPr lang="cs-CZ" i="1" dirty="0"/>
              <a:t>ex lege </a:t>
            </a:r>
            <a:r>
              <a:rPr lang="cs-CZ" dirty="0"/>
              <a:t>věc v právním slova smyslu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Věc </a:t>
            </a:r>
            <a:r>
              <a:rPr lang="cs-CZ" b="1" dirty="0"/>
              <a:t>nezastupitelná</a:t>
            </a:r>
            <a:r>
              <a:rPr lang="cs-CZ" dirty="0"/>
              <a:t> (nelze ji nahradit jinou věcí identického druhu, srov. § 499 NOZ) a věc </a:t>
            </a:r>
            <a:r>
              <a:rPr lang="cs-CZ" b="1" dirty="0"/>
              <a:t>nezuživatelná</a:t>
            </a:r>
            <a:r>
              <a:rPr lang="cs-CZ" dirty="0"/>
              <a:t> (nelze ji spotřebovat, zpracovat), „</a:t>
            </a:r>
            <a:r>
              <a:rPr lang="cs-CZ" b="1" dirty="0"/>
              <a:t>movitá“</a:t>
            </a:r>
            <a:r>
              <a:rPr lang="cs-CZ" dirty="0"/>
              <a:t> - převod ale možný i bez obchodního závodu, </a:t>
            </a:r>
            <a:r>
              <a:rPr lang="cs-CZ" b="1" dirty="0"/>
              <a:t>penězi ocenitelná</a:t>
            </a:r>
            <a:r>
              <a:rPr lang="cs-CZ" dirty="0"/>
              <a:t>, </a:t>
            </a:r>
            <a:r>
              <a:rPr lang="cs-CZ" b="1" dirty="0"/>
              <a:t>nehmotná</a:t>
            </a:r>
            <a:r>
              <a:rPr lang="cs-CZ" dirty="0"/>
              <a:t> (nejde o část hmotného světa)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Výhradně 1 firma (použití souběžného zápisu zkratky vyloučeno) – VS Praha 7 </a:t>
            </a:r>
            <a:r>
              <a:rPr lang="cs-CZ" dirty="0" err="1"/>
              <a:t>Cmo</a:t>
            </a:r>
            <a:r>
              <a:rPr lang="cs-CZ" dirty="0"/>
              <a:t> 383/2005, lze ovšem </a:t>
            </a:r>
            <a:r>
              <a:rPr lang="cs-CZ" dirty="0" err="1"/>
              <a:t>OchrZn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18920"/>
              </p:ext>
            </p:extLst>
          </p:nvPr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95926"/>
            <a:ext cx="11214120" cy="775650"/>
          </a:xfrm>
        </p:spPr>
        <p:txBody>
          <a:bodyPr/>
          <a:lstStyle/>
          <a:p>
            <a:r>
              <a:rPr lang="cs-CZ" altLang="cs-CZ" dirty="0"/>
              <a:t>Obchodní firma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055803"/>
            <a:ext cx="11414760" cy="566503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Výhradně 1 firma (použití souběžného zápisu zkratky vyloučeno) – VS Praha 7 </a:t>
            </a:r>
            <a:r>
              <a:rPr lang="cs-CZ" dirty="0" err="1"/>
              <a:t>Cmo</a:t>
            </a:r>
            <a:r>
              <a:rPr lang="cs-CZ" dirty="0"/>
              <a:t> 383/2005, lze ovšem </a:t>
            </a:r>
            <a:r>
              <a:rPr lang="cs-CZ" dirty="0" err="1"/>
              <a:t>OchrZn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Není možné spoluvlastnictví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Není možná pluralita (dříve ano, AGHB)</a:t>
            </a:r>
          </a:p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Československá obchodní banka, akciová společnost, slovensky: Československá obchodná banka, akciová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spoločnost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‘ 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(zapsáno 28. prosince 1990, vymazáno 11. října 1995)</a:t>
            </a:r>
          </a:p>
          <a:p>
            <a:pPr marL="72000" indent="0">
              <a:buNone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05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95926"/>
            <a:ext cx="11214120" cy="775650"/>
          </a:xfrm>
        </p:spPr>
        <p:txBody>
          <a:bodyPr/>
          <a:lstStyle/>
          <a:p>
            <a:r>
              <a:rPr lang="cs-CZ" altLang="cs-CZ" dirty="0"/>
              <a:t>Koncepční posuny v chápání firmy </a:t>
            </a:r>
            <a:br>
              <a:rPr lang="cs-CZ" altLang="cs-CZ" dirty="0">
                <a:latin typeface="Times New Roman" pitchFamily="18" charset="0"/>
              </a:rPr>
            </a:b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9080" y="1171575"/>
            <a:ext cx="11414760" cy="554926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Dříve „obchodní jméno“, judikatura využitelná s modifikacemi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DZ k OZ „Právo k obchodní firmě se nechápe výlučně jako právo osobní, ale spíše jako právo majetkové; proto je firma víc uvolněna pro </a:t>
            </a:r>
            <a:r>
              <a:rPr lang="cs-CZ" b="1" dirty="0"/>
              <a:t>majetkové dispozice</a:t>
            </a:r>
            <a:r>
              <a:rPr lang="cs-CZ" dirty="0"/>
              <a:t>, ať již se uskuteční samostatně, nebo v rámci obchodního závodu, se kterým je spojena.“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Součást obchodního závodu s relativně samostatným životem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Převoditelnost – potenciální kolize se zásadou pravdivosti?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Nová a stará firma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66660" y="6393180"/>
          <a:ext cx="9772740" cy="723898"/>
        </p:xfrm>
        <a:graphic>
          <a:graphicData uri="http://schemas.openxmlformats.org/drawingml/2006/table">
            <a:tbl>
              <a:tblPr/>
              <a:tblGrid>
                <a:gridCol w="579515">
                  <a:extLst>
                    <a:ext uri="{9D8B030D-6E8A-4147-A177-3AD203B41FA5}">
                      <a16:colId xmlns:a16="http://schemas.microsoft.com/office/drawing/2014/main" val="1026371786"/>
                    </a:ext>
                  </a:extLst>
                </a:gridCol>
                <a:gridCol w="9193225">
                  <a:extLst>
                    <a:ext uri="{9D8B030D-6E8A-4147-A177-3AD203B41FA5}">
                      <a16:colId xmlns:a16="http://schemas.microsoft.com/office/drawing/2014/main" val="470233583"/>
                    </a:ext>
                  </a:extLst>
                </a:gridCol>
              </a:tblGrid>
              <a:tr h="723898">
                <a:tc>
                  <a:txBody>
                    <a:bodyPr/>
                    <a:lstStyle/>
                    <a:p>
                      <a:pPr fontAlgn="t"/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2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3741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5667</TotalTime>
  <Words>4337</Words>
  <Application>Microsoft Office PowerPoint</Application>
  <PresentationFormat>Širokoúhlá obrazovka</PresentationFormat>
  <Paragraphs>375</Paragraphs>
  <Slides>44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4" baseType="lpstr">
      <vt:lpstr>Arial</vt:lpstr>
      <vt:lpstr>Arial</vt:lpstr>
      <vt:lpstr>Arial (Základní text)</vt:lpstr>
      <vt:lpstr>Arial CE</vt:lpstr>
      <vt:lpstr>Helvetica</vt:lpstr>
      <vt:lpstr>Martel</vt:lpstr>
      <vt:lpstr>Tahoma</vt:lpstr>
      <vt:lpstr>Times New Roman</vt:lpstr>
      <vt:lpstr>Wingdings</vt:lpstr>
      <vt:lpstr>Prezentace_MU_CZ</vt:lpstr>
      <vt:lpstr>  Obchodní firma   </vt:lpstr>
      <vt:lpstr>Jméno podnikatele a obchodní firma </vt:lpstr>
      <vt:lpstr>Jména podnikatelů </vt:lpstr>
      <vt:lpstr>Počty podnikatelů v ČR (MPO, 31. 12. 2022)  </vt:lpstr>
      <vt:lpstr>Podnikatel bez obchodní firmy </vt:lpstr>
      <vt:lpstr>Podnikatel bez obchodní firmy II </vt:lpstr>
      <vt:lpstr>Obchodní firma  </vt:lpstr>
      <vt:lpstr>Obchodní firma  </vt:lpstr>
      <vt:lpstr>Koncepční posuny v chápání firmy  </vt:lpstr>
      <vt:lpstr>Funkce obchodní firmy</vt:lpstr>
      <vt:lpstr>Obchodní firma jako průmyslové právo  </vt:lpstr>
      <vt:lpstr>Obchodní firmou není…   </vt:lpstr>
      <vt:lpstr>Paradox – firemní povinnost není explicitní  </vt:lpstr>
      <vt:lpstr>Firemní povinnost není rigidní a samoúčelná</vt:lpstr>
      <vt:lpstr>„spec. vodohosp. stavby“</vt:lpstr>
      <vt:lpstr>Firma člověka  </vt:lpstr>
      <vt:lpstr>Firma PO  </vt:lpstr>
      <vt:lpstr>Povaha kmene obchodní firmy  </vt:lpstr>
      <vt:lpstr>Specifika koncernu  </vt:lpstr>
      <vt:lpstr>Zásady tvorby obchodní firmy  </vt:lpstr>
      <vt:lpstr>Obchodní firma ve zvláštních úpravách </vt:lpstr>
      <vt:lpstr>Obchodní firma ve zvláštních úpravách II </vt:lpstr>
      <vt:lpstr>Obchodní firma ve zvláštních úpravách III </vt:lpstr>
      <vt:lpstr>Klamavost změnou v „podkladu“? – Bílovická pekárna – stará firma  </vt:lpstr>
      <vt:lpstr>Klamavost údajem osoby - kraje  </vt:lpstr>
      <vt:lpstr>Klamavost jménem člověka v obchodní firmě?</vt:lpstr>
      <vt:lpstr>Jméno FO v názvu PO (obecná úprava) </vt:lpstr>
      <vt:lpstr>Jméno FO v obchodní firmě </vt:lpstr>
      <vt:lpstr>Přezkum v zápisovém řízení / notářem  </vt:lpstr>
      <vt:lpstr>Ochrana obchodní firmy </vt:lpstr>
      <vt:lpstr>Obchodní firma v atypických případech  </vt:lpstr>
      <vt:lpstr>Ochrana i proti fonetické zaměnitelnosti </vt:lpstr>
      <vt:lpstr>Postačí jiný geografický údaj? </vt:lpstr>
      <vt:lpstr>Halo  </vt:lpstr>
      <vt:lpstr>Tereza, s.r.o. v. Tereza Břeclav, příspěvková org. </vt:lpstr>
      <vt:lpstr>Rozlišování silných (dominantních) a slabých prvků II </vt:lpstr>
      <vt:lpstr>Nepřímá zaměnitelnost – snížení rozlišovací fce</vt:lpstr>
      <vt:lpstr>Rozdíl mezi zaměnitelností a klamavostí? </vt:lpstr>
      <vt:lpstr>Nároky </vt:lpstr>
      <vt:lpstr>Vyšší nároky na enunciát </vt:lpstr>
      <vt:lpstr>Nabytí obchodní firmy </vt:lpstr>
      <vt:lpstr>Obchodní listiny - § 435 </vt:lpstr>
      <vt:lpstr>Význam údajů </vt:lpstr>
      <vt:lpstr>Internetové stránky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97</cp:revision>
  <cp:lastPrinted>1601-01-01T00:00:00Z</cp:lastPrinted>
  <dcterms:created xsi:type="dcterms:W3CDTF">2019-10-11T08:57:52Z</dcterms:created>
  <dcterms:modified xsi:type="dcterms:W3CDTF">2023-03-22T06:50:05Z</dcterms:modified>
</cp:coreProperties>
</file>