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8"/>
  </p:notesMasterIdLst>
  <p:handoutMasterIdLst>
    <p:handoutMasterId r:id="rId49"/>
  </p:handoutMasterIdLst>
  <p:sldIdLst>
    <p:sldId id="256" r:id="rId3"/>
    <p:sldId id="262" r:id="rId4"/>
    <p:sldId id="263" r:id="rId5"/>
    <p:sldId id="271" r:id="rId6"/>
    <p:sldId id="264" r:id="rId7"/>
    <p:sldId id="310" r:id="rId8"/>
    <p:sldId id="311" r:id="rId9"/>
    <p:sldId id="312" r:id="rId10"/>
    <p:sldId id="265" r:id="rId11"/>
    <p:sldId id="293" r:id="rId12"/>
    <p:sldId id="294" r:id="rId13"/>
    <p:sldId id="295" r:id="rId14"/>
    <p:sldId id="296" r:id="rId15"/>
    <p:sldId id="297" r:id="rId16"/>
    <p:sldId id="266" r:id="rId17"/>
    <p:sldId id="272" r:id="rId18"/>
    <p:sldId id="273" r:id="rId19"/>
    <p:sldId id="274" r:id="rId20"/>
    <p:sldId id="275" r:id="rId21"/>
    <p:sldId id="276" r:id="rId22"/>
    <p:sldId id="27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288" r:id="rId33"/>
    <p:sldId id="289" r:id="rId34"/>
    <p:sldId id="290" r:id="rId35"/>
    <p:sldId id="307" r:id="rId36"/>
    <p:sldId id="308" r:id="rId37"/>
    <p:sldId id="309" r:id="rId38"/>
    <p:sldId id="280" r:id="rId39"/>
    <p:sldId id="281" r:id="rId40"/>
    <p:sldId id="282" r:id="rId41"/>
    <p:sldId id="283" r:id="rId42"/>
    <p:sldId id="284" r:id="rId43"/>
    <p:sldId id="285" r:id="rId44"/>
    <p:sldId id="292" r:id="rId45"/>
    <p:sldId id="286" r:id="rId46"/>
    <p:sldId id="287" r:id="rId4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616" y="5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9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15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17.05.2023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17.05.2023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ekonomická integrace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Jiří Blažek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636A6-5C9D-12A4-D010-7D078A6D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ekonomické integrace – zóna volného obchodu (ZVO)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F145B-6B40-A818-D4E2-E33DB0132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Země sdružené do ZVO odstraňují všechny překážky volného pohybu zboží (dovozní a vývozní cla, množstevní kvóty přirážky atd.) mezi členy ZVO.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Každá členská země sdružená do ZVO si vůči třetím, nečlenským zemím, stanovuje vlastní celní politiku.</a:t>
            </a:r>
          </a:p>
          <a:p>
            <a:pPr marL="4572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Cla mají v ZVO fiskální a ochranářský význam. </a:t>
            </a:r>
          </a:p>
        </p:txBody>
      </p:sp>
    </p:spTree>
    <p:extLst>
      <p:ext uri="{BB962C8B-B14F-4D97-AF65-F5344CB8AC3E}">
        <p14:creationId xmlns:p14="http://schemas.microsoft.com/office/powerpoint/2010/main" val="339477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20A52-FD55-88C6-07B0-B854A0C6F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ekonomické integrace – celní unie (CU)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9C871-62C8-B0E0-50A0-7C66314C5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 pokročilejší stupeň integrace. 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Členské země sdružení do CU odstraňují všechny překážky vzájemného pohybu zboží mezi sebou (cla, kvóty, přirážky).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Členské země sdružení do CU vůči třetím, nečlenským zemím, uplatňují jednotnou, koordinovanou celní politiku.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43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308B2-E6E3-CC34-A600-79F178DC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ekonomické integrace – společný trh (ST)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E37A3-4598-4996-00D4-12C46536D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Společný vnitřní trh představuje takový stupeň integrace, kdy země spojené do ST umožňují volný pohyb nejen zboží, služeb, ale i pracovní síly a kapitálu v rámci ST.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Tento volný pohyb zboží, služeb, kapitálu a pracovní síly má své výhody, ale i velká rizika (pracovní síla se přesouvá za většími výdělky, u kapitálu dochází k nečekaným přílivům a odlivům kapitálu).</a:t>
            </a:r>
          </a:p>
        </p:txBody>
      </p:sp>
    </p:spTree>
    <p:extLst>
      <p:ext uri="{BB962C8B-B14F-4D97-AF65-F5344CB8AC3E}">
        <p14:creationId xmlns:p14="http://schemas.microsoft.com/office/powerpoint/2010/main" val="317474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299B3-258D-ED9C-9277-46853FFD4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Stupeň ekonomické integrace – hospodářská a měnová unie (HMU)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E90F0-A333-A554-54AA-366588077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Nejdůležitější je vytvoření společné měny.</a:t>
            </a:r>
          </a:p>
          <a:p>
            <a:r>
              <a:rPr lang="cs-CZ" dirty="0"/>
              <a:t>Vytvoření společné centrální banky (ECB) a jednotné měnové politiky. </a:t>
            </a:r>
          </a:p>
          <a:p>
            <a:r>
              <a:rPr lang="cs-CZ" dirty="0"/>
              <a:t>Koordinace daňové politiky.</a:t>
            </a:r>
          </a:p>
          <a:p>
            <a:r>
              <a:rPr lang="cs-CZ" dirty="0"/>
              <a:t>Koordinace fiskální politiky.</a:t>
            </a:r>
          </a:p>
          <a:p>
            <a:r>
              <a:rPr lang="cs-CZ" dirty="0"/>
              <a:t>Přísná kritéria pro přijetí do měnové unie (viz tzv. maastrichtská kritéria).</a:t>
            </a:r>
          </a:p>
          <a:p>
            <a:r>
              <a:rPr lang="cs-CZ" dirty="0"/>
              <a:t>Rizika měnové unie.</a:t>
            </a:r>
          </a:p>
        </p:txBody>
      </p:sp>
    </p:spTree>
    <p:extLst>
      <p:ext uri="{BB962C8B-B14F-4D97-AF65-F5344CB8AC3E}">
        <p14:creationId xmlns:p14="http://schemas.microsoft.com/office/powerpoint/2010/main" val="23405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770A6-6B75-EA57-4BE6-F5FDCF21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ekonomické integrace – úplná politická integrace (UPI)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C3C6D1-2C5E-8E7E-6639-6B4A32AD1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Nejvyšší stupeň integrace zahrnuje sjednocení nejen ekonomických, ale i neekonomických oblastí (např. bezpečnostní a zahraniční politika, sociální problematika atd.).</a:t>
            </a:r>
          </a:p>
          <a:p>
            <a:endParaRPr lang="cs-CZ" dirty="0"/>
          </a:p>
          <a:p>
            <a:r>
              <a:rPr lang="cs-CZ" dirty="0"/>
              <a:t>Vyšší stupně integrace vyžadují přenést většinu rozhodovacích pravomocí z národní na nadnárodní úroveň.</a:t>
            </a:r>
          </a:p>
        </p:txBody>
      </p:sp>
    </p:spTree>
    <p:extLst>
      <p:ext uri="{BB962C8B-B14F-4D97-AF65-F5344CB8AC3E}">
        <p14:creationId xmlns:p14="http://schemas.microsoft.com/office/powerpoint/2010/main" val="248999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</a:t>
            </a:r>
            <a:r>
              <a:rPr lang="cs-CZ" dirty="0" err="1"/>
              <a:t>mechANIsMUS</a:t>
            </a:r>
            <a:r>
              <a:rPr lang="cs-CZ" dirty="0"/>
              <a:t> integrace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3895328"/>
          </a:xfrm>
        </p:spPr>
        <p:txBody>
          <a:bodyPr/>
          <a:lstStyle/>
          <a:p>
            <a:r>
              <a:rPr lang="cs-CZ" dirty="0"/>
              <a:t>Předpokladem pro integraci vyššího stupně je splnění podmínek nižšího stupně.</a:t>
            </a:r>
          </a:p>
          <a:p>
            <a:endParaRPr lang="cs-CZ" dirty="0"/>
          </a:p>
          <a:p>
            <a:r>
              <a:rPr lang="cs-CZ" dirty="0"/>
              <a:t>Podmínkou pro fungování integrace je vyrovnání (sladění) ekonomických parametrů (cen, mezd atd.).</a:t>
            </a:r>
          </a:p>
          <a:p>
            <a:endParaRPr lang="cs-CZ" dirty="0"/>
          </a:p>
          <a:p>
            <a:r>
              <a:rPr lang="cs-CZ" dirty="0"/>
              <a:t>Podmínkou pro fungování integrace je výhodnost (prospěch) pro všechny zúčastněné subjekty integrace. </a:t>
            </a:r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844" y="1828800"/>
            <a:ext cx="10729192" cy="4343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Historie:</a:t>
            </a:r>
          </a:p>
          <a:p>
            <a:pPr marL="45720" indent="0">
              <a:buNone/>
            </a:pPr>
            <a:r>
              <a:rPr lang="cs-CZ" dirty="0"/>
              <a:t>1462 – Jiří z Poděbrad </a:t>
            </a:r>
            <a:r>
              <a:rPr lang="cs-CZ" sz="2000" dirty="0"/>
              <a:t>(návrh evropské konfederace proti Turkům)</a:t>
            </a:r>
          </a:p>
          <a:p>
            <a:pPr marL="45720" indent="0">
              <a:buNone/>
            </a:pPr>
            <a:r>
              <a:rPr lang="cs-CZ" dirty="0"/>
              <a:t>1638</a:t>
            </a:r>
            <a:r>
              <a:rPr lang="cs-CZ" sz="2200" dirty="0"/>
              <a:t> – </a:t>
            </a:r>
            <a:r>
              <a:rPr lang="cs-CZ" dirty="0"/>
              <a:t>vévoda z </a:t>
            </a:r>
            <a:r>
              <a:rPr lang="cs-CZ" dirty="0" err="1"/>
              <a:t>Fully</a:t>
            </a:r>
            <a:r>
              <a:rPr lang="cs-CZ" dirty="0"/>
              <a:t> </a:t>
            </a:r>
            <a:r>
              <a:rPr lang="cs-CZ" sz="2000" dirty="0"/>
              <a:t>(návrh Evropského senátu na řešení sporů mezi státy)</a:t>
            </a:r>
          </a:p>
          <a:p>
            <a:pPr marL="45720" indent="0">
              <a:buNone/>
            </a:pPr>
            <a:r>
              <a:rPr lang="cs-CZ" dirty="0"/>
              <a:t>1693</a:t>
            </a:r>
            <a:r>
              <a:rPr lang="cs-CZ" sz="2000" dirty="0"/>
              <a:t> – </a:t>
            </a:r>
            <a:r>
              <a:rPr lang="cs-CZ" dirty="0"/>
              <a:t>Viliam </a:t>
            </a:r>
            <a:r>
              <a:rPr lang="cs-CZ" dirty="0" err="1"/>
              <a:t>Penn</a:t>
            </a:r>
            <a:r>
              <a:rPr lang="cs-CZ" dirty="0"/>
              <a:t> </a:t>
            </a:r>
            <a:r>
              <a:rPr lang="cs-CZ" sz="2000" dirty="0"/>
              <a:t>(návrh Evropského parlamentu na řešení sporů)</a:t>
            </a:r>
          </a:p>
          <a:p>
            <a:pPr marL="45720" indent="0">
              <a:buNone/>
            </a:pPr>
            <a:r>
              <a:rPr lang="cs-CZ" dirty="0"/>
              <a:t>1814 – hrabě </a:t>
            </a:r>
            <a:r>
              <a:rPr lang="cs-CZ" dirty="0" err="1"/>
              <a:t>Henri</a:t>
            </a:r>
            <a:r>
              <a:rPr lang="cs-CZ" dirty="0"/>
              <a:t> de Saint-Simon </a:t>
            </a:r>
            <a:r>
              <a:rPr lang="cs-CZ" sz="2000" dirty="0"/>
              <a:t>(návrh vytvoření unie Spojených států evropských)</a:t>
            </a:r>
          </a:p>
          <a:p>
            <a:pPr marL="45720" indent="0">
              <a:buNone/>
            </a:pPr>
            <a:r>
              <a:rPr lang="cs-CZ" dirty="0"/>
              <a:t>1897 – lord </a:t>
            </a:r>
            <a:r>
              <a:rPr lang="cs-CZ" dirty="0" err="1"/>
              <a:t>Salisbury</a:t>
            </a:r>
            <a:r>
              <a:rPr lang="cs-CZ" dirty="0"/>
              <a:t> </a:t>
            </a:r>
            <a:r>
              <a:rPr lang="cs-CZ" sz="2000" dirty="0"/>
              <a:t>(návrh na vytvoření Evropské federace)</a:t>
            </a:r>
          </a:p>
          <a:p>
            <a:pPr marL="45720" indent="0">
              <a:buNone/>
            </a:pPr>
            <a:r>
              <a:rPr lang="cs-CZ" dirty="0"/>
              <a:t>1921 – vytvoření Belgicko-lucemburské ekonomické unie </a:t>
            </a:r>
            <a:r>
              <a:rPr lang="cs-CZ" sz="2000" dirty="0"/>
              <a:t>(společná centrální banka)</a:t>
            </a:r>
          </a:p>
        </p:txBody>
      </p:sp>
    </p:spTree>
    <p:extLst>
      <p:ext uri="{BB962C8B-B14F-4D97-AF65-F5344CB8AC3E}">
        <p14:creationId xmlns:p14="http://schemas.microsoft.com/office/powerpoint/2010/main" val="155941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integrace - </a:t>
            </a:r>
            <a:r>
              <a:rPr lang="cs-CZ" sz="2800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600200"/>
            <a:ext cx="9753600" cy="4572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1923 – R. hrabě </a:t>
            </a:r>
            <a:r>
              <a:rPr lang="cs-CZ" dirty="0" err="1"/>
              <a:t>Ceudenhove</a:t>
            </a:r>
            <a:r>
              <a:rPr lang="cs-CZ" dirty="0"/>
              <a:t> – </a:t>
            </a:r>
            <a:r>
              <a:rPr lang="cs-CZ" dirty="0" err="1"/>
              <a:t>Kalergi</a:t>
            </a:r>
            <a:r>
              <a:rPr lang="cs-CZ" dirty="0"/>
              <a:t> vydal knihu Pan-Evropa s návrhem na Panevropskou politickou unii.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1930 – </a:t>
            </a:r>
            <a:r>
              <a:rPr lang="cs-CZ" dirty="0" err="1"/>
              <a:t>Aristide</a:t>
            </a:r>
            <a:r>
              <a:rPr lang="cs-CZ" dirty="0"/>
              <a:t> </a:t>
            </a:r>
            <a:r>
              <a:rPr lang="cs-CZ" dirty="0" err="1"/>
              <a:t>Briand</a:t>
            </a:r>
            <a:r>
              <a:rPr lang="cs-CZ" dirty="0"/>
              <a:t> </a:t>
            </a:r>
            <a:r>
              <a:rPr lang="cs-CZ" sz="2000" dirty="0"/>
              <a:t>(navrhl založení Evropské unie)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1940 – W. Churchill a J. </a:t>
            </a:r>
            <a:r>
              <a:rPr lang="cs-CZ" dirty="0" err="1"/>
              <a:t>Monnet</a:t>
            </a:r>
            <a:r>
              <a:rPr lang="cs-CZ" dirty="0"/>
              <a:t> </a:t>
            </a:r>
            <a:r>
              <a:rPr lang="cs-CZ" sz="2000" dirty="0"/>
              <a:t>(návrh na Britsko-francouzskou unii)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1944 – </a:t>
            </a:r>
            <a:r>
              <a:rPr lang="cs-CZ" dirty="0" err="1"/>
              <a:t>BeNeLux</a:t>
            </a:r>
            <a:r>
              <a:rPr lang="cs-CZ" dirty="0"/>
              <a:t> – dohoda o vytvoření celní unie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16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Motivy vedoucí k evropské integraci po II. světové válce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2132856"/>
            <a:ext cx="9753600" cy="403934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Snaha zachovat mír a bezpečnost v Evropě</a:t>
            </a:r>
          </a:p>
          <a:p>
            <a:pPr>
              <a:buFontTx/>
              <a:buChar char="-"/>
            </a:pPr>
            <a:r>
              <a:rPr lang="cs-CZ" dirty="0"/>
              <a:t>Snaha překonat síly nacionalismu vedoucí ke konfliktům</a:t>
            </a:r>
          </a:p>
          <a:p>
            <a:pPr>
              <a:buFontTx/>
              <a:buChar char="-"/>
            </a:pPr>
            <a:r>
              <a:rPr lang="cs-CZ" dirty="0"/>
              <a:t>Ochrana před sovětskou rozpínavostí</a:t>
            </a:r>
          </a:p>
          <a:p>
            <a:pPr>
              <a:buFontTx/>
              <a:buChar char="-"/>
            </a:pPr>
            <a:r>
              <a:rPr lang="cs-CZ" dirty="0"/>
              <a:t>Snaha o pacifikaci Německa</a:t>
            </a:r>
          </a:p>
          <a:p>
            <a:pPr>
              <a:buFontTx/>
              <a:buChar char="-"/>
            </a:pPr>
            <a:r>
              <a:rPr lang="cs-CZ" dirty="0"/>
              <a:t>Snaha překonat tradiční nepřátelství Německa a Francie</a:t>
            </a:r>
          </a:p>
          <a:p>
            <a:pPr>
              <a:buFontTx/>
              <a:buChar char="-"/>
            </a:pPr>
            <a:r>
              <a:rPr lang="cs-CZ" dirty="0"/>
              <a:t>Snaha čelit ekonomické, vojenské a kulturní převaze USA</a:t>
            </a:r>
          </a:p>
          <a:p>
            <a:pPr>
              <a:buFontTx/>
              <a:buChar char="-"/>
            </a:pPr>
            <a:r>
              <a:rPr lang="cs-CZ" dirty="0"/>
              <a:t>Snaha o dosažení ekonomické a politické stability a prosperity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30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74638"/>
            <a:ext cx="10153128" cy="1325562"/>
          </a:xfrm>
        </p:spPr>
        <p:txBody>
          <a:bodyPr/>
          <a:lstStyle/>
          <a:p>
            <a:r>
              <a:rPr lang="cs-CZ" dirty="0"/>
              <a:t>Etapy integrace po II. světové válce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2204864"/>
            <a:ext cx="9845354" cy="39673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1951 – vznik Evropského společenství uhlí a oceli </a:t>
            </a:r>
            <a:r>
              <a:rPr lang="cs-CZ" sz="2000" dirty="0"/>
              <a:t>(Pařížská smlouva z 18. 4. 1951)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1955 – konference v Mesině – vytvoření dvou organizací: pro společný trh a pro atomovou energii.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1957 – vznik Evropského hospodářského společenství (EHS) a Evropského společenství pro atomovou energii (Euratom) </a:t>
            </a:r>
            <a:r>
              <a:rPr lang="cs-CZ" sz="2000" dirty="0"/>
              <a:t>(Římské smlouvy z 27. 3. 1957).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78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7614" y="260648"/>
            <a:ext cx="10277398" cy="1339552"/>
          </a:xfrm>
        </p:spPr>
        <p:txBody>
          <a:bodyPr>
            <a:normAutofit/>
          </a:bodyPr>
          <a:lstStyle/>
          <a:p>
            <a:r>
              <a:rPr lang="cs-CZ" dirty="0"/>
              <a:t>Mezinárodní ekonomická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10133382" cy="4399384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Má podobu: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Internacionalizace mezinárodních vztahů        </a:t>
            </a:r>
            <a:r>
              <a:rPr lang="cs-CZ" i="1" dirty="0"/>
              <a:t>mezinárodní smlouvy</a:t>
            </a:r>
          </a:p>
          <a:p>
            <a:pPr marL="502920" indent="-457200">
              <a:buFont typeface="+mj-lt"/>
              <a:buAutoNum type="arabicPeriod"/>
            </a:pPr>
            <a:endParaRPr lang="cs-CZ" i="1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Vzniku </a:t>
            </a:r>
            <a:r>
              <a:rPr lang="cs-CZ" i="1" dirty="0"/>
              <a:t>mezinárodních integračních seskupení</a:t>
            </a:r>
          </a:p>
          <a:p>
            <a:pPr marL="502920" indent="-457200">
              <a:buFont typeface="+mj-lt"/>
              <a:buAutoNum type="arabicPeriod"/>
            </a:pPr>
            <a:endParaRPr lang="cs-CZ" i="1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Vzniku </a:t>
            </a:r>
            <a:r>
              <a:rPr lang="cs-CZ" i="1" dirty="0"/>
              <a:t>nadnárodních firem </a:t>
            </a:r>
            <a:r>
              <a:rPr lang="cs-CZ" dirty="0"/>
              <a:t>s celosvětovou působností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8038628" y="2492896"/>
            <a:ext cx="432048" cy="7200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integrace po II. světové válce v Evropě - </a:t>
            </a:r>
            <a:r>
              <a:rPr lang="cs-CZ" sz="2400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916832"/>
            <a:ext cx="10585176" cy="4255368"/>
          </a:xfrm>
        </p:spPr>
        <p:txBody>
          <a:bodyPr/>
          <a:lstStyle/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1979 – vznik Evropského měnového systému (ECU).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1985 – vznik jednotného evropského trhu – Schengenská dohoda ze 14. 6. 1985.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1992 – Smlouva o Evropské unii – Maastrichtská smlouva ze 7. 2. 1992.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2001 – Smlouva z Nice (26. 2. 2001).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2002 – Zavedení EURA v hotovostní podobě.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2010 – Lisabonská smlouva – Smlouva o Evropské unii</a:t>
            </a:r>
          </a:p>
          <a:p>
            <a:pPr marL="45720" indent="0">
              <a:lnSpc>
                <a:spcPct val="100000"/>
              </a:lnSpc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25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3852" y="1916832"/>
            <a:ext cx="9917362" cy="4255368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Evropský parlament </a:t>
            </a:r>
            <a:r>
              <a:rPr lang="cs-CZ" sz="2600" dirty="0"/>
              <a:t>(EP)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Evropská rada</a:t>
            </a:r>
            <a:r>
              <a:rPr lang="cs-CZ" sz="2600" b="1" baseline="30000" dirty="0"/>
              <a:t> </a:t>
            </a:r>
            <a:r>
              <a:rPr lang="cs-CZ" sz="2600" dirty="0"/>
              <a:t>(ER)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Rada evropské unie </a:t>
            </a:r>
            <a:r>
              <a:rPr lang="cs-CZ" sz="2600" dirty="0"/>
              <a:t>(REU)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Evropská komise </a:t>
            </a:r>
            <a:r>
              <a:rPr lang="cs-CZ" sz="2600" dirty="0"/>
              <a:t>(EK)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Ostatní orgány a instituce EP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sz="1800" i="1" baseline="30000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1B99A-A633-486A-E3B0-4E00E6D9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 anchor="b">
            <a:normAutofit/>
          </a:bodyPr>
          <a:lstStyle/>
          <a:p>
            <a:r>
              <a:rPr lang="cs-CZ" dirty="0"/>
              <a:t>Orgány evropské unie – Evropský parlament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5D559-F194-FE20-D7BE-DADCD1F59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1804" y="1705007"/>
            <a:ext cx="5320209" cy="4467193"/>
          </a:xfrm>
        </p:spPr>
        <p:txBody>
          <a:bodyPr>
            <a:normAutofit/>
          </a:bodyPr>
          <a:lstStyle/>
          <a:p>
            <a:r>
              <a:rPr lang="cs-CZ" sz="2000" dirty="0"/>
              <a:t>Sídlo: </a:t>
            </a:r>
            <a:r>
              <a:rPr lang="cs-CZ" sz="2000" dirty="0" err="1"/>
              <a:t>Strasbourg</a:t>
            </a:r>
            <a:r>
              <a:rPr lang="cs-CZ" sz="2000" dirty="0"/>
              <a:t> (Francie)</a:t>
            </a:r>
          </a:p>
          <a:p>
            <a:r>
              <a:rPr lang="cs-CZ" sz="2000" dirty="0"/>
              <a:t>Počet poslanců: kolísá kolem 750 (nejvíce poslanců má Německo – 99, nejméně Malta – 6, ČR – 22).</a:t>
            </a:r>
          </a:p>
          <a:p>
            <a:r>
              <a:rPr lang="cs-CZ" sz="2000" dirty="0"/>
              <a:t>Jde o přímo volený orgán občanů členských zemí EU.</a:t>
            </a:r>
          </a:p>
          <a:p>
            <a:r>
              <a:rPr lang="cs-CZ" sz="2000" dirty="0"/>
              <a:t>Funkce EP: přímá reprezentace občanů EU, legislativní, rozpočtová, konzultační, politické kontroly a volební. </a:t>
            </a:r>
          </a:p>
          <a:p>
            <a:r>
              <a:rPr lang="cs-CZ" sz="2000" dirty="0"/>
              <a:t>O úloze a funkci EP hovoří Lisabonská smlouva.</a:t>
            </a:r>
          </a:p>
        </p:txBody>
      </p:sp>
      <p:pic>
        <p:nvPicPr>
          <p:cNvPr id="1026" name="Picture 2" descr="vstup do budovy louise weissové, sídlo evropského parlamentu ve štrasburku, francie. - evropský parlament - stock snímky, obrázky a fotky">
            <a:extLst>
              <a:ext uri="{FF2B5EF4-FFF2-40B4-BE49-F238E27FC236}">
                <a16:creationId xmlns:a16="http://schemas.microsoft.com/office/drawing/2014/main" id="{96852D0E-0018-4E29-56EA-8086511A3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2478" y="1705007"/>
            <a:ext cx="5520565" cy="43434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86017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A8C33-1145-2D6D-15F4-FE964309B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 anchor="b">
            <a:normAutofit/>
          </a:bodyPr>
          <a:lstStyle/>
          <a:p>
            <a:r>
              <a:rPr lang="cs-CZ" dirty="0"/>
              <a:t>Orgány evropské unie – evropská rada (ER)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18B38-5938-4CE8-3813-50D9D7B76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200"/>
              <a:t>ER tvoří:</a:t>
            </a:r>
          </a:p>
          <a:p>
            <a:r>
              <a:rPr lang="cs-CZ" sz="2200"/>
              <a:t>Hlavy členských států (prezidenti nebo předsedové vlád), předseda ER, předseda EK.</a:t>
            </a:r>
          </a:p>
          <a:p>
            <a:endParaRPr lang="cs-CZ" sz="2200"/>
          </a:p>
          <a:p>
            <a:r>
              <a:rPr lang="cs-CZ" sz="2200"/>
              <a:t>Hlavní úkol ER je dávat podněty pro rozvoj EU, vymezovat obecné politické směry a priority, ER nemá legislativní funkci. </a:t>
            </a:r>
          </a:p>
          <a:p>
            <a:endParaRPr lang="cs-CZ" sz="2200"/>
          </a:p>
        </p:txBody>
      </p:sp>
      <p:pic>
        <p:nvPicPr>
          <p:cNvPr id="2050" name="Picture 2" descr="Justus Lipsius, budova Evropské rady">
            <a:extLst>
              <a:ext uri="{FF2B5EF4-FFF2-40B4-BE49-F238E27FC236}">
                <a16:creationId xmlns:a16="http://schemas.microsoft.com/office/drawing/2014/main" id="{685F17E2-ADF5-9C31-E170-6375D078E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2479" y="2428960"/>
            <a:ext cx="4708734" cy="314307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99610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8F932-6CC0-855F-6B30-2686C590F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 – rada evropské unie (REU)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A19EAD-3623-E3ED-AC9B-D195CAB4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REU (dříve Rada ministrů) se skládá: z jednoho zástupce každé členské země na úrovni ministra. </a:t>
            </a:r>
          </a:p>
          <a:p>
            <a:r>
              <a:rPr lang="cs-CZ" dirty="0"/>
              <a:t>REU vykonává legislativní a rozpočtovou funkci (je hlavním rozhodovacím orgánem Unie).</a:t>
            </a:r>
          </a:p>
          <a:p>
            <a:r>
              <a:rPr lang="cs-CZ" dirty="0"/>
              <a:t>REU tyto funkce vykonává v těsné součinnosti s EP. </a:t>
            </a:r>
          </a:p>
          <a:p>
            <a:r>
              <a:rPr lang="cs-CZ" dirty="0"/>
              <a:t>V současné době je deset různých formací REU (pro obecné záležitosti, zahraniční věci, hospodářské a finanční věci, spravedlnost, zaměstnanost a sociální politiku, konkurenceschopnost, dopravu a energetiku, zemědělství a rybolov, životní prostředí, vzdělávání a sport). </a:t>
            </a:r>
          </a:p>
        </p:txBody>
      </p:sp>
    </p:spTree>
    <p:extLst>
      <p:ext uri="{BB962C8B-B14F-4D97-AF65-F5344CB8AC3E}">
        <p14:creationId xmlns:p14="http://schemas.microsoft.com/office/powerpoint/2010/main" val="366386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1D68B-A70B-861A-61B0-C72FDCC5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 anchor="b">
            <a:normAutofit/>
          </a:bodyPr>
          <a:lstStyle/>
          <a:p>
            <a:r>
              <a:rPr lang="cs-CZ" dirty="0"/>
              <a:t>Orgány evropské unie – evropská komise (EK)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72F06-B940-B472-C38A-37071481B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7614" y="1916832"/>
            <a:ext cx="6100934" cy="4666530"/>
          </a:xfrm>
        </p:spPr>
        <p:txBody>
          <a:bodyPr>
            <a:normAutofit/>
          </a:bodyPr>
          <a:lstStyle/>
          <a:p>
            <a:r>
              <a:rPr lang="cs-CZ" sz="2000" dirty="0"/>
              <a:t>EK tvoří: předseda EK, 27 členů komise - komisařů (po jednom zástupci z každé členské země).</a:t>
            </a:r>
          </a:p>
          <a:p>
            <a:r>
              <a:rPr lang="cs-CZ" sz="2000" dirty="0"/>
              <a:t>Úkolem EK je hájit zájmy EU jako celku. </a:t>
            </a:r>
          </a:p>
          <a:p>
            <a:r>
              <a:rPr lang="cs-CZ" sz="2000" dirty="0"/>
              <a:t>EK nesmí přijímat pokyny od žádné vlády členského státu. </a:t>
            </a:r>
          </a:p>
          <a:p>
            <a:r>
              <a:rPr lang="cs-CZ" sz="2000" dirty="0"/>
              <a:t>EK představuje politicky nezávislou nadnárodní instituci.</a:t>
            </a:r>
          </a:p>
          <a:p>
            <a:r>
              <a:rPr lang="cs-CZ" sz="2000" dirty="0"/>
              <a:t>Funkční období členů komise je pětileté.</a:t>
            </a:r>
          </a:p>
          <a:p>
            <a:r>
              <a:rPr lang="cs-CZ" sz="2000" dirty="0"/>
              <a:t>Členové EK jsou navrhováni členskými zeměmi a schvalováni EP. </a:t>
            </a:r>
          </a:p>
        </p:txBody>
      </p:sp>
      <p:pic>
        <p:nvPicPr>
          <p:cNvPr id="3074" name="Picture 2" descr="Berlyamont - budova Evropské komise">
            <a:extLst>
              <a:ext uri="{FF2B5EF4-FFF2-40B4-BE49-F238E27FC236}">
                <a16:creationId xmlns:a16="http://schemas.microsoft.com/office/drawing/2014/main" id="{0BFFCA5D-DB09-16D8-57C7-88F10F9EC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90800" y="2420888"/>
            <a:ext cx="4816208" cy="322685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44449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BDDF3-49F0-F479-E6F7-437220DC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 – evropská komise (EK)- </a:t>
            </a:r>
            <a:r>
              <a:rPr lang="cs-CZ" sz="1800" dirty="0"/>
              <a:t>pokračování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1C053F-BFA9-4247-8F2B-9D1F40442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člen EK má svou agendu, za kterou zodpovídá.</a:t>
            </a:r>
          </a:p>
          <a:p>
            <a:r>
              <a:rPr lang="cs-CZ" dirty="0"/>
              <a:t>EK má úkoly: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Podpora zájmů EU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Zajišťování plnění smluv v EU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Dohled nad dodržováním práva EU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Koordinace unijních programů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Řídicí funkce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Přidělování dotačních titulů.</a:t>
            </a:r>
          </a:p>
        </p:txBody>
      </p:sp>
    </p:spTree>
    <p:extLst>
      <p:ext uri="{BB962C8B-B14F-4D97-AF65-F5344CB8AC3E}">
        <p14:creationId xmlns:p14="http://schemas.microsoft.com/office/powerpoint/2010/main" val="343057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22F4E-A26D-8F4C-C2C8-9B3956F2E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 – ostatní orgány a instituce EU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838DCE-115D-19B2-E6EE-270BCA2C7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984576"/>
          </a:xfrm>
        </p:spPr>
        <p:txBody>
          <a:bodyPr>
            <a:normAutofit/>
          </a:bodyPr>
          <a:lstStyle/>
          <a:p>
            <a:r>
              <a:rPr lang="cs-CZ" dirty="0"/>
              <a:t>Soudní dvůr EU</a:t>
            </a:r>
          </a:p>
          <a:p>
            <a:r>
              <a:rPr lang="cs-CZ" dirty="0"/>
              <a:t>Evropský účetní dvůr</a:t>
            </a:r>
          </a:p>
          <a:p>
            <a:r>
              <a:rPr lang="cs-CZ" dirty="0"/>
              <a:t>Evropská centrální banka</a:t>
            </a:r>
          </a:p>
          <a:p>
            <a:r>
              <a:rPr lang="cs-CZ" dirty="0"/>
              <a:t>Evropská investiční banka</a:t>
            </a:r>
          </a:p>
          <a:p>
            <a:r>
              <a:rPr lang="cs-CZ" dirty="0"/>
              <a:t>Hospodářský a sociální výbor</a:t>
            </a:r>
          </a:p>
          <a:p>
            <a:r>
              <a:rPr lang="cs-CZ" dirty="0"/>
              <a:t>Výbor regionů</a:t>
            </a:r>
          </a:p>
          <a:p>
            <a:r>
              <a:rPr lang="cs-CZ" dirty="0"/>
              <a:t>Evropský policejní úřad (Europol)</a:t>
            </a:r>
          </a:p>
          <a:p>
            <a:r>
              <a:rPr lang="cs-CZ" dirty="0"/>
              <a:t>Evropská agentura pro leteckou  bezpečnost</a:t>
            </a:r>
          </a:p>
          <a:p>
            <a:r>
              <a:rPr lang="cs-CZ" dirty="0"/>
              <a:t>atd. (další desítky institucí)</a:t>
            </a:r>
          </a:p>
        </p:txBody>
      </p:sp>
    </p:spTree>
    <p:extLst>
      <p:ext uri="{BB962C8B-B14F-4D97-AF65-F5344CB8AC3E}">
        <p14:creationId xmlns:p14="http://schemas.microsoft.com/office/powerpoint/2010/main" val="290144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B0E7F-CD36-16DA-1CD5-30E178DA0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evropské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22A84-7749-87B6-E39D-E424FAA15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Specifika unijní legislativy: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Nadřazenost práva EU nad právem členských zemí.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Právo dovolání (práva EU) se mohou jednotlivci ze zemí EU domoci před národní soudy.</a:t>
            </a:r>
          </a:p>
        </p:txBody>
      </p:sp>
    </p:spTree>
    <p:extLst>
      <p:ext uri="{BB962C8B-B14F-4D97-AF65-F5344CB8AC3E}">
        <p14:creationId xmlns:p14="http://schemas.microsoft.com/office/powerpoint/2010/main" val="42796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1F4F6-57F4-CB23-4864-1208C4BEF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práva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25D27-AFB3-B9A0-30E9-4113AFBBD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Prameny práva EU se skládají: 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 primární legislativy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Ze sekundární legislativy</a:t>
            </a:r>
          </a:p>
        </p:txBody>
      </p:sp>
    </p:spTree>
    <p:extLst>
      <p:ext uri="{BB962C8B-B14F-4D97-AF65-F5344CB8AC3E}">
        <p14:creationId xmlns:p14="http://schemas.microsoft.com/office/powerpoint/2010/main" val="304922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mezinárodní integrace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217614" y="2060848"/>
            <a:ext cx="9753600" cy="47971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Politická (EU, OAS, RVHP, Liga arabských států)</a:t>
            </a:r>
          </a:p>
          <a:p>
            <a:pPr>
              <a:lnSpc>
                <a:spcPct val="150000"/>
              </a:lnSpc>
            </a:pPr>
            <a:r>
              <a:rPr lang="cs-CZ" dirty="0"/>
              <a:t>Vojenská (Varšavská smlouva, NATO)</a:t>
            </a:r>
          </a:p>
          <a:p>
            <a:pPr>
              <a:lnSpc>
                <a:spcPct val="150000"/>
              </a:lnSpc>
            </a:pPr>
            <a:r>
              <a:rPr lang="cs-CZ" dirty="0"/>
              <a:t>Ekonomická (OPEC, Evropské sdružení uhlí a oceli, NAFTA)</a:t>
            </a:r>
          </a:p>
          <a:p>
            <a:pPr>
              <a:lnSpc>
                <a:spcPct val="150000"/>
              </a:lnSpc>
            </a:pPr>
            <a:r>
              <a:rPr lang="cs-CZ" dirty="0"/>
              <a:t>Obchodní (WTO, ESVO, Andský svaz)</a:t>
            </a:r>
          </a:p>
          <a:p>
            <a:pPr>
              <a:lnSpc>
                <a:spcPct val="150000"/>
              </a:lnSpc>
            </a:pPr>
            <a:r>
              <a:rPr lang="cs-CZ" dirty="0"/>
              <a:t>Měnová (Skandinávská měnová unie, Evropský měnový systém, MMF)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ACF6D-FC72-5FA8-31CD-3FF7F9B8D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/>
              <a:t>Legislativa EU – primární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1FFB1-4082-44B8-3539-63CC17F31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Primární legislativa se skládá: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Ze zakládacích smluv</a:t>
            </a:r>
          </a:p>
          <a:p>
            <a:endParaRPr lang="cs-CZ" dirty="0"/>
          </a:p>
          <a:p>
            <a:r>
              <a:rPr lang="cs-CZ" dirty="0"/>
              <a:t>Z přístupových smluv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 ostatních smluv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24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legislativa </a:t>
            </a:r>
            <a:r>
              <a:rPr lang="cs-CZ" dirty="0" err="1"/>
              <a:t>eu</a:t>
            </a:r>
            <a:r>
              <a:rPr lang="cs-CZ" dirty="0"/>
              <a:t> - Primární legislativa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1844824"/>
            <a:ext cx="10153128" cy="48245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Zakládající smlouvy: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společenství uhlí a oceli (z 18. 4. 1951)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hospodářského společenství (z 25. 3. 1957)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společenství pro atomovou energii (z 25. 3. 1957)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Evropské unii (ze 7. 2. 1992)</a:t>
            </a:r>
          </a:p>
        </p:txBody>
      </p:sp>
    </p:spTree>
    <p:extLst>
      <p:ext uri="{BB962C8B-B14F-4D97-AF65-F5344CB8AC3E}">
        <p14:creationId xmlns:p14="http://schemas.microsoft.com/office/powerpoint/2010/main" val="337885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32656"/>
            <a:ext cx="9989366" cy="1267544"/>
          </a:xfrm>
        </p:spPr>
        <p:txBody>
          <a:bodyPr/>
          <a:lstStyle/>
          <a:p>
            <a:r>
              <a:rPr lang="cs-CZ" dirty="0"/>
              <a:t>Legislativa </a:t>
            </a:r>
            <a:r>
              <a:rPr lang="cs-CZ" dirty="0" err="1"/>
              <a:t>eu</a:t>
            </a:r>
            <a:r>
              <a:rPr lang="cs-CZ" dirty="0"/>
              <a:t> – primární 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844824"/>
            <a:ext cx="10585176" cy="48245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Přístupové smlouvy: 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Dánského království, Irska, Norského království a Spojeného království Velké Británie a Severního Irska k EHS (z 22. 1. 1972) a k Euratomu.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Řecké republiky k EHS a k Euratomu (z 8. 5. 1979).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Španělského království a Portugalské republiky k EHS a Euratomu (z 12. 6. 1985).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Norského království, Rakouské republiky, Finské republiky a Švédského království k Evropské unii (z 24. 6. 1994)</a:t>
            </a:r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70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10061374" cy="1354162"/>
          </a:xfrm>
        </p:spPr>
        <p:txBody>
          <a:bodyPr/>
          <a:lstStyle/>
          <a:p>
            <a:r>
              <a:rPr lang="cs-CZ" dirty="0"/>
              <a:t>Legislativa EU – primární 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9796" y="1916832"/>
            <a:ext cx="11017224" cy="4680520"/>
          </a:xfrm>
        </p:spPr>
        <p:txBody>
          <a:bodyPr>
            <a:normAutofit lnSpcReduction="10000"/>
          </a:bodyPr>
          <a:lstStyle/>
          <a:p>
            <a:pPr marL="502920" indent="-457200">
              <a:buAutoNum type="arabicPeriod" startAt="5"/>
            </a:pPr>
            <a:r>
              <a:rPr lang="cs-CZ" dirty="0"/>
              <a:t>Smlouva o přistoupení České republiky, Estonské republiky,      Kyperské republiky, Lotyšské republiky, Litevské republiky,  Maďarské republiky, Republiky Malta, Polské republiky, Republiky  Slovinsko a Slovenské republiky k Evropské unii (z 16. 4. 2003).</a:t>
            </a:r>
          </a:p>
          <a:p>
            <a:pPr marL="502920" indent="-457200">
              <a:buAutoNum type="arabicPeriod" startAt="5"/>
            </a:pPr>
            <a:r>
              <a:rPr lang="cs-CZ" dirty="0"/>
              <a:t>Smlouva o přistoupení Bulharské republiky a Rumunské republiky k Evropské unii (z 21. 6. 2005).</a:t>
            </a:r>
          </a:p>
          <a:p>
            <a:pPr marL="45720" indent="0">
              <a:buNone/>
            </a:pPr>
            <a:r>
              <a:rPr lang="cs-CZ" sz="2000" dirty="0"/>
              <a:t>Ostatní smlouvy a protokoly:</a:t>
            </a:r>
          </a:p>
          <a:p>
            <a:pPr>
              <a:buFontTx/>
              <a:buChar char="-"/>
            </a:pPr>
            <a:r>
              <a:rPr lang="cs-CZ" sz="2000" dirty="0"/>
              <a:t>Jednotný Evropský pakt (28. 2. 1986)</a:t>
            </a:r>
          </a:p>
          <a:p>
            <a:pPr>
              <a:buFontTx/>
              <a:buChar char="-"/>
            </a:pPr>
            <a:r>
              <a:rPr lang="cs-CZ" sz="2000" dirty="0"/>
              <a:t>Amsterdamská smlouva (2. 10. 1997)</a:t>
            </a:r>
          </a:p>
          <a:p>
            <a:pPr>
              <a:buFontTx/>
              <a:buChar char="-"/>
            </a:pPr>
            <a:r>
              <a:rPr lang="cs-CZ" sz="2000" dirty="0"/>
              <a:t>Smlouva z Nice (26. 2. 2001)</a:t>
            </a:r>
          </a:p>
          <a:p>
            <a:pPr>
              <a:buFontTx/>
              <a:buChar char="-"/>
            </a:pPr>
            <a:r>
              <a:rPr lang="cs-CZ" sz="2000" dirty="0"/>
              <a:t>Lisabonská smlouva (13. 12. 2007) a další smlouvy</a:t>
            </a:r>
          </a:p>
          <a:p>
            <a:pPr>
              <a:buFontTx/>
              <a:buChar char="-"/>
            </a:pPr>
            <a:endParaRPr lang="cs-CZ" sz="2000" dirty="0"/>
          </a:p>
          <a:p>
            <a:pPr>
              <a:buFontTx/>
              <a:buChar char="-"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05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82AB7-2754-E8CE-69A9-68392251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EU – sekundární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53963-848F-DF8E-DA57-A8A315FF9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Jaký je vztah mezi primárním a sekundárním právem EU?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Primární právo definuje podmínky, za jakých může vznikat sekundární právo a působnost a činnost institucí při tvorbě sekundárního práva. </a:t>
            </a:r>
          </a:p>
        </p:txBody>
      </p:sp>
    </p:spTree>
    <p:extLst>
      <p:ext uri="{BB962C8B-B14F-4D97-AF65-F5344CB8AC3E}">
        <p14:creationId xmlns:p14="http://schemas.microsoft.com/office/powerpoint/2010/main" val="206077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0A4B9-A92D-E816-90F2-B401F7169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EU – sekundární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E0528-56B7-9837-F0CF-B2514DA45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844824"/>
            <a:ext cx="10709450" cy="473853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b="1" dirty="0"/>
              <a:t>Nástroje sekundárního práva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Nařízení</a:t>
            </a:r>
            <a:r>
              <a:rPr lang="cs-CZ" dirty="0"/>
              <a:t>: je to právní nástroj použitelný všemi subjekty EU (fyzické a právnické osoby, státy atd.). Nařízení má postavení zákona.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Směrnice</a:t>
            </a:r>
            <a:r>
              <a:rPr lang="cs-CZ" dirty="0"/>
              <a:t>: je specifický právní nástroj, ponechává na členských zemích, jak stanoveného cíle dosáhnout. Je stanovena závazná, tzv. implementační lhůta (viz kauza „pomazánková máslo“).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Rozhodnutí</a:t>
            </a:r>
            <a:r>
              <a:rPr lang="cs-CZ" dirty="0"/>
              <a:t>: jsou závazná, ale pouze pro okruh subjektů, jimž jsou adresována (viz např. udělení pokuty firmě Microsoft).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Stanoviska: </a:t>
            </a:r>
            <a:r>
              <a:rPr lang="cs-CZ" dirty="0"/>
              <a:t>jsou právně nezávazná, mohou sloužit jako prostředek pro interpretaci práva EU.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Doporučení</a:t>
            </a:r>
            <a:r>
              <a:rPr lang="cs-CZ" dirty="0"/>
              <a:t>: jsou rovněž právně nezávazná. </a:t>
            </a:r>
          </a:p>
        </p:txBody>
      </p:sp>
    </p:spTree>
    <p:extLst>
      <p:ext uri="{BB962C8B-B14F-4D97-AF65-F5344CB8AC3E}">
        <p14:creationId xmlns:p14="http://schemas.microsoft.com/office/powerpoint/2010/main" val="367846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1ABF6-BFEC-8854-D528-1E1C6767E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274638"/>
            <a:ext cx="10205394" cy="1325562"/>
          </a:xfrm>
        </p:spPr>
        <p:txBody>
          <a:bodyPr/>
          <a:lstStyle/>
          <a:p>
            <a:r>
              <a:rPr lang="cs-CZ" dirty="0"/>
              <a:t>Legislativa EU – sekundární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B69315-A350-A276-E241-896E67227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844824"/>
            <a:ext cx="10133386" cy="432737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dirty="0"/>
              <a:t>Postup při prosazování práva EU:</a:t>
            </a:r>
          </a:p>
          <a:p>
            <a:r>
              <a:rPr lang="cs-CZ" dirty="0"/>
              <a:t>Evropská unie má právo uplatňovat sankce v jednotlivých členských zemích (od peněžitých pokut až po vyloučení z EU).</a:t>
            </a:r>
          </a:p>
          <a:p>
            <a:r>
              <a:rPr lang="cs-CZ" dirty="0"/>
              <a:t>Základním problémem je vztah národní a evropské legislativy (evropská legislativa má přednost před národní úpravou).</a:t>
            </a:r>
          </a:p>
          <a:p>
            <a:r>
              <a:rPr lang="cs-CZ" dirty="0"/>
              <a:t>Druhým problémem je určení, které oblasti patří do evropské právní úpravy a které do národní (řešení je dáno principem subsidiarity – upraveno v Maastrichtské smlouvě, právní řešení je přeneseno na nejnižší možnou úroveň). Například kosmický výzkum řeší evropská úroveň</a:t>
            </a:r>
            <a:r>
              <a:rPr lang="cs-CZ"/>
              <a:t>, vzdělání </a:t>
            </a:r>
            <a:r>
              <a:rPr lang="cs-CZ" dirty="0"/>
              <a:t>řeší národní, resp. regionální úroveň.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86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912568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Příjmy EU</a:t>
            </a:r>
          </a:p>
          <a:p>
            <a:pPr marL="4572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654429"/>
              </p:ext>
            </p:extLst>
          </p:nvPr>
        </p:nvGraphicFramePr>
        <p:xfrm>
          <a:off x="1629916" y="2420886"/>
          <a:ext cx="8496944" cy="3456386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60283">
                  <a:extLst>
                    <a:ext uri="{9D8B030D-6E8A-4147-A177-3AD203B41FA5}">
                      <a16:colId xmlns:a16="http://schemas.microsoft.com/office/drawing/2014/main" val="2135529315"/>
                    </a:ext>
                  </a:extLst>
                </a:gridCol>
                <a:gridCol w="2336661">
                  <a:extLst>
                    <a:ext uri="{9D8B030D-6E8A-4147-A177-3AD203B41FA5}">
                      <a16:colId xmlns:a16="http://schemas.microsoft.com/office/drawing/2014/main" val="2821301958"/>
                    </a:ext>
                  </a:extLst>
                </a:gridCol>
              </a:tblGrid>
              <a:tr h="603742">
                <a:tc>
                  <a:txBody>
                    <a:bodyPr/>
                    <a:lstStyle/>
                    <a:p>
                      <a:r>
                        <a:rPr lang="cs-CZ" sz="2400" dirty="0"/>
                        <a:t>Příspěvky členských zemí</a:t>
                      </a:r>
                      <a:r>
                        <a:rPr lang="cs-CZ" sz="2400" baseline="0" dirty="0"/>
                        <a:t> (% v HDP)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43,1 %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17664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DPH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35,9 %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574904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Cla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13,5 %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9789753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Ostatní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5,0 %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4304757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Zemědělské dávky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2,5 %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87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43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Výdaje EU</a:t>
            </a:r>
          </a:p>
          <a:p>
            <a:pPr marL="4572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711290"/>
              </p:ext>
            </p:extLst>
          </p:nvPr>
        </p:nvGraphicFramePr>
        <p:xfrm>
          <a:off x="1557908" y="2420886"/>
          <a:ext cx="8599447" cy="410445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35445">
                  <a:extLst>
                    <a:ext uri="{9D8B030D-6E8A-4147-A177-3AD203B41FA5}">
                      <a16:colId xmlns:a16="http://schemas.microsoft.com/office/drawing/2014/main" val="776172889"/>
                    </a:ext>
                  </a:extLst>
                </a:gridCol>
                <a:gridCol w="2064002">
                  <a:extLst>
                    <a:ext uri="{9D8B030D-6E8A-4147-A177-3AD203B41FA5}">
                      <a16:colId xmlns:a16="http://schemas.microsoft.com/office/drawing/2014/main" val="3065478558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Zemědělství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47,3 %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067881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Strukturální operace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36,4 %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75828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Administrativa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4,9 %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0250785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Vnější vztahy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5,7 %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264141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Výzkum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3,1 %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197139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Splátky a další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2,6 %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87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53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 (EMS)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828" y="1916832"/>
            <a:ext cx="10873208" cy="4824536"/>
          </a:xfrm>
        </p:spPr>
        <p:txBody>
          <a:bodyPr/>
          <a:lstStyle/>
          <a:p>
            <a:r>
              <a:rPr lang="cs-CZ" dirty="0"/>
              <a:t>Rozhodnutí o vytvoření EMS bylo přijato v roce 1978 </a:t>
            </a:r>
            <a:r>
              <a:rPr lang="cs-CZ" sz="2000" dirty="0"/>
              <a:t>(jednání H. Schmidt a V. G. d. </a:t>
            </a:r>
            <a:r>
              <a:rPr lang="cs-CZ" sz="2000" dirty="0" err="1"/>
              <a:t>Estaing</a:t>
            </a:r>
            <a:r>
              <a:rPr lang="cs-CZ" sz="2000" dirty="0"/>
              <a:t>).</a:t>
            </a:r>
          </a:p>
          <a:p>
            <a:r>
              <a:rPr lang="cs-CZ" dirty="0"/>
              <a:t>1979 – založena Evropská měnová unie (EMU).</a:t>
            </a:r>
          </a:p>
          <a:p>
            <a:r>
              <a:rPr lang="cs-CZ" dirty="0"/>
              <a:t>Zároveň zavedena evropská měnová jednotka ECU </a:t>
            </a:r>
            <a:r>
              <a:rPr lang="cs-CZ" sz="2000" dirty="0"/>
              <a:t>(jednalo se o účetní zúčtovací jednotku), </a:t>
            </a:r>
            <a:r>
              <a:rPr lang="cs-CZ" dirty="0"/>
              <a:t>byla váženým průměrem měn členských zemí EMU.</a:t>
            </a:r>
          </a:p>
          <a:p>
            <a:r>
              <a:rPr lang="cs-CZ" dirty="0"/>
              <a:t>Zřízen Evropský měnový institut </a:t>
            </a:r>
            <a:r>
              <a:rPr lang="cs-CZ" sz="2000" dirty="0"/>
              <a:t>(spravoval rezervy členů EMU a poskytoval jim úvěry).</a:t>
            </a:r>
          </a:p>
          <a:p>
            <a:r>
              <a:rPr lang="cs-CZ" dirty="0"/>
              <a:t>Mechanismus směnných kurzů umožňoval fluktuaci v rozsahu ± 2,25 %, později až ± 15 % bilaterální parity.</a:t>
            </a:r>
          </a:p>
          <a:p>
            <a:r>
              <a:rPr lang="cs-CZ" dirty="0"/>
              <a:t>Cílem bylo zamezit velkým kurzovým výkyvům měn členů EMU.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sz="2600" dirty="0"/>
              <a:t>Mezinárodní ekonomická integrace – definice:</a:t>
            </a:r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r>
              <a:rPr lang="cs-CZ" sz="2600" dirty="0"/>
              <a:t>Jde o spojování (sjednocování) ekonomických jednotek</a:t>
            </a:r>
            <a:r>
              <a:rPr lang="cs-CZ" sz="2600" baseline="30000" dirty="0"/>
              <a:t>1)</a:t>
            </a:r>
            <a:r>
              <a:rPr lang="cs-CZ" sz="2600" dirty="0"/>
              <a:t> do kvalitativně vyšších celků v mezinárodním měřítku.</a:t>
            </a:r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r>
              <a:rPr lang="cs-CZ" sz="2600" baseline="30000" dirty="0"/>
              <a:t>1)</a:t>
            </a:r>
            <a:r>
              <a:rPr lang="cs-CZ" sz="2600" dirty="0"/>
              <a:t> </a:t>
            </a:r>
            <a:r>
              <a:rPr lang="cs-CZ" sz="2200" i="1" dirty="0"/>
              <a:t>Ekonomické jednotky: firmy, odvětví, národní ekonomiky.</a:t>
            </a:r>
            <a:endParaRPr lang="cs-CZ" sz="2200" i="1" baseline="30000" dirty="0"/>
          </a:p>
        </p:txBody>
      </p:sp>
    </p:spTree>
    <p:extLst>
      <p:ext uri="{BB962C8B-B14F-4D97-AF65-F5344CB8AC3E}">
        <p14:creationId xmlns:p14="http://schemas.microsoft.com/office/powerpoint/2010/main" val="279186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884" y="2132856"/>
            <a:ext cx="9629330" cy="4392488"/>
          </a:xfrm>
        </p:spPr>
        <p:txBody>
          <a:bodyPr/>
          <a:lstStyle/>
          <a:p>
            <a:r>
              <a:rPr lang="cs-CZ" dirty="0"/>
              <a:t>Přijetím Maastrichtské smlouvy v roce 1992 položeny základy společného měnového systému eura.</a:t>
            </a:r>
          </a:p>
          <a:p>
            <a:r>
              <a:rPr lang="cs-CZ" dirty="0"/>
              <a:t>V roce 1998 </a:t>
            </a:r>
            <a:r>
              <a:rPr lang="cs-CZ" sz="2000" dirty="0"/>
              <a:t>(1. června) </a:t>
            </a:r>
            <a:r>
              <a:rPr lang="cs-CZ" dirty="0"/>
              <a:t>založena Evropská centrální banka se sídlem ve Frankfurtu n/M.</a:t>
            </a:r>
          </a:p>
          <a:p>
            <a:r>
              <a:rPr lang="cs-CZ" dirty="0"/>
              <a:t>1. 1. 1999 zavedeno bezhotovostní euro v 11 zemích EU.</a:t>
            </a:r>
          </a:p>
          <a:p>
            <a:r>
              <a:rPr lang="cs-CZ" dirty="0"/>
              <a:t>1. 1. 2002 uvedeny do praxe bankovky a mince eurozóny.</a:t>
            </a:r>
          </a:p>
          <a:p>
            <a:r>
              <a:rPr lang="cs-CZ" dirty="0"/>
              <a:t>Zároveň stanoven mechanismus vstupu do eurozóny </a:t>
            </a:r>
            <a:r>
              <a:rPr lang="cs-CZ" sz="2000" dirty="0"/>
              <a:t>(tzv. konvergenční maastrichtská kritéria).</a:t>
            </a:r>
          </a:p>
        </p:txBody>
      </p:sp>
    </p:spTree>
    <p:extLst>
      <p:ext uri="{BB962C8B-B14F-4D97-AF65-F5344CB8AC3E}">
        <p14:creationId xmlns:p14="http://schemas.microsoft.com/office/powerpoint/2010/main" val="287647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696544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Konvergenční kritéria měnové unie: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Inflace nesmí přesahovat průměr inflace tří zemí s nejnižší inflací v rámci EU o více než 1,5 %.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Rozpočtový deficit nesmí přesahovat 3 % HDP v tržních cenách.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Státní dluh nesmí přesahovat 60 % z HDP v tržních cenách.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Úrok z dlouhodobých státních obligací nesmí přesahovat průměr úrokových sazeb tří členských zemí EU s nejnižší mírou inflace o více než 2 %.</a:t>
            </a:r>
          </a:p>
        </p:txBody>
      </p:sp>
    </p:spTree>
    <p:extLst>
      <p:ext uri="{BB962C8B-B14F-4D97-AF65-F5344CB8AC3E}">
        <p14:creationId xmlns:p14="http://schemas.microsoft.com/office/powerpoint/2010/main" val="40264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5. Měnové kurzy členských zemí by měly být minimálně po dobu  2 let stabilní (resp. nemělo by dojít ke stanovení nového kurzu či nadměrným intervenčním zásahům).</a:t>
            </a:r>
          </a:p>
          <a:p>
            <a:pPr>
              <a:buFontTx/>
              <a:buChar char="-"/>
            </a:pPr>
            <a:r>
              <a:rPr lang="cs-CZ" dirty="0"/>
              <a:t>V současné době je členem eurozóny </a:t>
            </a:r>
            <a:r>
              <a:rPr lang="cs-CZ" sz="2000" i="1" dirty="0"/>
              <a:t>(v těch zemích používají měnovou jednotku euro)</a:t>
            </a:r>
            <a:r>
              <a:rPr lang="cs-CZ" sz="2000" b="1" i="1" dirty="0"/>
              <a:t>20</a:t>
            </a:r>
            <a:r>
              <a:rPr lang="cs-CZ" sz="2000" i="1" dirty="0"/>
              <a:t> </a:t>
            </a:r>
            <a:r>
              <a:rPr lang="cs-CZ" b="1" dirty="0"/>
              <a:t>členských zemí </a:t>
            </a:r>
            <a:r>
              <a:rPr lang="cs-CZ" dirty="0"/>
              <a:t>z 27 zemí EU (Belgie, Estonsko, Finsko, Francie, Chorvatsko, Irsko, Itálie, Kypr, Litva, Lotyšsko, Lucembursko, Malta, Německo, Nizozemí, Portugalsko, Rakousko, Řecko, Slovensko, Slovinsko a Španělsko.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02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672208"/>
            <a:ext cx="9753600" cy="4997152"/>
          </a:xfrm>
        </p:spPr>
        <p:txBody>
          <a:bodyPr>
            <a:normAutofit/>
          </a:bodyPr>
          <a:lstStyle/>
          <a:p>
            <a:r>
              <a:rPr lang="cs-CZ" dirty="0"/>
              <a:t>Státy EU, které dosud euro nezavedly: Bulharsko, Česko,  Maďarsko, Polsko, Rumunsko, Švédsko.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Země s trvalou výjimkou ohledně zavedení eura: Dánsko.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Státy a území, které  používají euro jako svou měnu: Andorra, Černá Hora, Kosovo.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Státy a území, které nejsou členy EU a používají euro jako svou měnu: Monako, San Marino, Vatikán.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78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rozvoj evropské integrace v současnosti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1600200"/>
            <a:ext cx="9845354" cy="53571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Zajištění společné obrany</a:t>
            </a:r>
          </a:p>
          <a:p>
            <a:pPr>
              <a:lnSpc>
                <a:spcPct val="150000"/>
              </a:lnSpc>
            </a:pPr>
            <a:r>
              <a:rPr lang="cs-CZ" dirty="0"/>
              <a:t>Ochrana proti mezinárodnímu terorismu</a:t>
            </a:r>
          </a:p>
          <a:p>
            <a:pPr>
              <a:lnSpc>
                <a:spcPct val="150000"/>
              </a:lnSpc>
            </a:pPr>
            <a:r>
              <a:rPr lang="cs-CZ" dirty="0"/>
              <a:t>Ochrana proti nežádoucí migraci</a:t>
            </a:r>
          </a:p>
          <a:p>
            <a:pPr>
              <a:lnSpc>
                <a:spcPct val="150000"/>
              </a:lnSpc>
            </a:pPr>
            <a:r>
              <a:rPr lang="cs-CZ" dirty="0"/>
              <a:t>Ekonomické důvody</a:t>
            </a:r>
          </a:p>
          <a:p>
            <a:pPr>
              <a:lnSpc>
                <a:spcPct val="150000"/>
              </a:lnSpc>
            </a:pPr>
            <a:r>
              <a:rPr lang="cs-CZ" dirty="0"/>
              <a:t>Ochrana životního prostředí</a:t>
            </a:r>
          </a:p>
          <a:p>
            <a:pPr>
              <a:lnSpc>
                <a:spcPct val="150000"/>
              </a:lnSpc>
            </a:pPr>
            <a:r>
              <a:rPr lang="cs-CZ" dirty="0"/>
              <a:t>Ochrana proti tlakům globalizace</a:t>
            </a:r>
          </a:p>
          <a:p>
            <a:pPr>
              <a:lnSpc>
                <a:spcPct val="150000"/>
              </a:lnSpc>
            </a:pPr>
            <a:r>
              <a:rPr lang="cs-CZ" dirty="0"/>
              <a:t>Geopolitické faktory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45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evropské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788" y="1916832"/>
            <a:ext cx="10945216" cy="4824536"/>
          </a:xfrm>
        </p:spPr>
        <p:txBody>
          <a:bodyPr>
            <a:normAutofit/>
          </a:bodyPr>
          <a:lstStyle/>
          <a:p>
            <a:r>
              <a:rPr lang="cs-CZ" dirty="0"/>
              <a:t>Forma integrace (zejména její nadnárodní forma)</a:t>
            </a:r>
          </a:p>
          <a:p>
            <a:r>
              <a:rPr lang="cs-CZ" dirty="0"/>
              <a:t>Jednotná evropská měna (neexistence institutu vyloučení z eurozóny)</a:t>
            </a:r>
          </a:p>
          <a:p>
            <a:r>
              <a:rPr lang="cs-CZ" dirty="0"/>
              <a:t>Rozpočtová politika (zadlužení členských zemí)</a:t>
            </a:r>
          </a:p>
          <a:p>
            <a:r>
              <a:rPr lang="cs-CZ" dirty="0"/>
              <a:t>Dotační politika EU (umožňuje korupci a deformuje konkurenční prostředí)</a:t>
            </a:r>
          </a:p>
          <a:p>
            <a:r>
              <a:rPr lang="cs-CZ" dirty="0"/>
              <a:t>Tzv. demokratický deficit (členové EK nejsou voleni)</a:t>
            </a:r>
          </a:p>
          <a:p>
            <a:r>
              <a:rPr lang="cs-CZ" dirty="0"/>
              <a:t>Dominantní vliv velkých států (Německa, Francie) na úkor malých států</a:t>
            </a:r>
          </a:p>
          <a:p>
            <a:r>
              <a:rPr lang="cs-CZ" dirty="0"/>
              <a:t>Složitá a těžkopádná forma fungování EU jako celku</a:t>
            </a:r>
          </a:p>
          <a:p>
            <a:r>
              <a:rPr lang="cs-CZ" dirty="0"/>
              <a:t>Neexistující vize dalšího směřování EU a další</a:t>
            </a:r>
          </a:p>
          <a:p>
            <a:endParaRPr lang="cs-CZ" dirty="0"/>
          </a:p>
          <a:p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70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formy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Územní</a:t>
            </a:r>
            <a:r>
              <a:rPr lang="cs-CZ" dirty="0"/>
              <a:t> (regionální): například Evropská unie, Andský svaz, </a:t>
            </a:r>
            <a:r>
              <a:rPr lang="cs-CZ" dirty="0" err="1"/>
              <a:t>Caricom</a:t>
            </a:r>
            <a:r>
              <a:rPr lang="cs-CZ" dirty="0"/>
              <a:t>, NAFTA aj. 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Odvětvová</a:t>
            </a:r>
            <a:r>
              <a:rPr lang="cs-CZ" dirty="0"/>
              <a:t> (sektorová): například Euratom, Evropské sdružení uhlí a oceli, OPEC aj.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Způsob integrace: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Mezinárodní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Nadnárodní</a:t>
            </a:r>
          </a:p>
        </p:txBody>
      </p:sp>
    </p:spTree>
    <p:extLst>
      <p:ext uri="{BB962C8B-B14F-4D97-AF65-F5344CB8AC3E}">
        <p14:creationId xmlns:p14="http://schemas.microsoft.com/office/powerpoint/2010/main" val="20884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38C69-D4D3-4B99-8E1C-07F959672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integrace - mezinárodní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A6EB6-4674-4BA3-A6AD-780587DB8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r>
              <a:rPr lang="cs-CZ" dirty="0"/>
              <a:t>Představuje volné sdružení subjektů (zemí, regionů, odvětví, firem) do integračního celku.</a:t>
            </a:r>
          </a:p>
          <a:p>
            <a:r>
              <a:rPr lang="cs-CZ" dirty="0"/>
              <a:t>Sdružené subjekty mají značnou autonomii.</a:t>
            </a:r>
          </a:p>
          <a:p>
            <a:r>
              <a:rPr lang="cs-CZ" dirty="0"/>
              <a:t>Nevytvářejí se nadnárodní instituce a orgány, které jsou nadřazeny členským subjektům (odpadá složitá byrokracie).</a:t>
            </a:r>
          </a:p>
          <a:p>
            <a:r>
              <a:rPr lang="cs-CZ" dirty="0"/>
              <a:t>Dochází pouze ke koordinaci společného postupu v konkrétní oblasti hospodářské politiky. </a:t>
            </a:r>
          </a:p>
          <a:p>
            <a:r>
              <a:rPr lang="cs-CZ" dirty="0"/>
              <a:t>Příkladem je NAFTA, OPEC, Světová obchodní organizace, Organizace pro hospodářskou spolupráci atd.</a:t>
            </a:r>
          </a:p>
        </p:txBody>
      </p:sp>
    </p:spTree>
    <p:extLst>
      <p:ext uri="{BB962C8B-B14F-4D97-AF65-F5344CB8AC3E}">
        <p14:creationId xmlns:p14="http://schemas.microsoft.com/office/powerpoint/2010/main" val="38036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6505D-00A9-44EA-AC73-7C9B12037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integrace - nadnárodní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59ED4-4AAC-4004-9272-D67A584FB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Představuje sdružení subjektů (zemí, regionů) s vysoce sofistikovanou organizační strukturou. </a:t>
            </a:r>
          </a:p>
          <a:p>
            <a:r>
              <a:rPr lang="cs-CZ" dirty="0"/>
              <a:t>Tento typ integrace vytváří nadnárodní orgány a instituce, kterou jsou nadřazeny orgánům členským zemí. </a:t>
            </a:r>
          </a:p>
          <a:p>
            <a:r>
              <a:rPr lang="cs-CZ" dirty="0"/>
              <a:t>Často to vede k přebujelé byrokracii a komplikovanému řízení integračních procesů.</a:t>
            </a:r>
          </a:p>
          <a:p>
            <a:r>
              <a:rPr lang="cs-CZ" dirty="0"/>
              <a:t>Dochází tím ke snižování výsledného efektu integrace.</a:t>
            </a:r>
          </a:p>
          <a:p>
            <a:r>
              <a:rPr lang="cs-CZ" dirty="0"/>
              <a:t>Příkladem je EU.</a:t>
            </a:r>
          </a:p>
        </p:txBody>
      </p:sp>
    </p:spTree>
    <p:extLst>
      <p:ext uri="{BB962C8B-B14F-4D97-AF65-F5344CB8AC3E}">
        <p14:creationId xmlns:p14="http://schemas.microsoft.com/office/powerpoint/2010/main" val="236933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E448B-EF7F-40E1-8C8A-05A7BF67A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stupně 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4A2EF-6A5A-4DB9-8C66-06158BCD2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můžeme stupeň ekonomické integrace chápat jako míru zapojení subjektu integrace (zemí, regionů, odvětví, firem) do mezinárodní dělby práce.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V ekonomické literatuře najdeme rozdílné přístupy k vymezení jednotlivých stupňů integrace, zpravidla velmi podrobné.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V reálné ekonomické praxi se nejčastěji integrace dělí na pět základních stupňů. </a:t>
            </a:r>
          </a:p>
        </p:txBody>
      </p:sp>
    </p:spTree>
    <p:extLst>
      <p:ext uri="{BB962C8B-B14F-4D97-AF65-F5344CB8AC3E}">
        <p14:creationId xmlns:p14="http://schemas.microsoft.com/office/powerpoint/2010/main" val="337472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stupně integrace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3895328"/>
          </a:xfrm>
        </p:spPr>
        <p:txBody>
          <a:bodyPr/>
          <a:lstStyle/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Zóna volného obchodu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Celní unie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Společný trh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Hospodářská a měnová unie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Úplná politická integrace</a:t>
            </a:r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2641</Words>
  <Application>Microsoft Office PowerPoint</Application>
  <PresentationFormat>Vlastní</PresentationFormat>
  <Paragraphs>319</Paragraphs>
  <Slides>45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Arial</vt:lpstr>
      <vt:lpstr>Century Gothic</vt:lpstr>
      <vt:lpstr>Wingdings</vt:lpstr>
      <vt:lpstr>Continental_Europe_16x9</vt:lpstr>
      <vt:lpstr>Mezinárodní ekonomická integrace</vt:lpstr>
      <vt:lpstr>Mezinárodní ekonomická integrace</vt:lpstr>
      <vt:lpstr>Typy mezinárodní integrace</vt:lpstr>
      <vt:lpstr>MEI – evropská unie</vt:lpstr>
      <vt:lpstr>MEI – formy integrace</vt:lpstr>
      <vt:lpstr>Způsob integrace - mezinárodní</vt:lpstr>
      <vt:lpstr>Způsob integrace - nadnárodní</vt:lpstr>
      <vt:lpstr>MEI – stupně integrace</vt:lpstr>
      <vt:lpstr>MEI – stupně integrace</vt:lpstr>
      <vt:lpstr>Stupně ekonomické integrace – zóna volného obchodu (ZVO)</vt:lpstr>
      <vt:lpstr>Stupně ekonomické integrace – celní unie (CU)</vt:lpstr>
      <vt:lpstr>Stupně ekonomické integrace – společný trh (ST)</vt:lpstr>
      <vt:lpstr>Stupeň ekonomické integrace – hospodářská a měnová unie (HMU)</vt:lpstr>
      <vt:lpstr>Stupně ekonomické integrace – úplná politická integrace (UPI)</vt:lpstr>
      <vt:lpstr>MEI – mechANIsMUS integrace</vt:lpstr>
      <vt:lpstr>Evropská integrace</vt:lpstr>
      <vt:lpstr>Evropská integrace - pokračování</vt:lpstr>
      <vt:lpstr>Motivy vedoucí k evropské integraci po II. světové válce</vt:lpstr>
      <vt:lpstr>Etapy integrace po II. světové válce</vt:lpstr>
      <vt:lpstr>Etapy integrace po II. světové válce v Evropě - pokračování</vt:lpstr>
      <vt:lpstr>Orgány evropské unie</vt:lpstr>
      <vt:lpstr>Orgány evropské unie – Evropský parlament</vt:lpstr>
      <vt:lpstr>Orgány evropské unie – evropská rada (ER)</vt:lpstr>
      <vt:lpstr>Orgány evropské unie – rada evropské unie (REU)</vt:lpstr>
      <vt:lpstr>Orgány evropské unie – evropská komise (EK)</vt:lpstr>
      <vt:lpstr>Orgány evropské unie – evropská komise (EK)- pokračování </vt:lpstr>
      <vt:lpstr>Orgány evropské unie – ostatní orgány a instituce EU </vt:lpstr>
      <vt:lpstr>Legislativa evropské unie</vt:lpstr>
      <vt:lpstr>Prameny práva EU</vt:lpstr>
      <vt:lpstr>Legislativa EU – primární legislativa</vt:lpstr>
      <vt:lpstr>legislativa eu - Primární legislativa </vt:lpstr>
      <vt:lpstr>Legislativa eu – primární legislativa</vt:lpstr>
      <vt:lpstr>Legislativa EU – primární legislativa</vt:lpstr>
      <vt:lpstr>Legislativa EU – sekundární legislativa</vt:lpstr>
      <vt:lpstr>Legislativa EU – sekundární legislativa</vt:lpstr>
      <vt:lpstr>Legislativa EU – sekundární legislativa</vt:lpstr>
      <vt:lpstr>Rozpočet EU</vt:lpstr>
      <vt:lpstr>Rozpočet EU</vt:lpstr>
      <vt:lpstr>Evropský měnový systém (EMS)</vt:lpstr>
      <vt:lpstr>Evropský měnový systém</vt:lpstr>
      <vt:lpstr>Evropský měnový systém</vt:lpstr>
      <vt:lpstr>Evropský měnový systém</vt:lpstr>
      <vt:lpstr>Evropský měnový systém</vt:lpstr>
      <vt:lpstr>Důvody pro rozvoj evropské integrace v současnosti</vt:lpstr>
      <vt:lpstr>Rizika evropské integrace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2017-12-09T14:00:34Z</dcterms:created>
  <dcterms:modified xsi:type="dcterms:W3CDTF">2023-05-17T14:03:05Z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