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4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B5A430-1822-381C-A5D0-D92BE1A4C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8EA6AA-B814-D225-F9F1-112785E46C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734CD9-2173-3290-B2B9-49B67AA70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67E8DA-EEAA-977F-47AB-0AC39D8EC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946405-6CB5-95E0-3411-602B0DFCB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AE5DFF-C3BD-9C28-486A-8338A93E3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843A3B-5001-7AB6-E76B-E39F289AC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AFE558-8B96-B1CD-4B98-05D132104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0AE997-1B96-12CD-5C3B-053B203E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992981-5F85-82E9-EC59-72007D8E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53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17C91A0-039E-D0AD-08F7-3393E58459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B79AD7-68CE-79F0-1B26-91DB0D404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D9E54E-5752-E731-2BBF-A8590F22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3A0387-E265-D35E-3652-1B84BDE66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ABF30B-D979-6EB9-C73C-EB454EE8F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11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10033-F74F-F4DC-68BF-28423775F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AA47F7-15DB-1D13-DD83-1F66B5C53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50A371-42CF-E07B-EC49-F72FE307D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E029DA-1E0E-3AAF-A319-81A3378E9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23D916-073A-A467-1E42-46DFEFD5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56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5D4530-FC8D-BD69-D3CC-DABB74279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4F02BA-4E79-AA23-6627-6A1069FEB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72A0DB-24AF-3D87-4379-CE3DAA7D9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4A7B19-9532-5EB4-7817-B76E60711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A4DE6A-C599-EABC-E928-E2DB1F9D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58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FE9045-8ECD-DAB0-CBF3-5B312B3B6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BE4720-71C5-862D-B105-5E70BAD0B2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AB08203-BC7C-EC8A-573F-7120912FC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E6F825-ECAE-B2D7-A5E3-234E40F3F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3906A0-096C-75CE-2951-676DD6315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652CEB-33A8-EC18-EC9B-7A2123B74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2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B43F8-D3E1-3C9F-B6FA-7B44200CB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A5397C-9A51-7636-391D-526B7F606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34E857E-1B73-0F8D-2368-2AAE4036C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5C5DA14-7956-EF6F-2A5E-B97DA445EB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6CC4F88-CD30-2C45-FCF0-360F6765A5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6BB395-2283-E066-3033-C9A2BEEED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7593F3D-D31E-74E5-071B-9597D1DEC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BC25BA5-1825-2F32-63E2-30058B4B1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30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1247D-BB18-4200-8C59-F7292C976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F9EBAFA-1DC4-7259-75A8-FC51AEE1C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29F5DB7-B502-A950-3200-CBB0F3E8F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4F6E20-1562-E92F-C4E2-0696D28AF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33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378670B-1B0E-1514-90B9-36EA43380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BDEF9B8-D15C-B34D-73D7-D31A7D502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1BE866-BD49-BC8A-34E5-21E98C782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00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298D4B-B7BB-63C7-0133-B0DABF729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D161AA-2B00-B402-DB01-6B4204048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4FFE2D4-4822-50B2-DF55-58C3FA9A1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1A89E4-41D3-42D3-1088-0BEB3A03F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F2BA37-9DCB-C825-30DB-DFD4FD0B7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F09B9A-6A1B-C8DF-1822-EAA6DE117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26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A02F2-774A-BB45-940F-3394A175A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F6AD068-7F80-19D1-83FD-BC26FC8AE8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7CD5389-4E82-76B6-27E6-3041BC349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FFC622-874D-7126-3075-5C38C93D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96DBD49-3177-094D-39E8-0EA705802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05458E-3D00-91AB-E77C-EF52888AE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8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5389984-C37F-541B-8386-C566B443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D51AED5-D7BA-0877-6B7F-CD7CDCF90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CCDB7A-32CA-AF7A-B873-E973D1EFAF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22ED5-F73E-4D28-A8EB-0DACC779432C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B51596-5DE2-E6B3-1E8D-B92C95F9B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EC0CC6-D8CD-4858-8774-BCBA98A37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81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kancelar\AppData\Local\Microsoft\Windows\INetCache\Content.Outlook\7VLITNFN\&amp;link='563\1991%20Sb.%252321a'&amp;ucin-k-dni=" TargetMode="External"/><Relationship Id="rId2" Type="http://schemas.openxmlformats.org/officeDocument/2006/relationships/hyperlink" Target="file:///C:\Users\kancelar\AppData\Local\Microsoft\Windows\INetCache\Content.Outlook\7VLITNFN\&amp;link='563\1991%20Sb.%25233'&amp;ucin-k-dni=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kancelar\AppData\Local\Microsoft\Windows\INetCache\Content.Outlook\7VLITNFN\&amp;link='563\1991%20Sb.%25234'&amp;ucin-k-dni=" TargetMode="External"/><Relationship Id="rId2" Type="http://schemas.openxmlformats.org/officeDocument/2006/relationships/hyperlink" Target="file:///C:\Users\kancelar\AppData\Local\Microsoft\Windows\INetCache\Content.Outlook\7VLITNFN\&amp;link='563\1991%20Sb.%252333a'&amp;ucin-k-dni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C:\Users\kancelar\AppData\Local\Microsoft\Windows\INetCache\Content.Outlook\7VLITNFN\&amp;link='563\1991%20Sb.%252332'&amp;ucin-k-dni=" TargetMode="External"/><Relationship Id="rId5" Type="http://schemas.openxmlformats.org/officeDocument/2006/relationships/hyperlink" Target="file:///C:\Users\kancelar\AppData\Local\Microsoft\Windows\INetCache\Content.Outlook\7VLITNFN\&amp;link='563\1991%20Sb.%252331'&amp;ucin-k-dni=" TargetMode="External"/><Relationship Id="rId4" Type="http://schemas.openxmlformats.org/officeDocument/2006/relationships/hyperlink" Target="file:///C:\Users\kancelar\AppData\Local\Microsoft\Windows\INetCache\Content.Outlook\7VLITNFN\&amp;link='563\1991%20Sb.%252333'&amp;ucin-k-dni=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9C5BA-5C0F-BC59-BACF-631F570B60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11744"/>
          </a:xfrm>
        </p:spPr>
        <p:txBody>
          <a:bodyPr>
            <a:normAutofit fontScale="90000"/>
          </a:bodyPr>
          <a:lstStyle/>
          <a:p>
            <a:r>
              <a:rPr lang="cs-CZ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Vztah práva a ekonomie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0136E99-1AD7-6D03-D8DD-CAE229B5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91684"/>
            <a:ext cx="9144000" cy="2566115"/>
          </a:xfrm>
        </p:spPr>
        <p:txBody>
          <a:bodyPr>
            <a:normAutofit/>
          </a:bodyPr>
          <a:lstStyle/>
          <a:p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JUDr. Ing. Petr Machálek Ph.D.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31618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005C74-C774-0DA5-0707-407194267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546"/>
            <a:ext cx="10515600" cy="6478074"/>
          </a:xfrm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Mezi právní normy provádějící tuto regulaci, tj. do ekonomického (hospodářského) práva, spadají především normy:</a:t>
            </a:r>
          </a:p>
          <a:p>
            <a:pPr marL="628650" lvl="0" indent="-452438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soutěžního práva, </a:t>
            </a:r>
          </a:p>
          <a:p>
            <a:pPr marL="628650" lvl="0" indent="-452438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práva jednotlivých průmyslových odvětví (např. energetika), </a:t>
            </a:r>
          </a:p>
          <a:p>
            <a:pPr marL="628650" lvl="0" indent="-452438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společenstevní právo, </a:t>
            </a:r>
          </a:p>
          <a:p>
            <a:pPr marL="628650" lvl="0" indent="-452438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cenných papírů, </a:t>
            </a:r>
          </a:p>
          <a:p>
            <a:pPr marL="628650" lvl="0" indent="-452438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daňové právo, </a:t>
            </a:r>
          </a:p>
          <a:p>
            <a:pPr marL="628650" lvl="0" indent="-452438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obchodní závazkové právo </a:t>
            </a:r>
          </a:p>
          <a:p>
            <a:pPr marL="628650" indent="-452438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	či </a:t>
            </a:r>
          </a:p>
          <a:p>
            <a:pPr marL="628650" lvl="0" indent="-452438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ochrany spotřebitele. </a:t>
            </a:r>
          </a:p>
          <a:p>
            <a:pPr marL="0" lv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VELJANOVSKI, C.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Economics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Law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2nd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edition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Institute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Affairs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2007, s. 25.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439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FBEC9E-A33D-6EA3-49D8-8FF6CFA8A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 fontScale="90000"/>
          </a:bodyPr>
          <a:lstStyle/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Ekonomie, ekonomika, ekonomické právo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354CE0-3FBF-CE21-2E78-0BC5902B3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100"/>
            <a:ext cx="10515600" cy="5333773"/>
          </a:xfrm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Ekonomika je jednou z mnoha oblastí lidské činnosti regulovaných právem.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Ekonomika (oproti ekonomii) znamená: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výrobu,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rozdělování,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směnu a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spotřebu statků a služeb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ubjekty na definovaném území.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707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865F4-1769-13DB-E37A-C09021EEC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6214"/>
            <a:ext cx="10515600" cy="5880749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Můžeme tedy hovořit například o ekonomice: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České republiky,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tržní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centrálně řízené.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konkrétní ekonomice můžeme také pozorovat makroekonomické jevy, jako jsou: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inflace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nezaměstnanost.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Stejný význam jako slovo ekonomika mají také pojmy hospodářství a ekonomický systém.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138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35D33E-A4D3-AD52-078F-821A8B356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456"/>
            <a:ext cx="10515600" cy="6117465"/>
          </a:xfrm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 již uvedeného je zřejmé, že ekonomie není to samé co ekonomika. Tyto pojmy: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někdy bývají používány </a:t>
            </a:r>
            <a:r>
              <a:rPr lang="cs-CZ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promiscue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jindy je každému z nich přiřazován poněkud odlišný význam.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Podobnost těchto dvou slov (oproštěných od významu). Například slovo „ekonomický“ může znamenat „související s ekonomií“ i „související s ekonomikou“. Závisí vždy na konkrétním případu použití.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(čerpáno mj. z 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https://jinepravo.blogspot.com/2014/01/jan-broulik-pleteme-si-v-souvislosti-s.html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 právníka může být obtížné vnímat rozdíl mezi: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ekonomií jakožto vědou a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ekonomikou jakožto jedním z objektů jejího zájmu.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Nejasné oddělení „vědy“ od „objektu jejího zkoumání“ v oblasti práva. V této oblasti totiž často není vedena jasná čára mezi naukou a praxí.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111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BA71FC-3DA5-5FA4-DDB7-53C03D96E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Vztah práva a ekonomiky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E90A6E-AE21-3AD0-7726-4AB6E63E2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100"/>
            <a:ext cx="10515600" cy="551215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Pokud hovoříme o formálních a materiálních pramenech práva, pak:</a:t>
            </a:r>
          </a:p>
          <a:p>
            <a:pPr marL="62865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mezi formální prameny práva řadíme převážně právní předpisy, </a:t>
            </a:r>
          </a:p>
          <a:p>
            <a:pPr marL="62865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materiální prameny práva jsou široká škála skutečností, které vedou zákonodárce danou právní úpravu přijmout (tedy i skutečnosti mající svůj původ v ekonomice).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Zákonodárce (resp. moc výkonná, která v převažujícím rozsahu v rámci legislativního procesu připravuje právní předpisy, obsahující jednotlivé právní normy) tak vytváří a mění právo regulující ekonomiku v důsledku skutečností, které vzešly právě z ekonomiky samotné. Na druhou stranu  „zákonodárce není jen nějaká loutka manipulovaná zájmy, ale zákonodárce sám zaujímá hodnotící stanovisko, a podle toho právní normu fixuje“ (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SOBEK, Tomáš. Právní myšlení. Kritika moralismu. Praha: Ústav státu a práva AV ČR, 2011, s. 313.)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108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2B4C47-0EAF-F5BA-AF94-3A7E42738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9092"/>
            <a:ext cx="10515600" cy="6362163"/>
          </a:xfrm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4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Právní prostředí pro podnikání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prostředí příznivé nebo stísněné – žádná pravidla, povolování nebo registrace ?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organizačně-právní formy podnikání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korektní soutěžní prostředí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ekonomická motivace k respektování právních pravidel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3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5B6CED-C308-BADA-9BBD-C25D5F262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576"/>
            <a:ext cx="10515600" cy="6284891"/>
          </a:xfrm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čemu je dobrá znalost ekonomie</a:t>
            </a:r>
            <a:endParaRPr lang="cs-CZ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vzájemné porozumění v situacích, kdy z různých úhlů pohledu popisujeme totéž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lvl="0" indent="0" algn="just">
              <a:lnSpc>
                <a:spcPct val="114000"/>
              </a:lnSpc>
              <a:spcBef>
                <a:spcPts val="0"/>
              </a:spcBef>
              <a:buNone/>
              <a:tabLst>
                <a:tab pos="360363" algn="l"/>
              </a:tabLst>
            </a:pP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termín firma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jsme schopni realizovat příkaz právní normy v situacích, kdy právní pravidlo chování používá ekonomické kategorie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lv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– rozdělení zisku v kapitálové společnosti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lvl="0" indent="-342900" algn="just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34 odst. 2 ZOK: Částka k rozdělení nesmí překročit součet výsledku hospodaření posledního skončeného účetního období, výsledku hospodaření minulých let  a dobrovolných fondů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lvl="0" indent="-342900" algn="just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40 odst. 1 ZOK: právní pravidlo zakazuje rozdělit zisk mezi akcionáře, pokud se ke dni skončení posledního účetního období vlastní kapitál vyplývající z řádné účetní závěrky sníží po tomto rozdělení pod výši upsaného základního kapitálu zvýšeného o fondy, které nelze podle zákona nebo stanov rozdělit mezi akcionáře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schopnost využít informací, které zajišťuje právní úprava veřejných rejstříků a jiných veřejných informačních zdrojů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lv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výpočty poměrových ukazatelů, doporučení vyplývající z bilančních pravidel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323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BFD7A4-0996-2E8E-9E0A-03CF12E50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941"/>
            <a:ext cx="10515600" cy="6439436"/>
          </a:xfrm>
        </p:spPr>
        <p:txBody>
          <a:bodyPr/>
          <a:lstStyle/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využití ekonomických znalostí v legislativě a přesnější formulaci právních pravidel chování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nutnost používat totožnou terminologii v předpisech o účetnictví i souvisejících předpisech soukromého práva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schopnost vidět jednotlivé právní případy nejen jako právní problémy, ale v širší souvislosti ekonomického prostředí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předběžné kalkulace nákladů a výnosů u podnikatelských záměrů, pokud se pro účely podnikání zakládají obchodní korporace a hledají se jejich nejvhodnější formy.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využití při rozhodování sporů 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schopnost správně formulovat zadání pro znalce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znalosti z obou oblastí se předpokládají u specifických oborů, např. bankovnictví, pojišťovnictví, obchodování s cennými papíry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327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FD31A2-5B4B-700F-74F4-50B62ABBB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5184"/>
          </a:xfrm>
        </p:spPr>
        <p:txBody>
          <a:bodyPr>
            <a:normAutofit fontScale="90000"/>
          </a:bodyPr>
          <a:lstStyle/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Příklady vzájemných souvislostí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940C87-E360-ABCB-BB18-28A7684F7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Úprava právního postavení členů orgánů obchodních korporací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Úprava obchodní firmy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Úprava pravidel pro nekalou soutěž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Pravidla pro oprávněné podnikání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Ekonomické limity právní regulace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Úprava závazkových vztahů (právních poměrů)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486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8B0C9A-6DB7-1EE1-3D07-E18725926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Znalost práva z oblasti ekonomiky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DE447B-4945-E001-4053-7E24E713B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40912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7 zákona o účetnictví 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2075" indent="-92075" algn="just">
              <a:lnSpc>
                <a:spcPct val="114000"/>
              </a:lnSpc>
              <a:spcBef>
                <a:spcPts val="0"/>
              </a:spcBef>
              <a:buAutoNum type="arabicParenBoth"/>
            </a:pP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Účetní jednotky jsou povinny vést účetnictví tak, aby účetní závěrka byla sestavena na jeho základě srozumitelně a podávala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věrný a poctivý obraz předmětu účetnictví a finanční situace účetní jednotky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tak, </a:t>
            </a:r>
            <a:r>
              <a:rPr lang="cs-CZ" sz="20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aby na jejím základě mohla osoba, která tyto informace využívá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(dále jen „uživatel“), </a:t>
            </a:r>
            <a:r>
              <a:rPr lang="cs-CZ" sz="20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činit ekonomická rozhodnutí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Zobrazení je věrné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jestliže obsah položek účetní závěrky odpovídá skutečnému stavu, který je přitom zobrazen v souladu s účetními metodami, jejichž použití je účetní jednotce uloženo na základě tohoto zákona.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Zobrazení je poctivé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když jsou při něm použity účetní metody způsobem, který vede k dosažení věrnosti. Tam, kde účetní jednotka může volit mezi více možnostmi dané účetní metody a zvolená možnost by zastírala skutečný stav, je účetní jednotka povinna zvolit jinou možnost, která skutečnému stavu odpovídá. Pokud dojde ve výjimečných případech k tomu, že použití účetních metod stanovených prováděcími právními předpisy bude neslučitelné s povinností podle odstavce 1, postupuje účetní jednotka odchylně tak, aby byl podán věrný a poctivý obraz.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926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AFE804-CABA-D3E4-6B90-81CF982CF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5793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Ekonomie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F24C21-E1F5-A241-42DC-6E31DA527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/>
          <a:lstStyle/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Existují různé ekonomické směry (školy), které mohou používat odlišné definice ekonomie.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Obecně ekonomie je nauka, která se zabývá popisem a analýzou výroby, distribuce a spotřeby ekonomických statků (zejména zboží, služeb a peněz), a zkoumá, jak jsou omezené zdroje alokovány mezi jednotlivá alternativní využití.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Ekonomie je věda, která zkoumá lidské chování jako vztah daný mezi výstupy a omezenými vstupy, které mají rozličné použití.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ROBBINS, Lionel.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Essay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Nature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Significance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Science [online]. London: MACMILLAN AND CO., LIMITED, 1932 [cit. 2016-08-21]. S. 15.</a:t>
            </a:r>
            <a:endParaRPr lang="cs-CZ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8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553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C2E662-16A8-2981-EA00-8E2643E4E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10"/>
            <a:ext cx="10515600" cy="631064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§ 8 </a:t>
            </a:r>
            <a:r>
              <a:rPr lang="cs-CZ" sz="2400" b="1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zákona o účetnictví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Účetní jednotky jsou povinny vést účetnictví 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správné, úplné, průkazné, srozumitelné, přehledné a způsobem zaručujícím trvalost účetních záznamů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Účetnictví účetní jednotky je </a:t>
            </a:r>
            <a:r>
              <a:rPr lang="cs-CZ" sz="2400" b="1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správné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účetní jednotka vede účetnictví tak, že to neodporuje tomuto zákonu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ostatním právním předpisům ani 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neobchází jejich účel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 Účetnictví účetní jednotky je </a:t>
            </a:r>
            <a:r>
              <a:rPr lang="cs-CZ" sz="2400" b="1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úplné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účetní jednotka zaúčtovala v účetním období v účetních knihách </a:t>
            </a:r>
            <a:r>
              <a:rPr lang="cs-CZ" sz="2400" b="1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všechny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účetní případy, které v něm měla zaúčtovat 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podle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 action="ppaction://hlinkfile"/>
              </a:rPr>
              <a:t>§ 3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 nejpozději do konce tohoto období za jemu bezprostředně předcházející účetní období sestavila účetní závěrku, popřípadě i konsolidovanou účetní závěrku, vyhotovila výroční zprávu, popřípadě i konsolidovanou výroční zprávu, zveřejnila informace podle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 action="ppaction://hlinkfile"/>
              </a:rPr>
              <a:t>§ 21a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má o těchto skutečnostech veškeré účetní záznamy, a to přehledně uspořádané.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9896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45CF5F-BC43-0E61-5B34-87F5CE452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820"/>
            <a:ext cx="10515600" cy="610458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(4) Účetnictví účetní jednotky je </a:t>
            </a:r>
            <a:r>
              <a:rPr lang="cs-CZ" sz="2400" b="1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průkazné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všechny účetní záznamy tohoto účetnictví jsou průkazné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 action="ppaction://hlinkfile"/>
              </a:rPr>
              <a:t>§ 33a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a 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účetní jednotka provedla inventarizaci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cs-CZ" sz="2400" i="1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(5) Účetnictví účetní jednotky je </a:t>
            </a:r>
            <a:r>
              <a:rPr lang="cs-CZ" sz="2400" b="1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srozumitelné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umožňuje jednotlivě i v souvislostech spolehlivě a jednoznačně určit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a) obsah účetních případů alespoň s použitím účetních metod uvedených v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 action="ppaction://hlinkfile"/>
              </a:rPr>
              <a:t>§ 4 odst. 8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obsah účetních záznamů s použitím nástrojů uvedených v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 action="ppaction://hlinkfile"/>
              </a:rPr>
              <a:t>§ 4 odst. 10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vazbu mezi účetním záznamem vzniklým seskupením a dílčími účetními záznamy v případech uvedených v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 action="ppaction://hlinkfile"/>
              </a:rPr>
              <a:t>§ 33 odst. 5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sz="2400" i="1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(6) Účetnictví účetní jednotky je 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vedeno způsobem zaručujícím trvalost účetních záznamů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účetní jednotka je schopna splnit povinnosti spojené s jejich úschovou a zpracováním podle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 action="ppaction://hlinkfile"/>
              </a:rPr>
              <a:t>§ 31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 action="ppaction://hlinkfile"/>
              </a:rPr>
              <a:t>32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 action="ppaction://hlinkfile"/>
              </a:rPr>
              <a:t>§ 33 odst. 3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 action="ppaction://hlinkfile"/>
              </a:rPr>
              <a:t>7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 celou dobu, po niž jsou jí tímto zákonem uloženy.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ts val="1200"/>
              </a:lnSpc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67704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7A94A-53E0-DDFF-C65F-A3C34FAC7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883"/>
          </a:xfrm>
        </p:spPr>
        <p:txBody>
          <a:bodyPr>
            <a:normAutofit fontScale="90000"/>
          </a:bodyPr>
          <a:lstStyle/>
          <a:p>
            <a:pPr algn="ctr">
              <a:lnSpc>
                <a:spcPct val="114000"/>
              </a:lnSpc>
            </a:pPr>
            <a:r>
              <a:rPr lang="cs-CZ" sz="4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Inventarizace majetku a závazků</a:t>
            </a:r>
            <a:b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4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§ 29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1D480D-2C99-760E-6403-24D86F85F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33377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Účetní jednotky inventarizací </a:t>
            </a:r>
            <a:r>
              <a:rPr lang="cs-CZ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zjišťují skutečný stav veškerého majetku a závazků a ověřují, zda zjištěný skutečný stav odpovídá stavu majetku a závazků v účetnictví a zda nejsou dány důvody pro účtování o položkách</a:t>
            </a:r>
            <a:r>
              <a:rPr lang="cs-CZ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podle § 25 odst. 3. Inventarizaci účetní jednotky provádějí k okamžiku, ke kterému sestavují účetní závěrku jako řádnou nebo mimořádnou (dále jen "periodická inventarizace"). V případech uvedených v odstavci 2 účetní jednotky mohou provádět inventarizaci i v průběhu účetního období (dále jen "průběžná inventarizace"). Ustanovení o provádění inventarizací podle zvláštních právních předpisů nejsou tímto dotčena.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Průběžnou inventarizaci mohou účetní jednotky provádět pouze u zásob, u nichž účtují podle druhů nebo podle míst jejich uložení nebo hmotně odpovědných osob, a dále u dlouhodobého hmotného movitého majetku, jenž vzhledem k funkci, kterou plní v účetní jednotce, je v soustavném pohybu a nemá stálé místo, kam náleží. Termín této inventarizace si stanoví sama účetní jednotka. Každý druh zásob a uvedeného hmotného majetku musí být takto inventarizován alespoň jednou za účetní období.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 Účetní jednotky jsou povinny prokázat provedení inventarizace u veškerého majetku a závazků po dobu 5 let po jejím provedení.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(4) Požadavky na organizační zajištění a způsob provedení inventarizace u vybraných účetních jednotek, včetně bližších podmínek inventarizace položek jiných aktiv a jiných pasiv stanoví prováděcí právní předpis.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397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2F5B6-405A-C760-35B0-7085537D5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06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24 Oceňování majetku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3C90A5-B63C-A51A-C3F8-38CD7AF64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88564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 Účetní jednotky jsou povinny oceňovat majetek nebo jeho části a závazky způsoby podle tohoto zákona.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 Účetní jednotky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oceňují majetek a závazky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725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okamžiku uskutečnění účetního případu způsoby podle § 25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725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 konci rozvahového dne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nebo k jinému okamžiku, k němuž se účetní závěrka sestavuje, způsoby podle § 27; rovněž toto ocenění je povinna zaznamenat v účetních knihách,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(dále jen "okamžik ocenění"). Ustanovení tohoto zákona o oceňování majetku a závazků se použije 	přiměřeně i pro oceňování jiných aktiv a pasiv.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(4)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pořízení souboru hmotných movitých věcí se samostatným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technicko-ekonomickým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určením, které slouží jednotnému účelu, popřípadě u dalších souborů stanovených prováděcím právním předpisem, se ocení soubor jako celek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(5) Prováděcí právní předpis stanoví případy a okamžiky účtování o ocenění jmění při přeměnách. Tento předpis dále stanoví účetní metodu oceňování majetku podle odstavců 3 a 4 včetně možností použití způsobu oceňování podle odstavce 3 písm. a) bodu 1 v případě přeshraniční přeměny, vkladu nebo prodeji obchodního závodu, pobočky nebo jiné části obchodního závodu.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(6) Majetek a závazky vyjádřené v cizí měně přepočítávají účetní jednotky na českou měnu kurzem devizového trhu vyhlášeným Českou národní bankou, a to k okamžiku ocenění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725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  <a:tabLst>
                <a:tab pos="720725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podle odstavce 2 písm. a), nebo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725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  <a:tabLst>
                <a:tab pos="720725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podle odstavce 2 písm. b), a to pouze majetek a závazky uvedené v § 4 odst. 12.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17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32BA9F-5A4F-AD39-3725-D6ED6F173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3335"/>
            <a:ext cx="10515600" cy="5893628"/>
          </a:xfrm>
        </p:spPr>
        <p:txBody>
          <a:bodyPr/>
          <a:lstStyle/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Ekonomie souvisí s dalšími obory, jako jsou účetnictví, matematika, ekonometrie, psychologie, sociologie, politologie, ekonomická geografie, ekologie </a:t>
            </a:r>
            <a:r>
              <a:rPr lang="cs-CZ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 právo.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Slovo „ekonomie“ pochází z řeckého výrazu </a:t>
            </a:r>
            <a:r>
              <a:rPr lang="cs-CZ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oikonomia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oikos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dům, nomos – zákon, který původně znamenal „vedení domácnosti“.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hlediska zkoumání ekonomického chování a rozhodování jednotlivců, domácností, firem (podniků) či státu se ekonomie dělí na mikroekonomii a makroekonomii.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Mikroekonomie: zabývá se ekonomickým chováním jednotlivých subjektů, tedy jednotlivců, domácností, firem a státu; zkoumá např. relativní ceny statků a výrobních faktorů, vliv daní na podnik apod.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Makroekonomie: zkoumá ekonomiku jako celek, k čemuž používá tzv. ekonomické agregáty. Zkoumá např. HDP, hospodářský růst, cenovou hladinu, inflaci, apod.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785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25B64-33A2-3999-7525-DC10BD714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337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Význam studia ekonomie pro právníky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DDDCC5-38EE-80E1-4163-098B793B5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/>
          <a:lstStyle/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Ekonomie (jako věda) zkoumá výrobu, rozdělování a spotřebu zboží, služeb a peněz, zabývá se využitím zdrojů, poměrem nákladů a výnosů, pracuje s pojmy jako jsou spotřeba, užitek, výroba, směna, trh, cena, nabídka, poptávka.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je nejčastěji ztotožňováno se systémem norem vytvářených a sankcionovaných státní mocí, kterými se řídí chování lidí v jejich vzájemných vztazích.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918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BD984-98E0-5C0A-4F45-9F0D72BA8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304"/>
            <a:ext cx="10515600" cy="5996659"/>
          </a:xfrm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je definováno mnoha způsoby, přičemž pro potřeby této přednášky postačuje, pokud budeme právo chápat jako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soustavu právních norem, tj. pravidel chování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(příkazů, zákazů nebo dovolení):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kterými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řídí společnost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(vymezená územně, anebo zájmově), </a:t>
            </a:r>
          </a:p>
          <a:p>
            <a:pPr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které jsou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uznávané nebo přímo stanovené státem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je nejvýznamnější z normativních systémů, přičemž jeho pomocí působí vůle zákonodárce na společenské vztahy. Oproti ostatním normativním systémům se liší svou obecnou závazností.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871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4AB313-474A-52BF-34F3-B5CA1BD4C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577"/>
            <a:ext cx="10515600" cy="591938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dělíme na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objektivní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subjektivní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objektivní právo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systém pravidel (konkrétních právních norem vyjádřených v pozitivním právu v právních předpisech), který reguluje chování lidí – obecně, dodržování právních norem je zabezpečeno určitou autoritou, která za jejich porušení ukládá sankce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subjektivní právo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právo na něco, možnost nějak se chovat, která je objektivním právem zaručena.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Právní vztahy ve smyslu realizace oprávnění a povinností. V právních vztazích se v normě stanovené chování realizuje do konkrétních oprávnění a povinností. (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KUBŮ, Lubomír; HUNGR, Pavel; OSINA, Petr. Teorie práva. 1. vyd. Praha: Linde, 2007, s. 35-37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ts val="12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642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B3323-72F1-E804-6DBD-56FD6F253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941"/>
            <a:ext cx="10515600" cy="651671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Funkce práva (vliv na chování člověka a společnosti vůbec, tj. i v rámci ekonomie a ekonomiky)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snižování míry chaosu ve společnosti (aby nedocházelo ke konfliktům)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preventivní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tato funkce má zajistit předcházení porušování práva. Každý je povinen počínat si při svém konání tak, aby nedošlo k nedůvodné újmě na svobodě, životě, zdraví nebo na vlastnictví jiného. Působí tak, že adresáty upozorňuje na možnost vzniku nepříznivých následků v případě porušení práva. Preventivní působení lze chápat také jako motivační, neboť odpovědnost má odradit od porušení povinnosti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ochranná (vyrovnávací)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slouží k vyrovnání nerovností ve společnosti (ochrana spotřebitele), ochrana subjektivních zájmů členů společnosti před těmi, kdo právo porušují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kompenzační (reparační)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projevuje se v povinnosti nahradit vzniklou újmu. Každý, kdo jinému (FO, PO anebo státu) způsobí újmu úmyslným porušením dobrých mravů, nebo porušením zákona či smlouvy, je povinen vzniklou újmu nahradit; vykonával-li však své právo, je škůdce povinen škodu nahradit, jen sledoval-li jako hlavní účel poškození jiného.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satisfakční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tuto funkci se v tomto ohledu rozumí zajištění odpovídajícího vyvážení a zmírnění vzniklé újmy, která má zejména nemajetkovou povahu.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represivní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představuje povinnost státu + jeho prostředky prosazovat dodržování práva, ukládat sankce při jeho porušení, směřuje k obnovení narušeného spravedlivého řádu anebo uložení trestu.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45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A1DD2-DB02-0FAA-5670-E17B4176D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a e</a:t>
            </a:r>
            <a:r>
              <a:rPr lang="cs-CZ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konomie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F9D93B-0CC1-6F59-D390-00D58C3FC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1824"/>
            <a:ext cx="10515600" cy="5411049"/>
          </a:xfrm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pohledu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ekonomického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právo prostředkem k dosahování ekonomických cílů (má konkrétní dopad na ekonomiku).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  právního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je: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4863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ekonomie věda, teorie, přístupy ekonomika jednou z regulovaných společenských oblastí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4863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ekonomika pak označuje konkrétní hospodaření daného subjektu (stát, územní samospráva, právnické a fyzické osoby),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4863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není vnímáno jen jako normativní systém, ale také jako věda, která se tímto systémem zabývá.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4560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38E6C5-F34D-1175-8D18-0E067A2ED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68"/>
            <a:ext cx="10515600" cy="6568225"/>
          </a:xfrm>
        </p:spPr>
        <p:txBody>
          <a:bodyPr/>
          <a:lstStyle/>
          <a:p>
            <a:pPr marL="92075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je logicky v rámci ekonomie (jako vědy) objektem zájmu ekonomů, kteří při jeho analýze aplikují ekonomickou (především mikroekonomickou) teorii, aby mohli popsat, vysvětlit, předvídat a hodnotit efekty práva na lidské chování a na společnost jako celek. </a:t>
            </a:r>
          </a:p>
          <a:p>
            <a:pPr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Samotná ekonomie (jako věda) zkoumá právo a pro jeho (ekonomickou) analýzu je důležitý empirický přístup, intepretace dat a definování jevů, které jsou v čase opakující (stávají se pravidlem, zvyklostí), které na tomto empirickém základě umožní nastavit právní normy (mimochodem v teorii práva tuto funkci dáváme jen morálce, ačkoliv zjevně by se měla rozšířit i na další společenské a sociální jevy a disciplíny), které zase následně ovlivní ekonomiku (a v tomto důsledku i ekonomii) v budoucnosti (právní řád stanoví některá pravidla ekonomiky).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Právní normu můžeme zpravidla definovat jako všeobecně závazné pravidlo, které reguluje lidské chování.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43030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2759</Words>
  <Application>Microsoft Office PowerPoint</Application>
  <PresentationFormat>Širokoúhlá obrazovka</PresentationFormat>
  <Paragraphs>165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Symbol</vt:lpstr>
      <vt:lpstr>Times New Roman</vt:lpstr>
      <vt:lpstr>Motiv Office</vt:lpstr>
      <vt:lpstr>Vztah práva a ekonomie </vt:lpstr>
      <vt:lpstr>Ekonomie </vt:lpstr>
      <vt:lpstr>Prezentace aplikace PowerPoint</vt:lpstr>
      <vt:lpstr>Význam studia ekonomie pro právníky </vt:lpstr>
      <vt:lpstr>Prezentace aplikace PowerPoint</vt:lpstr>
      <vt:lpstr>Prezentace aplikace PowerPoint</vt:lpstr>
      <vt:lpstr>Prezentace aplikace PowerPoint</vt:lpstr>
      <vt:lpstr>Právo a ekonomie</vt:lpstr>
      <vt:lpstr>Prezentace aplikace PowerPoint</vt:lpstr>
      <vt:lpstr>Prezentace aplikace PowerPoint</vt:lpstr>
      <vt:lpstr>Ekonomie, ekonomika, ekonomické právo </vt:lpstr>
      <vt:lpstr>Prezentace aplikace PowerPoint</vt:lpstr>
      <vt:lpstr>Prezentace aplikace PowerPoint</vt:lpstr>
      <vt:lpstr>Vztah práva a ekonomiky</vt:lpstr>
      <vt:lpstr>Prezentace aplikace PowerPoint</vt:lpstr>
      <vt:lpstr>Prezentace aplikace PowerPoint</vt:lpstr>
      <vt:lpstr>Prezentace aplikace PowerPoint</vt:lpstr>
      <vt:lpstr>Příklady vzájemných souvislostí </vt:lpstr>
      <vt:lpstr>Znalost práva z oblasti ekonomiky </vt:lpstr>
      <vt:lpstr>Prezentace aplikace PowerPoint</vt:lpstr>
      <vt:lpstr>Prezentace aplikace PowerPoint</vt:lpstr>
      <vt:lpstr>Inventarizace majetku a závazků § 29 </vt:lpstr>
      <vt:lpstr>§ 24 Oceňování majetku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Vztah práva a ekonomie</dc:title>
  <dc:creator>Kancelar</dc:creator>
  <cp:lastModifiedBy>Eva Tomášková</cp:lastModifiedBy>
  <cp:revision>6</cp:revision>
  <dcterms:created xsi:type="dcterms:W3CDTF">2023-03-09T10:33:36Z</dcterms:created>
  <dcterms:modified xsi:type="dcterms:W3CDTF">2023-03-13T09:24:43Z</dcterms:modified>
</cp:coreProperties>
</file>